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01" r:id="rId29"/>
    <p:sldId id="283" r:id="rId30"/>
    <p:sldId id="284" r:id="rId31"/>
    <p:sldId id="285" r:id="rId32"/>
    <p:sldId id="286" r:id="rId33"/>
    <p:sldId id="287" r:id="rId34"/>
    <p:sldId id="288" r:id="rId35"/>
    <p:sldId id="299" r:id="rId36"/>
    <p:sldId id="289" r:id="rId37"/>
    <p:sldId id="300" r:id="rId38"/>
    <p:sldId id="297" r:id="rId39"/>
    <p:sldId id="29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8727" autoAdjust="0"/>
  </p:normalViewPr>
  <p:slideViewPr>
    <p:cSldViewPr snapToGrid="0">
      <p:cViewPr varScale="1">
        <p:scale>
          <a:sx n="43" d="100"/>
          <a:sy n="43" d="100"/>
        </p:scale>
        <p:origin x="219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977ADA-2C1B-42A6-AE33-94D591DA80DA}"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C5725-3941-48F4-AA4C-C9443DE16A24}" type="slidenum">
              <a:rPr lang="en-US" smtClean="0"/>
              <a:t>‹#›</a:t>
            </a:fld>
            <a:endParaRPr lang="en-US"/>
          </a:p>
        </p:txBody>
      </p:sp>
    </p:spTree>
    <p:extLst>
      <p:ext uri="{BB962C8B-B14F-4D97-AF65-F5344CB8AC3E}">
        <p14:creationId xmlns:p14="http://schemas.microsoft.com/office/powerpoint/2010/main" val="2041417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4A66E8A-AD5A-40E6-944B-012465FE3A7D}" type="slidenum">
              <a:rPr lang="en-AU" altLang="en-US" sz="1200"/>
              <a:pPr eaLnBrk="1" hangingPunct="1"/>
              <a:t>1</a:t>
            </a:fld>
            <a:endParaRPr lang="en-AU" altLang="en-US" sz="1200"/>
          </a:p>
        </p:txBody>
      </p:sp>
      <p:sp>
        <p:nvSpPr>
          <p:cNvPr id="15363" name="Rectangle 2"/>
          <p:cNvSpPr>
            <a:spLocks noGrp="1" noRot="1" noChangeAspect="1" noChangeArrowheads="1"/>
          </p:cNvSpPr>
          <p:nvPr>
            <p:ph type="sldImg"/>
          </p:nvPr>
        </p:nvSpPr>
        <p:spPr>
          <a:solidFill>
            <a:srgbClr val="FFFFFF"/>
          </a:solidFill>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Lecture slides by Lawrie Brown for “Cryptography and Network Security”, 5/e, by William Stallings, Chapter 2 – “</a:t>
            </a:r>
            <a:r>
              <a:rPr lang="en-AU" altLang="en-US" smtClean="0">
                <a:latin typeface="Arial" panose="020B0604020202020204" pitchFamily="34" charset="0"/>
                <a:ea typeface="ＭＳ Ｐゴシック" panose="020B0600070205080204" pitchFamily="34" charset="-128"/>
              </a:rPr>
              <a:t>Classical Encryption Techniques</a:t>
            </a:r>
            <a:r>
              <a:rPr lang="en-US" altLang="en-US" smtClean="0">
                <a:latin typeface="Arial" panose="020B0604020202020204" pitchFamily="34" charset="0"/>
                <a:ea typeface="ＭＳ Ｐゴシック" panose="020B0600070205080204" pitchFamily="34" charset="-128"/>
              </a:rPr>
              <a:t>”.</a:t>
            </a:r>
            <a:endParaRPr lang="en-AU" altLang="en-US" smtClean="0">
              <a:latin typeface="Arial" panose="020B0604020202020204" pitchFamily="34" charset="0"/>
              <a:ea typeface="ＭＳ Ｐゴシック" panose="020B0600070205080204" pitchFamily="34" charset="-128"/>
            </a:endParaRPr>
          </a:p>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97468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D8AF47E-48B2-4F9E-87F8-151ACB7731CB}" type="slidenum">
              <a:rPr lang="en-AU" altLang="en-US" sz="1200"/>
              <a:pPr eaLnBrk="1" hangingPunct="1"/>
              <a:t>10</a:t>
            </a:fld>
            <a:endParaRPr lang="en-AU" alt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a:t>
            </a:r>
            <a:r>
              <a:rPr lang="en-AU" altLang="en-US" smtClean="0">
                <a:latin typeface="Arial" panose="020B0604020202020204" pitchFamily="34" charset="0"/>
                <a:ea typeface="ＭＳ Ｐゴシック" panose="020B0600070205080204" pitchFamily="34" charset="-128"/>
                <a:cs typeface="Arial" panose="020B0604020202020204" pitchFamily="34" charset="0"/>
              </a:rPr>
              <a:t> Unconditional security would be nice, but the only known such cipher is the </a:t>
            </a:r>
            <a:r>
              <a:rPr lang="en-AU" altLang="en-US" b="1" smtClean="0">
                <a:latin typeface="Arial" panose="020B0604020202020204" pitchFamily="34" charset="0"/>
                <a:ea typeface="ＭＳ Ｐゴシック" panose="020B0600070205080204" pitchFamily="34" charset="-128"/>
                <a:cs typeface="Arial" panose="020B0604020202020204" pitchFamily="34" charset="0"/>
              </a:rPr>
              <a:t>one-time pad</a:t>
            </a:r>
            <a:r>
              <a:rPr lang="en-AU" altLang="en-US" smtClean="0">
                <a:latin typeface="Arial" panose="020B0604020202020204" pitchFamily="34" charset="0"/>
                <a:ea typeface="ＭＳ Ｐゴシック" panose="020B0600070205080204" pitchFamily="34" charset="-128"/>
                <a:cs typeface="Arial" panose="020B0604020202020204" pitchFamily="34" charset="0"/>
              </a:rPr>
              <a:t> (later). </a:t>
            </a:r>
          </a:p>
          <a:p>
            <a:pPr eaLnBrk="1" hangingPunct="1"/>
            <a:r>
              <a:rPr lang="en-AU" altLang="en-US" smtClean="0">
                <a:latin typeface="Arial" panose="020B0604020202020204" pitchFamily="34" charset="0"/>
                <a:ea typeface="ＭＳ Ｐゴシック" panose="020B0600070205080204" pitchFamily="34" charset="-128"/>
                <a:cs typeface="Arial" panose="020B0604020202020204" pitchFamily="34" charset="0"/>
              </a:rPr>
              <a:t>For all reasonable encryption algorithms, we have to assume computational security where it either takes too long, or is too expensive, to bother breaking the cipher. </a:t>
            </a:r>
          </a:p>
        </p:txBody>
      </p:sp>
    </p:spTree>
    <p:extLst>
      <p:ext uri="{BB962C8B-B14F-4D97-AF65-F5344CB8AC3E}">
        <p14:creationId xmlns:p14="http://schemas.microsoft.com/office/powerpoint/2010/main" val="2353579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008538A-B770-461A-8195-E05EE17E88B0}" type="slidenum">
              <a:rPr lang="en-AU" altLang="en-US" sz="1200"/>
              <a:pPr eaLnBrk="1" hangingPunct="1"/>
              <a:t>11</a:t>
            </a:fld>
            <a:endParaRPr lang="en-AU" altLang="en-US" sz="1200"/>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extLst>
      <p:ext uri="{BB962C8B-B14F-4D97-AF65-F5344CB8AC3E}">
        <p14:creationId xmlns:p14="http://schemas.microsoft.com/office/powerpoint/2010/main" val="3551547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A60E59B-2F9C-4E27-80A3-C9FC928E9E5A}" type="slidenum">
              <a:rPr lang="en-AU" altLang="en-US" sz="1200"/>
              <a:pPr eaLnBrk="1" hangingPunct="1"/>
              <a:t>12</a:t>
            </a:fld>
            <a:endParaRPr lang="en-AU"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anose="020B0604020202020204" pitchFamily="34" charset="0"/>
                <a:ea typeface="ＭＳ Ｐゴシック" panose="020B0600070205080204" pitchFamily="34" charset="-128"/>
              </a:rPr>
              <a:t>In this section and the next, we examine a sampling of what might be called classical encryption techniques. A study of these techniques enables us to illustrate the basic approaches to symmetric encryption used today and the types of cryptanalytic attacks that must be anticipated. The two basic building blocks of all encryption technique are substitution and transposition. We examine these in the next two sections. Finally, we discuss a system that combine both substitution and transposition.</a:t>
            </a:r>
          </a:p>
          <a:p>
            <a:pPr eaLnBrk="1" hangingPunct="1"/>
            <a:r>
              <a:rPr lang="en-US" altLang="en-US" smtClean="0">
                <a:latin typeface="Arial" panose="020B0604020202020204" pitchFamily="34" charset="0"/>
                <a:ea typeface="ＭＳ Ｐゴシック" panose="020B0600070205080204" pitchFamily="34" charset="-128"/>
              </a:rPr>
              <a:t>A substitution technique is one in which the letters of plaintext are replaced by other letters or by numbers or symbols. If the plaintext is viewed as a sequence of bits, then substitution involves replacing plaintext bit patterns with ciphertext bit patterns. </a:t>
            </a:r>
            <a:endParaRPr lang="en-AU"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1741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201B5B0-9317-4C0E-9677-8FCB466386A7}" type="slidenum">
              <a:rPr lang="en-AU" altLang="en-US" sz="1200"/>
              <a:pPr eaLnBrk="1" hangingPunct="1"/>
              <a:t>13</a:t>
            </a:fld>
            <a:endParaRPr lang="en-AU"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anose="020B0604020202020204" pitchFamily="34" charset="0"/>
                <a:ea typeface="ＭＳ Ｐゴシック" panose="020B0600070205080204" pitchFamily="34" charset="-128"/>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altLang="en-US" i="1" smtClean="0">
                <a:latin typeface="Arial" panose="020B0604020202020204" pitchFamily="34" charset="0"/>
                <a:ea typeface="ＭＳ Ｐゴシック" panose="020B0600070205080204" pitchFamily="34" charset="-128"/>
              </a:rPr>
              <a:t>Gallic Wars</a:t>
            </a:r>
            <a:r>
              <a:rPr lang="en-AU" altLang="en-US" smtClean="0">
                <a:latin typeface="Arial" panose="020B0604020202020204" pitchFamily="34" charset="0"/>
                <a:ea typeface="ＭＳ Ｐゴシック" panose="020B0600070205080204" pitchFamily="34" charset="-128"/>
              </a:rPr>
              <a:t> (cf. Kahn pp83-84). Still call any cipher using a simple letter shift a </a:t>
            </a:r>
            <a:r>
              <a:rPr lang="en-AU" altLang="en-US" b="1" smtClean="0">
                <a:latin typeface="Arial" panose="020B0604020202020204" pitchFamily="34" charset="0"/>
                <a:ea typeface="ＭＳ Ｐゴシック" panose="020B0600070205080204" pitchFamily="34" charset="-128"/>
              </a:rPr>
              <a:t>caesar cipher</a:t>
            </a:r>
            <a:r>
              <a:rPr lang="en-AU" altLang="en-US" smtClean="0">
                <a:latin typeface="Arial" panose="020B0604020202020204" pitchFamily="34" charset="0"/>
                <a:ea typeface="ＭＳ Ｐゴシック" panose="020B0600070205080204" pitchFamily="34" charset="-128"/>
              </a:rPr>
              <a:t>, not just those with shift 3. </a:t>
            </a:r>
          </a:p>
          <a:p>
            <a:pPr eaLnBrk="1" hangingPunct="1"/>
            <a:endParaRPr lang="en-AU"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26320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BD5C6D9-C694-4FF3-A20E-277A26DA6394}" type="slidenum">
              <a:rPr lang="en-AU" altLang="en-US" sz="1200"/>
              <a:pPr eaLnBrk="1" hangingPunct="1"/>
              <a:t>14</a:t>
            </a:fld>
            <a:endParaRPr lang="en-AU" alt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anose="020B0604020202020204" pitchFamily="34" charset="0"/>
                <a:ea typeface="ＭＳ Ｐゴシック" panose="020B0600070205080204" pitchFamily="34" charset="-128"/>
              </a:rPr>
              <a:t>This mathematical description uses </a:t>
            </a:r>
            <a:r>
              <a:rPr lang="en-AU" altLang="en-US" b="1" smtClean="0">
                <a:latin typeface="Arial" panose="020B0604020202020204" pitchFamily="34" charset="0"/>
                <a:ea typeface="ＭＳ Ｐゴシック" panose="020B0600070205080204" pitchFamily="34" charset="-128"/>
              </a:rPr>
              <a:t>modulo (clock) arithmetic</a:t>
            </a:r>
            <a:r>
              <a:rPr lang="en-AU" altLang="en-US" smtClean="0">
                <a:latin typeface="Arial" panose="020B0604020202020204" pitchFamily="34" charset="0"/>
                <a:ea typeface="ＭＳ Ｐゴシック" panose="020B0600070205080204" pitchFamily="34" charset="-128"/>
              </a:rPr>
              <a:t>. Here, when you reach Z you go back to A and start again. Mod 26 implies that when you reach 26, you use 0 instead (ie the letter after Z, or 25 + 1 goes to A or 0). </a:t>
            </a:r>
          </a:p>
          <a:p>
            <a:pPr eaLnBrk="1" hangingPunct="1"/>
            <a:r>
              <a:rPr lang="en-AU" altLang="en-US" smtClean="0">
                <a:latin typeface="Arial" panose="020B0604020202020204" pitchFamily="34" charset="0"/>
                <a:ea typeface="ＭＳ Ｐゴシック" panose="020B0600070205080204" pitchFamily="34" charset="-128"/>
              </a:rPr>
              <a:t>Example: howdy (7,14,22,3,24) encrypted using key </a:t>
            </a:r>
            <a:r>
              <a:rPr lang="en-AU" altLang="en-US" i="1" smtClean="0">
                <a:latin typeface="Arial" panose="020B0604020202020204" pitchFamily="34" charset="0"/>
                <a:ea typeface="ＭＳ Ｐゴシック" panose="020B0600070205080204" pitchFamily="34" charset="-128"/>
              </a:rPr>
              <a:t>f </a:t>
            </a:r>
            <a:r>
              <a:rPr lang="en-AU" altLang="en-US" smtClean="0">
                <a:latin typeface="Arial" panose="020B0604020202020204" pitchFamily="34" charset="0"/>
                <a:ea typeface="ＭＳ Ｐゴシック" panose="020B0600070205080204" pitchFamily="34" charset="-128"/>
              </a:rPr>
              <a:t>(ie a shift of 5) is MTBID</a:t>
            </a:r>
          </a:p>
        </p:txBody>
      </p:sp>
    </p:spTree>
    <p:extLst>
      <p:ext uri="{BB962C8B-B14F-4D97-AF65-F5344CB8AC3E}">
        <p14:creationId xmlns:p14="http://schemas.microsoft.com/office/powerpoint/2010/main" val="2006818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223EB40-9931-4546-BAF7-2DC27EA98DCF}" type="slidenum">
              <a:rPr lang="en-AU" altLang="en-US" sz="1200"/>
              <a:pPr eaLnBrk="1" hangingPunct="1"/>
              <a:t>15</a:t>
            </a:fld>
            <a:endParaRPr lang="en-AU" alt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anose="020B0604020202020204" pitchFamily="34" charset="0"/>
                <a:ea typeface="ＭＳ Ｐゴシック" panose="020B0600070205080204" pitchFamily="34" charset="-128"/>
              </a:rPr>
              <a:t>With a caesar cipher, there are only 26 possible keys, of which only 25 are of any use, since mapping A to A etc doesn't really obscure the message! Note this basic rule of cryptanalysis "check to ensure the cipher operator hasn't goofed and sent a plaintext message by mistake"! </a:t>
            </a:r>
          </a:p>
          <a:p>
            <a:pPr eaLnBrk="1" hangingPunct="1"/>
            <a:r>
              <a:rPr lang="en-AU" altLang="en-US" smtClean="0">
                <a:latin typeface="Arial" panose="020B0604020202020204" pitchFamily="34" charset="0"/>
                <a:ea typeface="ＭＳ Ｐゴシック" panose="020B0600070205080204" pitchFamily="34" charset="-128"/>
              </a:rPr>
              <a:t>Can try each of the keys (shifts) in turn, until can recognise the original message. </a:t>
            </a:r>
            <a:r>
              <a:rPr lang="en-US" altLang="en-US" smtClean="0">
                <a:latin typeface="Arial" panose="020B0604020202020204" pitchFamily="34" charset="0"/>
                <a:ea typeface="ＭＳ Ｐゴシック" panose="020B0600070205080204" pitchFamily="34" charset="-128"/>
              </a:rPr>
              <a:t>See Stallings Fig 2.3 for example of search.</a:t>
            </a:r>
            <a:endParaRPr lang="en-AU" altLang="en-US" smtClean="0">
              <a:latin typeface="Arial" panose="020B0604020202020204" pitchFamily="34" charset="0"/>
              <a:ea typeface="ＭＳ Ｐゴシック" panose="020B0600070205080204" pitchFamily="34" charset="-128"/>
            </a:endParaRPr>
          </a:p>
          <a:p>
            <a:pPr eaLnBrk="1" hangingPunct="1"/>
            <a:r>
              <a:rPr lang="en-AU" altLang="en-US" smtClean="0">
                <a:latin typeface="Arial" panose="020B0604020202020204" pitchFamily="34" charset="0"/>
                <a:ea typeface="ＭＳ Ｐゴシック" panose="020B0600070205080204" pitchFamily="34" charset="-128"/>
              </a:rPr>
              <a:t>Note: as mentioned before, do need to be able to </a:t>
            </a:r>
            <a:r>
              <a:rPr lang="en-AU" altLang="en-US" b="1" smtClean="0">
                <a:latin typeface="Arial" panose="020B0604020202020204" pitchFamily="34" charset="0"/>
                <a:ea typeface="ＭＳ Ｐゴシック" panose="020B0600070205080204" pitchFamily="34" charset="-128"/>
              </a:rPr>
              <a:t>recognise</a:t>
            </a:r>
            <a:r>
              <a:rPr lang="en-AU" altLang="en-US" smtClean="0">
                <a:latin typeface="Arial" panose="020B0604020202020204" pitchFamily="34" charset="0"/>
                <a:ea typeface="ＭＳ Ｐゴシック" panose="020B0600070205080204" pitchFamily="34" charset="-128"/>
              </a:rPr>
              <a:t> when have an original message (ie is it English or whatever). Usually easy for humans, hard for computers. Though if using say compressed data could be much harder.</a:t>
            </a:r>
          </a:p>
          <a:p>
            <a:pPr eaLnBrk="1" hangingPunct="1"/>
            <a:r>
              <a:rPr lang="en-AU" altLang="en-US" smtClean="0">
                <a:latin typeface="Arial" panose="020B0604020202020204" pitchFamily="34" charset="0"/>
                <a:ea typeface="ＭＳ Ｐゴシック" panose="020B0600070205080204" pitchFamily="34" charset="-128"/>
              </a:rPr>
              <a:t>Example "GCUA VQ DTGCM" when broken gives "easy to break", with a shift of 2 (key C). </a:t>
            </a:r>
          </a:p>
        </p:txBody>
      </p:sp>
    </p:spTree>
    <p:extLst>
      <p:ext uri="{BB962C8B-B14F-4D97-AF65-F5344CB8AC3E}">
        <p14:creationId xmlns:p14="http://schemas.microsoft.com/office/powerpoint/2010/main" val="1496102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34D7C85-5FC1-4F9D-A0A3-66CAFD4F2BB6}" type="slidenum">
              <a:rPr lang="en-AU" altLang="en-US" sz="1200"/>
              <a:pPr eaLnBrk="1" hangingPunct="1"/>
              <a:t>16</a:t>
            </a:fld>
            <a:endParaRPr lang="en-AU" alt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With only 25 possible keys, the Caesar cipher is far from secure. A dramatic increase in the key space can be achieved by allowing an arbitrary substitution, where the translation alphabet can be any permutation of the 26 alphabetic characters. A permutation of a finite set of elements S is an ordered sequence of all the elements of S, with each element appearing exactly once. In general, there are </a:t>
            </a:r>
            <a:r>
              <a:rPr lang="en-US" altLang="en-US" i="1" smtClean="0">
                <a:latin typeface="Arial" panose="020B0604020202020204" pitchFamily="34" charset="0"/>
                <a:ea typeface="ＭＳ Ｐゴシック" panose="020B0600070205080204" pitchFamily="34" charset="-128"/>
                <a:cs typeface="Arial" panose="020B0604020202020204" pitchFamily="34" charset="0"/>
              </a:rPr>
              <a:t>n</a:t>
            </a:r>
            <a:r>
              <a:rPr lang="en-US" altLang="en-US" smtClean="0">
                <a:latin typeface="Arial" panose="020B0604020202020204" pitchFamily="34" charset="0"/>
                <a:ea typeface="ＭＳ Ｐゴシック" panose="020B0600070205080204" pitchFamily="34" charset="-128"/>
                <a:cs typeface="Arial" panose="020B0604020202020204" pitchFamily="34" charset="0"/>
              </a:rPr>
              <a:t>! permutations of a set of </a:t>
            </a:r>
            <a:r>
              <a:rPr lang="en-US" altLang="en-US" i="1" smtClean="0">
                <a:latin typeface="Arial" panose="020B0604020202020204" pitchFamily="34" charset="0"/>
                <a:ea typeface="ＭＳ Ｐゴシック" panose="020B0600070205080204" pitchFamily="34" charset="-128"/>
                <a:cs typeface="Arial" panose="020B0604020202020204" pitchFamily="34" charset="0"/>
              </a:rPr>
              <a:t>n</a:t>
            </a:r>
            <a:r>
              <a:rPr lang="en-US" altLang="en-US" smtClean="0">
                <a:latin typeface="Arial" panose="020B0604020202020204" pitchFamily="34" charset="0"/>
                <a:ea typeface="ＭＳ Ｐゴシック" panose="020B0600070205080204" pitchFamily="34" charset="-128"/>
                <a:cs typeface="Arial" panose="020B0604020202020204" pitchFamily="34" charset="0"/>
              </a:rPr>
              <a:t> elements.</a:t>
            </a:r>
          </a:p>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See text example of a translation alphabet, and an encrypted message using it.</a:t>
            </a:r>
          </a:p>
        </p:txBody>
      </p:sp>
    </p:spTree>
    <p:extLst>
      <p:ext uri="{BB962C8B-B14F-4D97-AF65-F5344CB8AC3E}">
        <p14:creationId xmlns:p14="http://schemas.microsoft.com/office/powerpoint/2010/main" val="1520189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4A0EDB8-1CC3-4E59-BB02-4990AF69D419}" type="slidenum">
              <a:rPr lang="en-AU" altLang="en-US" sz="1200"/>
              <a:pPr eaLnBrk="1" hangingPunct="1"/>
              <a:t>17</a:t>
            </a:fld>
            <a:endParaRPr lang="en-AU"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Note that even given the very large number of keys, being </a:t>
            </a:r>
            <a:r>
              <a:rPr lang="en-US" altLang="en-US" smtClean="0">
                <a:latin typeface="Times-Roman" charset="0"/>
                <a:ea typeface="ＭＳ Ｐゴシック" panose="020B0600070205080204" pitchFamily="34" charset="-128"/>
              </a:rPr>
              <a:t>10 orders of magnitude greater than the key space for DES,</a:t>
            </a:r>
            <a:r>
              <a:rPr lang="en-US" altLang="en-US" smtClean="0">
                <a:latin typeface="Arial" panose="020B0604020202020204" pitchFamily="34" charset="0"/>
                <a:ea typeface="ＭＳ Ｐゴシック" panose="020B0600070205080204" pitchFamily="34" charset="-128"/>
              </a:rPr>
              <a:t> the </a:t>
            </a:r>
            <a:r>
              <a:rPr lang="en-AU" altLang="en-US" smtClean="0">
                <a:latin typeface="Arial" panose="020B0604020202020204" pitchFamily="34" charset="0"/>
                <a:ea typeface="ＭＳ Ｐゴシック" panose="020B0600070205080204" pitchFamily="34" charset="-128"/>
              </a:rPr>
              <a:t>monoalphabetic substitution cipher is not secure, because it does not sufficiently obscure the underlying language characteristics.</a:t>
            </a:r>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298757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0C3D770-53C7-485B-91F1-B10E8C39E99F}" type="slidenum">
              <a:rPr lang="en-AU" altLang="en-US" sz="1200"/>
              <a:pPr eaLnBrk="1" hangingPunct="1"/>
              <a:t>18</a:t>
            </a:fld>
            <a:endParaRPr lang="en-AU"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anose="020B0604020202020204" pitchFamily="34" charset="0"/>
                <a:ea typeface="ＭＳ Ｐゴシック" panose="020B0600070205080204" pitchFamily="34" charset="-128"/>
              </a:rPr>
              <a:t>As the example shows, we don't actually need all the letters in order to understand written English text. Here vowels were removed, but they're not the only redundancy. cf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p>
        </p:txBody>
      </p:sp>
    </p:spTree>
    <p:extLst>
      <p:ext uri="{BB962C8B-B14F-4D97-AF65-F5344CB8AC3E}">
        <p14:creationId xmlns:p14="http://schemas.microsoft.com/office/powerpoint/2010/main" val="3403295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4FF5AB8-5F33-470C-AFDF-26F1AC75EEE8}" type="slidenum">
              <a:rPr lang="en-AU" altLang="en-US" sz="1200"/>
              <a:pPr eaLnBrk="1" hangingPunct="1"/>
              <a:t>19</a:t>
            </a:fld>
            <a:endParaRPr lang="en-AU" alt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Note that all human languages have varying letter frequencies, though the number of letters and their frequencies varies. Stallings Figure 2.5 shows English letter frequencies. </a:t>
            </a:r>
            <a:r>
              <a:rPr lang="en-AU" alt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Seberry &amp; Pieprzyk, </a:t>
            </a:r>
            <a:r>
              <a:rPr lang="en-US" alt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"Cryptography - An Introduction to Computer Security", Prentice-Hall 1989, </a:t>
            </a:r>
            <a:r>
              <a:rPr lang="en-AU" alt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Appendix A has letter frequency graphs for 20 languages (most European &amp; Japanese &amp; Malay). Also useful are tables of common </a:t>
            </a:r>
            <a:r>
              <a:rPr lang="en-US" alt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two-letter combinations, known as digrams, and three-letter combinations, known as trigrams. </a:t>
            </a:r>
            <a:endParaRPr lang="en-AU" alt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13294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C7584FA-9272-4337-BC80-A9555372D0CF}" type="slidenum">
              <a:rPr lang="en-AU" altLang="en-US" sz="1200"/>
              <a:pPr eaLnBrk="1" hangingPunct="1"/>
              <a:t>2</a:t>
            </a:fld>
            <a:endParaRPr lang="en-AU" altLang="en-US" sz="1200"/>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Opening quote.</a:t>
            </a:r>
          </a:p>
        </p:txBody>
      </p:sp>
    </p:spTree>
    <p:extLst>
      <p:ext uri="{BB962C8B-B14F-4D97-AF65-F5344CB8AC3E}">
        <p14:creationId xmlns:p14="http://schemas.microsoft.com/office/powerpoint/2010/main" val="3447421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568B6C9-2A10-478A-8FFB-A1438EFA3192}" type="slidenum">
              <a:rPr lang="en-AU" altLang="en-US" sz="1200"/>
              <a:pPr eaLnBrk="1" hangingPunct="1"/>
              <a:t>20</a:t>
            </a:fld>
            <a:endParaRPr lang="en-AU" alt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anose="020B0604020202020204" pitchFamily="34" charset="0"/>
                <a:ea typeface="ＭＳ Ｐゴシック" panose="020B0600070205080204" pitchFamily="34" charset="-128"/>
                <a:cs typeface="Arial" panose="020B0604020202020204" pitchFamily="34" charset="0"/>
              </a:rPr>
              <a:t>The simplicity and strength of the monoalphabetic substitution cipher meant it dominated cryptographic use for the first millenium AD. It was broken by Arabic scientists. The earliest known description is in Abu al-Kindi's "A Manuscript on Deciphering Cryptographic Messages", published in the 9th century but only rediscovered in 1987 in Istanbul, but other later works also attest to their knowledge of the field. </a:t>
            </a:r>
            <a:r>
              <a:rPr lang="en-US" altLang="en-US" smtClean="0">
                <a:latin typeface="Arial" panose="020B0604020202020204" pitchFamily="34" charset="0"/>
                <a:ea typeface="ＭＳ Ｐゴシック" panose="020B0600070205080204" pitchFamily="34" charset="-128"/>
                <a:cs typeface="Arial" panose="020B0604020202020204" pitchFamily="34" charset="0"/>
              </a:rPr>
              <a:t>Monoalphabetic ciphers are easy to break because they reflect the frequency data of the original alphabet. The cryptanalyst looks for a mapping between the observed pattern in the ciphertext, and the known source language letter frequencies. If English, look for </a:t>
            </a:r>
            <a:r>
              <a:rPr lang="en-AU" altLang="en-US" smtClean="0">
                <a:latin typeface="Arial" panose="020B0604020202020204" pitchFamily="34" charset="0"/>
                <a:ea typeface="ＭＳ Ｐゴシック" panose="020B0600070205080204" pitchFamily="34" charset="-128"/>
                <a:cs typeface="Arial" panose="020B0604020202020204" pitchFamily="34" charset="0"/>
              </a:rPr>
              <a:t>peaks at: A-E-I triple, NO pair, RST triple, and troughs at: JK, X-Z.</a:t>
            </a:r>
          </a:p>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Monoalphabetic ciphers are easy to break because they reflect the frequency data of the original alphabet. </a:t>
            </a:r>
            <a:endParaRPr lang="en-AU" altLang="en-US" smtClean="0">
              <a:latin typeface="Arial" panose="020B0604020202020204" pitchFamily="34" charset="0"/>
              <a:ea typeface="ＭＳ Ｐゴシック" panose="020B0600070205080204" pitchFamily="34" charset="-128"/>
              <a:cs typeface="Arial" panose="020B0604020202020204" pitchFamily="34" charset="0"/>
            </a:endParaRPr>
          </a:p>
          <a:p>
            <a:pPr lvl="1" eaLnBrk="1" hangingPunct="1"/>
            <a:endParaRPr lang="en-AU" altLang="en-US"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endParaRPr lang="en-AU" altLang="en-US"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AU" altLang="en-US" smtClean="0">
                <a:latin typeface="Arial" panose="020B0604020202020204" pitchFamily="34" charset="0"/>
                <a:ea typeface="ＭＳ Ｐゴシック" panose="020B0600070205080204" pitchFamily="34" charset="-128"/>
                <a:cs typeface="Arial" panose="020B0604020202020204" pitchFamily="34" charset="0"/>
              </a:rPr>
              <a:t> </a:t>
            </a:r>
          </a:p>
        </p:txBody>
      </p:sp>
    </p:spTree>
    <p:extLst>
      <p:ext uri="{BB962C8B-B14F-4D97-AF65-F5344CB8AC3E}">
        <p14:creationId xmlns:p14="http://schemas.microsoft.com/office/powerpoint/2010/main" val="1257993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63A30DB-9439-4386-82FA-ED134BAC5B1B}" type="slidenum">
              <a:rPr lang="en-AU" altLang="en-US" sz="1200"/>
              <a:pPr eaLnBrk="1" hangingPunct="1"/>
              <a:t>21</a:t>
            </a:fld>
            <a:endParaRPr lang="en-AU"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Illustrate the process with this example from the text in Stallings section 2.2. Comparing letter frequency breakdown with Figure 2.5, it seems likely that cipher letters P and Z are the equivalents of plain letters e and t, but it is not certain which is which. The letters S, U, O, M, and H are all of relatively high frequency and probably correspond to plain letters from the set {a, h, i, n, o, r, s}. The letters with the lowest frequencies (namely, A, B, G, Y, I, J) are likely included in the set {b, j, k, q, v, x, z}. A powerful tool is to look at the frequency of two-letter combinations, known as digrams. A table similar to Figure 2.5 could be drawn up showing the relative frequency of digrams. The most common such digram is th. In our ciphertext, the most common digram is ZW, which appears three times. So we make the correspondence of Z with t and W with h. Then, by our earlier hypothesis, we can equate P with e. Now notice that the sequence ZWP appears in the ciphertext, and we can translate that sequence as "the." This is the most frequent trigram (three- letter combination) in English, which seems to indicate that we are on the right track. Next, notice the sequence ZWSZ in the first line. We do not know that these four letters form a complete word, but if they do, it is of the form th_t. If so, S equates with a. Only four letters have been identified, but already we have quite a bit of the message. Continued analysis of frequencies plus trial and error should easily yield a solution from this point. The complete plaintext, with spaces added between words, is shown on slide.</a:t>
            </a:r>
          </a:p>
        </p:txBody>
      </p:sp>
    </p:spTree>
    <p:extLst>
      <p:ext uri="{BB962C8B-B14F-4D97-AF65-F5344CB8AC3E}">
        <p14:creationId xmlns:p14="http://schemas.microsoft.com/office/powerpoint/2010/main" val="2764257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6E2D464-F030-4933-9513-3806AC018544}" type="slidenum">
              <a:rPr lang="en-AU" altLang="en-US" sz="1200"/>
              <a:pPr eaLnBrk="1" hangingPunct="1"/>
              <a:t>22</a:t>
            </a:fld>
            <a:endParaRPr lang="en-AU" alt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anose="020B0604020202020204" pitchFamily="34" charset="0"/>
                <a:ea typeface="ＭＳ Ｐゴシック" panose="020B0600070205080204" pitchFamily="34" charset="-128"/>
              </a:rPr>
              <a:t>Consider ways to reduce the "spikyness" of natural language text, since if just map one letter always to another, the frequency distribution is just shuffled. One approach is to encrypt more than one letter at once. The Playfair cipher is an example of doing this, </a:t>
            </a:r>
            <a:r>
              <a:rPr lang="en-US" altLang="en-US" smtClean="0">
                <a:latin typeface="Arial" panose="020B0604020202020204" pitchFamily="34" charset="0"/>
                <a:ea typeface="ＭＳ Ｐゴシック" panose="020B0600070205080204" pitchFamily="34" charset="-128"/>
              </a:rPr>
              <a:t>treats digrams in the plaintext as single units and translates these units into ciphertext digrams.</a:t>
            </a:r>
            <a:endParaRPr lang="en-AU"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24505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4374653-84F7-4593-BF40-32141D0048C4}" type="slidenum">
              <a:rPr lang="en-AU" altLang="en-US" sz="1200"/>
              <a:pPr eaLnBrk="1" hangingPunct="1"/>
              <a:t>23</a:t>
            </a:fld>
            <a:endParaRPr lang="en-AU" alt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The best-known multiple-letter encryption cipher is the Playfair, which treats digrams in the plaintext as single units and translates these units into ciphertext digrams. The Playfair algorithm is based on the use of a 5x5 matrix of letters constructed using a keyword.</a:t>
            </a:r>
            <a:r>
              <a:rPr lang="en-AU" altLang="en-US" smtClean="0">
                <a:latin typeface="Arial" panose="020B0604020202020204" pitchFamily="34" charset="0"/>
                <a:ea typeface="ＭＳ Ｐゴシック" panose="020B0600070205080204" pitchFamily="34" charset="-128"/>
                <a:cs typeface="Arial" panose="020B0604020202020204" pitchFamily="34" charset="0"/>
              </a:rPr>
              <a:t> The rules for filling in this 5x5 matrix are: L to R, top to bottom, first with keyword after duplicate letters have been removed, and then with the remain letters, with I/J used as a single letter. This example comes from Dorothy Sayer's book "Have His Carcase", in which Lord Peter Wimsey solves it, and describes the use of a probably word attack. </a:t>
            </a:r>
          </a:p>
        </p:txBody>
      </p:sp>
    </p:spTree>
    <p:extLst>
      <p:ext uri="{BB962C8B-B14F-4D97-AF65-F5344CB8AC3E}">
        <p14:creationId xmlns:p14="http://schemas.microsoft.com/office/powerpoint/2010/main" val="763374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8FB0793-AE3F-4C53-AD19-35C696B62540}" type="slidenum">
              <a:rPr lang="en-AU" altLang="en-US" sz="1200"/>
              <a:pPr eaLnBrk="1" hangingPunct="1"/>
              <a:t>24</a:t>
            </a:fld>
            <a:endParaRPr lang="en-AU"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Plaintext is encrypted two letters at a time,according to the rules as shown. </a:t>
            </a:r>
            <a:r>
              <a:rPr lang="en-AU" altLang="en-US" smtClean="0">
                <a:latin typeface="Arial" panose="020B0604020202020204" pitchFamily="34" charset="0"/>
                <a:ea typeface="ＭＳ Ｐゴシック" panose="020B0600070205080204" pitchFamily="34" charset="-128"/>
                <a:cs typeface="Arial" panose="020B0604020202020204" pitchFamily="34" charset="0"/>
              </a:rPr>
              <a:t>Note how you wrap from right side back to left, or from bottom back to top.</a:t>
            </a:r>
          </a:p>
          <a:p>
            <a:pPr marL="685800" lvl="1" indent="-228600" eaLnBrk="1" hangingPunct="1">
              <a:lnSpc>
                <a:spcPct val="80000"/>
              </a:lnSpc>
              <a:buFont typeface="Times" panose="02020603060405020304" pitchFamily="18" charset="0"/>
              <a:buAutoNum type="arabicPeriod"/>
            </a:pPr>
            <a:r>
              <a:rPr lang="en-AU" altLang="en-US" smtClean="0">
                <a:latin typeface="Arial" panose="020B0604020202020204" pitchFamily="34" charset="0"/>
                <a:ea typeface="ＭＳ Ｐゴシック" panose="020B0600070205080204" pitchFamily="34" charset="-128"/>
                <a:cs typeface="Arial" panose="020B0604020202020204" pitchFamily="34" charset="0"/>
              </a:rPr>
              <a:t> if a pair is a repeated letter, insert a filler like 'X',  eg. "balloon" encrypts as "ba lx lo on" </a:t>
            </a:r>
          </a:p>
          <a:p>
            <a:pPr marL="685800" lvl="1" indent="-228600" eaLnBrk="1" hangingPunct="1">
              <a:lnSpc>
                <a:spcPct val="80000"/>
              </a:lnSpc>
              <a:buFont typeface="Times" panose="02020603060405020304" pitchFamily="18" charset="0"/>
              <a:buAutoNum type="arabicPeriod"/>
            </a:pPr>
            <a:r>
              <a:rPr lang="en-AU" altLang="en-US" smtClean="0">
                <a:latin typeface="Arial" panose="020B0604020202020204" pitchFamily="34" charset="0"/>
                <a:ea typeface="ＭＳ Ｐゴシック" panose="020B0600070205080204" pitchFamily="34" charset="-128"/>
                <a:cs typeface="Arial" panose="020B0604020202020204" pitchFamily="34" charset="0"/>
              </a:rPr>
              <a:t> if both letters fall in the same row, replace each with letter to right (wrapping back to start from end),  eg. “ar" encrypts as "RM" </a:t>
            </a:r>
          </a:p>
          <a:p>
            <a:pPr marL="685800" lvl="1" indent="-228600" eaLnBrk="1" hangingPunct="1">
              <a:lnSpc>
                <a:spcPct val="80000"/>
              </a:lnSpc>
              <a:buFont typeface="Times" panose="02020603060405020304" pitchFamily="18" charset="0"/>
              <a:buAutoNum type="arabicPeriod"/>
            </a:pPr>
            <a:r>
              <a:rPr lang="en-AU" altLang="en-US" smtClean="0">
                <a:latin typeface="Arial" panose="020B0604020202020204" pitchFamily="34" charset="0"/>
                <a:ea typeface="ＭＳ Ｐゴシック" panose="020B0600070205080204" pitchFamily="34" charset="-128"/>
                <a:cs typeface="Arial" panose="020B0604020202020204" pitchFamily="34" charset="0"/>
              </a:rPr>
              <a:t> if both letters fall in the same column, replace each with the letter below it (again wrapping to top from bottom), eg. “mu" encrypts to "CM" </a:t>
            </a:r>
          </a:p>
          <a:p>
            <a:pPr marL="685800" lvl="1" indent="-228600" eaLnBrk="1" hangingPunct="1">
              <a:lnSpc>
                <a:spcPct val="80000"/>
              </a:lnSpc>
              <a:buFont typeface="Times" panose="02020603060405020304" pitchFamily="18" charset="0"/>
              <a:buAutoNum type="arabicPeriod"/>
            </a:pPr>
            <a:r>
              <a:rPr lang="en-AU" altLang="en-US" smtClean="0">
                <a:latin typeface="Arial" panose="020B0604020202020204" pitchFamily="34" charset="0"/>
                <a:ea typeface="ＭＳ Ｐゴシック" panose="020B0600070205080204" pitchFamily="34" charset="-128"/>
                <a:cs typeface="Arial" panose="020B0604020202020204" pitchFamily="34" charset="0"/>
              </a:rPr>
              <a:t> otherwise each letter is replaced by the one in its row in the column of the other letter of the pair, eg. “hs" encrypts to "BP", and “ea" to "IM" or "JM" (as desired) </a:t>
            </a:r>
          </a:p>
          <a:p>
            <a:pPr marL="228600" indent="-228600" eaLnBrk="1" hangingPunct="1"/>
            <a:r>
              <a:rPr lang="en-AU" altLang="en-US" smtClean="0">
                <a:latin typeface="Arial" panose="020B0604020202020204" pitchFamily="34" charset="0"/>
                <a:ea typeface="ＭＳ Ｐゴシック" panose="020B0600070205080204" pitchFamily="34" charset="-128"/>
                <a:cs typeface="Arial" panose="020B0604020202020204" pitchFamily="34" charset="0"/>
              </a:rPr>
              <a:t> Decrypting of course works exactly in reverse. Can see this by working the example pairs shown, backwards. </a:t>
            </a:r>
          </a:p>
        </p:txBody>
      </p:sp>
    </p:spTree>
    <p:extLst>
      <p:ext uri="{BB962C8B-B14F-4D97-AF65-F5344CB8AC3E}">
        <p14:creationId xmlns:p14="http://schemas.microsoft.com/office/powerpoint/2010/main" val="3247704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4633662-98CD-468F-9186-A6ED0B1E46C3}" type="slidenum">
              <a:rPr lang="en-AU" altLang="en-US" sz="1200"/>
              <a:pPr eaLnBrk="1" hangingPunct="1"/>
              <a:t>25</a:t>
            </a:fld>
            <a:endParaRPr lang="en-AU"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The Playfair cipher is a great advance over simple monoalphabetic ciphers, since there are 26*26=676 digrams (vs 26 letters), so that identification of individual digrams is more difficult. Also,the relative frequencies of individual letters exhibit a much greater range than that of digrams, making frequency analysis much more difficult. The Playfair cipher was for a long time considered unbreakable. It was used as the standard field system by the British Army in World War I and still enjoyed considerable use by the U.S.Army and other Allied forces during World War II. Despite this level of confidence in its security, the Playfair cipher is relatively easy to break because it still leaves much of the structure of the plaintext language intact. A few hundred letters of ciphertext are generally sufficient.</a:t>
            </a:r>
          </a:p>
        </p:txBody>
      </p:sp>
    </p:spTree>
    <p:extLst>
      <p:ext uri="{BB962C8B-B14F-4D97-AF65-F5344CB8AC3E}">
        <p14:creationId xmlns:p14="http://schemas.microsoft.com/office/powerpoint/2010/main" val="1110549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62D0F41-A418-49EB-93E2-421DB1D3A2A4}" type="slidenum">
              <a:rPr lang="en-AU" altLang="en-US" sz="1200"/>
              <a:pPr eaLnBrk="1" hangingPunct="1"/>
              <a:t>26</a:t>
            </a:fld>
            <a:endParaRPr lang="en-AU"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anose="020B0604020202020204" pitchFamily="34" charset="0"/>
                <a:ea typeface="ＭＳ Ｐゴシック" panose="020B0600070205080204" pitchFamily="34" charset="-128"/>
                <a:cs typeface="Arial" panose="020B0604020202020204" pitchFamily="34" charset="0"/>
              </a:rPr>
              <a:t>One approach to reducing the "spikyness" of natural language text is used the Playfair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ciphertext letters, depending on which alphabet is used. </a:t>
            </a:r>
            <a:r>
              <a:rPr lang="en-US" altLang="en-US" smtClean="0">
                <a:latin typeface="Arial" panose="020B0604020202020204" pitchFamily="34" charset="0"/>
                <a:ea typeface="ＭＳ Ｐゴシック" panose="020B0600070205080204" pitchFamily="34" charset="-128"/>
                <a:cs typeface="Arial" panose="020B0604020202020204" pitchFamily="34" charset="0"/>
              </a:rPr>
              <a:t>The general name for this approach is a polyalphabetic substitution cipher. All these techniques have the following features in common: </a:t>
            </a:r>
          </a:p>
          <a:p>
            <a:pPr eaLnBrk="1" hangingPunct="1">
              <a:buFont typeface="Calibri" panose="020F0502020204030204" pitchFamily="34" charset="0"/>
              <a:buAutoNum type="arabicPeriod"/>
            </a:pPr>
            <a:r>
              <a:rPr lang="en-US" altLang="en-US" smtClean="0">
                <a:latin typeface="Arial" panose="020B0604020202020204" pitchFamily="34" charset="0"/>
                <a:ea typeface="ＭＳ Ｐゴシック" panose="020B0600070205080204" pitchFamily="34" charset="-128"/>
                <a:cs typeface="Arial" panose="020B0604020202020204" pitchFamily="34" charset="0"/>
              </a:rPr>
              <a:t> A set of related monoalphabetic substitution rules is used. </a:t>
            </a:r>
          </a:p>
          <a:p>
            <a:pPr eaLnBrk="1" hangingPunct="1">
              <a:buFont typeface="Calibri" panose="020F0502020204030204" pitchFamily="34" charset="0"/>
              <a:buAutoNum type="arabicPeriod"/>
            </a:pPr>
            <a:r>
              <a:rPr lang="en-US" altLang="en-US" smtClean="0">
                <a:latin typeface="Arial" panose="020B0604020202020204" pitchFamily="34" charset="0"/>
                <a:ea typeface="ＭＳ Ｐゴシック" panose="020B0600070205080204" pitchFamily="34" charset="-128"/>
                <a:cs typeface="Arial" panose="020B0604020202020204" pitchFamily="34" charset="0"/>
              </a:rPr>
              <a:t> A key determines which particular rule is chosen for a given transformation. </a:t>
            </a:r>
            <a:endParaRPr lang="en-AU" alt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15638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43DC35B-3E4C-4315-8063-8A3A4BFC225A}" type="slidenum">
              <a:rPr lang="en-AU" altLang="en-US" sz="1200"/>
              <a:pPr eaLnBrk="1" hangingPunct="1"/>
              <a:t>27</a:t>
            </a:fld>
            <a:endParaRPr lang="en-AU"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The best known, and one of the simplest, such algorithms is referred to as the Vigenère cipher, where the set of related monoalphabetic substitution rules consists of the 26 Caesar ciphers, with shifts of 0 through 25. Each cipher is denoted by a key letter, which is the ciphertext letter that substitutes for the plaintext letter ‘a’, and which are </a:t>
            </a:r>
            <a:r>
              <a:rPr lang="en-AU" altLang="en-US" smtClean="0">
                <a:latin typeface="Arial" panose="020B0604020202020204" pitchFamily="34" charset="0"/>
                <a:ea typeface="ＭＳ Ｐゴシック" panose="020B0600070205080204" pitchFamily="34" charset="-128"/>
                <a:cs typeface="Arial" panose="020B0604020202020204" pitchFamily="34" charset="0"/>
              </a:rPr>
              <a:t>each used in turn, as shown next. </a:t>
            </a:r>
          </a:p>
        </p:txBody>
      </p:sp>
    </p:spTree>
    <p:extLst>
      <p:ext uri="{BB962C8B-B14F-4D97-AF65-F5344CB8AC3E}">
        <p14:creationId xmlns:p14="http://schemas.microsoft.com/office/powerpoint/2010/main" val="332227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EC6CA8C-5D7F-4D07-A71D-AAC0B7D927CC}" type="slidenum">
              <a:rPr lang="en-AU" altLang="en-US" sz="1200"/>
              <a:pPr eaLnBrk="1" hangingPunct="1"/>
              <a:t>29</a:t>
            </a:fld>
            <a:endParaRPr lang="en-AU"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Discuss this simple example from text Stallings section 2.2.</a:t>
            </a:r>
          </a:p>
        </p:txBody>
      </p:sp>
    </p:spTree>
    <p:extLst>
      <p:ext uri="{BB962C8B-B14F-4D97-AF65-F5344CB8AC3E}">
        <p14:creationId xmlns:p14="http://schemas.microsoft.com/office/powerpoint/2010/main" val="2180862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D01056-7499-4D3B-B6C2-2877E3F7ACB5}" type="slidenum">
              <a:rPr lang="en-AU" altLang="en-US" sz="1200"/>
              <a:pPr eaLnBrk="1" hangingPunct="1"/>
              <a:t>30</a:t>
            </a:fld>
            <a:endParaRPr lang="en-AU" alt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Implementing polyalphabetic ciphers by hand can be very tedious. Various aids were devised to assist the process.</a:t>
            </a:r>
          </a:p>
          <a:p>
            <a:pPr eaLnBrk="1" hangingPunct="1"/>
            <a:r>
              <a:rPr lang="en-US" alt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The </a:t>
            </a:r>
            <a:r>
              <a:rPr lang="en-US" altLang="en-US" i="1"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"Saint-Cyr Slide" </a:t>
            </a:r>
            <a:r>
              <a:rPr lang="en-US" alt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was popularised and named by Jean Kerckhoffs, who published a famous early text "La Cryptographie Militaire" (Miltary Cryptography) in 1883. He named the slide after the French National Military Academy where the methods were taught. He also noted that any slide can be expanded into a tableau, or bent round into a cipher disk.</a:t>
            </a:r>
          </a:p>
          <a:p>
            <a:pPr eaLnBrk="1" hangingPunct="1"/>
            <a:r>
              <a:rPr lang="en-US" alt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The </a:t>
            </a:r>
            <a:r>
              <a:rPr lang="en-AU" altLang="en-US" i="1"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Vigenère Tableau </a:t>
            </a:r>
            <a:r>
              <a:rPr lang="en-AU" altLang="en-US"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(given in Stallings 4/e as Table 2.3) is a complete set of forward shifted alphabet mappings.</a:t>
            </a:r>
          </a:p>
          <a:p>
            <a:pPr eaLnBrk="1" hangingPunct="1"/>
            <a:endParaRPr lang="en-US" altLang="en-US" i="1" smtClean="0">
              <a:solidFill>
                <a:srgbClr val="000000"/>
              </a:solidFill>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677081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C4A73B9-DBCB-4390-B9A4-7323155DFFC7}" type="slidenum">
              <a:rPr lang="en-AU" altLang="en-US" sz="1200"/>
              <a:pPr eaLnBrk="1" hangingPunct="1"/>
              <a:t>3</a:t>
            </a:fld>
            <a:endParaRPr lang="en-AU" alt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Symmetric encryption, also referred to as conventional encryption or single-key encryption, was the only type of encryption in use prior to the development of public-key encryption in the 1970s. It remains by far the most widely used of the two types of encryption. </a:t>
            </a:r>
            <a:r>
              <a:rPr lang="en-AU" altLang="en-US" smtClean="0">
                <a:latin typeface="Arial" panose="020B0604020202020204" pitchFamily="34" charset="0"/>
                <a:ea typeface="ＭＳ Ｐゴシック" panose="020B0600070205080204" pitchFamily="34" charset="-128"/>
                <a:cs typeface="Arial" panose="020B0604020202020204" pitchFamily="34" charset="0"/>
              </a:rPr>
              <a:t>All traditional schemes are </a:t>
            </a:r>
            <a:r>
              <a:rPr lang="en-AU" altLang="en-US" b="1" smtClean="0">
                <a:latin typeface="Arial" panose="020B0604020202020204" pitchFamily="34" charset="0"/>
                <a:ea typeface="ＭＳ Ｐゴシック" panose="020B0600070205080204" pitchFamily="34" charset="-128"/>
                <a:cs typeface="Arial" panose="020B0604020202020204" pitchFamily="34" charset="0"/>
              </a:rPr>
              <a:t>symmetric</a:t>
            </a:r>
            <a:r>
              <a:rPr lang="en-AU" altLang="en-US" smtClean="0">
                <a:latin typeface="Arial" panose="020B0604020202020204" pitchFamily="34" charset="0"/>
                <a:ea typeface="ＭＳ Ｐゴシック" panose="020B0600070205080204" pitchFamily="34" charset="-128"/>
                <a:cs typeface="Arial" panose="020B0604020202020204" pitchFamily="34" charset="0"/>
              </a:rPr>
              <a:t> / </a:t>
            </a:r>
            <a:r>
              <a:rPr lang="en-AU" altLang="en-US" b="1" smtClean="0">
                <a:latin typeface="Arial" panose="020B0604020202020204" pitchFamily="34" charset="0"/>
                <a:ea typeface="ＭＳ Ｐゴシック" panose="020B0600070205080204" pitchFamily="34" charset="-128"/>
                <a:cs typeface="Arial" panose="020B0604020202020204" pitchFamily="34" charset="0"/>
              </a:rPr>
              <a:t>single key</a:t>
            </a:r>
            <a:r>
              <a:rPr lang="en-AU" altLang="en-US" smtClean="0">
                <a:latin typeface="Arial" panose="020B0604020202020204" pitchFamily="34" charset="0"/>
                <a:ea typeface="ＭＳ Ｐゴシック" panose="020B0600070205080204" pitchFamily="34" charset="-128"/>
                <a:cs typeface="Arial" panose="020B0604020202020204" pitchFamily="34" charset="0"/>
              </a:rPr>
              <a:t> / </a:t>
            </a:r>
            <a:r>
              <a:rPr lang="en-AU" altLang="en-US" b="1" smtClean="0">
                <a:latin typeface="Arial" panose="020B0604020202020204" pitchFamily="34" charset="0"/>
                <a:ea typeface="ＭＳ Ｐゴシック" panose="020B0600070205080204" pitchFamily="34" charset="-128"/>
                <a:cs typeface="Arial" panose="020B0604020202020204" pitchFamily="34" charset="0"/>
              </a:rPr>
              <a:t>private-key</a:t>
            </a:r>
            <a:r>
              <a:rPr lang="en-AU" altLang="en-US" smtClean="0">
                <a:latin typeface="Arial" panose="020B0604020202020204" pitchFamily="34" charset="0"/>
                <a:ea typeface="ＭＳ Ｐゴシック" panose="020B0600070205080204" pitchFamily="34" charset="-128"/>
                <a:cs typeface="Arial" panose="020B0604020202020204" pitchFamily="34" charset="0"/>
              </a:rPr>
              <a:t> encryption algorithms, with a </a:t>
            </a:r>
            <a:r>
              <a:rPr lang="en-AU" altLang="en-US" b="1" smtClean="0">
                <a:latin typeface="Arial" panose="020B0604020202020204" pitchFamily="34" charset="0"/>
                <a:ea typeface="ＭＳ Ｐゴシック" panose="020B0600070205080204" pitchFamily="34" charset="-128"/>
                <a:cs typeface="Arial" panose="020B0604020202020204" pitchFamily="34" charset="0"/>
              </a:rPr>
              <a:t>single key</a:t>
            </a:r>
            <a:r>
              <a:rPr lang="en-AU" altLang="en-US" smtClean="0">
                <a:latin typeface="Arial" panose="020B0604020202020204" pitchFamily="34" charset="0"/>
                <a:ea typeface="ＭＳ Ｐゴシック" panose="020B0600070205080204" pitchFamily="34" charset="-128"/>
                <a:cs typeface="Arial" panose="020B0604020202020204" pitchFamily="34" charset="0"/>
              </a:rPr>
              <a:t>, used for both encryption and decryption. Since both sender and receiver are equivalent, either can encrypt or decrypt messages using that common key. </a:t>
            </a:r>
          </a:p>
        </p:txBody>
      </p:sp>
    </p:spTree>
    <p:extLst>
      <p:ext uri="{BB962C8B-B14F-4D97-AF65-F5344CB8AC3E}">
        <p14:creationId xmlns:p14="http://schemas.microsoft.com/office/powerpoint/2010/main" val="1331368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58B5A53-8728-4F40-BB78-2A1A3619903F}" type="slidenum">
              <a:rPr lang="en-AU" altLang="en-US" sz="1200"/>
              <a:pPr eaLnBrk="1" hangingPunct="1"/>
              <a:t>31</a:t>
            </a:fld>
            <a:endParaRPr lang="en-AU"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The </a:t>
            </a:r>
            <a:r>
              <a:rPr lang="en-AU" altLang="en-US" smtClean="0">
                <a:latin typeface="Arial" panose="020B0604020202020204" pitchFamily="34" charset="0"/>
                <a:ea typeface="ＭＳ Ｐゴシック" panose="020B0600070205080204" pitchFamily="34" charset="-128"/>
              </a:rPr>
              <a:t>Vigenère &amp; related polyalphabetic ciphers still do not completely obscure the underlying language characteristics. </a:t>
            </a:r>
            <a:r>
              <a:rPr lang="en-US" altLang="en-US" smtClean="0">
                <a:latin typeface="Arial" panose="020B0604020202020204" pitchFamily="34" charset="0"/>
                <a:ea typeface="ＭＳ Ｐゴシック" panose="020B0600070205080204" pitchFamily="34" charset="-128"/>
              </a:rPr>
              <a:t>The strength of this cipher is that there are multiple ciphertext letters for each plaintext letter, one for each unique letter of the keyword. Thus, the letter frequency information is obscured. However, not all knowledge of the plaintext structure is lost. </a:t>
            </a:r>
            <a:r>
              <a:rPr lang="en-AU" altLang="en-US" smtClean="0">
                <a:latin typeface="Arial" panose="020B0604020202020204" pitchFamily="34" charset="0"/>
                <a:ea typeface="ＭＳ Ｐゴシック" panose="020B0600070205080204" pitchFamily="34" charset="-128"/>
              </a:rPr>
              <a:t>The key to breaking them is to identify the number of translation alphabets, and then attack each separately. </a:t>
            </a:r>
            <a:r>
              <a:rPr lang="en-US" altLang="en-US" smtClean="0">
                <a:latin typeface="Arial" panose="020B0604020202020204" pitchFamily="34" charset="0"/>
                <a:ea typeface="ＭＳ Ｐゴシック" panose="020B0600070205080204" pitchFamily="34" charset="-128"/>
              </a:rPr>
              <a:t>If a monoalphabetic substitution is used, then the statistical properties of the ciphertext should be the same as that of the language of the plaintext. If, on the other hand, a Vigenère cipher is suspected, then progress depends on determining the length of the keyword. </a:t>
            </a:r>
          </a:p>
        </p:txBody>
      </p:sp>
    </p:spTree>
    <p:extLst>
      <p:ext uri="{BB962C8B-B14F-4D97-AF65-F5344CB8AC3E}">
        <p14:creationId xmlns:p14="http://schemas.microsoft.com/office/powerpoint/2010/main" val="3950847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DC3C031-6DAE-49EF-812E-B00C2E0A8DBD}" type="slidenum">
              <a:rPr lang="en-AU" altLang="en-US" sz="1200"/>
              <a:pPr eaLnBrk="1" hangingPunct="1"/>
              <a:t>32</a:t>
            </a:fld>
            <a:endParaRPr lang="en-AU"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anose="020B0604020202020204" pitchFamily="34" charset="0"/>
                <a:ea typeface="ＭＳ Ｐゴシック" panose="020B0600070205080204" pitchFamily="34" charset="-128"/>
              </a:rPr>
              <a:t>For some centuries the Vigenère cipher was </a:t>
            </a:r>
            <a:r>
              <a:rPr lang="en-AU" altLang="en-US" i="1" smtClean="0">
                <a:latin typeface="Arial" panose="020B0604020202020204" pitchFamily="34" charset="0"/>
                <a:ea typeface="ＭＳ Ｐゴシック" panose="020B0600070205080204" pitchFamily="34" charset="-128"/>
              </a:rPr>
              <a:t>le chiffre indéchiffrable</a:t>
            </a:r>
            <a:r>
              <a:rPr lang="en-AU" altLang="en-US" smtClean="0">
                <a:latin typeface="Arial" panose="020B0604020202020204" pitchFamily="34" charset="0"/>
                <a:ea typeface="ＭＳ Ｐゴシック" panose="020B0600070205080204" pitchFamily="34" charset="-128"/>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a:t>
            </a:r>
            <a:r>
              <a:rPr lang="en-US" altLang="en-US" smtClean="0">
                <a:latin typeface="Arial" panose="020B0604020202020204" pitchFamily="34" charset="0"/>
                <a:ea typeface="ＭＳ Ｐゴシック" panose="020B0600070205080204" pitchFamily="34" charset="-128"/>
              </a:rPr>
              <a:t>The important is that if two identical sequences of plaintext letters occur at a distance that is an integer multiple of the keyword length, they will generate identical ciphertext sequences. </a:t>
            </a:r>
            <a:endParaRPr lang="en-AU" altLang="en-US" smtClean="0">
              <a:latin typeface="Arial" panose="020B0604020202020204" pitchFamily="34" charset="0"/>
              <a:ea typeface="ＭＳ Ｐゴシック" panose="020B0600070205080204" pitchFamily="34" charset="-128"/>
            </a:endParaRPr>
          </a:p>
          <a:p>
            <a:pPr eaLnBrk="1" hangingPunct="1"/>
            <a:r>
              <a:rPr lang="en-AU" altLang="en-US" smtClean="0">
                <a:latin typeface="Arial" panose="020B0604020202020204" pitchFamily="34" charset="0"/>
                <a:ea typeface="ＭＳ Ｐゴシック" panose="020B0600070205080204" pitchFamily="34" charset="-128"/>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p>
        </p:txBody>
      </p:sp>
    </p:spTree>
    <p:extLst>
      <p:ext uri="{BB962C8B-B14F-4D97-AF65-F5344CB8AC3E}">
        <p14:creationId xmlns:p14="http://schemas.microsoft.com/office/powerpoint/2010/main" val="376409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2B3EEDC-39A6-429C-BA21-EFFC8CEEBD60}" type="slidenum">
              <a:rPr lang="en-AU" altLang="en-US" sz="1200"/>
              <a:pPr eaLnBrk="1" hangingPunct="1"/>
              <a:t>33</a:t>
            </a:fld>
            <a:endParaRPr lang="en-AU"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anose="020B0604020202020204" pitchFamily="34" charset="0"/>
                <a:ea typeface="ＭＳ Ｐゴシック" panose="020B0600070205080204" pitchFamily="34" charset="-128"/>
              </a:rPr>
              <a:t>Taking the polyalphabetic idea to the extreme, want as many different translation alphabets as letters in the message being sent. One way of doing this with a smallish key, is to use the Autokey cipher.</a:t>
            </a:r>
          </a:p>
          <a:p>
            <a:pPr eaLnBrk="1" hangingPunct="1"/>
            <a:r>
              <a:rPr lang="en-AU" altLang="en-US" smtClean="0">
                <a:latin typeface="Arial" panose="020B0604020202020204" pitchFamily="34" charset="0"/>
                <a:ea typeface="ＭＳ Ｐゴシック" panose="020B0600070205080204" pitchFamily="34" charset="-128"/>
              </a:rPr>
              <a:t>The example uses the keyword "DECEPTIVE" prefixed to as much of the message "WEAREDISCOVEREDSAV" as is needed. When deciphering, recover the first 9 letters using the keyword "DECEPTIVE". Then instead of repeating the keyword, start using the recovered letters from the message "WEAREDISC". As recover more letters, have more of key to recover later letters. </a:t>
            </a:r>
          </a:p>
          <a:p>
            <a:pPr eaLnBrk="1" hangingPunct="1"/>
            <a:r>
              <a:rPr lang="en-AU" altLang="en-US" smtClean="0">
                <a:latin typeface="Arial" panose="020B0604020202020204" pitchFamily="34" charset="0"/>
                <a:ea typeface="ＭＳ Ｐゴシック" panose="020B0600070205080204" pitchFamily="34" charset="-128"/>
              </a:rPr>
              <a:t>Problem is that the same language characteristics are used by the key as the message. ie. a key of 'E' will be used more often than a 'T' etc  hence an 'E' encrypted with a key of 'E' occurs with probability (0.1275)2 = 0.01663, about twice as often as a 'T' encrypted with a key of 'T'  have to use a larger frequency table, but it exists given sufficient ciphertext this can be broken.</a:t>
            </a:r>
          </a:p>
        </p:txBody>
      </p:sp>
    </p:spTree>
    <p:extLst>
      <p:ext uri="{BB962C8B-B14F-4D97-AF65-F5344CB8AC3E}">
        <p14:creationId xmlns:p14="http://schemas.microsoft.com/office/powerpoint/2010/main" val="2972375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The ultimate defense against such a cryptanalysis is to choose a keyword that is as long as the plaintext and has no statistical relationship to it. Such a system was introduced by an AT&amp;T engineer named Gilbert Vernam in 1918. His system works on binary data (bits0 rather than letters. The system can be expressed succinctly as follows: </a:t>
            </a:r>
            <a:r>
              <a:rPr lang="en-US" altLang="en-US" i="1" smtClean="0">
                <a:latin typeface="Arial" panose="020B0604020202020204" pitchFamily="34" charset="0"/>
                <a:ea typeface="ＭＳ Ｐゴシック" panose="020B0600070205080204" pitchFamily="34" charset="-128"/>
              </a:rPr>
              <a:t>c</a:t>
            </a:r>
            <a:r>
              <a:rPr lang="en-US" altLang="en-US" i="1" baseline="-25000" smtClean="0">
                <a:latin typeface="Arial" panose="020B0604020202020204" pitchFamily="34" charset="0"/>
                <a:ea typeface="ＭＳ Ｐゴシック" panose="020B0600070205080204" pitchFamily="34" charset="-128"/>
              </a:rPr>
              <a:t>i</a:t>
            </a:r>
            <a:r>
              <a:rPr lang="en-US" altLang="en-US" i="1" smtClean="0">
                <a:latin typeface="Arial" panose="020B0604020202020204" pitchFamily="34" charset="0"/>
                <a:ea typeface="ＭＳ Ｐゴシック" panose="020B0600070205080204" pitchFamily="34" charset="-128"/>
              </a:rPr>
              <a:t>  =  p</a:t>
            </a:r>
            <a:r>
              <a:rPr lang="en-US" altLang="en-US" i="1" baseline="-25000" smtClean="0">
                <a:latin typeface="Arial" panose="020B0604020202020204" pitchFamily="34" charset="0"/>
                <a:ea typeface="ＭＳ Ｐゴシック" panose="020B0600070205080204" pitchFamily="34" charset="-128"/>
              </a:rPr>
              <a:t>i</a:t>
            </a:r>
            <a:r>
              <a:rPr lang="en-US" altLang="en-US" i="1" smtClean="0">
                <a:latin typeface="Arial" panose="020B0604020202020204" pitchFamily="34" charset="0"/>
                <a:ea typeface="ＭＳ Ｐゴシック" panose="020B0600070205080204" pitchFamily="34" charset="-128"/>
              </a:rPr>
              <a:t> XOR  k</a:t>
            </a:r>
            <a:r>
              <a:rPr lang="en-US" altLang="en-US" i="1" baseline="-25000" smtClean="0">
                <a:latin typeface="Arial" panose="020B0604020202020204" pitchFamily="34" charset="0"/>
                <a:ea typeface="ＭＳ Ｐゴシック" panose="020B0600070205080204" pitchFamily="34" charset="-128"/>
              </a:rPr>
              <a:t>i </a:t>
            </a:r>
          </a:p>
          <a:p>
            <a:pPr eaLnBrk="1" hangingPunct="1"/>
            <a:r>
              <a:rPr lang="en-US" altLang="en-US" smtClean="0">
                <a:latin typeface="Arial" panose="020B0604020202020204" pitchFamily="34" charset="0"/>
                <a:ea typeface="ＭＳ Ｐゴシック" panose="020B0600070205080204" pitchFamily="34" charset="-128"/>
              </a:rPr>
              <a:t>The essence of this technique is the means of construction of the key. Vernam proposed the use of a running loop of tape that eventually repeated the key, so that in fact the system worked with a very long but repeating keyword. Although such a scheme, with a long key, presents formidable cryptanalytic difficulties, it can be broken with sufficient ciphertext, the use of known or probable plaintext sequences, or both.</a:t>
            </a: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6CBF854-6D5D-42A7-A3A2-0AFFDA6BCB3C}" type="slidenum">
              <a:rPr lang="en-AU" altLang="en-US" sz="1200"/>
              <a:pPr eaLnBrk="1" hangingPunct="1"/>
              <a:t>34</a:t>
            </a:fld>
            <a:endParaRPr lang="en-AU" altLang="en-US" sz="1200"/>
          </a:p>
        </p:txBody>
      </p:sp>
    </p:spTree>
    <p:extLst>
      <p:ext uri="{BB962C8B-B14F-4D97-AF65-F5344CB8AC3E}">
        <p14:creationId xmlns:p14="http://schemas.microsoft.com/office/powerpoint/2010/main" val="33542259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BC9B4C7-E4F7-4C95-912E-59F56564A890}" type="slidenum">
              <a:rPr lang="en-AU" altLang="en-US" sz="1200"/>
              <a:pPr eaLnBrk="1" hangingPunct="1"/>
              <a:t>36</a:t>
            </a:fld>
            <a:endParaRPr lang="en-AU"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The One-Time Pad is an evolution of the Vernham cipher. An Army Signal Corp officer, Joseph Mauborgne, proposed an improvement using a random key that was truly as long as the message, with no repetitions, which thus totally obscures the original message. It produces random output that bears no statistical relationship to the plaintext. Because the ciphertext contains no information whatsoever about the plaintext, there is simply no way to break the code, since any plaintext can be mapped to any ciphertext given some key. </a:t>
            </a:r>
          </a:p>
          <a:p>
            <a:pPr marL="228600" indent="-228600"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The one-time pad offers complete security but, in practice, has two fundamental difficulties: </a:t>
            </a:r>
          </a:p>
          <a:p>
            <a:pPr marL="228600" indent="-228600" eaLnBrk="1" hangingPunct="1">
              <a:buFont typeface="Calibri" panose="020F0502020204030204" pitchFamily="34" charset="0"/>
              <a:buAutoNum type="arabicPeriod"/>
            </a:pPr>
            <a:r>
              <a:rPr lang="en-US" altLang="en-US" smtClean="0">
                <a:latin typeface="Arial" panose="020B0604020202020204" pitchFamily="34" charset="0"/>
                <a:ea typeface="ＭＳ Ｐゴシック" panose="020B0600070205080204" pitchFamily="34" charset="-128"/>
                <a:cs typeface="Arial" panose="020B0604020202020204" pitchFamily="34" charset="0"/>
              </a:rPr>
              <a:t>There is the practical problem of making large quantities of random keys. </a:t>
            </a:r>
          </a:p>
          <a:p>
            <a:pPr marL="228600" indent="-228600" eaLnBrk="1" hangingPunct="1">
              <a:buFont typeface="Calibri" panose="020F0502020204030204" pitchFamily="34" charset="0"/>
              <a:buAutoNum type="arabicPeriod"/>
            </a:pPr>
            <a:r>
              <a:rPr lang="en-US" altLang="en-US" smtClean="0">
                <a:latin typeface="Arial" panose="020B0604020202020204" pitchFamily="34" charset="0"/>
                <a:ea typeface="ＭＳ Ｐゴシック" panose="020B0600070205080204" pitchFamily="34" charset="-128"/>
                <a:cs typeface="Arial" panose="020B0604020202020204" pitchFamily="34" charset="0"/>
              </a:rPr>
              <a:t>And the problem of key distribution and protection, where for every message to be sent, a key of equal length is needed by both sender and receiver.</a:t>
            </a:r>
          </a:p>
          <a:p>
            <a:pPr marL="228600" indent="-228600" eaLnBrk="1" hangingPunct="1">
              <a:buFont typeface="Times" panose="02020603060405020304" pitchFamily="18" charset="0"/>
              <a:buNone/>
            </a:pPr>
            <a:r>
              <a:rPr lang="en-US" altLang="en-US" smtClean="0">
                <a:latin typeface="Arial" panose="020B0604020202020204" pitchFamily="34" charset="0"/>
                <a:ea typeface="ＭＳ Ｐゴシック" panose="020B0600070205080204" pitchFamily="34" charset="-128"/>
                <a:cs typeface="Arial" panose="020B0604020202020204" pitchFamily="34" charset="0"/>
              </a:rPr>
              <a:t>Because of these difficulties, the one-time pad is of limited utility, and is useful primarily for low-bandwidth channels requiring very high security. The one-time pad is the only cryptosystem that exhibits what is referred to as </a:t>
            </a:r>
            <a:r>
              <a:rPr lang="en-US" altLang="en-US" i="1" smtClean="0">
                <a:latin typeface="Arial" panose="020B0604020202020204" pitchFamily="34" charset="0"/>
                <a:ea typeface="ＭＳ Ｐゴシック" panose="020B0600070205080204" pitchFamily="34" charset="-128"/>
                <a:cs typeface="Arial" panose="020B0604020202020204" pitchFamily="34" charset="0"/>
              </a:rPr>
              <a:t>perfect secrecy.</a:t>
            </a:r>
            <a:endParaRPr lang="en-AU" alt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892374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9C5725-3941-48F4-AA4C-C9443DE16A24}" type="slidenum">
              <a:rPr lang="en-US" smtClean="0"/>
              <a:t>37</a:t>
            </a:fld>
            <a:endParaRPr lang="en-US"/>
          </a:p>
        </p:txBody>
      </p:sp>
    </p:spTree>
    <p:extLst>
      <p:ext uri="{BB962C8B-B14F-4D97-AF65-F5344CB8AC3E}">
        <p14:creationId xmlns:p14="http://schemas.microsoft.com/office/powerpoint/2010/main" val="3643095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C4BEF8E-F681-4C26-BFCF-2B70C5035F23}" type="slidenum">
              <a:rPr lang="en-AU" altLang="en-US" sz="1200"/>
              <a:pPr eaLnBrk="1" hangingPunct="1"/>
              <a:t>38</a:t>
            </a:fld>
            <a:endParaRPr lang="en-AU" altLang="en-US"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anose="020B0604020202020204" pitchFamily="34" charset="0"/>
                <a:ea typeface="ＭＳ Ｐゴシック" panose="020B0600070205080204" pitchFamily="34" charset="-128"/>
                <a:cs typeface="Arial" panose="020B0604020202020204" pitchFamily="34" charset="0"/>
              </a:rPr>
              <a:t>Steganography is </a:t>
            </a:r>
            <a:r>
              <a:rPr lang="en-US" altLang="en-US" smtClean="0">
                <a:latin typeface="Arial" panose="020B0604020202020204" pitchFamily="34" charset="0"/>
                <a:ea typeface="ＭＳ Ｐゴシック" panose="020B0600070205080204" pitchFamily="34" charset="-128"/>
                <a:cs typeface="Arial" panose="020B0604020202020204" pitchFamily="34" charset="0"/>
              </a:rPr>
              <a:t>an alternative to encryption which hides the very existence of a message by some means. There are a large range of techniques for doing this.</a:t>
            </a:r>
          </a:p>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Steganography has a number of drawbacks when compared to encryption. It requires a lot of overhead to hide a relatively few bits of information.</a:t>
            </a:r>
          </a:p>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Also, once the system is discovered, it becomes virtually worthless, although a message can be first encrypted and then hidden using steganography. The advantage of steganography is that it can be employed by parties who have something to lose should the fact of their secret communication (not necessarily the content) be discovered. </a:t>
            </a:r>
          </a:p>
          <a:p>
            <a:pPr eaLnBrk="1" hangingPunct="1"/>
            <a:endParaRPr lang="en-US" alt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23138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4B87E0-4251-4670-821D-1E4140FFAF6E}" type="slidenum">
              <a:rPr lang="en-AU" altLang="en-US" sz="1200"/>
              <a:pPr eaLnBrk="1" hangingPunct="1"/>
              <a:t>39</a:t>
            </a:fld>
            <a:endParaRPr lang="en-AU" altLang="en-US"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Chapter 2 summary.</a:t>
            </a:r>
          </a:p>
        </p:txBody>
      </p:sp>
    </p:spTree>
    <p:extLst>
      <p:ext uri="{BB962C8B-B14F-4D97-AF65-F5344CB8AC3E}">
        <p14:creationId xmlns:p14="http://schemas.microsoft.com/office/powerpoint/2010/main" val="134014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66350AD-5565-45F3-8467-FC9AB4328881}" type="slidenum">
              <a:rPr lang="en-AU" altLang="en-US" sz="1200"/>
              <a:pPr eaLnBrk="1" hangingPunct="1"/>
              <a:t>4</a:t>
            </a:fld>
            <a:endParaRPr lang="en-AU"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anose="020B0604020202020204" pitchFamily="34" charset="0"/>
                <a:ea typeface="ＭＳ Ｐゴシック" panose="020B0600070205080204" pitchFamily="34" charset="-128"/>
              </a:rPr>
              <a:t>Briefly review some terminology used throughout the course. </a:t>
            </a:r>
          </a:p>
        </p:txBody>
      </p:sp>
    </p:spTree>
    <p:extLst>
      <p:ext uri="{BB962C8B-B14F-4D97-AF65-F5344CB8AC3E}">
        <p14:creationId xmlns:p14="http://schemas.microsoft.com/office/powerpoint/2010/main" val="364966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63FBD9C-1759-4F05-B78F-5A50E61C2989}" type="slidenum">
              <a:rPr lang="en-AU" altLang="en-US" sz="1200"/>
              <a:pPr eaLnBrk="1" hangingPunct="1"/>
              <a:t>5</a:t>
            </a:fld>
            <a:endParaRPr lang="en-AU"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Detail the five ingredients of the symmetric cipher model, shown in Stallings Figure 2.1:</a:t>
            </a:r>
          </a:p>
          <a:p>
            <a:pPr eaLnBrk="1" hangingPunct="1">
              <a:buFontTx/>
              <a:buChar char="•"/>
            </a:pPr>
            <a:r>
              <a:rPr lang="en-US" altLang="en-US" smtClean="0">
                <a:latin typeface="Arial" panose="020B0604020202020204" pitchFamily="34" charset="0"/>
                <a:ea typeface="ＭＳ Ｐゴシック" panose="020B0600070205080204" pitchFamily="34" charset="-128"/>
              </a:rPr>
              <a:t> plaintext - original message</a:t>
            </a:r>
          </a:p>
          <a:p>
            <a:pPr eaLnBrk="1" hangingPunct="1">
              <a:buFontTx/>
              <a:buChar char="•"/>
            </a:pPr>
            <a:r>
              <a:rPr lang="en-US" altLang="en-US" smtClean="0">
                <a:latin typeface="Arial" panose="020B0604020202020204" pitchFamily="34" charset="0"/>
                <a:ea typeface="ＭＳ Ｐゴシック" panose="020B0600070205080204" pitchFamily="34" charset="-128"/>
              </a:rPr>
              <a:t> encryption algorithm – performs substitutions/transformations on plaintext</a:t>
            </a:r>
          </a:p>
          <a:p>
            <a:pPr eaLnBrk="1" hangingPunct="1">
              <a:buFontTx/>
              <a:buChar char="•"/>
            </a:pPr>
            <a:r>
              <a:rPr lang="en-US" altLang="en-US" smtClean="0">
                <a:latin typeface="Arial" panose="020B0604020202020204" pitchFamily="34" charset="0"/>
                <a:ea typeface="ＭＳ Ｐゴシック" panose="020B0600070205080204" pitchFamily="34" charset="-128"/>
              </a:rPr>
              <a:t> secret key – control exact substitutions/transformations used in encryption algorithm</a:t>
            </a:r>
          </a:p>
          <a:p>
            <a:pPr eaLnBrk="1" hangingPunct="1">
              <a:buFontTx/>
              <a:buChar char="•"/>
            </a:pPr>
            <a:r>
              <a:rPr lang="en-US" altLang="en-US" smtClean="0">
                <a:latin typeface="Arial" panose="020B0604020202020204" pitchFamily="34" charset="0"/>
                <a:ea typeface="ＭＳ Ｐゴシック" panose="020B0600070205080204" pitchFamily="34" charset="-128"/>
              </a:rPr>
              <a:t> ciphertext - scrambled message</a:t>
            </a:r>
          </a:p>
          <a:p>
            <a:pPr eaLnBrk="1" hangingPunct="1">
              <a:buFontTx/>
              <a:buChar char="•"/>
            </a:pPr>
            <a:r>
              <a:rPr lang="en-US" altLang="en-US" smtClean="0">
                <a:latin typeface="Arial" panose="020B0604020202020204" pitchFamily="34" charset="0"/>
                <a:ea typeface="ＭＳ Ｐゴシック" panose="020B0600070205080204" pitchFamily="34" charset="-128"/>
              </a:rPr>
              <a:t> decryption algorithm – inverse of encryption algorithm</a:t>
            </a:r>
            <a:endParaRPr lang="en-AU"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438288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6B96CAD-7301-45F1-A863-90D5FE01650E}" type="slidenum">
              <a:rPr lang="en-AU" altLang="en-US" sz="1200"/>
              <a:pPr eaLnBrk="1" hangingPunct="1"/>
              <a:t>6</a:t>
            </a:fld>
            <a:endParaRPr lang="en-AU" alt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There are two requirements for secure use of conventional encryption that mean we assume that it is impractical to decrypt a message on the basis of the cipher- text plus knowledge of the encryption/decryption algorithm, and hence do not need to keep the algorithm secret; rather we only need to keep the key secret. This feature of symmetric encryption is what makes it feasible for widespread use. It allows easy distribution of s/w and h/w implementations.</a:t>
            </a:r>
          </a:p>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Can take a closer look at the essential elements of a symmetric encryption scheme: mathematically it can be considered a pair of functions with: plaintext X, ciphertext Y, key K, encryption algorithm E, decryption algorithm D. The intended receiver, in possession of the key, is able to invert the transformation. An opponent, observing Y but not having access to K or X, may attempt to recover X or K.</a:t>
            </a:r>
          </a:p>
          <a:p>
            <a:pPr eaLnBrk="1" hangingPunct="1"/>
            <a:endParaRPr lang="en-AU" alt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33777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FB6F1ED-23B9-4350-812C-4C17ABA12309}" type="slidenum">
              <a:rPr lang="en-AU" altLang="en-US" sz="1200"/>
              <a:pPr eaLnBrk="1" hangingPunct="1"/>
              <a:t>7</a:t>
            </a:fld>
            <a:endParaRPr lang="en-AU" altLang="en-US" sz="1200"/>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charset="0"/>
                <a:ea typeface="ＭＳ Ｐゴシック" panose="020B0600070205080204" pitchFamily="34" charset="-128"/>
              </a:rPr>
              <a:t>Cryptographic systems can be characterized along these three independent dimensions.</a:t>
            </a:r>
          </a:p>
          <a:p>
            <a:pPr eaLnBrk="1" hangingPunct="1">
              <a:buFontTx/>
              <a:buAutoNum type="arabicPeriod"/>
            </a:pPr>
            <a:r>
              <a:rPr lang="en-US" altLang="en-US" b="1" smtClean="0">
                <a:latin typeface="Arial" panose="020B0604020202020204" pitchFamily="34" charset="0"/>
                <a:ea typeface="ＭＳ Ｐゴシック" panose="020B0600070205080204" pitchFamily="34" charset="-128"/>
              </a:rPr>
              <a:t>The type of operations used for transforming plaintext to ciphertext</a:t>
            </a:r>
            <a:r>
              <a:rPr lang="en-US" altLang="en-US" smtClean="0">
                <a:latin typeface="Arial" panose="020B0604020202020204" pitchFamily="34" charset="0"/>
                <a:ea typeface="ＭＳ Ｐゴシック" panose="020B0600070205080204" pitchFamily="34" charset="-128"/>
              </a:rPr>
              <a:t>. All encryption algorithms are based on two general principles: substitution, in which each element in the plaintext (bit, letter, group of bits or letters) is mapped into another element, and transposition, in which elements in the plaintext are rearranged. The fundamental requirement is that no information be lost (that is, that all operations are reversible). Most systems, referred to as product systems, involve multiple stages of substitutions and transpositions.  </a:t>
            </a:r>
          </a:p>
          <a:p>
            <a:pPr eaLnBrk="1" hangingPunct="1">
              <a:buFontTx/>
              <a:buAutoNum type="arabicPeriod"/>
            </a:pPr>
            <a:r>
              <a:rPr lang="en-US" altLang="en-US" b="1" smtClean="0">
                <a:latin typeface="Arial" panose="020B0604020202020204" pitchFamily="34" charset="0"/>
                <a:ea typeface="ＭＳ Ｐゴシック" panose="020B0600070205080204" pitchFamily="34" charset="-128"/>
              </a:rPr>
              <a:t>The number of keys used</a:t>
            </a:r>
            <a:r>
              <a:rPr lang="en-US" altLang="en-US" smtClean="0">
                <a:latin typeface="Arial" panose="020B0604020202020204" pitchFamily="34" charset="0"/>
                <a:ea typeface="ＭＳ Ｐゴシック" panose="020B0600070205080204" pitchFamily="34" charset="-128"/>
              </a:rPr>
              <a:t>. If both sender and receiver use the same key, the system is referred to as symmetric, single-key, secret-key, or conventional encryption. If the sender and receiver use different keys, the system is referred to as asymmetric, two-key, or public-key encryption.  </a:t>
            </a:r>
          </a:p>
          <a:p>
            <a:pPr eaLnBrk="1" hangingPunct="1">
              <a:buFontTx/>
              <a:buAutoNum type="arabicPeriod"/>
            </a:pPr>
            <a:r>
              <a:rPr lang="en-US" altLang="en-US" b="1" smtClean="0">
                <a:latin typeface="Arial" panose="020B0604020202020204" pitchFamily="34" charset="0"/>
                <a:ea typeface="ＭＳ Ｐゴシック" panose="020B0600070205080204" pitchFamily="34" charset="-128"/>
              </a:rPr>
              <a:t>The way in which the plaintext is processed</a:t>
            </a:r>
            <a:r>
              <a:rPr lang="en-US" altLang="en-US" smtClean="0">
                <a:latin typeface="Arial" panose="020B0604020202020204" pitchFamily="34" charset="0"/>
                <a:ea typeface="ＭＳ Ｐゴシック" panose="020B0600070205080204" pitchFamily="34" charset="-128"/>
              </a:rPr>
              <a:t>. A block cipher processes the input one block of elements at a time, producing an output block for each input block. A stream cipher processes the input elements continuously, producing output one element at a time, as it goes along. </a:t>
            </a:r>
            <a:endParaRPr lang="en-US" altLang="en-US" smtClean="0">
              <a:latin typeface="Times-Roman" charset="0"/>
              <a:ea typeface="ＭＳ Ｐゴシック" panose="020B0600070205080204" pitchFamily="34" charset="-128"/>
            </a:endParaRPr>
          </a:p>
        </p:txBody>
      </p:sp>
    </p:spTree>
    <p:extLst>
      <p:ext uri="{BB962C8B-B14F-4D97-AF65-F5344CB8AC3E}">
        <p14:creationId xmlns:p14="http://schemas.microsoft.com/office/powerpoint/2010/main" val="1572035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CDDAACD-9D6C-47A7-94FB-947DE223CE34}" type="slidenum">
              <a:rPr lang="en-AU" altLang="en-US" sz="1200"/>
              <a:pPr eaLnBrk="1" hangingPunct="1"/>
              <a:t>8</a:t>
            </a:fld>
            <a:endParaRPr lang="en-AU" altLang="en-US" sz="1200"/>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Typically objective is to recover the key in use rather then simply to recover the plaintext of a single ciphertext. There are two general approaches:</a:t>
            </a:r>
          </a:p>
          <a:p>
            <a:pPr eaLnBrk="1" hangingPunct="1">
              <a:buFontTx/>
              <a:buChar char="•"/>
            </a:pPr>
            <a:r>
              <a:rPr lang="en-US" altLang="en-US" smtClean="0">
                <a:latin typeface="Arial" panose="020B0604020202020204" pitchFamily="34" charset="0"/>
                <a:ea typeface="ＭＳ Ｐゴシック" panose="020B0600070205080204" pitchFamily="34" charset="-128"/>
                <a:cs typeface="Arial" panose="020B0604020202020204" pitchFamily="34" charset="0"/>
              </a:rPr>
              <a:t> </a:t>
            </a:r>
            <a:r>
              <a:rPr lang="en-US" altLang="en-US" b="1" smtClean="0">
                <a:latin typeface="Arial" panose="020B0604020202020204" pitchFamily="34" charset="0"/>
                <a:ea typeface="ＭＳ Ｐゴシック" panose="020B0600070205080204" pitchFamily="34" charset="-128"/>
                <a:cs typeface="Arial" panose="020B0604020202020204" pitchFamily="34" charset="0"/>
              </a:rPr>
              <a:t>Cryptanalysis: </a:t>
            </a:r>
            <a:r>
              <a:rPr lang="en-US" altLang="en-US" smtClean="0">
                <a:latin typeface="Arial" panose="020B0604020202020204" pitchFamily="34" charset="0"/>
                <a:ea typeface="ＭＳ Ｐゴシック" panose="020B0600070205080204" pitchFamily="34" charset="-128"/>
                <a:cs typeface="Arial" panose="020B0604020202020204" pitchFamily="34" charset="0"/>
              </a:rPr>
              <a:t>relies on the nature of the algorithm plus perhaps some knowledge of the general characteristics of the plaintext or even some sample plaintext- ciphertext pairs. This type of attack exploits the characteristics of the algorithm to attempt to deduce a specific plaintext or to deduce the key being used.</a:t>
            </a:r>
          </a:p>
          <a:p>
            <a:pPr eaLnBrk="1" hangingPunct="1">
              <a:buFontTx/>
              <a:buChar char="•"/>
            </a:pPr>
            <a:r>
              <a:rPr lang="en-US" altLang="en-US" smtClean="0">
                <a:latin typeface="Arial" panose="020B0604020202020204" pitchFamily="34" charset="0"/>
                <a:ea typeface="ＭＳ Ｐゴシック" panose="020B0600070205080204" pitchFamily="34" charset="-128"/>
                <a:cs typeface="Arial" panose="020B0604020202020204" pitchFamily="34" charset="0"/>
              </a:rPr>
              <a:t> </a:t>
            </a:r>
            <a:r>
              <a:rPr lang="en-US" altLang="en-US" b="1" smtClean="0">
                <a:latin typeface="Arial" panose="020B0604020202020204" pitchFamily="34" charset="0"/>
                <a:ea typeface="ＭＳ Ｐゴシック" panose="020B0600070205080204" pitchFamily="34" charset="-128"/>
                <a:cs typeface="Arial" panose="020B0604020202020204" pitchFamily="34" charset="0"/>
              </a:rPr>
              <a:t>Brute-force attacks </a:t>
            </a:r>
            <a:r>
              <a:rPr lang="en-US" altLang="en-US" smtClean="0">
                <a:latin typeface="Arial" panose="020B0604020202020204" pitchFamily="34" charset="0"/>
                <a:ea typeface="ＭＳ Ｐゴシック" panose="020B0600070205080204" pitchFamily="34" charset="-128"/>
                <a:cs typeface="Arial" panose="020B0604020202020204" pitchFamily="34" charset="0"/>
              </a:rPr>
              <a:t>try every possible key on a piece of ciphertext until an intelligible translation into plaintext is obtained. On average,half of all possible keys must be tried to achieve success. </a:t>
            </a:r>
          </a:p>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If either type of attack succeeds in deducing the key, the effect is catastrophic: All future and past messages encrypted with that key are compromised. </a:t>
            </a:r>
          </a:p>
        </p:txBody>
      </p:sp>
    </p:spTree>
    <p:extLst>
      <p:ext uri="{BB962C8B-B14F-4D97-AF65-F5344CB8AC3E}">
        <p14:creationId xmlns:p14="http://schemas.microsoft.com/office/powerpoint/2010/main" val="3312356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5E62F4A-C2F4-4088-A435-841E069D8357}" type="slidenum">
              <a:rPr lang="en-AU" altLang="en-US" sz="1200"/>
              <a:pPr eaLnBrk="1" hangingPunct="1"/>
              <a:t>9</a:t>
            </a:fld>
            <a:endParaRPr lang="en-AU" altLang="en-US" sz="1200"/>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cs typeface="Arial" panose="020B0604020202020204" pitchFamily="34" charset="0"/>
              </a:rPr>
              <a:t>Stallings Table 2.1 summarizes the various types of cryptanalytic attacks, based on the amount of information known to the cryptanalyst, from least to most. The most difficult problem is presented when all that is available is the ciphertext only. In some cases, not even the encryption algorithm is known, but in general we can assume that the opponent does know the algorithm used for encryption. Then with increasing information have the other attacks. Generally, an encryption algorithm is designed to withstand a known-plaintext attack.</a:t>
            </a:r>
          </a:p>
        </p:txBody>
      </p:sp>
    </p:spTree>
    <p:extLst>
      <p:ext uri="{BB962C8B-B14F-4D97-AF65-F5344CB8AC3E}">
        <p14:creationId xmlns:p14="http://schemas.microsoft.com/office/powerpoint/2010/main" val="919206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DCAA35-6860-42BA-92F1-E8EF92E133E8}"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5F22F-BAC9-4D1B-9C23-7A4A6B2B03A5}" type="slidenum">
              <a:rPr lang="en-US" smtClean="0"/>
              <a:t>‹#›</a:t>
            </a:fld>
            <a:endParaRPr lang="en-US"/>
          </a:p>
        </p:txBody>
      </p:sp>
    </p:spTree>
    <p:extLst>
      <p:ext uri="{BB962C8B-B14F-4D97-AF65-F5344CB8AC3E}">
        <p14:creationId xmlns:p14="http://schemas.microsoft.com/office/powerpoint/2010/main" val="39611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CAA35-6860-42BA-92F1-E8EF92E133E8}"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5F22F-BAC9-4D1B-9C23-7A4A6B2B03A5}" type="slidenum">
              <a:rPr lang="en-US" smtClean="0"/>
              <a:t>‹#›</a:t>
            </a:fld>
            <a:endParaRPr lang="en-US"/>
          </a:p>
        </p:txBody>
      </p:sp>
    </p:spTree>
    <p:extLst>
      <p:ext uri="{BB962C8B-B14F-4D97-AF65-F5344CB8AC3E}">
        <p14:creationId xmlns:p14="http://schemas.microsoft.com/office/powerpoint/2010/main" val="349030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CAA35-6860-42BA-92F1-E8EF92E133E8}"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5F22F-BAC9-4D1B-9C23-7A4A6B2B03A5}" type="slidenum">
              <a:rPr lang="en-US" smtClean="0"/>
              <a:t>‹#›</a:t>
            </a:fld>
            <a:endParaRPr lang="en-US"/>
          </a:p>
        </p:txBody>
      </p:sp>
    </p:spTree>
    <p:extLst>
      <p:ext uri="{BB962C8B-B14F-4D97-AF65-F5344CB8AC3E}">
        <p14:creationId xmlns:p14="http://schemas.microsoft.com/office/powerpoint/2010/main" val="251319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DCAA35-6860-42BA-92F1-E8EF92E133E8}"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5F22F-BAC9-4D1B-9C23-7A4A6B2B03A5}" type="slidenum">
              <a:rPr lang="en-US" smtClean="0"/>
              <a:t>‹#›</a:t>
            </a:fld>
            <a:endParaRPr lang="en-US"/>
          </a:p>
        </p:txBody>
      </p:sp>
    </p:spTree>
    <p:extLst>
      <p:ext uri="{BB962C8B-B14F-4D97-AF65-F5344CB8AC3E}">
        <p14:creationId xmlns:p14="http://schemas.microsoft.com/office/powerpoint/2010/main" val="402209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CAA35-6860-42BA-92F1-E8EF92E133E8}"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5F22F-BAC9-4D1B-9C23-7A4A6B2B03A5}" type="slidenum">
              <a:rPr lang="en-US" smtClean="0"/>
              <a:t>‹#›</a:t>
            </a:fld>
            <a:endParaRPr lang="en-US"/>
          </a:p>
        </p:txBody>
      </p:sp>
    </p:spTree>
    <p:extLst>
      <p:ext uri="{BB962C8B-B14F-4D97-AF65-F5344CB8AC3E}">
        <p14:creationId xmlns:p14="http://schemas.microsoft.com/office/powerpoint/2010/main" val="1699105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DCAA35-6860-42BA-92F1-E8EF92E133E8}"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5F22F-BAC9-4D1B-9C23-7A4A6B2B03A5}" type="slidenum">
              <a:rPr lang="en-US" smtClean="0"/>
              <a:t>‹#›</a:t>
            </a:fld>
            <a:endParaRPr lang="en-US"/>
          </a:p>
        </p:txBody>
      </p:sp>
    </p:spTree>
    <p:extLst>
      <p:ext uri="{BB962C8B-B14F-4D97-AF65-F5344CB8AC3E}">
        <p14:creationId xmlns:p14="http://schemas.microsoft.com/office/powerpoint/2010/main" val="50215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DCAA35-6860-42BA-92F1-E8EF92E133E8}"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5F22F-BAC9-4D1B-9C23-7A4A6B2B03A5}" type="slidenum">
              <a:rPr lang="en-US" smtClean="0"/>
              <a:t>‹#›</a:t>
            </a:fld>
            <a:endParaRPr lang="en-US"/>
          </a:p>
        </p:txBody>
      </p:sp>
    </p:spTree>
    <p:extLst>
      <p:ext uri="{BB962C8B-B14F-4D97-AF65-F5344CB8AC3E}">
        <p14:creationId xmlns:p14="http://schemas.microsoft.com/office/powerpoint/2010/main" val="153300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DCAA35-6860-42BA-92F1-E8EF92E133E8}"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5F22F-BAC9-4D1B-9C23-7A4A6B2B03A5}" type="slidenum">
              <a:rPr lang="en-US" smtClean="0"/>
              <a:t>‹#›</a:t>
            </a:fld>
            <a:endParaRPr lang="en-US"/>
          </a:p>
        </p:txBody>
      </p:sp>
    </p:spTree>
    <p:extLst>
      <p:ext uri="{BB962C8B-B14F-4D97-AF65-F5344CB8AC3E}">
        <p14:creationId xmlns:p14="http://schemas.microsoft.com/office/powerpoint/2010/main" val="318208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CAA35-6860-42BA-92F1-E8EF92E133E8}"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5F22F-BAC9-4D1B-9C23-7A4A6B2B03A5}" type="slidenum">
              <a:rPr lang="en-US" smtClean="0"/>
              <a:t>‹#›</a:t>
            </a:fld>
            <a:endParaRPr lang="en-US"/>
          </a:p>
        </p:txBody>
      </p:sp>
    </p:spTree>
    <p:extLst>
      <p:ext uri="{BB962C8B-B14F-4D97-AF65-F5344CB8AC3E}">
        <p14:creationId xmlns:p14="http://schemas.microsoft.com/office/powerpoint/2010/main" val="672488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CAA35-6860-42BA-92F1-E8EF92E133E8}"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5F22F-BAC9-4D1B-9C23-7A4A6B2B03A5}" type="slidenum">
              <a:rPr lang="en-US" smtClean="0"/>
              <a:t>‹#›</a:t>
            </a:fld>
            <a:endParaRPr lang="en-US"/>
          </a:p>
        </p:txBody>
      </p:sp>
    </p:spTree>
    <p:extLst>
      <p:ext uri="{BB962C8B-B14F-4D97-AF65-F5344CB8AC3E}">
        <p14:creationId xmlns:p14="http://schemas.microsoft.com/office/powerpoint/2010/main" val="248682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CAA35-6860-42BA-92F1-E8EF92E133E8}"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5F22F-BAC9-4D1B-9C23-7A4A6B2B03A5}" type="slidenum">
              <a:rPr lang="en-US" smtClean="0"/>
              <a:t>‹#›</a:t>
            </a:fld>
            <a:endParaRPr lang="en-US"/>
          </a:p>
        </p:txBody>
      </p:sp>
    </p:spTree>
    <p:extLst>
      <p:ext uri="{BB962C8B-B14F-4D97-AF65-F5344CB8AC3E}">
        <p14:creationId xmlns:p14="http://schemas.microsoft.com/office/powerpoint/2010/main" val="33435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CAA35-6860-42BA-92F1-E8EF92E133E8}" type="datetimeFigureOut">
              <a:rPr lang="en-US" smtClean="0"/>
              <a:t>12/1/2019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5F22F-BAC9-4D1B-9C23-7A4A6B2B03A5}" type="slidenum">
              <a:rPr lang="en-US" smtClean="0"/>
              <a:t>‹#›</a:t>
            </a:fld>
            <a:endParaRPr lang="en-US"/>
          </a:p>
        </p:txBody>
      </p:sp>
    </p:spTree>
    <p:extLst>
      <p:ext uri="{BB962C8B-B14F-4D97-AF65-F5344CB8AC3E}">
        <p14:creationId xmlns:p14="http://schemas.microsoft.com/office/powerpoint/2010/main" val="3944939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a:xfrm>
            <a:off x="2362200" y="457201"/>
            <a:ext cx="7848600" cy="2765425"/>
          </a:xfrm>
        </p:spPr>
        <p:txBody>
          <a:bodyPr/>
          <a:lstStyle/>
          <a:p>
            <a:pPr eaLnBrk="1" hangingPunct="1"/>
            <a:r>
              <a:rPr lang="en-US" altLang="en-US" dirty="0" smtClean="0">
                <a:ea typeface="ＭＳ Ｐゴシック" panose="020B0600070205080204" pitchFamily="34" charset="-128"/>
              </a:rPr>
              <a:t>Cryptography and Network Security</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Chapter 2</a:t>
            </a:r>
            <a:endParaRPr lang="en-AU" altLang="en-US" dirty="0" smtClean="0">
              <a:ea typeface="ＭＳ Ｐゴシック" panose="020B0600070205080204" pitchFamily="34" charset="-128"/>
            </a:endParaRPr>
          </a:p>
        </p:txBody>
      </p:sp>
      <p:sp>
        <p:nvSpPr>
          <p:cNvPr id="109571" name="Rectangle 3"/>
          <p:cNvSpPr>
            <a:spLocks noGrp="1" noChangeArrowheads="1"/>
          </p:cNvSpPr>
          <p:nvPr>
            <p:ph type="subTitle" idx="1"/>
          </p:nvPr>
        </p:nvSpPr>
        <p:spPr>
          <a:xfrm>
            <a:off x="2895600" y="3657601"/>
            <a:ext cx="6400800" cy="2671763"/>
          </a:xfrm>
        </p:spPr>
        <p:txBody>
          <a:bodyPr/>
          <a:lstStyle/>
          <a:p>
            <a:pPr eaLnBrk="1" hangingPunct="1">
              <a:buFont typeface="Wingdings" panose="05000000000000000000" pitchFamily="2" charset="2"/>
              <a:buNone/>
            </a:pPr>
            <a:endParaRPr lang="en-AU" altLang="en-US" dirty="0" smtClean="0">
              <a:ea typeface="ＭＳ Ｐゴシック" panose="020B0600070205080204" pitchFamily="34" charset="-128"/>
            </a:endParaRPr>
          </a:p>
        </p:txBody>
      </p:sp>
    </p:spTree>
    <p:extLst>
      <p:ext uri="{BB962C8B-B14F-4D97-AF65-F5344CB8AC3E}">
        <p14:creationId xmlns:p14="http://schemas.microsoft.com/office/powerpoint/2010/main" val="277813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More Definitions</a:t>
            </a:r>
            <a:endParaRPr lang="en-AU" altLang="en-US" smtClean="0">
              <a:ea typeface="ＭＳ Ｐゴシック" panose="020B0600070205080204" pitchFamily="34" charset="-128"/>
            </a:endParaRPr>
          </a:p>
        </p:txBody>
      </p:sp>
      <p:sp>
        <p:nvSpPr>
          <p:cNvPr id="56323" name="Rectangle 3"/>
          <p:cNvSpPr>
            <a:spLocks noGrp="1" noChangeArrowheads="1"/>
          </p:cNvSpPr>
          <p:nvPr>
            <p:ph type="body" idx="1"/>
          </p:nvPr>
        </p:nvSpPr>
        <p:spPr>
          <a:xfrm>
            <a:off x="1981200" y="1447800"/>
            <a:ext cx="8229600" cy="4800600"/>
          </a:xfrm>
        </p:spPr>
        <p:txBody>
          <a:bodyPr/>
          <a:lstStyle/>
          <a:p>
            <a:pPr eaLnBrk="1" hangingPunct="1">
              <a:buFont typeface="Wingdings" pitchFamily="-107" charset="2"/>
              <a:buChar char="Ø"/>
              <a:defRPr/>
            </a:pPr>
            <a:r>
              <a:rPr lang="en-AU" b="1"/>
              <a:t>unconditional security</a:t>
            </a:r>
            <a:r>
              <a:rPr lang="en-AU"/>
              <a:t> </a:t>
            </a:r>
          </a:p>
          <a:p>
            <a:pPr lvl="1" eaLnBrk="1" hangingPunct="1">
              <a:buFont typeface="Wingdings" pitchFamily="-107" charset="2"/>
              <a:buChar char="l"/>
              <a:defRPr/>
            </a:pPr>
            <a:r>
              <a:rPr lang="en-AU">
                <a:ea typeface="ＭＳ Ｐゴシック" pitchFamily="-107" charset="-128"/>
              </a:rPr>
              <a:t>no matter how much computer power or time is available, the cipher cannot be broken since the ciphertext provides insufficient information to uniquely determine the corresponding plaintext </a:t>
            </a:r>
          </a:p>
          <a:p>
            <a:pPr eaLnBrk="1" hangingPunct="1">
              <a:buFont typeface="Wingdings" pitchFamily="-107" charset="2"/>
              <a:buChar char="Ø"/>
              <a:defRPr/>
            </a:pPr>
            <a:r>
              <a:rPr lang="en-AU" b="1"/>
              <a:t>computational security</a:t>
            </a:r>
            <a:r>
              <a:rPr lang="en-AU"/>
              <a:t> </a:t>
            </a:r>
          </a:p>
          <a:p>
            <a:pPr lvl="1" eaLnBrk="1" hangingPunct="1">
              <a:buFont typeface="Wingdings" pitchFamily="-107" charset="2"/>
              <a:buChar char="l"/>
              <a:defRPr/>
            </a:pPr>
            <a:r>
              <a:rPr lang="en-AU">
                <a:ea typeface="ＭＳ Ｐゴシック" pitchFamily="-107" charset="-128"/>
              </a:rPr>
              <a:t>given limited computing resources (eg time needed for calculations is greater than age of universe), the cipher cannot be broken </a:t>
            </a:r>
          </a:p>
        </p:txBody>
      </p:sp>
    </p:spTree>
    <p:extLst>
      <p:ext uri="{BB962C8B-B14F-4D97-AF65-F5344CB8AC3E}">
        <p14:creationId xmlns:p14="http://schemas.microsoft.com/office/powerpoint/2010/main" val="161370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Brute Force Search</a:t>
            </a:r>
            <a:endParaRPr lang="en-AU" altLang="en-US" smtClean="0">
              <a:ea typeface="ＭＳ Ｐゴシック" panose="020B0600070205080204" pitchFamily="34" charset="-128"/>
            </a:endParaRPr>
          </a:p>
        </p:txBody>
      </p:sp>
      <p:sp>
        <p:nvSpPr>
          <p:cNvPr id="58371" name="Rectangle 3"/>
          <p:cNvSpPr>
            <a:spLocks noGrp="1" noChangeArrowheads="1"/>
          </p:cNvSpPr>
          <p:nvPr>
            <p:ph type="body" idx="1"/>
          </p:nvPr>
        </p:nvSpPr>
        <p:spPr>
          <a:xfrm>
            <a:off x="1981200" y="1676400"/>
            <a:ext cx="8229600" cy="1828800"/>
          </a:xfrm>
        </p:spPr>
        <p:txBody>
          <a:bodyPr/>
          <a:lstStyle/>
          <a:p>
            <a:pPr eaLnBrk="1" hangingPunct="1">
              <a:lnSpc>
                <a:spcPct val="90000"/>
              </a:lnSpc>
            </a:pPr>
            <a:r>
              <a:rPr lang="en-AU" altLang="en-US">
                <a:ea typeface="ＭＳ Ｐゴシック" panose="020B0600070205080204" pitchFamily="34" charset="-128"/>
              </a:rPr>
              <a:t>always possible to simply try every key </a:t>
            </a:r>
          </a:p>
          <a:p>
            <a:pPr eaLnBrk="1" hangingPunct="1">
              <a:lnSpc>
                <a:spcPct val="90000"/>
              </a:lnSpc>
            </a:pPr>
            <a:r>
              <a:rPr lang="en-AU" altLang="en-US">
                <a:ea typeface="ＭＳ Ｐゴシック" panose="020B0600070205080204" pitchFamily="34" charset="-128"/>
              </a:rPr>
              <a:t>most basic attack, proportional to key size </a:t>
            </a:r>
          </a:p>
          <a:p>
            <a:pPr eaLnBrk="1" hangingPunct="1">
              <a:lnSpc>
                <a:spcPct val="90000"/>
              </a:lnSpc>
            </a:pPr>
            <a:r>
              <a:rPr lang="en-AU" altLang="en-US">
                <a:ea typeface="ＭＳ Ｐゴシック" panose="020B0600070205080204" pitchFamily="34" charset="-128"/>
              </a:rPr>
              <a:t>assume either know / recognise plaintext</a:t>
            </a:r>
          </a:p>
          <a:p>
            <a:pPr algn="ctr" eaLnBrk="1" hangingPunct="1">
              <a:lnSpc>
                <a:spcPct val="90000"/>
              </a:lnSpc>
            </a:pPr>
            <a:endParaRPr lang="en-US" altLang="en-US" b="1">
              <a:latin typeface="Times" panose="02020603060405020304" pitchFamily="18" charset="0"/>
              <a:ea typeface="ＭＳ Ｐゴシック" panose="020B0600070205080204" pitchFamily="34" charset="-128"/>
            </a:endParaRPr>
          </a:p>
          <a:p>
            <a:pPr eaLnBrk="1" hangingPunct="1">
              <a:lnSpc>
                <a:spcPct val="90000"/>
              </a:lnSpc>
            </a:pPr>
            <a:endParaRPr lang="en-US" altLang="en-US">
              <a:latin typeface="Times" panose="02020603060405020304" pitchFamily="18" charset="0"/>
              <a:ea typeface="ＭＳ Ｐゴシック" panose="020B0600070205080204" pitchFamily="34" charset="-128"/>
            </a:endParaRPr>
          </a:p>
          <a:p>
            <a:pPr eaLnBrk="1" hangingPunct="1">
              <a:lnSpc>
                <a:spcPct val="90000"/>
              </a:lnSpc>
            </a:pPr>
            <a:endParaRPr lang="en-AU" altLang="en-US">
              <a:ea typeface="ＭＳ Ｐゴシック" panose="020B0600070205080204" pitchFamily="34" charset="-128"/>
            </a:endParaRPr>
          </a:p>
          <a:p>
            <a:pPr eaLnBrk="1" hangingPunct="1">
              <a:lnSpc>
                <a:spcPct val="90000"/>
              </a:lnSpc>
              <a:buFont typeface="Wingdings" panose="05000000000000000000" pitchFamily="2" charset="2"/>
              <a:buNone/>
            </a:pPr>
            <a:endParaRPr lang="en-AU" altLang="en-US">
              <a:ea typeface="ＭＳ Ｐゴシック" panose="020B0600070205080204" pitchFamily="34" charset="-128"/>
            </a:endParaRPr>
          </a:p>
          <a:p>
            <a:pPr eaLnBrk="1" hangingPunct="1">
              <a:lnSpc>
                <a:spcPct val="90000"/>
              </a:lnSpc>
            </a:pPr>
            <a:endParaRPr lang="en-AU" altLang="en-US">
              <a:ea typeface="ＭＳ Ｐゴシック" panose="020B0600070205080204" pitchFamily="34" charset="-128"/>
            </a:endParaRPr>
          </a:p>
          <a:p>
            <a:pPr eaLnBrk="1" hangingPunct="1">
              <a:lnSpc>
                <a:spcPct val="90000"/>
              </a:lnSpc>
            </a:pPr>
            <a:endParaRPr lang="en-AU" altLang="en-US">
              <a:ea typeface="ＭＳ Ｐゴシック" panose="020B0600070205080204" pitchFamily="34" charset="-128"/>
            </a:endParaRPr>
          </a:p>
        </p:txBody>
      </p:sp>
      <p:graphicFrame>
        <p:nvGraphicFramePr>
          <p:cNvPr id="58505" name="Group 137"/>
          <p:cNvGraphicFramePr>
            <a:graphicFrameLocks noGrp="1"/>
          </p:cNvGraphicFramePr>
          <p:nvPr/>
        </p:nvGraphicFramePr>
        <p:xfrm>
          <a:off x="2057400" y="3581400"/>
          <a:ext cx="8077200" cy="2786700"/>
        </p:xfrm>
        <a:graphic>
          <a:graphicData uri="http://schemas.openxmlformats.org/drawingml/2006/table">
            <a:tbl>
              <a:tblPr/>
              <a:tblGrid>
                <a:gridCol w="1504950"/>
                <a:gridCol w="1936750"/>
                <a:gridCol w="2419350"/>
                <a:gridCol w="2216150"/>
              </a:tblGrid>
              <a:tr h="231775">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Key Size (bits)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Number of Alternative Keys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Time required at 1 decryption/µs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1"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Time required at 10</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6</a:t>
                      </a:r>
                      <a:r>
                        <a:rPr kumimoji="0" lang="en-US" altLang="en-US" sz="1400" b="1"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decryptions/µs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32</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2</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32</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 4.3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9</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2</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31</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µs	= 35.8 minutes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2.15 milliseconds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56</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2</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56</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 7.2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16</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2</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55</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µs	= 1142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10.01 hours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128</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2</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128</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 3.4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38</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2</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127</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µs	= 5.4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24</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5.4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18</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168</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2</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168</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 3.7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50</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2</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167</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µs	= 5.9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36</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5.9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30</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26 characters (permutation)</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26! = 4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26</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2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26</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µs	= 6.4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12</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ea typeface="ＭＳ Ｐゴシック" panose="020B0600070205080204" pitchFamily="34" charset="-128"/>
                        </a:defRPr>
                      </a:lvl1pPr>
                      <a:lvl2pPr marL="37931725" indent="-37474525" eaLnBrk="0" hangingPunct="0">
                        <a:spcBef>
                          <a:spcPct val="20000"/>
                        </a:spcBef>
                        <a:buClr>
                          <a:schemeClr val="tx2"/>
                        </a:buClr>
                        <a:buSzPct val="50000"/>
                        <a:buFont typeface="Wingdings" panose="05000000000000000000" pitchFamily="2" charset="2"/>
                        <a:defRPr sz="2400">
                          <a:solidFill>
                            <a:schemeClr val="tx1"/>
                          </a:solidFill>
                          <a:latin typeface="Arial" panose="020B0604020202020204" pitchFamily="34" charset="0"/>
                          <a:ea typeface="ＭＳ Ｐゴシック" panose="020B0600070205080204" pitchFamily="34" charset="-128"/>
                        </a:defRPr>
                      </a:lvl2pPr>
                      <a:lvl3pPr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anose="05000000000000000000" pitchFamily="2" charset="2"/>
                        <a:buNone/>
                        <a:tabLst/>
                      </a:pP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6.4 </a:t>
                      </a:r>
                      <a:r>
                        <a:rPr kumimoji="0" lang="en-US" altLang="en-US" sz="1400" b="0" i="0" u="none" strike="noStrike" cap="none" normalizeH="0" baseline="0" smtClean="0">
                          <a:ln>
                            <a:noFill/>
                          </a:ln>
                          <a:solidFill>
                            <a:schemeClr val="tx1"/>
                          </a:solidFill>
                          <a:effectLst/>
                          <a:latin typeface="Symbol" panose="05050102010706020507" pitchFamily="18" charset="2"/>
                          <a:ea typeface="ＭＳ Ｐゴシック" panose="020B0600070205080204" pitchFamily="34" charset="-128"/>
                          <a:sym typeface="Symbol" panose="05050102010706020507" pitchFamily="18" charset="2"/>
                        </a:rPr>
                        <a:t></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10</a:t>
                      </a:r>
                      <a:r>
                        <a:rPr kumimoji="0" lang="en-US" altLang="en-US" sz="1400" b="0" i="0" u="none" strike="noStrike" cap="none" normalizeH="0" baseline="30000" smtClean="0">
                          <a:ln>
                            <a:noFill/>
                          </a:ln>
                          <a:solidFill>
                            <a:schemeClr val="tx1"/>
                          </a:solidFill>
                          <a:effectLst/>
                          <a:latin typeface="Times" panose="02020603060405020304" pitchFamily="18" charset="0"/>
                          <a:ea typeface="ＭＳ Ｐゴシック" panose="020B0600070205080204" pitchFamily="34" charset="-128"/>
                        </a:rPr>
                        <a:t>6</a:t>
                      </a:r>
                      <a:r>
                        <a:rPr kumimoji="0" lang="en-US" altLang="en-US" sz="1400" b="0" i="0" u="none" strike="noStrike" cap="none" normalizeH="0" baseline="0" smtClean="0">
                          <a:ln>
                            <a:noFill/>
                          </a:ln>
                          <a:solidFill>
                            <a:schemeClr val="tx1"/>
                          </a:solidFill>
                          <a:effectLst/>
                          <a:latin typeface="Times" panose="02020603060405020304" pitchFamily="18" charset="0"/>
                          <a:ea typeface="ＭＳ Ｐゴシック" panose="020B0600070205080204" pitchFamily="34" charset="-128"/>
                        </a:rPr>
                        <a:t> years</a:t>
                      </a:r>
                      <a:endParaRPr kumimoji="0" lang="en-US" altLang="en-US" sz="1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ＭＳ Ｐゴシック"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9836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Classical Substitution Ciphers</a:t>
            </a:r>
            <a:endParaRPr lang="en-AU" altLang="en-US" smtClean="0">
              <a:ea typeface="ＭＳ Ｐゴシック" panose="020B0600070205080204" pitchFamily="34" charset="-128"/>
            </a:endParaRPr>
          </a:p>
        </p:txBody>
      </p:sp>
      <p:sp>
        <p:nvSpPr>
          <p:cNvPr id="62467"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where </a:t>
            </a:r>
            <a:r>
              <a:rPr lang="en-AU" altLang="en-US" smtClean="0">
                <a:ea typeface="ＭＳ Ｐゴシック" panose="020B0600070205080204" pitchFamily="34" charset="-128"/>
              </a:rPr>
              <a:t>letters of plaintext are replaced by other letters or by numbers or symbols</a:t>
            </a:r>
          </a:p>
          <a:p>
            <a:pPr eaLnBrk="1" hangingPunct="1"/>
            <a:r>
              <a:rPr lang="en-US" altLang="en-US" smtClean="0">
                <a:ea typeface="ＭＳ Ｐゴシック" panose="020B0600070205080204" pitchFamily="34" charset="-128"/>
              </a:rPr>
              <a:t>or if plaintext is </a:t>
            </a:r>
            <a:r>
              <a:rPr lang="en-AU" altLang="en-US" smtClean="0">
                <a:ea typeface="ＭＳ Ｐゴシック" panose="020B0600070205080204" pitchFamily="34" charset="-128"/>
              </a:rPr>
              <a:t>viewed as a sequence of bits, then substitution involves replacing plaintext bit patterns with ciphertext bit patterns</a:t>
            </a:r>
          </a:p>
          <a:p>
            <a:pPr eaLnBrk="1" hangingPunct="1"/>
            <a:endParaRPr lang="en-AU" altLang="en-US" smtClean="0">
              <a:ea typeface="ＭＳ Ｐゴシック" panose="020B0600070205080204" pitchFamily="34" charset="-128"/>
            </a:endParaRPr>
          </a:p>
          <a:p>
            <a:pPr eaLnBrk="1" hangingPunct="1"/>
            <a:endParaRPr lang="en-AU" altLang="en-US" smtClean="0">
              <a:ea typeface="ＭＳ Ｐゴシック" panose="020B0600070205080204" pitchFamily="34" charset="-128"/>
            </a:endParaRPr>
          </a:p>
        </p:txBody>
      </p:sp>
    </p:spTree>
    <p:extLst>
      <p:ext uri="{BB962C8B-B14F-4D97-AF65-F5344CB8AC3E}">
        <p14:creationId xmlns:p14="http://schemas.microsoft.com/office/powerpoint/2010/main" val="297253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AU"/>
              <a:t>Caesar Cipher</a:t>
            </a:r>
          </a:p>
        </p:txBody>
      </p:sp>
      <p:sp>
        <p:nvSpPr>
          <p:cNvPr id="64515" name="Rectangle 3"/>
          <p:cNvSpPr>
            <a:spLocks noGrp="1" noChangeArrowheads="1"/>
          </p:cNvSpPr>
          <p:nvPr>
            <p:ph type="body" idx="1"/>
          </p:nvPr>
        </p:nvSpPr>
        <p:spPr/>
        <p:txBody>
          <a:bodyPr/>
          <a:lstStyle/>
          <a:p>
            <a:pPr eaLnBrk="1" hangingPunct="1">
              <a:lnSpc>
                <a:spcPct val="90000"/>
              </a:lnSpc>
            </a:pPr>
            <a:r>
              <a:rPr lang="en-AU" altLang="en-US" smtClean="0">
                <a:ea typeface="ＭＳ Ｐゴシック" panose="020B0600070205080204" pitchFamily="34" charset="-128"/>
              </a:rPr>
              <a:t>earliest known substitution cipher</a:t>
            </a:r>
          </a:p>
          <a:p>
            <a:pPr eaLnBrk="1" hangingPunct="1">
              <a:lnSpc>
                <a:spcPct val="90000"/>
              </a:lnSpc>
            </a:pPr>
            <a:r>
              <a:rPr lang="en-AU" altLang="en-US" smtClean="0">
                <a:ea typeface="ＭＳ Ｐゴシック" panose="020B0600070205080204" pitchFamily="34" charset="-128"/>
              </a:rPr>
              <a:t>by Julius Caesar </a:t>
            </a:r>
          </a:p>
          <a:p>
            <a:pPr eaLnBrk="1" hangingPunct="1">
              <a:lnSpc>
                <a:spcPct val="90000"/>
              </a:lnSpc>
            </a:pPr>
            <a:r>
              <a:rPr lang="en-AU" altLang="en-US" smtClean="0">
                <a:ea typeface="ＭＳ Ｐゴシック" panose="020B0600070205080204" pitchFamily="34" charset="-128"/>
              </a:rPr>
              <a:t>first attested use in military affairs</a:t>
            </a:r>
          </a:p>
          <a:p>
            <a:pPr eaLnBrk="1" hangingPunct="1">
              <a:lnSpc>
                <a:spcPct val="90000"/>
              </a:lnSpc>
            </a:pPr>
            <a:r>
              <a:rPr lang="en-AU" altLang="en-US" smtClean="0">
                <a:ea typeface="ＭＳ Ｐゴシック" panose="020B0600070205080204" pitchFamily="34" charset="-128"/>
              </a:rPr>
              <a:t>replaces each letter by 3rd letter on</a:t>
            </a:r>
          </a:p>
          <a:p>
            <a:pPr eaLnBrk="1" hangingPunct="1">
              <a:lnSpc>
                <a:spcPct val="90000"/>
              </a:lnSpc>
            </a:pPr>
            <a:r>
              <a:rPr lang="en-US" altLang="en-US" smtClean="0">
                <a:ea typeface="ＭＳ Ｐゴシック" panose="020B0600070205080204" pitchFamily="34" charset="-128"/>
              </a:rPr>
              <a:t>example:</a:t>
            </a:r>
            <a:endParaRPr lang="en-AU" altLang="en-US" smtClean="0">
              <a:ea typeface="ＭＳ Ｐゴシック" panose="020B0600070205080204" pitchFamily="34" charset="-128"/>
            </a:endParaRPr>
          </a:p>
          <a:p>
            <a:pPr lvl="1" eaLnBrk="1" hangingPunct="1">
              <a:lnSpc>
                <a:spcPct val="90000"/>
              </a:lnSpc>
              <a:buFont typeface="Wingdings" panose="05000000000000000000" pitchFamily="2" charset="2"/>
              <a:buNone/>
            </a:pPr>
            <a:r>
              <a:rPr lang="en-AU" altLang="en-US" smtClean="0">
                <a:latin typeface="Courier" pitchFamily="-107" charset="0"/>
                <a:ea typeface="ＭＳ Ｐゴシック" panose="020B0600070205080204" pitchFamily="34" charset="-128"/>
              </a:rPr>
              <a:t>meet me after the toga party</a:t>
            </a:r>
          </a:p>
          <a:p>
            <a:pPr lvl="1" eaLnBrk="1" hangingPunct="1">
              <a:lnSpc>
                <a:spcPct val="90000"/>
              </a:lnSpc>
              <a:buFont typeface="Wingdings" panose="05000000000000000000" pitchFamily="2" charset="2"/>
              <a:buNone/>
            </a:pPr>
            <a:r>
              <a:rPr lang="en-AU" altLang="en-US" smtClean="0">
                <a:latin typeface="Courier" pitchFamily="-107" charset="0"/>
                <a:ea typeface="ＭＳ Ｐゴシック" panose="020B0600070205080204" pitchFamily="34" charset="-128"/>
              </a:rPr>
              <a:t>PHHW PH DIWHU WKH WRJD SDUWB</a:t>
            </a:r>
          </a:p>
          <a:p>
            <a:pPr eaLnBrk="1" hangingPunct="1">
              <a:lnSpc>
                <a:spcPct val="90000"/>
              </a:lnSpc>
            </a:pPr>
            <a:endParaRPr lang="en-AU" altLang="en-US" smtClean="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972707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a:t>Caesar Cipher</a:t>
            </a:r>
          </a:p>
        </p:txBody>
      </p:sp>
      <p:sp>
        <p:nvSpPr>
          <p:cNvPr id="66563"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can define transformation as:</a:t>
            </a:r>
          </a:p>
          <a:p>
            <a:pPr lvl="1" eaLnBrk="1" hangingPunct="1">
              <a:buFont typeface="Wingdings" panose="05000000000000000000" pitchFamily="2" charset="2"/>
              <a:buNone/>
            </a:pPr>
            <a:r>
              <a:rPr lang="en-AU" altLang="en-US" sz="1800">
                <a:latin typeface="Courier" pitchFamily="-107" charset="0"/>
                <a:ea typeface="ＭＳ Ｐゴシック" panose="020B0600070205080204" pitchFamily="34" charset="-128"/>
              </a:rPr>
              <a:t>a b c d e f g h i j k l m n o p q r s t u v w x y z</a:t>
            </a:r>
          </a:p>
          <a:p>
            <a:pPr lvl="1" eaLnBrk="1" hangingPunct="1">
              <a:buFont typeface="Wingdings" panose="05000000000000000000" pitchFamily="2" charset="2"/>
              <a:buNone/>
            </a:pPr>
            <a:r>
              <a:rPr lang="en-AU" altLang="en-US" sz="1800">
                <a:latin typeface="Courier" pitchFamily="-107" charset="0"/>
                <a:ea typeface="ＭＳ Ｐゴシック" panose="020B0600070205080204" pitchFamily="34" charset="-128"/>
              </a:rPr>
              <a:t>D E F G H I J K L M N O P Q R S T U V W X Y Z A B C</a:t>
            </a:r>
          </a:p>
          <a:p>
            <a:pPr eaLnBrk="1" hangingPunct="1"/>
            <a:r>
              <a:rPr lang="en-US" altLang="en-US" smtClean="0">
                <a:ea typeface="ＭＳ Ｐゴシック" panose="020B0600070205080204" pitchFamily="34" charset="-128"/>
              </a:rPr>
              <a:t>mathematically give each letter a number</a:t>
            </a:r>
          </a:p>
          <a:p>
            <a:pPr lvl="1" eaLnBrk="1" hangingPunct="1">
              <a:buFont typeface="Wingdings" panose="05000000000000000000" pitchFamily="2" charset="2"/>
              <a:buNone/>
            </a:pPr>
            <a:r>
              <a:rPr lang="en-AU" altLang="en-US" sz="1400">
                <a:latin typeface="Courier" pitchFamily="-107" charset="0"/>
                <a:ea typeface="ＭＳ Ｐゴシック" panose="020B0600070205080204" pitchFamily="34" charset="-128"/>
              </a:rPr>
              <a:t>a b c d e f g h i j  k  l  m  n  o  p  q  r  s  t  u  v  w  x  y  z</a:t>
            </a:r>
          </a:p>
          <a:p>
            <a:pPr lvl="1" eaLnBrk="1" hangingPunct="1">
              <a:buFont typeface="Wingdings" panose="05000000000000000000" pitchFamily="2" charset="2"/>
              <a:buNone/>
            </a:pPr>
            <a:r>
              <a:rPr lang="en-AU" altLang="en-US" sz="1400">
                <a:latin typeface="Courier" pitchFamily="-107" charset="0"/>
                <a:ea typeface="ＭＳ Ｐゴシック" panose="020B0600070205080204" pitchFamily="34" charset="-128"/>
              </a:rPr>
              <a:t>0 1 2 3 4 5 6 7 8 9 10 11 12 13 14 15 16 17 18 19 20 21 22 23 24 25</a:t>
            </a:r>
          </a:p>
          <a:p>
            <a:pPr eaLnBrk="1" hangingPunct="1"/>
            <a:r>
              <a:rPr lang="en-US" altLang="en-US" smtClean="0">
                <a:ea typeface="ＭＳ Ｐゴシック" panose="020B0600070205080204" pitchFamily="34" charset="-128"/>
              </a:rPr>
              <a:t>then have Caesar cipher as:</a:t>
            </a:r>
          </a:p>
          <a:p>
            <a:pPr lvl="1" eaLnBrk="1" hangingPunct="1">
              <a:buFont typeface="Wingdings" panose="05000000000000000000" pitchFamily="2" charset="2"/>
              <a:buNone/>
            </a:pPr>
            <a:r>
              <a:rPr lang="en-AU" altLang="en-US" i="1" smtClean="0">
                <a:ea typeface="ＭＳ Ｐゴシック" panose="020B0600070205080204" pitchFamily="34" charset="-128"/>
              </a:rPr>
              <a:t>c </a:t>
            </a:r>
            <a:r>
              <a:rPr lang="en-AU" altLang="en-US" smtClean="0">
                <a:ea typeface="ＭＳ Ｐゴシック" panose="020B0600070205080204" pitchFamily="34" charset="-128"/>
              </a:rPr>
              <a:t>= E(k, </a:t>
            </a:r>
            <a:r>
              <a:rPr lang="en-AU" altLang="en-US" i="1" smtClean="0">
                <a:ea typeface="ＭＳ Ｐゴシック" panose="020B0600070205080204" pitchFamily="34" charset="-128"/>
              </a:rPr>
              <a:t>p</a:t>
            </a:r>
            <a:r>
              <a:rPr lang="en-AU" altLang="en-US" smtClean="0">
                <a:ea typeface="ＭＳ Ｐゴシック" panose="020B0600070205080204" pitchFamily="34" charset="-128"/>
              </a:rPr>
              <a:t>) = (</a:t>
            </a:r>
            <a:r>
              <a:rPr lang="en-AU" altLang="en-US" i="1" smtClean="0">
                <a:ea typeface="ＭＳ Ｐゴシック" panose="020B0600070205080204" pitchFamily="34" charset="-128"/>
              </a:rPr>
              <a:t>p </a:t>
            </a:r>
            <a:r>
              <a:rPr lang="en-AU" altLang="en-US" smtClean="0">
                <a:ea typeface="ＭＳ Ｐゴシック" panose="020B0600070205080204" pitchFamily="34" charset="-128"/>
              </a:rPr>
              <a:t>+ </a:t>
            </a:r>
            <a:r>
              <a:rPr lang="en-AU" altLang="en-US" i="1" smtClean="0">
                <a:ea typeface="ＭＳ Ｐゴシック" panose="020B0600070205080204" pitchFamily="34" charset="-128"/>
              </a:rPr>
              <a:t>k</a:t>
            </a:r>
            <a:r>
              <a:rPr lang="en-AU" altLang="en-US" smtClean="0">
                <a:ea typeface="ＭＳ Ｐゴシック" panose="020B0600070205080204" pitchFamily="34" charset="-128"/>
              </a:rPr>
              <a:t>) mod (26)</a:t>
            </a:r>
          </a:p>
          <a:p>
            <a:pPr lvl="1" eaLnBrk="1" hangingPunct="1">
              <a:buFont typeface="Wingdings" panose="05000000000000000000" pitchFamily="2" charset="2"/>
              <a:buNone/>
            </a:pPr>
            <a:r>
              <a:rPr lang="en-AU" altLang="en-US" i="1" smtClean="0">
                <a:ea typeface="ＭＳ Ｐゴシック" panose="020B0600070205080204" pitchFamily="34" charset="-128"/>
              </a:rPr>
              <a:t>p </a:t>
            </a:r>
            <a:r>
              <a:rPr lang="en-AU" altLang="en-US" smtClean="0">
                <a:ea typeface="ＭＳ Ｐゴシック" panose="020B0600070205080204" pitchFamily="34" charset="-128"/>
              </a:rPr>
              <a:t>= D(k, c) = (c – </a:t>
            </a:r>
            <a:r>
              <a:rPr lang="en-AU" altLang="en-US" i="1" smtClean="0">
                <a:ea typeface="ＭＳ Ｐゴシック" panose="020B0600070205080204" pitchFamily="34" charset="-128"/>
              </a:rPr>
              <a:t>k</a:t>
            </a:r>
            <a:r>
              <a:rPr lang="en-AU" altLang="en-US" smtClean="0">
                <a:ea typeface="ＭＳ Ｐゴシック" panose="020B0600070205080204" pitchFamily="34" charset="-128"/>
              </a:rPr>
              <a:t>) mod (26)</a:t>
            </a:r>
            <a:endParaRPr lang="en-AU" altLang="en-US" sz="1800">
              <a:latin typeface="Courier New" panose="02070309020205020404" pitchFamily="49" charset="0"/>
              <a:ea typeface="ＭＳ Ｐゴシック" panose="020B0600070205080204" pitchFamily="34" charset="-128"/>
            </a:endParaRPr>
          </a:p>
          <a:p>
            <a:pPr eaLnBrk="1" hangingPunct="1"/>
            <a:endParaRPr lang="en-AU" altLang="en-US" sz="200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31213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AU"/>
              <a:t>Cryptanalysis of Caesar Cipher </a:t>
            </a:r>
          </a:p>
        </p:txBody>
      </p:sp>
      <p:sp>
        <p:nvSpPr>
          <p:cNvPr id="68611" name="Rectangle 3"/>
          <p:cNvSpPr>
            <a:spLocks noGrp="1" noChangeArrowheads="1"/>
          </p:cNvSpPr>
          <p:nvPr>
            <p:ph type="body" idx="1"/>
          </p:nvPr>
        </p:nvSpPr>
        <p:spPr/>
        <p:txBody>
          <a:bodyPr/>
          <a:lstStyle/>
          <a:p>
            <a:pPr eaLnBrk="1" hangingPunct="1">
              <a:buFont typeface="Wingdings" pitchFamily="-107" charset="2"/>
              <a:buChar char="Ø"/>
              <a:defRPr/>
            </a:pPr>
            <a:r>
              <a:rPr lang="en-AU"/>
              <a:t>only have 26 possible ciphers </a:t>
            </a:r>
          </a:p>
          <a:p>
            <a:pPr lvl="1" eaLnBrk="1" hangingPunct="1">
              <a:buFont typeface="Wingdings" pitchFamily="-107" charset="2"/>
              <a:buChar char="l"/>
              <a:defRPr/>
            </a:pPr>
            <a:r>
              <a:rPr lang="en-AU">
                <a:ea typeface="ＭＳ Ｐゴシック" pitchFamily="-107" charset="-128"/>
              </a:rPr>
              <a:t>A maps to A,B,..Z </a:t>
            </a:r>
          </a:p>
          <a:p>
            <a:pPr eaLnBrk="1" hangingPunct="1">
              <a:buFont typeface="Wingdings" pitchFamily="-107" charset="2"/>
              <a:buChar char="Ø"/>
              <a:defRPr/>
            </a:pPr>
            <a:r>
              <a:rPr lang="en-AU"/>
              <a:t>could simply try each in turn </a:t>
            </a:r>
          </a:p>
          <a:p>
            <a:pPr eaLnBrk="1" hangingPunct="1">
              <a:buFont typeface="Wingdings" pitchFamily="-107" charset="2"/>
              <a:buChar char="Ø"/>
              <a:defRPr/>
            </a:pPr>
            <a:r>
              <a:rPr lang="en-AU"/>
              <a:t>a </a:t>
            </a:r>
            <a:r>
              <a:rPr lang="en-AU" b="1"/>
              <a:t>brute force search</a:t>
            </a:r>
            <a:r>
              <a:rPr lang="en-AU"/>
              <a:t> </a:t>
            </a:r>
          </a:p>
          <a:p>
            <a:pPr eaLnBrk="1" hangingPunct="1">
              <a:buFont typeface="Wingdings" pitchFamily="-107" charset="2"/>
              <a:buChar char="Ø"/>
              <a:defRPr/>
            </a:pPr>
            <a:r>
              <a:rPr lang="en-AU"/>
              <a:t>given ciphertext, just try all shifts of letters</a:t>
            </a:r>
          </a:p>
          <a:p>
            <a:pPr eaLnBrk="1" hangingPunct="1">
              <a:buFont typeface="Wingdings" pitchFamily="-107" charset="2"/>
              <a:buChar char="Ø"/>
              <a:defRPr/>
            </a:pPr>
            <a:r>
              <a:rPr lang="en-US"/>
              <a:t>do need to recognize when have plaintext</a:t>
            </a:r>
            <a:endParaRPr lang="en-AU"/>
          </a:p>
          <a:p>
            <a:pPr eaLnBrk="1" hangingPunct="1">
              <a:buFont typeface="Wingdings" pitchFamily="-107" charset="2"/>
              <a:buChar char="Ø"/>
              <a:defRPr/>
            </a:pPr>
            <a:r>
              <a:rPr lang="en-AU"/>
              <a:t>eg. break ciphertext "GCUA VQ DTGCM"</a:t>
            </a:r>
          </a:p>
        </p:txBody>
      </p:sp>
    </p:spTree>
    <p:extLst>
      <p:ext uri="{BB962C8B-B14F-4D97-AF65-F5344CB8AC3E}">
        <p14:creationId xmlns:p14="http://schemas.microsoft.com/office/powerpoint/2010/main" val="300752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a:t>Monoalphabetic Cipher</a:t>
            </a:r>
          </a:p>
        </p:txBody>
      </p:sp>
      <p:sp>
        <p:nvSpPr>
          <p:cNvPr id="70659" name="Rectangle 3"/>
          <p:cNvSpPr>
            <a:spLocks noGrp="1" noChangeArrowheads="1"/>
          </p:cNvSpPr>
          <p:nvPr>
            <p:ph type="body" idx="1"/>
          </p:nvPr>
        </p:nvSpPr>
        <p:spPr/>
        <p:txBody>
          <a:bodyPr>
            <a:normAutofit lnSpcReduction="10000"/>
          </a:bodyPr>
          <a:lstStyle/>
          <a:p>
            <a:pPr eaLnBrk="1" hangingPunct="1">
              <a:lnSpc>
                <a:spcPct val="90000"/>
              </a:lnSpc>
            </a:pPr>
            <a:r>
              <a:rPr lang="en-AU" altLang="en-US">
                <a:ea typeface="ＭＳ Ｐゴシック" panose="020B0600070205080204" pitchFamily="34" charset="-128"/>
              </a:rPr>
              <a:t>rather than just shifting the alphabet </a:t>
            </a:r>
          </a:p>
          <a:p>
            <a:pPr eaLnBrk="1" hangingPunct="1">
              <a:lnSpc>
                <a:spcPct val="90000"/>
              </a:lnSpc>
            </a:pPr>
            <a:r>
              <a:rPr lang="en-AU" altLang="en-US">
                <a:ea typeface="ＭＳ Ｐゴシック" panose="020B0600070205080204" pitchFamily="34" charset="-128"/>
              </a:rPr>
              <a:t>could shuffle (jumble) the letters arbitrarily </a:t>
            </a:r>
          </a:p>
          <a:p>
            <a:pPr eaLnBrk="1" hangingPunct="1">
              <a:lnSpc>
                <a:spcPct val="90000"/>
              </a:lnSpc>
            </a:pPr>
            <a:r>
              <a:rPr lang="en-AU" altLang="en-US">
                <a:ea typeface="ＭＳ Ｐゴシック" panose="020B0600070205080204" pitchFamily="34" charset="-128"/>
              </a:rPr>
              <a:t>each plaintext letter maps to a different random ciphertext letter </a:t>
            </a:r>
          </a:p>
          <a:p>
            <a:pPr eaLnBrk="1" hangingPunct="1">
              <a:lnSpc>
                <a:spcPct val="90000"/>
              </a:lnSpc>
            </a:pPr>
            <a:r>
              <a:rPr lang="en-AU" altLang="en-US">
                <a:ea typeface="ＭＳ Ｐゴシック" panose="020B0600070205080204" pitchFamily="34" charset="-128"/>
              </a:rPr>
              <a:t>hence key is 26 letters long </a:t>
            </a:r>
            <a:endParaRPr lang="en-AU" altLang="en-US">
              <a:latin typeface="Courier New" panose="02070309020205020404" pitchFamily="49" charset="0"/>
              <a:ea typeface="ＭＳ Ｐゴシック" panose="020B0600070205080204" pitchFamily="34" charset="-128"/>
            </a:endParaRPr>
          </a:p>
          <a:p>
            <a:pPr lvl="1" eaLnBrk="1" hangingPunct="1">
              <a:lnSpc>
                <a:spcPct val="90000"/>
              </a:lnSpc>
              <a:buFont typeface="Wingdings" panose="05000000000000000000" pitchFamily="2" charset="2"/>
              <a:buNone/>
            </a:pPr>
            <a:endParaRPr lang="en-AU" altLang="en-US">
              <a:latin typeface="Courier" pitchFamily="-107" charset="0"/>
              <a:ea typeface="ＭＳ Ｐゴシック" panose="020B0600070205080204" pitchFamily="34" charset="-128"/>
            </a:endParaRPr>
          </a:p>
          <a:p>
            <a:pPr lvl="1" eaLnBrk="1" hangingPunct="1">
              <a:lnSpc>
                <a:spcPct val="90000"/>
              </a:lnSpc>
              <a:buFont typeface="Wingdings" panose="05000000000000000000" pitchFamily="2" charset="2"/>
              <a:buNone/>
            </a:pPr>
            <a:r>
              <a:rPr lang="en-AU" altLang="en-US">
                <a:latin typeface="Courier" pitchFamily="-107" charset="0"/>
                <a:ea typeface="ＭＳ Ｐゴシック" panose="020B0600070205080204" pitchFamily="34" charset="-128"/>
              </a:rPr>
              <a:t>Plain:  abcdefghijklmnopqrstuvwxyz</a:t>
            </a:r>
          </a:p>
          <a:p>
            <a:pPr lvl="1" eaLnBrk="1" hangingPunct="1">
              <a:lnSpc>
                <a:spcPct val="90000"/>
              </a:lnSpc>
              <a:buFont typeface="Wingdings" panose="05000000000000000000" pitchFamily="2" charset="2"/>
              <a:buNone/>
            </a:pPr>
            <a:r>
              <a:rPr lang="en-AU" altLang="en-US">
                <a:latin typeface="Courier" pitchFamily="-107" charset="0"/>
                <a:ea typeface="ＭＳ Ｐゴシック" panose="020B0600070205080204" pitchFamily="34" charset="-128"/>
              </a:rPr>
              <a:t>Cipher: DKVQFIBJWPESCXHTMYAUOLRGZN</a:t>
            </a:r>
          </a:p>
          <a:p>
            <a:pPr lvl="1" eaLnBrk="1" hangingPunct="1">
              <a:lnSpc>
                <a:spcPct val="90000"/>
              </a:lnSpc>
              <a:buFont typeface="Wingdings" panose="05000000000000000000" pitchFamily="2" charset="2"/>
              <a:buNone/>
            </a:pPr>
            <a:endParaRPr lang="en-AU" altLang="en-US">
              <a:latin typeface="Courier" pitchFamily="-107" charset="0"/>
              <a:ea typeface="ＭＳ Ｐゴシック" panose="020B0600070205080204" pitchFamily="34" charset="-128"/>
            </a:endParaRPr>
          </a:p>
          <a:p>
            <a:pPr lvl="1" eaLnBrk="1" hangingPunct="1">
              <a:lnSpc>
                <a:spcPct val="90000"/>
              </a:lnSpc>
              <a:buFont typeface="Wingdings" panose="05000000000000000000" pitchFamily="2" charset="2"/>
              <a:buNone/>
            </a:pPr>
            <a:r>
              <a:rPr lang="en-AU" altLang="en-US">
                <a:latin typeface="Courier" pitchFamily="-107" charset="0"/>
                <a:ea typeface="ＭＳ Ｐゴシック" panose="020B0600070205080204" pitchFamily="34" charset="-128"/>
              </a:rPr>
              <a:t>Plaintext:  ifwewishtoreplaceletters</a:t>
            </a:r>
          </a:p>
          <a:p>
            <a:pPr lvl="1" eaLnBrk="1" hangingPunct="1">
              <a:lnSpc>
                <a:spcPct val="90000"/>
              </a:lnSpc>
              <a:buFont typeface="Wingdings" panose="05000000000000000000" pitchFamily="2" charset="2"/>
              <a:buNone/>
            </a:pPr>
            <a:r>
              <a:rPr lang="en-AU" altLang="en-US">
                <a:latin typeface="Courier" pitchFamily="-107" charset="0"/>
                <a:ea typeface="ＭＳ Ｐゴシック" panose="020B0600070205080204" pitchFamily="34" charset="-128"/>
              </a:rPr>
              <a:t>Ciphertext: WIRFRWAJUHYFTSDVFSFUUFYA </a:t>
            </a:r>
          </a:p>
          <a:p>
            <a:pPr eaLnBrk="1" hangingPunct="1">
              <a:lnSpc>
                <a:spcPct val="90000"/>
              </a:lnSpc>
            </a:pPr>
            <a:endParaRPr lang="en-AU" altLang="en-US">
              <a:ea typeface="ＭＳ Ｐゴシック" panose="020B0600070205080204" pitchFamily="34" charset="-128"/>
            </a:endParaRPr>
          </a:p>
        </p:txBody>
      </p:sp>
    </p:spTree>
    <p:extLst>
      <p:ext uri="{BB962C8B-B14F-4D97-AF65-F5344CB8AC3E}">
        <p14:creationId xmlns:p14="http://schemas.microsoft.com/office/powerpoint/2010/main" val="1932866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AU"/>
              <a:t>Monoalphabetic Cipher Security</a:t>
            </a:r>
          </a:p>
        </p:txBody>
      </p:sp>
      <p:sp>
        <p:nvSpPr>
          <p:cNvPr id="71683" name="Rectangle 3"/>
          <p:cNvSpPr>
            <a:spLocks noGrp="1" noChangeArrowheads="1"/>
          </p:cNvSpPr>
          <p:nvPr>
            <p:ph type="body" idx="1"/>
          </p:nvPr>
        </p:nvSpPr>
        <p:spPr/>
        <p:txBody>
          <a:bodyPr/>
          <a:lstStyle/>
          <a:p>
            <a:pPr eaLnBrk="1" hangingPunct="1"/>
            <a:r>
              <a:rPr lang="en-AU" altLang="en-US" smtClean="0">
                <a:ea typeface="ＭＳ Ｐゴシック" panose="020B0600070205080204" pitchFamily="34" charset="-128"/>
              </a:rPr>
              <a:t>now have a total of 26! = 4 x 10</a:t>
            </a:r>
            <a:r>
              <a:rPr lang="en-AU" altLang="en-US" baseline="30000" smtClean="0">
                <a:ea typeface="ＭＳ Ｐゴシック" panose="020B0600070205080204" pitchFamily="34" charset="-128"/>
              </a:rPr>
              <a:t>26</a:t>
            </a:r>
            <a:r>
              <a:rPr lang="en-AU" altLang="en-US" smtClean="0">
                <a:ea typeface="ＭＳ Ｐゴシック" panose="020B0600070205080204" pitchFamily="34" charset="-128"/>
              </a:rPr>
              <a:t> keys </a:t>
            </a:r>
          </a:p>
          <a:p>
            <a:pPr eaLnBrk="1" hangingPunct="1"/>
            <a:r>
              <a:rPr lang="en-AU" altLang="en-US" smtClean="0">
                <a:ea typeface="ＭＳ Ｐゴシック" panose="020B0600070205080204" pitchFamily="34" charset="-128"/>
              </a:rPr>
              <a:t>with so many keys, might think is secure </a:t>
            </a:r>
          </a:p>
          <a:p>
            <a:pPr eaLnBrk="1" hangingPunct="1"/>
            <a:r>
              <a:rPr lang="en-AU" altLang="en-US" smtClean="0">
                <a:ea typeface="ＭＳ Ｐゴシック" panose="020B0600070205080204" pitchFamily="34" charset="-128"/>
              </a:rPr>
              <a:t>but would be </a:t>
            </a:r>
            <a:r>
              <a:rPr lang="en-AU" altLang="en-US" b="1" smtClean="0">
                <a:ea typeface="ＭＳ Ｐゴシック" panose="020B0600070205080204" pitchFamily="34" charset="-128"/>
              </a:rPr>
              <a:t>!!!WRONG!!!</a:t>
            </a:r>
            <a:r>
              <a:rPr lang="en-AU" altLang="en-US" smtClean="0">
                <a:ea typeface="ＭＳ Ｐゴシック" panose="020B0600070205080204" pitchFamily="34" charset="-128"/>
              </a:rPr>
              <a:t> </a:t>
            </a:r>
          </a:p>
          <a:p>
            <a:pPr eaLnBrk="1" hangingPunct="1"/>
            <a:r>
              <a:rPr lang="en-US" altLang="en-US" smtClean="0">
                <a:ea typeface="ＭＳ Ｐゴシック" panose="020B0600070205080204" pitchFamily="34" charset="-128"/>
              </a:rPr>
              <a:t>problem is language characteristics</a:t>
            </a:r>
            <a:endParaRPr lang="en-AU" altLang="en-US" smtClean="0">
              <a:ea typeface="ＭＳ Ｐゴシック" panose="020B0600070205080204" pitchFamily="34" charset="-128"/>
            </a:endParaRPr>
          </a:p>
        </p:txBody>
      </p:sp>
    </p:spTree>
    <p:extLst>
      <p:ext uri="{BB962C8B-B14F-4D97-AF65-F5344CB8AC3E}">
        <p14:creationId xmlns:p14="http://schemas.microsoft.com/office/powerpoint/2010/main" val="3104136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AU" sz="4000"/>
              <a:t>Language Redundancy and Cryptanalysis</a:t>
            </a:r>
          </a:p>
        </p:txBody>
      </p:sp>
      <p:sp>
        <p:nvSpPr>
          <p:cNvPr id="72707" name="Rectangle 3"/>
          <p:cNvSpPr>
            <a:spLocks noGrp="1" noChangeArrowheads="1"/>
          </p:cNvSpPr>
          <p:nvPr>
            <p:ph type="body" idx="1"/>
          </p:nvPr>
        </p:nvSpPr>
        <p:spPr/>
        <p:txBody>
          <a:bodyPr/>
          <a:lstStyle/>
          <a:p>
            <a:pPr eaLnBrk="1" hangingPunct="1">
              <a:buFont typeface="Wingdings" pitchFamily="-107" charset="2"/>
              <a:buChar char="Ø"/>
              <a:defRPr/>
            </a:pPr>
            <a:r>
              <a:rPr lang="en-AU"/>
              <a:t>human languages are </a:t>
            </a:r>
            <a:r>
              <a:rPr lang="en-AU" b="1"/>
              <a:t>redundant</a:t>
            </a:r>
            <a:r>
              <a:rPr lang="en-AU"/>
              <a:t> </a:t>
            </a:r>
          </a:p>
          <a:p>
            <a:pPr eaLnBrk="1" hangingPunct="1">
              <a:buFont typeface="Wingdings" pitchFamily="-107" charset="2"/>
              <a:buChar char="Ø"/>
              <a:defRPr/>
            </a:pPr>
            <a:r>
              <a:rPr lang="en-AU"/>
              <a:t>eg "th lrd s m shphrd shll nt wnt" </a:t>
            </a:r>
          </a:p>
          <a:p>
            <a:pPr eaLnBrk="1" hangingPunct="1">
              <a:buFont typeface="Wingdings" pitchFamily="-107" charset="2"/>
              <a:buChar char="Ø"/>
              <a:defRPr/>
            </a:pPr>
            <a:r>
              <a:rPr lang="en-AU"/>
              <a:t>letters are not equally commonly used </a:t>
            </a:r>
          </a:p>
          <a:p>
            <a:pPr eaLnBrk="1" hangingPunct="1">
              <a:buFont typeface="Wingdings" pitchFamily="-107" charset="2"/>
              <a:buChar char="Ø"/>
              <a:defRPr/>
            </a:pPr>
            <a:r>
              <a:rPr lang="en-AU"/>
              <a:t>in English E is by far the most common letter </a:t>
            </a:r>
          </a:p>
          <a:p>
            <a:pPr lvl="1" eaLnBrk="1" hangingPunct="1">
              <a:buFont typeface="Wingdings" pitchFamily="-107" charset="2"/>
              <a:buChar char="l"/>
              <a:defRPr/>
            </a:pPr>
            <a:r>
              <a:rPr lang="en-AU">
                <a:ea typeface="ＭＳ Ｐゴシック" pitchFamily="-107" charset="-128"/>
              </a:rPr>
              <a:t>followed by T,R,N,I,O,A,S </a:t>
            </a:r>
          </a:p>
          <a:p>
            <a:pPr eaLnBrk="1" hangingPunct="1">
              <a:buFont typeface="Wingdings" pitchFamily="-107" charset="2"/>
              <a:buChar char="Ø"/>
              <a:defRPr/>
            </a:pPr>
            <a:r>
              <a:rPr lang="en-AU"/>
              <a:t>other letters like Z,J,K,Q,X are fairly rare </a:t>
            </a:r>
          </a:p>
          <a:p>
            <a:pPr eaLnBrk="1" hangingPunct="1">
              <a:buFont typeface="Wingdings" pitchFamily="-107" charset="2"/>
              <a:buChar char="Ø"/>
              <a:defRPr/>
            </a:pPr>
            <a:r>
              <a:rPr lang="en-AU"/>
              <a:t>have tables of single, double &amp; triple letter frequencies for various languages</a:t>
            </a:r>
          </a:p>
        </p:txBody>
      </p:sp>
    </p:spTree>
    <p:extLst>
      <p:ext uri="{BB962C8B-B14F-4D97-AF65-F5344CB8AC3E}">
        <p14:creationId xmlns:p14="http://schemas.microsoft.com/office/powerpoint/2010/main" val="1085367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981200" y="1"/>
            <a:ext cx="8229600" cy="1139825"/>
          </a:xfrm>
        </p:spPr>
        <p:txBody>
          <a:bodyPr/>
          <a:lstStyle/>
          <a:p>
            <a:pPr eaLnBrk="1" hangingPunct="1">
              <a:defRPr/>
            </a:pPr>
            <a:r>
              <a:rPr lang="en-AU"/>
              <a:t>English Letter Frequencies</a:t>
            </a:r>
          </a:p>
        </p:txBody>
      </p:sp>
      <p:pic>
        <p:nvPicPr>
          <p:cNvPr id="5120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143000"/>
            <a:ext cx="7759700" cy="55499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026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135188" y="476250"/>
            <a:ext cx="8229600" cy="1944688"/>
          </a:xfrm>
        </p:spPr>
        <p:txBody>
          <a:bodyPr/>
          <a:lstStyle/>
          <a:p>
            <a:pPr eaLnBrk="1" hangingPunct="1"/>
            <a:r>
              <a:rPr lang="en-US" altLang="en-US" sz="4000">
                <a:ea typeface="ＭＳ Ｐゴシック" panose="020B0600070205080204" pitchFamily="34" charset="-128"/>
              </a:rPr>
              <a:t>Chapter 2 – </a:t>
            </a:r>
            <a:r>
              <a:rPr lang="en-AU" altLang="en-US" sz="4000">
                <a:ea typeface="ＭＳ Ｐゴシック" panose="020B0600070205080204" pitchFamily="34" charset="-128"/>
              </a:rPr>
              <a:t>Classical Encryption</a:t>
            </a:r>
            <a:br>
              <a:rPr lang="en-AU" altLang="en-US" sz="4000">
                <a:ea typeface="ＭＳ Ｐゴシック" panose="020B0600070205080204" pitchFamily="34" charset="-128"/>
              </a:rPr>
            </a:br>
            <a:r>
              <a:rPr lang="en-AU" altLang="en-US" sz="4000">
                <a:ea typeface="ＭＳ Ｐゴシック" panose="020B0600070205080204" pitchFamily="34" charset="-128"/>
              </a:rPr>
              <a:t>Techniques</a:t>
            </a:r>
          </a:p>
        </p:txBody>
      </p:sp>
      <p:sp>
        <p:nvSpPr>
          <p:cNvPr id="20483" name="Rectangle 3"/>
          <p:cNvSpPr>
            <a:spLocks noGrp="1" noChangeArrowheads="1"/>
          </p:cNvSpPr>
          <p:nvPr>
            <p:ph type="body" idx="1"/>
          </p:nvPr>
        </p:nvSpPr>
        <p:spPr>
          <a:xfrm>
            <a:off x="2063750" y="2636839"/>
            <a:ext cx="8229600" cy="3989387"/>
          </a:xfrm>
        </p:spPr>
        <p:txBody>
          <a:bodyPr/>
          <a:lstStyle/>
          <a:p>
            <a:pPr eaLnBrk="1" hangingPunct="1"/>
            <a:r>
              <a:rPr lang="en-US" altLang="en-US" i="1">
                <a:ea typeface="ＭＳ Ｐゴシック" panose="020B0600070205080204" pitchFamily="34" charset="-128"/>
              </a:rPr>
              <a:t>"I am fairly familiar with all the forms of secret writings, and am myself the author of a trifling monograph upon the subject, in which I analyze one hundred and sixty separate ciphers," said Holmes.</a:t>
            </a:r>
            <a:r>
              <a:rPr lang="en-AU" altLang="en-US" i="1">
                <a:ea typeface="ＭＳ Ｐゴシック" panose="020B0600070205080204" pitchFamily="34" charset="-128"/>
              </a:rPr>
              <a:t>. </a:t>
            </a:r>
          </a:p>
          <a:p>
            <a:pPr eaLnBrk="1" hangingPunct="1">
              <a:buFont typeface="Wingdings" panose="05000000000000000000" pitchFamily="2" charset="2"/>
              <a:buNone/>
            </a:pPr>
            <a:r>
              <a:rPr lang="en-AU" altLang="en-US">
                <a:ea typeface="ＭＳ Ｐゴシック" panose="020B0600070205080204" pitchFamily="34" charset="-128"/>
              </a:rPr>
              <a:t>	—</a:t>
            </a:r>
            <a:r>
              <a:rPr lang="en-US" altLang="en-US" i="1">
                <a:ea typeface="ＭＳ Ｐゴシック" panose="020B0600070205080204" pitchFamily="34" charset="-128"/>
              </a:rPr>
              <a:t>The Adventure of the Dancing Men</a:t>
            </a:r>
            <a:r>
              <a:rPr lang="en-US" altLang="en-US">
                <a:ea typeface="ＭＳ Ｐゴシック" panose="020B0600070205080204" pitchFamily="34" charset="-128"/>
              </a:rPr>
              <a:t>, Sir Arthur Conan Doyle</a:t>
            </a:r>
            <a:endParaRPr lang="en-AU" altLang="en-US">
              <a:ea typeface="ＭＳ Ｐゴシック" panose="020B0600070205080204" pitchFamily="34" charset="-128"/>
            </a:endParaRPr>
          </a:p>
          <a:p>
            <a:pPr eaLnBrk="1" hangingPunct="1">
              <a:buFont typeface="Wingdings" panose="05000000000000000000" pitchFamily="2" charset="2"/>
              <a:buNone/>
            </a:pPr>
            <a:endParaRPr lang="en-AU" altLang="en-US">
              <a:ea typeface="ＭＳ Ｐゴシック" panose="020B0600070205080204" pitchFamily="34" charset="-128"/>
            </a:endParaRPr>
          </a:p>
        </p:txBody>
      </p:sp>
    </p:spTree>
    <p:extLst>
      <p:ext uri="{BB962C8B-B14F-4D97-AF65-F5344CB8AC3E}">
        <p14:creationId xmlns:p14="http://schemas.microsoft.com/office/powerpoint/2010/main" val="3791585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AU"/>
              <a:t>Use in Cryptanalysis</a:t>
            </a:r>
          </a:p>
        </p:txBody>
      </p:sp>
      <p:sp>
        <p:nvSpPr>
          <p:cNvPr id="76803" name="Rectangle 3"/>
          <p:cNvSpPr>
            <a:spLocks noGrp="1" noChangeArrowheads="1"/>
          </p:cNvSpPr>
          <p:nvPr>
            <p:ph type="body" idx="1"/>
          </p:nvPr>
        </p:nvSpPr>
        <p:spPr>
          <a:xfrm>
            <a:off x="1981200" y="1341438"/>
            <a:ext cx="8229600" cy="5040312"/>
          </a:xfrm>
        </p:spPr>
        <p:txBody>
          <a:bodyPr/>
          <a:lstStyle/>
          <a:p>
            <a:pPr eaLnBrk="1" hangingPunct="1"/>
            <a:r>
              <a:rPr lang="en-AU" altLang="en-US">
                <a:ea typeface="ＭＳ Ｐゴシック" panose="020B0600070205080204" pitchFamily="34" charset="-128"/>
              </a:rPr>
              <a:t>key concept - monoalphabetic substitution ciphers do not change relative letter frequencies </a:t>
            </a:r>
          </a:p>
          <a:p>
            <a:pPr eaLnBrk="1" hangingPunct="1"/>
            <a:r>
              <a:rPr lang="en-AU" altLang="en-US">
                <a:ea typeface="ＭＳ Ｐゴシック" panose="020B0600070205080204" pitchFamily="34" charset="-128"/>
              </a:rPr>
              <a:t>discovered by Arabian scientists in 9</a:t>
            </a:r>
            <a:r>
              <a:rPr lang="en-AU" altLang="en-US" baseline="30000">
                <a:ea typeface="ＭＳ Ｐゴシック" panose="020B0600070205080204" pitchFamily="34" charset="-128"/>
              </a:rPr>
              <a:t>th</a:t>
            </a:r>
            <a:r>
              <a:rPr lang="en-AU" altLang="en-US">
                <a:ea typeface="ＭＳ Ｐゴシック" panose="020B0600070205080204" pitchFamily="34" charset="-128"/>
              </a:rPr>
              <a:t> century</a:t>
            </a:r>
          </a:p>
          <a:p>
            <a:pPr eaLnBrk="1" hangingPunct="1"/>
            <a:r>
              <a:rPr lang="en-AU" altLang="en-US">
                <a:ea typeface="ＭＳ Ｐゴシック" panose="020B0600070205080204" pitchFamily="34" charset="-128"/>
              </a:rPr>
              <a:t>calculate letter frequencies for ciphertext</a:t>
            </a:r>
          </a:p>
          <a:p>
            <a:pPr eaLnBrk="1" hangingPunct="1"/>
            <a:r>
              <a:rPr lang="en-AU" altLang="en-US">
                <a:ea typeface="ＭＳ Ｐゴシック" panose="020B0600070205080204" pitchFamily="34" charset="-128"/>
              </a:rPr>
              <a:t>compare counts/plots against known values </a:t>
            </a:r>
          </a:p>
          <a:p>
            <a:pPr eaLnBrk="1" hangingPunct="1"/>
            <a:r>
              <a:rPr lang="en-AU" altLang="en-US">
                <a:ea typeface="ＭＳ Ｐゴシック" panose="020B0600070205080204" pitchFamily="34" charset="-128"/>
              </a:rPr>
              <a:t>if caesar cipher look for common peaks/troughs </a:t>
            </a:r>
          </a:p>
          <a:p>
            <a:pPr lvl="1" eaLnBrk="1" hangingPunct="1"/>
            <a:r>
              <a:rPr lang="en-AU" altLang="en-US">
                <a:ea typeface="ＭＳ Ｐゴシック" panose="020B0600070205080204" pitchFamily="34" charset="-128"/>
              </a:rPr>
              <a:t>peaks at: A-E-I triple, NO pair, RST triple</a:t>
            </a:r>
          </a:p>
          <a:p>
            <a:pPr lvl="1" eaLnBrk="1" hangingPunct="1"/>
            <a:r>
              <a:rPr lang="en-AU" altLang="en-US">
                <a:ea typeface="ＭＳ Ｐゴシック" panose="020B0600070205080204" pitchFamily="34" charset="-128"/>
              </a:rPr>
              <a:t>troughs at: JK, X-Z</a:t>
            </a:r>
          </a:p>
          <a:p>
            <a:pPr eaLnBrk="1" hangingPunct="1"/>
            <a:r>
              <a:rPr lang="en-US" altLang="en-US">
                <a:ea typeface="ＭＳ Ｐゴシック" panose="020B0600070205080204" pitchFamily="34" charset="-128"/>
              </a:rPr>
              <a:t>for </a:t>
            </a:r>
            <a:r>
              <a:rPr lang="en-AU" altLang="en-US">
                <a:ea typeface="ＭＳ Ｐゴシック" panose="020B0600070205080204" pitchFamily="34" charset="-128"/>
              </a:rPr>
              <a:t>monoalphabetic must identify each letter</a:t>
            </a:r>
          </a:p>
          <a:p>
            <a:pPr lvl="1" eaLnBrk="1" hangingPunct="1"/>
            <a:r>
              <a:rPr lang="en-US" altLang="en-US">
                <a:ea typeface="ＭＳ Ｐゴシック" panose="020B0600070205080204" pitchFamily="34" charset="-128"/>
              </a:rPr>
              <a:t>tables of common double/triple letters help</a:t>
            </a:r>
            <a:endParaRPr lang="en-AU" altLang="en-US">
              <a:ea typeface="ＭＳ Ｐゴシック" panose="020B0600070205080204" pitchFamily="34" charset="-128"/>
            </a:endParaRPr>
          </a:p>
        </p:txBody>
      </p:sp>
    </p:spTree>
    <p:extLst>
      <p:ext uri="{BB962C8B-B14F-4D97-AF65-F5344CB8AC3E}">
        <p14:creationId xmlns:p14="http://schemas.microsoft.com/office/powerpoint/2010/main" val="1216973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Example Cryptanalysis</a:t>
            </a:r>
            <a:endParaRPr lang="en-AU" altLang="en-US" smtClean="0">
              <a:ea typeface="ＭＳ Ｐゴシック" panose="020B0600070205080204" pitchFamily="34" charset="-128"/>
            </a:endParaRPr>
          </a:p>
        </p:txBody>
      </p:sp>
      <p:sp>
        <p:nvSpPr>
          <p:cNvPr id="78851" name="Rectangle 3"/>
          <p:cNvSpPr>
            <a:spLocks noGrp="1" noChangeArrowheads="1"/>
          </p:cNvSpPr>
          <p:nvPr>
            <p:ph type="body" idx="1"/>
          </p:nvPr>
        </p:nvSpPr>
        <p:spPr/>
        <p:txBody>
          <a:bodyPr>
            <a:normAutofit lnSpcReduction="10000"/>
          </a:bodyPr>
          <a:lstStyle/>
          <a:p>
            <a:pPr eaLnBrk="1" hangingPunct="1">
              <a:lnSpc>
                <a:spcPct val="90000"/>
              </a:lnSpc>
            </a:pPr>
            <a:r>
              <a:rPr lang="en-US" altLang="en-US">
                <a:ea typeface="ＭＳ Ｐゴシック" panose="020B0600070205080204" pitchFamily="34" charset="-128"/>
              </a:rPr>
              <a:t>given ciphertext:</a:t>
            </a:r>
          </a:p>
          <a:p>
            <a:pPr lvl="1" eaLnBrk="1" hangingPunct="1">
              <a:lnSpc>
                <a:spcPct val="90000"/>
              </a:lnSpc>
              <a:buFont typeface="Wingdings" panose="05000000000000000000" pitchFamily="2" charset="2"/>
              <a:buNone/>
            </a:pPr>
            <a:r>
              <a:rPr lang="en-AU" altLang="en-US" sz="1800">
                <a:latin typeface="Courier New" panose="02070309020205020404" pitchFamily="49" charset="0"/>
                <a:ea typeface="ＭＳ Ｐゴシック" panose="020B0600070205080204" pitchFamily="34" charset="-128"/>
              </a:rPr>
              <a:t>UZQSOVUOHXMOPVGPOZPEVSGZWSZOPFPESXUDBMETSXAIZ</a:t>
            </a:r>
          </a:p>
          <a:p>
            <a:pPr lvl="1" eaLnBrk="1" hangingPunct="1">
              <a:lnSpc>
                <a:spcPct val="90000"/>
              </a:lnSpc>
              <a:buFont typeface="Wingdings" panose="05000000000000000000" pitchFamily="2" charset="2"/>
              <a:buNone/>
            </a:pPr>
            <a:r>
              <a:rPr lang="en-AU" altLang="en-US" sz="1800">
                <a:latin typeface="Courier New" panose="02070309020205020404" pitchFamily="49" charset="0"/>
                <a:ea typeface="ＭＳ Ｐゴシック" panose="020B0600070205080204" pitchFamily="34" charset="-128"/>
              </a:rPr>
              <a:t>VUEPHZHMDZSHZOWSFPAPPDTSVPQUZWYMXUZUHSX</a:t>
            </a:r>
          </a:p>
          <a:p>
            <a:pPr lvl="1" eaLnBrk="1" hangingPunct="1">
              <a:lnSpc>
                <a:spcPct val="90000"/>
              </a:lnSpc>
              <a:buFont typeface="Wingdings" panose="05000000000000000000" pitchFamily="2" charset="2"/>
              <a:buNone/>
            </a:pPr>
            <a:r>
              <a:rPr lang="en-AU" altLang="en-US" sz="1800">
                <a:latin typeface="Courier New" panose="02070309020205020404" pitchFamily="49" charset="0"/>
                <a:ea typeface="ＭＳ Ｐゴシック" panose="020B0600070205080204" pitchFamily="34" charset="-128"/>
              </a:rPr>
              <a:t>EPYEPOPDZSZUFPOMBZWPFUPZHMDJUDTMOHMQ</a:t>
            </a:r>
            <a:endParaRPr lang="en-US" altLang="en-US">
              <a:ea typeface="ＭＳ Ｐゴシック" panose="020B0600070205080204" pitchFamily="34" charset="-128"/>
            </a:endParaRPr>
          </a:p>
          <a:p>
            <a:pPr eaLnBrk="1" hangingPunct="1">
              <a:lnSpc>
                <a:spcPct val="90000"/>
              </a:lnSpc>
            </a:pPr>
            <a:r>
              <a:rPr lang="en-US" altLang="en-US">
                <a:ea typeface="ＭＳ Ｐゴシック" panose="020B0600070205080204" pitchFamily="34" charset="-128"/>
              </a:rPr>
              <a:t>count relative letter frequencies (see text)</a:t>
            </a:r>
          </a:p>
          <a:p>
            <a:pPr eaLnBrk="1" hangingPunct="1">
              <a:lnSpc>
                <a:spcPct val="90000"/>
              </a:lnSpc>
            </a:pPr>
            <a:r>
              <a:rPr lang="en-US" altLang="en-US">
                <a:ea typeface="ＭＳ Ｐゴシック" panose="020B0600070205080204" pitchFamily="34" charset="-128"/>
              </a:rPr>
              <a:t>guess P &amp; Z are e and t</a:t>
            </a:r>
          </a:p>
          <a:p>
            <a:pPr eaLnBrk="1" hangingPunct="1">
              <a:lnSpc>
                <a:spcPct val="90000"/>
              </a:lnSpc>
            </a:pPr>
            <a:r>
              <a:rPr lang="en-US" altLang="en-US">
                <a:ea typeface="ＭＳ Ｐゴシック" panose="020B0600070205080204" pitchFamily="34" charset="-128"/>
              </a:rPr>
              <a:t>guess ZW is th and hence ZWP is the</a:t>
            </a:r>
          </a:p>
          <a:p>
            <a:pPr eaLnBrk="1" hangingPunct="1">
              <a:lnSpc>
                <a:spcPct val="90000"/>
              </a:lnSpc>
            </a:pPr>
            <a:r>
              <a:rPr lang="en-US" altLang="en-US">
                <a:ea typeface="ＭＳ Ｐゴシック" panose="020B0600070205080204" pitchFamily="34" charset="-128"/>
              </a:rPr>
              <a:t>proceeding with trial and error finally get:</a:t>
            </a:r>
          </a:p>
          <a:p>
            <a:pPr lvl="1" eaLnBrk="1" hangingPunct="1">
              <a:lnSpc>
                <a:spcPct val="90000"/>
              </a:lnSpc>
              <a:buFont typeface="Wingdings" panose="05000000000000000000" pitchFamily="2" charset="2"/>
              <a:buNone/>
            </a:pPr>
            <a:r>
              <a:rPr lang="en-AU" altLang="en-US" sz="1800">
                <a:latin typeface="Courier New" panose="02070309020205020404" pitchFamily="49" charset="0"/>
                <a:ea typeface="ＭＳ Ｐゴシック" panose="020B0600070205080204" pitchFamily="34" charset="-128"/>
              </a:rPr>
              <a:t>it was disclosed yesterday that several informal but</a:t>
            </a:r>
          </a:p>
          <a:p>
            <a:pPr lvl="1" eaLnBrk="1" hangingPunct="1">
              <a:lnSpc>
                <a:spcPct val="90000"/>
              </a:lnSpc>
              <a:buFont typeface="Wingdings" panose="05000000000000000000" pitchFamily="2" charset="2"/>
              <a:buNone/>
            </a:pPr>
            <a:r>
              <a:rPr lang="en-AU" altLang="en-US" sz="1800">
                <a:latin typeface="Courier New" panose="02070309020205020404" pitchFamily="49" charset="0"/>
                <a:ea typeface="ＭＳ Ｐゴシック" panose="020B0600070205080204" pitchFamily="34" charset="-128"/>
              </a:rPr>
              <a:t>direct contacts have been made with political</a:t>
            </a:r>
          </a:p>
          <a:p>
            <a:pPr lvl="1" eaLnBrk="1" hangingPunct="1">
              <a:lnSpc>
                <a:spcPct val="90000"/>
              </a:lnSpc>
              <a:buFont typeface="Wingdings" panose="05000000000000000000" pitchFamily="2" charset="2"/>
              <a:buNone/>
            </a:pPr>
            <a:r>
              <a:rPr lang="en-AU" altLang="en-US" sz="1800">
                <a:latin typeface="Courier New" panose="02070309020205020404" pitchFamily="49" charset="0"/>
                <a:ea typeface="ＭＳ Ｐゴシック" panose="020B0600070205080204" pitchFamily="34" charset="-128"/>
              </a:rPr>
              <a:t>representatives of the viet cong in moscow</a:t>
            </a:r>
          </a:p>
          <a:p>
            <a:pPr lvl="1" eaLnBrk="1" hangingPunct="1">
              <a:lnSpc>
                <a:spcPct val="90000"/>
              </a:lnSpc>
              <a:buFont typeface="Wingdings" panose="05000000000000000000" pitchFamily="2" charset="2"/>
              <a:buNone/>
            </a:pPr>
            <a:endParaRPr lang="en-AU" altLang="en-US" sz="180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806129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a:t>Playfair Cipher</a:t>
            </a:r>
          </a:p>
        </p:txBody>
      </p:sp>
      <p:sp>
        <p:nvSpPr>
          <p:cNvPr id="79875" name="Rectangle 3"/>
          <p:cNvSpPr>
            <a:spLocks noGrp="1" noChangeArrowheads="1"/>
          </p:cNvSpPr>
          <p:nvPr>
            <p:ph type="body" idx="1"/>
          </p:nvPr>
        </p:nvSpPr>
        <p:spPr/>
        <p:txBody>
          <a:bodyPr/>
          <a:lstStyle/>
          <a:p>
            <a:pPr eaLnBrk="1" hangingPunct="1">
              <a:buFont typeface="Wingdings" pitchFamily="-107" charset="2"/>
              <a:buChar char="Ø"/>
              <a:defRPr/>
            </a:pPr>
            <a:r>
              <a:rPr lang="en-AU"/>
              <a:t>not even the large number of keys in a monoalphabetic cipher provides security </a:t>
            </a:r>
          </a:p>
          <a:p>
            <a:pPr eaLnBrk="1" hangingPunct="1">
              <a:buFont typeface="Wingdings" pitchFamily="-107" charset="2"/>
              <a:buChar char="Ø"/>
              <a:defRPr/>
            </a:pPr>
            <a:r>
              <a:rPr lang="en-AU"/>
              <a:t>one approach to improving security was to encrypt multiple letters </a:t>
            </a:r>
          </a:p>
          <a:p>
            <a:pPr eaLnBrk="1" hangingPunct="1">
              <a:buFont typeface="Wingdings" pitchFamily="-107" charset="2"/>
              <a:buChar char="Ø"/>
              <a:defRPr/>
            </a:pPr>
            <a:r>
              <a:rPr lang="en-AU"/>
              <a:t>the</a:t>
            </a:r>
            <a:r>
              <a:rPr lang="en-AU" b="1"/>
              <a:t> Playfair Cipher</a:t>
            </a:r>
            <a:r>
              <a:rPr lang="en-AU"/>
              <a:t> is an example </a:t>
            </a:r>
          </a:p>
          <a:p>
            <a:pPr eaLnBrk="1" hangingPunct="1">
              <a:buFont typeface="Wingdings" pitchFamily="-107" charset="2"/>
              <a:buChar char="Ø"/>
              <a:defRPr/>
            </a:pPr>
            <a:r>
              <a:rPr lang="en-AU"/>
              <a:t>invented by Charles Wheatstone in 1854, but named after his friend Baron Playfair </a:t>
            </a:r>
          </a:p>
        </p:txBody>
      </p:sp>
    </p:spTree>
    <p:extLst>
      <p:ext uri="{BB962C8B-B14F-4D97-AF65-F5344CB8AC3E}">
        <p14:creationId xmlns:p14="http://schemas.microsoft.com/office/powerpoint/2010/main" val="399865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AU"/>
              <a:t>Playfair Key Matrix</a:t>
            </a:r>
          </a:p>
        </p:txBody>
      </p:sp>
      <p:sp>
        <p:nvSpPr>
          <p:cNvPr id="80899" name="Rectangle 3"/>
          <p:cNvSpPr>
            <a:spLocks noGrp="1" noChangeArrowheads="1"/>
          </p:cNvSpPr>
          <p:nvPr>
            <p:ph type="body" idx="1"/>
          </p:nvPr>
        </p:nvSpPr>
        <p:spPr>
          <a:xfrm>
            <a:off x="1981200" y="1676400"/>
            <a:ext cx="8229600" cy="2667000"/>
          </a:xfrm>
        </p:spPr>
        <p:txBody>
          <a:bodyPr/>
          <a:lstStyle/>
          <a:p>
            <a:pPr eaLnBrk="1" hangingPunct="1">
              <a:buFont typeface="Wingdings" pitchFamily="-107" charset="2"/>
              <a:buChar char="Ø"/>
              <a:defRPr/>
            </a:pPr>
            <a:r>
              <a:rPr lang="en-AU"/>
              <a:t>a 5X5 matrix of letters based on a keyword </a:t>
            </a:r>
          </a:p>
          <a:p>
            <a:pPr eaLnBrk="1" hangingPunct="1">
              <a:buFont typeface="Wingdings" pitchFamily="-107" charset="2"/>
              <a:buChar char="Ø"/>
              <a:defRPr/>
            </a:pPr>
            <a:r>
              <a:rPr lang="en-AU"/>
              <a:t>fill in letters of keyword (sans duplicates) </a:t>
            </a:r>
          </a:p>
          <a:p>
            <a:pPr eaLnBrk="1" hangingPunct="1">
              <a:buFont typeface="Wingdings" pitchFamily="-107" charset="2"/>
              <a:buChar char="Ø"/>
              <a:defRPr/>
            </a:pPr>
            <a:r>
              <a:rPr lang="en-AU"/>
              <a:t>fill rest of matrix with other letters</a:t>
            </a:r>
          </a:p>
          <a:p>
            <a:pPr eaLnBrk="1" hangingPunct="1">
              <a:buFont typeface="Wingdings" pitchFamily="-107" charset="2"/>
              <a:buChar char="Ø"/>
              <a:defRPr/>
            </a:pPr>
            <a:r>
              <a:rPr lang="en-AU"/>
              <a:t>eg. using the keyword MONARCHY</a:t>
            </a:r>
          </a:p>
        </p:txBody>
      </p:sp>
      <p:graphicFrame>
        <p:nvGraphicFramePr>
          <p:cNvPr id="80947" name="Group 51"/>
          <p:cNvGraphicFramePr>
            <a:graphicFrameLocks noGrp="1"/>
          </p:cNvGraphicFramePr>
          <p:nvPr/>
        </p:nvGraphicFramePr>
        <p:xfrm>
          <a:off x="3733800" y="4267200"/>
          <a:ext cx="4724400" cy="2230440"/>
        </p:xfrm>
        <a:graphic>
          <a:graphicData uri="http://schemas.openxmlformats.org/drawingml/2006/table">
            <a:tbl>
              <a:tblPr/>
              <a:tblGrid>
                <a:gridCol w="946150"/>
                <a:gridCol w="942975"/>
                <a:gridCol w="911225"/>
                <a:gridCol w="977900"/>
                <a:gridCol w="946150"/>
              </a:tblGrid>
              <a:tr h="39635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M</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O</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N</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A</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R</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C</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Y</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B</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D</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E</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G</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I/J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L</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P</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Q</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S</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T</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48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U</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V</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W</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X</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Z</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924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AU"/>
              <a:t>Encrypting and Decrypting</a:t>
            </a:r>
          </a:p>
        </p:txBody>
      </p:sp>
      <p:sp>
        <p:nvSpPr>
          <p:cNvPr id="83971" name="Rectangle 3"/>
          <p:cNvSpPr>
            <a:spLocks noGrp="1" noChangeArrowheads="1"/>
          </p:cNvSpPr>
          <p:nvPr>
            <p:ph type="body" idx="1"/>
          </p:nvPr>
        </p:nvSpPr>
        <p:spPr>
          <a:xfrm>
            <a:off x="1981200" y="1676401"/>
            <a:ext cx="8458200" cy="4454525"/>
          </a:xfrm>
        </p:spPr>
        <p:txBody>
          <a:bodyPr/>
          <a:lstStyle/>
          <a:p>
            <a:pPr marL="533400" indent="-533400">
              <a:lnSpc>
                <a:spcPct val="80000"/>
              </a:lnSpc>
            </a:pPr>
            <a:r>
              <a:rPr lang="en-AU" altLang="en-US" smtClean="0">
                <a:ea typeface="ＭＳ Ｐゴシック" panose="020B0600070205080204" pitchFamily="34" charset="-128"/>
              </a:rPr>
              <a:t>plaintext is encrypted two letters at a time </a:t>
            </a:r>
          </a:p>
          <a:p>
            <a:pPr marL="914400" lvl="1" indent="-457200">
              <a:lnSpc>
                <a:spcPct val="80000"/>
              </a:lnSpc>
              <a:buFontTx/>
              <a:buAutoNum type="arabicPeriod"/>
            </a:pPr>
            <a:r>
              <a:rPr lang="en-AU" altLang="en-US" smtClean="0">
                <a:ea typeface="ＭＳ Ｐゴシック" panose="020B0600070205080204" pitchFamily="34" charset="-128"/>
              </a:rPr>
              <a:t>if a pair is a repeated letter, insert filler like 'X’</a:t>
            </a:r>
          </a:p>
          <a:p>
            <a:pPr marL="914400" lvl="1" indent="-457200">
              <a:lnSpc>
                <a:spcPct val="80000"/>
              </a:lnSpc>
              <a:buFontTx/>
              <a:buAutoNum type="arabicPeriod"/>
            </a:pPr>
            <a:r>
              <a:rPr lang="en-AU" altLang="en-US" smtClean="0">
                <a:ea typeface="ＭＳ Ｐゴシック" panose="020B0600070205080204" pitchFamily="34" charset="-128"/>
              </a:rPr>
              <a:t>if both letters fall in the same row, replace each with letter to right (wrapping back to start from end) </a:t>
            </a:r>
          </a:p>
          <a:p>
            <a:pPr marL="914400" lvl="1" indent="-457200">
              <a:lnSpc>
                <a:spcPct val="80000"/>
              </a:lnSpc>
              <a:buFontTx/>
              <a:buAutoNum type="arabicPeriod"/>
            </a:pPr>
            <a:r>
              <a:rPr lang="en-AU" altLang="en-US" smtClean="0">
                <a:ea typeface="ＭＳ Ｐゴシック" panose="020B0600070205080204" pitchFamily="34" charset="-128"/>
              </a:rPr>
              <a:t>if both letters fall in the same column, replace each with the letter below it (wrapping to top from bottom)</a:t>
            </a:r>
          </a:p>
          <a:p>
            <a:pPr marL="914400" lvl="1" indent="-457200">
              <a:lnSpc>
                <a:spcPct val="80000"/>
              </a:lnSpc>
              <a:buFontTx/>
              <a:buAutoNum type="arabicPeriod"/>
            </a:pPr>
            <a:r>
              <a:rPr lang="en-AU" altLang="en-US" smtClean="0">
                <a:ea typeface="ＭＳ Ｐゴシック" panose="020B0600070205080204" pitchFamily="34" charset="-128"/>
              </a:rPr>
              <a:t>otherwise each letter is replaced by the letter in the same row and in the column of the other letter of the pair</a:t>
            </a:r>
            <a:endParaRPr lang="en-AU" altLang="en-US">
              <a:ea typeface="ＭＳ Ｐゴシック" panose="020B0600070205080204" pitchFamily="34" charset="-128"/>
            </a:endParaRPr>
          </a:p>
        </p:txBody>
      </p:sp>
    </p:spTree>
    <p:extLst>
      <p:ext uri="{BB962C8B-B14F-4D97-AF65-F5344CB8AC3E}">
        <p14:creationId xmlns:p14="http://schemas.microsoft.com/office/powerpoint/2010/main" val="821868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en-AU"/>
              <a:t>Security of Playfair Cipher</a:t>
            </a:r>
          </a:p>
        </p:txBody>
      </p:sp>
      <p:sp>
        <p:nvSpPr>
          <p:cNvPr id="86019" name="Rectangle 3"/>
          <p:cNvSpPr>
            <a:spLocks noGrp="1" noChangeArrowheads="1"/>
          </p:cNvSpPr>
          <p:nvPr>
            <p:ph type="body" idx="1"/>
          </p:nvPr>
        </p:nvSpPr>
        <p:spPr/>
        <p:txBody>
          <a:bodyPr/>
          <a:lstStyle/>
          <a:p>
            <a:pPr eaLnBrk="1" hangingPunct="1">
              <a:lnSpc>
                <a:spcPct val="90000"/>
              </a:lnSpc>
              <a:buFont typeface="Wingdings" pitchFamily="-107" charset="2"/>
              <a:buChar char="Ø"/>
              <a:defRPr/>
            </a:pPr>
            <a:r>
              <a:rPr lang="en-AU"/>
              <a:t>security much improved over monoalphabetic</a:t>
            </a:r>
          </a:p>
          <a:p>
            <a:pPr eaLnBrk="1" hangingPunct="1">
              <a:lnSpc>
                <a:spcPct val="90000"/>
              </a:lnSpc>
              <a:buFont typeface="Wingdings" pitchFamily="-107" charset="2"/>
              <a:buChar char="Ø"/>
              <a:defRPr/>
            </a:pPr>
            <a:r>
              <a:rPr lang="en-AU"/>
              <a:t>since have 26 x 26 = 676 digrams </a:t>
            </a:r>
          </a:p>
          <a:p>
            <a:pPr eaLnBrk="1" hangingPunct="1">
              <a:lnSpc>
                <a:spcPct val="90000"/>
              </a:lnSpc>
              <a:buFont typeface="Wingdings" pitchFamily="-107" charset="2"/>
              <a:buChar char="Ø"/>
              <a:defRPr/>
            </a:pPr>
            <a:r>
              <a:rPr lang="en-AU"/>
              <a:t>would need a 676 entry frequency table to analyse (verses 26 for a monoalphabetic) </a:t>
            </a:r>
          </a:p>
          <a:p>
            <a:pPr eaLnBrk="1" hangingPunct="1">
              <a:lnSpc>
                <a:spcPct val="90000"/>
              </a:lnSpc>
              <a:buFont typeface="Wingdings" pitchFamily="-107" charset="2"/>
              <a:buChar char="Ø"/>
              <a:defRPr/>
            </a:pPr>
            <a:r>
              <a:rPr lang="en-AU"/>
              <a:t>and correspondingly more ciphertext </a:t>
            </a:r>
          </a:p>
          <a:p>
            <a:pPr eaLnBrk="1" hangingPunct="1">
              <a:lnSpc>
                <a:spcPct val="90000"/>
              </a:lnSpc>
              <a:buFont typeface="Wingdings" pitchFamily="-107" charset="2"/>
              <a:buChar char="Ø"/>
              <a:defRPr/>
            </a:pPr>
            <a:r>
              <a:rPr lang="en-AU"/>
              <a:t>was widely used for many years</a:t>
            </a:r>
          </a:p>
          <a:p>
            <a:pPr lvl="1" eaLnBrk="1" hangingPunct="1">
              <a:lnSpc>
                <a:spcPct val="90000"/>
              </a:lnSpc>
              <a:buFont typeface="Wingdings" pitchFamily="-107" charset="2"/>
              <a:buChar char="l"/>
              <a:defRPr/>
            </a:pPr>
            <a:r>
              <a:rPr lang="en-AU">
                <a:ea typeface="ＭＳ Ｐゴシック" pitchFamily="-107" charset="-128"/>
              </a:rPr>
              <a:t>eg. by US &amp; British military in WW1</a:t>
            </a:r>
          </a:p>
          <a:p>
            <a:pPr eaLnBrk="1" hangingPunct="1">
              <a:lnSpc>
                <a:spcPct val="90000"/>
              </a:lnSpc>
              <a:buFont typeface="Wingdings" pitchFamily="-107" charset="2"/>
              <a:buChar char="Ø"/>
              <a:defRPr/>
            </a:pPr>
            <a:r>
              <a:rPr lang="en-AU"/>
              <a:t>it </a:t>
            </a:r>
            <a:r>
              <a:rPr lang="en-AU" b="1"/>
              <a:t>can</a:t>
            </a:r>
            <a:r>
              <a:rPr lang="en-AU"/>
              <a:t> be broken, given a few hundred letters </a:t>
            </a:r>
          </a:p>
          <a:p>
            <a:pPr eaLnBrk="1" hangingPunct="1">
              <a:lnSpc>
                <a:spcPct val="90000"/>
              </a:lnSpc>
              <a:buFont typeface="Wingdings" pitchFamily="-107" charset="2"/>
              <a:buChar char="Ø"/>
              <a:defRPr/>
            </a:pPr>
            <a:r>
              <a:rPr lang="en-AU"/>
              <a:t>since still has much of plaintext structure </a:t>
            </a:r>
          </a:p>
        </p:txBody>
      </p:sp>
      <p:sp>
        <p:nvSpPr>
          <p:cNvPr id="63492" name="Rectangle 5"/>
          <p:cNvSpPr>
            <a:spLocks noChangeArrowheads="1"/>
          </p:cNvSpPr>
          <p:nvPr/>
        </p:nvSpPr>
        <p:spPr bwMode="auto">
          <a:xfrm>
            <a:off x="8810625" y="64119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Tree>
    <p:extLst>
      <p:ext uri="{BB962C8B-B14F-4D97-AF65-F5344CB8AC3E}">
        <p14:creationId xmlns:p14="http://schemas.microsoft.com/office/powerpoint/2010/main" val="2701742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AU"/>
              <a:t>Polyalphabetic Ciphers</a:t>
            </a:r>
          </a:p>
        </p:txBody>
      </p:sp>
      <p:sp>
        <p:nvSpPr>
          <p:cNvPr id="87043" name="Rectangle 3"/>
          <p:cNvSpPr>
            <a:spLocks noGrp="1" noChangeArrowheads="1"/>
          </p:cNvSpPr>
          <p:nvPr>
            <p:ph type="body" idx="1"/>
          </p:nvPr>
        </p:nvSpPr>
        <p:spPr/>
        <p:txBody>
          <a:bodyPr/>
          <a:lstStyle/>
          <a:p>
            <a:pPr eaLnBrk="1" hangingPunct="1">
              <a:buFont typeface="Wingdings" pitchFamily="-107" charset="2"/>
              <a:buChar char="Ø"/>
              <a:defRPr/>
            </a:pPr>
            <a:r>
              <a:rPr lang="en-AU" b="1"/>
              <a:t>polyalphabetic substitution ciphers</a:t>
            </a:r>
            <a:r>
              <a:rPr lang="en-AU"/>
              <a:t> </a:t>
            </a:r>
          </a:p>
          <a:p>
            <a:pPr eaLnBrk="1" hangingPunct="1">
              <a:buFont typeface="Wingdings" pitchFamily="-107" charset="2"/>
              <a:buChar char="Ø"/>
              <a:defRPr/>
            </a:pPr>
            <a:r>
              <a:rPr lang="en-AU"/>
              <a:t>improve security using multiple cipher alphabets </a:t>
            </a:r>
          </a:p>
          <a:p>
            <a:pPr eaLnBrk="1" hangingPunct="1">
              <a:buFont typeface="Wingdings" pitchFamily="-107" charset="2"/>
              <a:buChar char="Ø"/>
              <a:defRPr/>
            </a:pPr>
            <a:r>
              <a:rPr lang="en-AU"/>
              <a:t>make cryptanalysis harder with more alphabets to guess and flatter frequency distribution </a:t>
            </a:r>
          </a:p>
          <a:p>
            <a:pPr eaLnBrk="1" hangingPunct="1">
              <a:buFont typeface="Wingdings" pitchFamily="-107" charset="2"/>
              <a:buChar char="Ø"/>
              <a:defRPr/>
            </a:pPr>
            <a:r>
              <a:rPr lang="en-AU"/>
              <a:t>use a key to select which alphabet is used for each letter of the message </a:t>
            </a:r>
          </a:p>
          <a:p>
            <a:pPr eaLnBrk="1" hangingPunct="1">
              <a:buFont typeface="Wingdings" pitchFamily="-107" charset="2"/>
              <a:buChar char="Ø"/>
              <a:defRPr/>
            </a:pPr>
            <a:r>
              <a:rPr lang="en-AU"/>
              <a:t>use each alphabet in turn </a:t>
            </a:r>
          </a:p>
          <a:p>
            <a:pPr eaLnBrk="1" hangingPunct="1">
              <a:buFont typeface="Wingdings" pitchFamily="-107" charset="2"/>
              <a:buChar char="Ø"/>
              <a:defRPr/>
            </a:pPr>
            <a:r>
              <a:rPr lang="en-AU"/>
              <a:t>repeat from start after end of key is reached </a:t>
            </a:r>
          </a:p>
        </p:txBody>
      </p:sp>
    </p:spTree>
    <p:extLst>
      <p:ext uri="{BB962C8B-B14F-4D97-AF65-F5344CB8AC3E}">
        <p14:creationId xmlns:p14="http://schemas.microsoft.com/office/powerpoint/2010/main" val="737615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AU" altLang="en-US" smtClean="0">
                <a:ea typeface="ＭＳ Ｐゴシック" panose="020B0600070205080204" pitchFamily="34" charset="-128"/>
              </a:rPr>
              <a:t>Vigenère Cipher</a:t>
            </a:r>
          </a:p>
        </p:txBody>
      </p:sp>
      <p:sp>
        <p:nvSpPr>
          <p:cNvPr id="89091" name="Rectangle 3"/>
          <p:cNvSpPr>
            <a:spLocks noGrp="1" noChangeArrowheads="1"/>
          </p:cNvSpPr>
          <p:nvPr>
            <p:ph type="body" idx="1"/>
          </p:nvPr>
        </p:nvSpPr>
        <p:spPr/>
        <p:txBody>
          <a:bodyPr/>
          <a:lstStyle/>
          <a:p>
            <a:pPr eaLnBrk="1" hangingPunct="1"/>
            <a:r>
              <a:rPr lang="en-AU" altLang="en-US" smtClean="0">
                <a:ea typeface="ＭＳ Ｐゴシック" panose="020B0600070205080204" pitchFamily="34" charset="-128"/>
              </a:rPr>
              <a:t>simplest polyalphabetic substitution cipher</a:t>
            </a:r>
          </a:p>
          <a:p>
            <a:pPr eaLnBrk="1" hangingPunct="1"/>
            <a:r>
              <a:rPr lang="en-AU" altLang="en-US" smtClean="0">
                <a:ea typeface="ＭＳ Ｐゴシック" panose="020B0600070205080204" pitchFamily="34" charset="-128"/>
              </a:rPr>
              <a:t>effectively multiple caesar ciphers </a:t>
            </a:r>
          </a:p>
          <a:p>
            <a:pPr eaLnBrk="1" hangingPunct="1"/>
            <a:r>
              <a:rPr lang="en-AU" altLang="en-US" smtClean="0">
                <a:ea typeface="ＭＳ Ｐゴシック" panose="020B0600070205080204" pitchFamily="34" charset="-128"/>
              </a:rPr>
              <a:t>key is multiple letters long K = k</a:t>
            </a:r>
            <a:r>
              <a:rPr lang="en-AU" altLang="en-US" baseline="-25000" smtClean="0">
                <a:ea typeface="ＭＳ Ｐゴシック" panose="020B0600070205080204" pitchFamily="34" charset="-128"/>
              </a:rPr>
              <a:t>1</a:t>
            </a:r>
            <a:r>
              <a:rPr lang="en-AU" altLang="en-US" smtClean="0">
                <a:ea typeface="ＭＳ Ｐゴシック" panose="020B0600070205080204" pitchFamily="34" charset="-128"/>
              </a:rPr>
              <a:t> k</a:t>
            </a:r>
            <a:r>
              <a:rPr lang="en-AU" altLang="en-US" baseline="-25000" smtClean="0">
                <a:ea typeface="ＭＳ Ｐゴシック" panose="020B0600070205080204" pitchFamily="34" charset="-128"/>
              </a:rPr>
              <a:t>2</a:t>
            </a:r>
            <a:r>
              <a:rPr lang="en-AU" altLang="en-US" smtClean="0">
                <a:ea typeface="ＭＳ Ｐゴシック" panose="020B0600070205080204" pitchFamily="34" charset="-128"/>
              </a:rPr>
              <a:t> ... k</a:t>
            </a:r>
            <a:r>
              <a:rPr lang="en-AU" altLang="en-US" baseline="-25000" smtClean="0">
                <a:ea typeface="ＭＳ Ｐゴシック" panose="020B0600070205080204" pitchFamily="34" charset="-128"/>
              </a:rPr>
              <a:t>d</a:t>
            </a:r>
            <a:r>
              <a:rPr lang="en-AU" altLang="en-US" smtClean="0">
                <a:ea typeface="ＭＳ Ｐゴシック" panose="020B0600070205080204" pitchFamily="34" charset="-128"/>
              </a:rPr>
              <a:t> </a:t>
            </a:r>
          </a:p>
          <a:p>
            <a:pPr eaLnBrk="1" hangingPunct="1"/>
            <a:r>
              <a:rPr lang="en-AU" altLang="en-US" smtClean="0">
                <a:ea typeface="ＭＳ Ｐゴシック" panose="020B0600070205080204" pitchFamily="34" charset="-128"/>
              </a:rPr>
              <a:t>i</a:t>
            </a:r>
            <a:r>
              <a:rPr lang="en-AU" altLang="en-US" baseline="30000" smtClean="0">
                <a:ea typeface="ＭＳ Ｐゴシック" panose="020B0600070205080204" pitchFamily="34" charset="-128"/>
              </a:rPr>
              <a:t>th</a:t>
            </a:r>
            <a:r>
              <a:rPr lang="en-AU" altLang="en-US" smtClean="0">
                <a:ea typeface="ＭＳ Ｐゴシック" panose="020B0600070205080204" pitchFamily="34" charset="-128"/>
              </a:rPr>
              <a:t> letter specifies i</a:t>
            </a:r>
            <a:r>
              <a:rPr lang="en-AU" altLang="en-US" baseline="30000" smtClean="0">
                <a:ea typeface="ＭＳ Ｐゴシック" panose="020B0600070205080204" pitchFamily="34" charset="-128"/>
              </a:rPr>
              <a:t>th</a:t>
            </a:r>
            <a:r>
              <a:rPr lang="en-AU" altLang="en-US" smtClean="0">
                <a:ea typeface="ＭＳ Ｐゴシック" panose="020B0600070205080204" pitchFamily="34" charset="-128"/>
              </a:rPr>
              <a:t> alphabet to use </a:t>
            </a:r>
          </a:p>
          <a:p>
            <a:pPr eaLnBrk="1" hangingPunct="1"/>
            <a:r>
              <a:rPr lang="en-AU" altLang="en-US" smtClean="0">
                <a:ea typeface="ＭＳ Ｐゴシック" panose="020B0600070205080204" pitchFamily="34" charset="-128"/>
              </a:rPr>
              <a:t>use each alphabet in turn </a:t>
            </a:r>
          </a:p>
          <a:p>
            <a:pPr eaLnBrk="1" hangingPunct="1"/>
            <a:r>
              <a:rPr lang="en-AU" altLang="en-US" smtClean="0">
                <a:ea typeface="ＭＳ Ｐゴシック" panose="020B0600070205080204" pitchFamily="34" charset="-128"/>
              </a:rPr>
              <a:t>repeat from start after d letters in message</a:t>
            </a:r>
          </a:p>
          <a:p>
            <a:pPr eaLnBrk="1" hangingPunct="1"/>
            <a:r>
              <a:rPr lang="en-AU" altLang="en-US" smtClean="0">
                <a:ea typeface="ＭＳ Ｐゴシック" panose="020B0600070205080204" pitchFamily="34" charset="-128"/>
              </a:rPr>
              <a:t>decryption simply works in reverse </a:t>
            </a:r>
          </a:p>
        </p:txBody>
      </p:sp>
    </p:spTree>
    <p:extLst>
      <p:ext uri="{BB962C8B-B14F-4D97-AF65-F5344CB8AC3E}">
        <p14:creationId xmlns:p14="http://schemas.microsoft.com/office/powerpoint/2010/main" val="87191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15458" y="219075"/>
            <a:ext cx="8746471" cy="6534073"/>
          </a:xfrm>
          <a:prstGeom prst="rect">
            <a:avLst/>
          </a:prstGeom>
        </p:spPr>
      </p:pic>
    </p:spTree>
    <p:extLst>
      <p:ext uri="{BB962C8B-B14F-4D97-AF65-F5344CB8AC3E}">
        <p14:creationId xmlns:p14="http://schemas.microsoft.com/office/powerpoint/2010/main" val="1821581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Example of </a:t>
            </a:r>
            <a:r>
              <a:rPr lang="en-AU" altLang="en-US" smtClean="0">
                <a:ea typeface="ＭＳ Ｐゴシック" panose="020B0600070205080204" pitchFamily="34" charset="-128"/>
              </a:rPr>
              <a:t>Vigenère Cipher</a:t>
            </a:r>
          </a:p>
        </p:txBody>
      </p:sp>
      <p:sp>
        <p:nvSpPr>
          <p:cNvPr id="91139" name="Rectangle 3"/>
          <p:cNvSpPr>
            <a:spLocks noGrp="1" noChangeArrowheads="1"/>
          </p:cNvSpPr>
          <p:nvPr>
            <p:ph type="body" idx="1"/>
          </p:nvPr>
        </p:nvSpPr>
        <p:spPr/>
        <p:txBody>
          <a:bodyPr/>
          <a:lstStyle/>
          <a:p>
            <a:pPr>
              <a:defRPr/>
            </a:pPr>
            <a:r>
              <a:rPr lang="en-AU" dirty="0"/>
              <a:t>write the plaintext out </a:t>
            </a:r>
          </a:p>
          <a:p>
            <a:pPr>
              <a:defRPr/>
            </a:pPr>
            <a:r>
              <a:rPr lang="en-AU" dirty="0"/>
              <a:t>write the keyword repeated above it</a:t>
            </a:r>
          </a:p>
          <a:p>
            <a:pPr>
              <a:defRPr/>
            </a:pPr>
            <a:r>
              <a:rPr lang="en-AU" dirty="0"/>
              <a:t>use each key letter as a </a:t>
            </a:r>
            <a:r>
              <a:rPr lang="en-AU" dirty="0" err="1"/>
              <a:t>caesar</a:t>
            </a:r>
            <a:r>
              <a:rPr lang="en-AU" dirty="0"/>
              <a:t> cipher key </a:t>
            </a:r>
          </a:p>
          <a:p>
            <a:pPr>
              <a:defRPr/>
            </a:pPr>
            <a:r>
              <a:rPr lang="en-AU" dirty="0"/>
              <a:t>encrypt the corresponding plaintext letter</a:t>
            </a:r>
          </a:p>
          <a:p>
            <a:pPr>
              <a:defRPr/>
            </a:pPr>
            <a:r>
              <a:rPr lang="en-US" dirty="0" err="1"/>
              <a:t>eg</a:t>
            </a:r>
            <a:r>
              <a:rPr lang="en-US" dirty="0"/>
              <a:t> using keyword </a:t>
            </a:r>
            <a:r>
              <a:rPr lang="en-US" i="1" dirty="0"/>
              <a:t>deceptive</a:t>
            </a:r>
            <a:endParaRPr lang="en-AU" i="1" dirty="0"/>
          </a:p>
          <a:p>
            <a:pPr lvl="1" eaLnBrk="1" hangingPunct="1">
              <a:buFont typeface="Wingdings" pitchFamily="-107" charset="2"/>
              <a:buNone/>
              <a:defRPr/>
            </a:pPr>
            <a:r>
              <a:rPr lang="en-AU" dirty="0">
                <a:latin typeface="Courier" pitchFamily="-107" charset="0"/>
                <a:ea typeface="ＭＳ Ｐゴシック" pitchFamily="-107" charset="-128"/>
              </a:rPr>
              <a:t>key:       </a:t>
            </a:r>
            <a:r>
              <a:rPr lang="en-AU" dirty="0" err="1">
                <a:latin typeface="Courier" pitchFamily="-107" charset="0"/>
                <a:ea typeface="ＭＳ Ｐゴシック" pitchFamily="-107" charset="-128"/>
              </a:rPr>
              <a:t>deceptivedeceptivedeceptive</a:t>
            </a:r>
            <a:endParaRPr lang="en-AU" dirty="0">
              <a:latin typeface="Courier" pitchFamily="-107" charset="0"/>
              <a:ea typeface="ＭＳ Ｐゴシック" pitchFamily="-107" charset="-128"/>
            </a:endParaRPr>
          </a:p>
          <a:p>
            <a:pPr lvl="1" eaLnBrk="1" hangingPunct="1">
              <a:buFont typeface="Wingdings" pitchFamily="-107" charset="2"/>
              <a:buNone/>
              <a:defRPr/>
            </a:pPr>
            <a:r>
              <a:rPr lang="en-AU" dirty="0">
                <a:latin typeface="Courier" pitchFamily="-107" charset="0"/>
                <a:ea typeface="ＭＳ Ｐゴシック" pitchFamily="-107" charset="-128"/>
              </a:rPr>
              <a:t>plaintext: </a:t>
            </a:r>
            <a:r>
              <a:rPr lang="en-AU" dirty="0" err="1">
                <a:latin typeface="Courier" pitchFamily="-107" charset="0"/>
                <a:ea typeface="ＭＳ Ｐゴシック" pitchFamily="-107" charset="-128"/>
              </a:rPr>
              <a:t>wearediscoveredsaveyourself</a:t>
            </a:r>
            <a:endParaRPr lang="en-AU" dirty="0">
              <a:latin typeface="Courier" pitchFamily="-107" charset="0"/>
              <a:ea typeface="ＭＳ Ｐゴシック" pitchFamily="-107" charset="-128"/>
            </a:endParaRPr>
          </a:p>
          <a:p>
            <a:pPr lvl="1" eaLnBrk="1" hangingPunct="1">
              <a:buFont typeface="Wingdings" pitchFamily="-107" charset="2"/>
              <a:buNone/>
              <a:defRPr/>
            </a:pPr>
            <a:r>
              <a:rPr lang="en-AU" dirty="0" err="1">
                <a:latin typeface="Courier" pitchFamily="-107" charset="0"/>
                <a:ea typeface="ＭＳ Ｐゴシック" pitchFamily="-107" charset="-128"/>
              </a:rPr>
              <a:t>ciphertext:ZICVTWQNGRZGVTWAVZHCQYGLMGJ</a:t>
            </a:r>
            <a:endParaRPr lang="en-AU" dirty="0">
              <a:latin typeface="Courier" pitchFamily="-107" charset="0"/>
              <a:ea typeface="ＭＳ Ｐゴシック" pitchFamily="-107" charset="-128"/>
            </a:endParaRPr>
          </a:p>
          <a:p>
            <a:pPr lvl="1" eaLnBrk="1" hangingPunct="1">
              <a:buFont typeface="Wingdings" pitchFamily="-107" charset="2"/>
              <a:buNone/>
              <a:defRPr/>
            </a:pPr>
            <a:r>
              <a:rPr lang="en-AU" dirty="0">
                <a:ea typeface="ＭＳ Ｐゴシック" pitchFamily="-107" charset="-128"/>
              </a:rPr>
              <a:t> </a:t>
            </a:r>
          </a:p>
        </p:txBody>
      </p:sp>
    </p:spTree>
    <p:extLst>
      <p:ext uri="{BB962C8B-B14F-4D97-AF65-F5344CB8AC3E}">
        <p14:creationId xmlns:p14="http://schemas.microsoft.com/office/powerpoint/2010/main" val="500411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Symmetric Encryption</a:t>
            </a:r>
            <a:endParaRPr lang="en-AU" altLang="en-US" smtClean="0">
              <a:ea typeface="ＭＳ Ｐゴシック" panose="020B0600070205080204" pitchFamily="34" charset="-128"/>
            </a:endParaRPr>
          </a:p>
        </p:txBody>
      </p:sp>
      <p:sp>
        <p:nvSpPr>
          <p:cNvPr id="46083"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or conventional / </a:t>
            </a:r>
            <a:r>
              <a:rPr lang="en-AU" altLang="en-US" smtClean="0">
                <a:ea typeface="ＭＳ Ｐゴシック" panose="020B0600070205080204" pitchFamily="34" charset="-128"/>
              </a:rPr>
              <a:t>private-key</a:t>
            </a:r>
            <a:r>
              <a:rPr lang="en-US" altLang="en-US" smtClean="0">
                <a:ea typeface="ＭＳ Ｐゴシック" panose="020B0600070205080204" pitchFamily="34" charset="-128"/>
              </a:rPr>
              <a:t>  / single-key</a:t>
            </a:r>
          </a:p>
          <a:p>
            <a:pPr eaLnBrk="1" hangingPunct="1"/>
            <a:r>
              <a:rPr lang="en-AU" altLang="en-US" smtClean="0">
                <a:ea typeface="ＭＳ Ｐゴシック" panose="020B0600070205080204" pitchFamily="34" charset="-128"/>
              </a:rPr>
              <a:t>sender and recipient share a common key</a:t>
            </a:r>
          </a:p>
          <a:p>
            <a:pPr eaLnBrk="1" hangingPunct="1"/>
            <a:r>
              <a:rPr lang="en-AU" altLang="en-US" smtClean="0">
                <a:ea typeface="ＭＳ Ｐゴシック" panose="020B0600070205080204" pitchFamily="34" charset="-128"/>
              </a:rPr>
              <a:t>all classical encryption algorithms are private-key</a:t>
            </a:r>
          </a:p>
          <a:p>
            <a:pPr eaLnBrk="1" hangingPunct="1"/>
            <a:r>
              <a:rPr lang="en-US" altLang="en-US" smtClean="0">
                <a:ea typeface="ＭＳ Ｐゴシック" panose="020B0600070205080204" pitchFamily="34" charset="-128"/>
              </a:rPr>
              <a:t>was only type prior to invention of public-key in 1970’s</a:t>
            </a:r>
          </a:p>
          <a:p>
            <a:pPr eaLnBrk="1" hangingPunct="1"/>
            <a:r>
              <a:rPr lang="en-US" altLang="en-US" smtClean="0">
                <a:ea typeface="ＭＳ Ｐゴシック" panose="020B0600070205080204" pitchFamily="34" charset="-128"/>
              </a:rPr>
              <a:t>and by far most widely used</a:t>
            </a:r>
            <a:endParaRPr lang="en-AU" altLang="en-US" smtClean="0">
              <a:ea typeface="ＭＳ Ｐゴシック" panose="020B0600070205080204" pitchFamily="34" charset="-128"/>
            </a:endParaRPr>
          </a:p>
        </p:txBody>
      </p:sp>
    </p:spTree>
    <p:extLst>
      <p:ext uri="{BB962C8B-B14F-4D97-AF65-F5344CB8AC3E}">
        <p14:creationId xmlns:p14="http://schemas.microsoft.com/office/powerpoint/2010/main" val="16202651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Aids</a:t>
            </a:r>
            <a:endParaRPr lang="en-AU" altLang="en-US" smtClean="0">
              <a:ea typeface="ＭＳ Ｐゴシック" panose="020B0600070205080204" pitchFamily="34" charset="-128"/>
            </a:endParaRPr>
          </a:p>
        </p:txBody>
      </p:sp>
      <p:sp>
        <p:nvSpPr>
          <p:cNvPr id="92163" name="Rectangle 3"/>
          <p:cNvSpPr>
            <a:spLocks noGrp="1" noChangeArrowheads="1"/>
          </p:cNvSpPr>
          <p:nvPr>
            <p:ph type="body" idx="1"/>
          </p:nvPr>
        </p:nvSpPr>
        <p:spPr/>
        <p:txBody>
          <a:bodyPr/>
          <a:lstStyle/>
          <a:p>
            <a:pPr eaLnBrk="1" hangingPunct="1"/>
            <a:r>
              <a:rPr lang="en-AU" altLang="en-US" smtClean="0">
                <a:ea typeface="ＭＳ Ｐゴシック" panose="020B0600070205080204" pitchFamily="34" charset="-128"/>
              </a:rPr>
              <a:t>simple aids can assist with en/decryption </a:t>
            </a:r>
          </a:p>
          <a:p>
            <a:pPr eaLnBrk="1" hangingPunct="1"/>
            <a:r>
              <a:rPr lang="en-AU" altLang="en-US" smtClean="0">
                <a:ea typeface="ＭＳ Ｐゴシック" panose="020B0600070205080204" pitchFamily="34" charset="-128"/>
              </a:rPr>
              <a:t>a </a:t>
            </a:r>
            <a:r>
              <a:rPr lang="en-AU" altLang="en-US" b="1" smtClean="0">
                <a:ea typeface="ＭＳ Ｐゴシック" panose="020B0600070205080204" pitchFamily="34" charset="-128"/>
              </a:rPr>
              <a:t>Saint-Cyr Slide</a:t>
            </a:r>
            <a:r>
              <a:rPr lang="en-AU" altLang="en-US" smtClean="0">
                <a:ea typeface="ＭＳ Ｐゴシック" panose="020B0600070205080204" pitchFamily="34" charset="-128"/>
              </a:rPr>
              <a:t> is a simple manual aid </a:t>
            </a:r>
          </a:p>
          <a:p>
            <a:pPr lvl="1" eaLnBrk="1" hangingPunct="1"/>
            <a:r>
              <a:rPr lang="en-AU" altLang="en-US" smtClean="0">
                <a:ea typeface="ＭＳ Ｐゴシック" panose="020B0600070205080204" pitchFamily="34" charset="-128"/>
              </a:rPr>
              <a:t>a slide with repeated alphabet </a:t>
            </a:r>
          </a:p>
          <a:p>
            <a:pPr lvl="1" eaLnBrk="1" hangingPunct="1"/>
            <a:r>
              <a:rPr lang="en-AU" altLang="en-US" smtClean="0">
                <a:ea typeface="ＭＳ Ｐゴシック" panose="020B0600070205080204" pitchFamily="34" charset="-128"/>
              </a:rPr>
              <a:t>line up plaintext 'A' with key letter, eg 'C' </a:t>
            </a:r>
          </a:p>
          <a:p>
            <a:pPr lvl="1" eaLnBrk="1" hangingPunct="1"/>
            <a:r>
              <a:rPr lang="en-AU" altLang="en-US" smtClean="0">
                <a:ea typeface="ＭＳ Ｐゴシック" panose="020B0600070205080204" pitchFamily="34" charset="-128"/>
              </a:rPr>
              <a:t>then read off any mapping for key letter </a:t>
            </a:r>
          </a:p>
          <a:p>
            <a:pPr eaLnBrk="1" hangingPunct="1"/>
            <a:r>
              <a:rPr lang="en-AU" altLang="en-US" smtClean="0">
                <a:ea typeface="ＭＳ Ｐゴシック" panose="020B0600070205080204" pitchFamily="34" charset="-128"/>
              </a:rPr>
              <a:t>can bend round into a </a:t>
            </a:r>
            <a:r>
              <a:rPr lang="en-AU" altLang="en-US" b="1" smtClean="0">
                <a:ea typeface="ＭＳ Ｐゴシック" panose="020B0600070205080204" pitchFamily="34" charset="-128"/>
              </a:rPr>
              <a:t>cipher disk</a:t>
            </a:r>
            <a:r>
              <a:rPr lang="en-AU" altLang="en-US" smtClean="0">
                <a:ea typeface="ＭＳ Ｐゴシック" panose="020B0600070205080204" pitchFamily="34" charset="-128"/>
              </a:rPr>
              <a:t> </a:t>
            </a:r>
          </a:p>
          <a:p>
            <a:pPr eaLnBrk="1" hangingPunct="1"/>
            <a:r>
              <a:rPr lang="en-AU" altLang="en-US" smtClean="0">
                <a:ea typeface="ＭＳ Ｐゴシック" panose="020B0600070205080204" pitchFamily="34" charset="-128"/>
              </a:rPr>
              <a:t>or expand into a </a:t>
            </a:r>
            <a:r>
              <a:rPr lang="en-AU" altLang="en-US" b="1" smtClean="0">
                <a:ea typeface="ＭＳ Ｐゴシック" panose="020B0600070205080204" pitchFamily="34" charset="-128"/>
              </a:rPr>
              <a:t>Vigenère Tableau</a:t>
            </a:r>
            <a:endParaRPr lang="en-AU" altLang="en-US" smtClean="0">
              <a:ea typeface="ＭＳ Ｐゴシック" panose="020B0600070205080204" pitchFamily="34" charset="-128"/>
            </a:endParaRPr>
          </a:p>
        </p:txBody>
      </p:sp>
    </p:spTree>
    <p:extLst>
      <p:ext uri="{BB962C8B-B14F-4D97-AF65-F5344CB8AC3E}">
        <p14:creationId xmlns:p14="http://schemas.microsoft.com/office/powerpoint/2010/main" val="1368975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Security of </a:t>
            </a:r>
            <a:r>
              <a:rPr lang="en-AU" altLang="en-US" smtClean="0">
                <a:ea typeface="ＭＳ Ｐゴシック" panose="020B0600070205080204" pitchFamily="34" charset="-128"/>
              </a:rPr>
              <a:t>Vigenère Ciphers</a:t>
            </a:r>
          </a:p>
        </p:txBody>
      </p:sp>
      <p:sp>
        <p:nvSpPr>
          <p:cNvPr id="93187"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have multiple ciphertext letters for each plaintext letter</a:t>
            </a:r>
          </a:p>
          <a:p>
            <a:pPr eaLnBrk="1" hangingPunct="1"/>
            <a:r>
              <a:rPr lang="en-US" altLang="en-US" smtClean="0">
                <a:ea typeface="ＭＳ Ｐゴシック" panose="020B0600070205080204" pitchFamily="34" charset="-128"/>
              </a:rPr>
              <a:t>hence letter frequencies are obscured</a:t>
            </a:r>
          </a:p>
          <a:p>
            <a:pPr eaLnBrk="1" hangingPunct="1"/>
            <a:r>
              <a:rPr lang="en-US" altLang="en-US" smtClean="0">
                <a:ea typeface="ＭＳ Ｐゴシック" panose="020B0600070205080204" pitchFamily="34" charset="-128"/>
              </a:rPr>
              <a:t>but not totally lost</a:t>
            </a:r>
          </a:p>
          <a:p>
            <a:pPr eaLnBrk="1" hangingPunct="1"/>
            <a:r>
              <a:rPr lang="en-US" altLang="en-US" smtClean="0">
                <a:ea typeface="ＭＳ Ｐゴシック" panose="020B0600070205080204" pitchFamily="34" charset="-128"/>
              </a:rPr>
              <a:t>start with letter frequencies</a:t>
            </a:r>
          </a:p>
          <a:p>
            <a:pPr lvl="1" eaLnBrk="1" hangingPunct="1"/>
            <a:r>
              <a:rPr lang="en-US" altLang="en-US" smtClean="0">
                <a:ea typeface="ＭＳ Ｐゴシック" panose="020B0600070205080204" pitchFamily="34" charset="-128"/>
              </a:rPr>
              <a:t>see if look monoalphabetic or not</a:t>
            </a:r>
          </a:p>
          <a:p>
            <a:pPr eaLnBrk="1" hangingPunct="1"/>
            <a:r>
              <a:rPr lang="en-US" altLang="en-US" smtClean="0">
                <a:ea typeface="ＭＳ Ｐゴシック" panose="020B0600070205080204" pitchFamily="34" charset="-128"/>
              </a:rPr>
              <a:t>if not, then need to determine number of alphabets, since then can attach each</a:t>
            </a:r>
            <a:endParaRPr lang="en-AU" altLang="en-US" smtClean="0">
              <a:ea typeface="ＭＳ Ｐゴシック" panose="020B0600070205080204" pitchFamily="34" charset="-128"/>
            </a:endParaRPr>
          </a:p>
        </p:txBody>
      </p:sp>
    </p:spTree>
    <p:extLst>
      <p:ext uri="{BB962C8B-B14F-4D97-AF65-F5344CB8AC3E}">
        <p14:creationId xmlns:p14="http://schemas.microsoft.com/office/powerpoint/2010/main" val="4092343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AU"/>
              <a:t>Kasiski Method</a:t>
            </a:r>
          </a:p>
        </p:txBody>
      </p:sp>
      <p:sp>
        <p:nvSpPr>
          <p:cNvPr id="94211" name="Rectangle 3"/>
          <p:cNvSpPr>
            <a:spLocks noGrp="1" noChangeArrowheads="1"/>
          </p:cNvSpPr>
          <p:nvPr>
            <p:ph type="body" idx="1"/>
          </p:nvPr>
        </p:nvSpPr>
        <p:spPr/>
        <p:txBody>
          <a:bodyPr>
            <a:normAutofit lnSpcReduction="10000"/>
          </a:bodyPr>
          <a:lstStyle/>
          <a:p>
            <a:pPr eaLnBrk="1" hangingPunct="1">
              <a:lnSpc>
                <a:spcPct val="90000"/>
              </a:lnSpc>
            </a:pPr>
            <a:r>
              <a:rPr lang="en-AU" altLang="en-US">
                <a:ea typeface="ＭＳ Ｐゴシック" panose="020B0600070205080204" pitchFamily="34" charset="-128"/>
              </a:rPr>
              <a:t>method developed by Babbage / Kasiski </a:t>
            </a:r>
          </a:p>
          <a:p>
            <a:pPr eaLnBrk="1" hangingPunct="1">
              <a:lnSpc>
                <a:spcPct val="90000"/>
              </a:lnSpc>
            </a:pPr>
            <a:r>
              <a:rPr lang="en-AU" altLang="en-US">
                <a:ea typeface="ＭＳ Ｐゴシック" panose="020B0600070205080204" pitchFamily="34" charset="-128"/>
              </a:rPr>
              <a:t>repetitions in ciphertext give clues to period </a:t>
            </a:r>
          </a:p>
          <a:p>
            <a:pPr eaLnBrk="1" hangingPunct="1">
              <a:lnSpc>
                <a:spcPct val="90000"/>
              </a:lnSpc>
            </a:pPr>
            <a:r>
              <a:rPr lang="en-AU" altLang="en-US">
                <a:ea typeface="ＭＳ Ｐゴシック" panose="020B0600070205080204" pitchFamily="34" charset="-128"/>
              </a:rPr>
              <a:t>so find same plaintext an exact period apart </a:t>
            </a:r>
          </a:p>
          <a:p>
            <a:pPr eaLnBrk="1" hangingPunct="1">
              <a:lnSpc>
                <a:spcPct val="90000"/>
              </a:lnSpc>
            </a:pPr>
            <a:r>
              <a:rPr lang="en-AU" altLang="en-US">
                <a:ea typeface="ＭＳ Ｐゴシック" panose="020B0600070205080204" pitchFamily="34" charset="-128"/>
              </a:rPr>
              <a:t>which results in the same ciphertext </a:t>
            </a:r>
          </a:p>
          <a:p>
            <a:pPr eaLnBrk="1" hangingPunct="1">
              <a:lnSpc>
                <a:spcPct val="90000"/>
              </a:lnSpc>
            </a:pPr>
            <a:r>
              <a:rPr lang="en-AU" altLang="en-US">
                <a:ea typeface="ＭＳ Ｐゴシック" panose="020B0600070205080204" pitchFamily="34" charset="-128"/>
              </a:rPr>
              <a:t>of course, could also be random fluke</a:t>
            </a:r>
          </a:p>
          <a:p>
            <a:pPr eaLnBrk="1" hangingPunct="1">
              <a:lnSpc>
                <a:spcPct val="90000"/>
              </a:lnSpc>
            </a:pPr>
            <a:r>
              <a:rPr lang="en-US" altLang="en-US">
                <a:ea typeface="ＭＳ Ｐゴシック" panose="020B0600070205080204" pitchFamily="34" charset="-128"/>
              </a:rPr>
              <a:t>eg repeated “VTW” in previous example</a:t>
            </a:r>
          </a:p>
          <a:p>
            <a:pPr eaLnBrk="1" hangingPunct="1">
              <a:lnSpc>
                <a:spcPct val="90000"/>
              </a:lnSpc>
            </a:pPr>
            <a:r>
              <a:rPr lang="en-US" altLang="en-US">
                <a:ea typeface="ＭＳ Ｐゴシック" panose="020B0600070205080204" pitchFamily="34" charset="-128"/>
              </a:rPr>
              <a:t>suggests size of 3 or 9</a:t>
            </a:r>
          </a:p>
          <a:p>
            <a:pPr eaLnBrk="1" hangingPunct="1">
              <a:lnSpc>
                <a:spcPct val="90000"/>
              </a:lnSpc>
            </a:pPr>
            <a:r>
              <a:rPr lang="en-US" altLang="en-US">
                <a:ea typeface="ＭＳ Ｐゴシック" panose="020B0600070205080204" pitchFamily="34" charset="-128"/>
              </a:rPr>
              <a:t>then attack each monoalphabetic cipher individually using same techniques as before</a:t>
            </a:r>
            <a:endParaRPr lang="en-AU" altLang="en-US">
              <a:ea typeface="ＭＳ Ｐゴシック" panose="020B0600070205080204" pitchFamily="34" charset="-128"/>
            </a:endParaRPr>
          </a:p>
        </p:txBody>
      </p:sp>
    </p:spTree>
    <p:extLst>
      <p:ext uri="{BB962C8B-B14F-4D97-AF65-F5344CB8AC3E}">
        <p14:creationId xmlns:p14="http://schemas.microsoft.com/office/powerpoint/2010/main" val="1657937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AU"/>
              <a:t>Autokey Cipher</a:t>
            </a:r>
          </a:p>
        </p:txBody>
      </p:sp>
      <p:sp>
        <p:nvSpPr>
          <p:cNvPr id="96259" name="Rectangle 3"/>
          <p:cNvSpPr>
            <a:spLocks noGrp="1" noChangeArrowheads="1"/>
          </p:cNvSpPr>
          <p:nvPr>
            <p:ph type="body" idx="1"/>
          </p:nvPr>
        </p:nvSpPr>
        <p:spPr>
          <a:xfrm>
            <a:off x="1919288" y="1341438"/>
            <a:ext cx="8229600" cy="5111750"/>
          </a:xfrm>
        </p:spPr>
        <p:txBody>
          <a:bodyPr/>
          <a:lstStyle/>
          <a:p>
            <a:pPr eaLnBrk="1" hangingPunct="1"/>
            <a:r>
              <a:rPr lang="en-US" altLang="en-US">
                <a:ea typeface="ＭＳ Ｐゴシック" panose="020B0600070205080204" pitchFamily="34" charset="-128"/>
              </a:rPr>
              <a:t>ideally want a key as long as the message</a:t>
            </a:r>
            <a:endParaRPr lang="en-AU" altLang="en-US">
              <a:ea typeface="ＭＳ Ｐゴシック" panose="020B0600070205080204" pitchFamily="34" charset="-128"/>
            </a:endParaRPr>
          </a:p>
          <a:p>
            <a:pPr eaLnBrk="1" hangingPunct="1"/>
            <a:r>
              <a:rPr lang="en-AU" altLang="en-US">
                <a:ea typeface="ＭＳ Ｐゴシック" panose="020B0600070205080204" pitchFamily="34" charset="-128"/>
              </a:rPr>
              <a:t>Vigenère proposed the </a:t>
            </a:r>
            <a:r>
              <a:rPr lang="en-AU" altLang="en-US" b="1">
                <a:ea typeface="ＭＳ Ｐゴシック" panose="020B0600070205080204" pitchFamily="34" charset="-128"/>
              </a:rPr>
              <a:t>autokey</a:t>
            </a:r>
            <a:r>
              <a:rPr lang="en-AU" altLang="en-US">
                <a:ea typeface="ＭＳ Ｐゴシック" panose="020B0600070205080204" pitchFamily="34" charset="-128"/>
              </a:rPr>
              <a:t> cipher </a:t>
            </a:r>
          </a:p>
          <a:p>
            <a:pPr eaLnBrk="1" hangingPunct="1"/>
            <a:r>
              <a:rPr lang="en-AU" altLang="en-US">
                <a:ea typeface="ＭＳ Ｐゴシック" panose="020B0600070205080204" pitchFamily="34" charset="-128"/>
              </a:rPr>
              <a:t>with keyword is prefixed to message as key</a:t>
            </a:r>
          </a:p>
          <a:p>
            <a:pPr eaLnBrk="1" hangingPunct="1"/>
            <a:r>
              <a:rPr lang="en-AU" altLang="en-US">
                <a:ea typeface="ＭＳ Ｐゴシック" panose="020B0600070205080204" pitchFamily="34" charset="-128"/>
              </a:rPr>
              <a:t>knowing keyword can recover the first few letters </a:t>
            </a:r>
          </a:p>
          <a:p>
            <a:pPr eaLnBrk="1" hangingPunct="1"/>
            <a:r>
              <a:rPr lang="en-AU" altLang="en-US">
                <a:ea typeface="ＭＳ Ｐゴシック" panose="020B0600070205080204" pitchFamily="34" charset="-128"/>
              </a:rPr>
              <a:t>use these in turn on the rest of the message</a:t>
            </a:r>
          </a:p>
          <a:p>
            <a:pPr eaLnBrk="1" hangingPunct="1"/>
            <a:r>
              <a:rPr lang="en-AU" altLang="en-US">
                <a:ea typeface="ＭＳ Ｐゴシック" panose="020B0600070205080204" pitchFamily="34" charset="-128"/>
              </a:rPr>
              <a:t>but still have frequency characteristics to attack </a:t>
            </a:r>
          </a:p>
          <a:p>
            <a:pPr eaLnBrk="1" hangingPunct="1"/>
            <a:r>
              <a:rPr lang="en-AU" altLang="en-US">
                <a:ea typeface="ＭＳ Ｐゴシック" panose="020B0600070205080204" pitchFamily="34" charset="-128"/>
              </a:rPr>
              <a:t>eg. given key </a:t>
            </a:r>
            <a:r>
              <a:rPr lang="en-AU" altLang="en-US" i="1">
                <a:ea typeface="ＭＳ Ｐゴシック" panose="020B0600070205080204" pitchFamily="34" charset="-128"/>
              </a:rPr>
              <a:t>deceptive</a:t>
            </a:r>
            <a:endParaRPr lang="en-AU" altLang="en-US">
              <a:ea typeface="ＭＳ Ｐゴシック" panose="020B0600070205080204" pitchFamily="34" charset="-128"/>
            </a:endParaRPr>
          </a:p>
          <a:p>
            <a:pPr lvl="1" eaLnBrk="1" hangingPunct="1">
              <a:buFont typeface="Wingdings" panose="05000000000000000000" pitchFamily="2" charset="2"/>
              <a:buNone/>
            </a:pPr>
            <a:r>
              <a:rPr lang="en-AU" altLang="en-US" sz="2000">
                <a:latin typeface="Courier" pitchFamily="-107" charset="0"/>
                <a:ea typeface="ＭＳ Ｐゴシック" panose="020B0600070205080204" pitchFamily="34" charset="-128"/>
              </a:rPr>
              <a:t>key:       deceptivewearediscoveredsav</a:t>
            </a:r>
          </a:p>
          <a:p>
            <a:pPr lvl="1" eaLnBrk="1" hangingPunct="1">
              <a:buFont typeface="Wingdings" panose="05000000000000000000" pitchFamily="2" charset="2"/>
              <a:buNone/>
            </a:pPr>
            <a:r>
              <a:rPr lang="en-AU" altLang="en-US" sz="2000">
                <a:latin typeface="Courier" pitchFamily="-107" charset="0"/>
                <a:ea typeface="ＭＳ Ｐゴシック" panose="020B0600070205080204" pitchFamily="34" charset="-128"/>
              </a:rPr>
              <a:t>plaintext: wearediscoveredsaveyourself</a:t>
            </a:r>
          </a:p>
          <a:p>
            <a:pPr lvl="1" eaLnBrk="1" hangingPunct="1">
              <a:buFont typeface="Wingdings" panose="05000000000000000000" pitchFamily="2" charset="2"/>
              <a:buNone/>
            </a:pPr>
            <a:r>
              <a:rPr lang="en-AU" altLang="en-US" sz="2000">
                <a:latin typeface="Courier" pitchFamily="-107" charset="0"/>
                <a:ea typeface="ＭＳ Ｐゴシック" panose="020B0600070205080204" pitchFamily="34" charset="-128"/>
              </a:rPr>
              <a:t>ciphertext:ZICVTWQNGKZEIIGASXSTSLVVWLA</a:t>
            </a:r>
          </a:p>
          <a:p>
            <a:pPr lvl="1" eaLnBrk="1" hangingPunct="1">
              <a:buFont typeface="Wingdings" panose="05000000000000000000" pitchFamily="2" charset="2"/>
              <a:buNone/>
            </a:pPr>
            <a:endParaRPr lang="en-AU" altLang="en-US" sz="200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42488729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smtClean="0"/>
              <a:t>Vernam</a:t>
            </a:r>
            <a:r>
              <a:rPr lang="en-US" dirty="0" smtClean="0"/>
              <a:t> Cipher</a:t>
            </a:r>
          </a:p>
        </p:txBody>
      </p:sp>
      <p:sp>
        <p:nvSpPr>
          <p:cNvPr id="3" name="Content Placeholder 2"/>
          <p:cNvSpPr>
            <a:spLocks noGrp="1"/>
          </p:cNvSpPr>
          <p:nvPr>
            <p:ph idx="1"/>
          </p:nvPr>
        </p:nvSpPr>
        <p:spPr/>
        <p:txBody>
          <a:bodyPr/>
          <a:lstStyle/>
          <a:p>
            <a:pPr eaLnBrk="1" hangingPunct="1">
              <a:defRPr/>
            </a:pPr>
            <a:r>
              <a:rPr lang="en-US" dirty="0" smtClean="0"/>
              <a:t>ultimate defense is to use a key as long as the plaintext</a:t>
            </a:r>
          </a:p>
          <a:p>
            <a:pPr eaLnBrk="1" hangingPunct="1">
              <a:defRPr/>
            </a:pPr>
            <a:r>
              <a:rPr lang="en-US" dirty="0" smtClean="0"/>
              <a:t>with no statistical relationship to it</a:t>
            </a:r>
          </a:p>
          <a:p>
            <a:pPr eaLnBrk="1" hangingPunct="1">
              <a:defRPr/>
            </a:pPr>
            <a:r>
              <a:rPr lang="en-US" dirty="0" smtClean="0"/>
              <a:t>invented by AT&amp;T engineer Gilbert </a:t>
            </a:r>
            <a:r>
              <a:rPr lang="en-US" dirty="0" err="1" smtClean="0"/>
              <a:t>Vernam</a:t>
            </a:r>
            <a:r>
              <a:rPr lang="en-US" dirty="0" smtClean="0"/>
              <a:t> in 1918</a:t>
            </a:r>
          </a:p>
          <a:p>
            <a:pPr eaLnBrk="1" hangingPunct="1">
              <a:defRPr/>
            </a:pPr>
            <a:r>
              <a:rPr lang="en-US" dirty="0" smtClean="0"/>
              <a:t>originally proposed using a very long but eventually repeating key</a:t>
            </a:r>
          </a:p>
        </p:txBody>
      </p:sp>
    </p:spTree>
    <p:extLst>
      <p:ext uri="{BB962C8B-B14F-4D97-AF65-F5344CB8AC3E}">
        <p14:creationId xmlns:p14="http://schemas.microsoft.com/office/powerpoint/2010/main" val="37372166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Time Pad(</a:t>
            </a:r>
            <a:r>
              <a:rPr lang="en-US" dirty="0" err="1" smtClean="0"/>
              <a:t>Vernam</a:t>
            </a:r>
            <a:r>
              <a:rPr lang="en-US" dirty="0" smtClean="0"/>
              <a:t> Cipher)</a:t>
            </a:r>
            <a:endParaRPr lang="en-US" dirty="0"/>
          </a:p>
        </p:txBody>
      </p:sp>
      <p:sp>
        <p:nvSpPr>
          <p:cNvPr id="3" name="Content Placeholder 2"/>
          <p:cNvSpPr>
            <a:spLocks noGrp="1"/>
          </p:cNvSpPr>
          <p:nvPr>
            <p:ph idx="1"/>
          </p:nvPr>
        </p:nvSpPr>
        <p:spPr/>
        <p:txBody>
          <a:bodyPr>
            <a:normAutofit fontScale="70000" lnSpcReduction="20000"/>
          </a:bodyPr>
          <a:lstStyle/>
          <a:p>
            <a:r>
              <a:rPr lang="en-US" dirty="0"/>
              <a:t>One-Time Pad</a:t>
            </a:r>
          </a:p>
          <a:p>
            <a:r>
              <a:rPr lang="en-US" dirty="0">
                <a:solidFill>
                  <a:srgbClr val="FF0000"/>
                </a:solidFill>
              </a:rPr>
              <a:t>The circumstances are </a:t>
            </a:r>
          </a:p>
          <a:p>
            <a:pPr lvl="1"/>
            <a:r>
              <a:rPr lang="en-US" dirty="0"/>
              <a:t>The length of the keyword is same as the length of the plaintext.</a:t>
            </a:r>
          </a:p>
          <a:p>
            <a:pPr lvl="1"/>
            <a:r>
              <a:rPr lang="en-US" dirty="0"/>
              <a:t>The keyword is a randomly generated string of alphabets.</a:t>
            </a:r>
          </a:p>
          <a:p>
            <a:pPr lvl="1"/>
            <a:r>
              <a:rPr lang="en-US" dirty="0"/>
              <a:t>The keyword is used only once.</a:t>
            </a:r>
          </a:p>
          <a:p>
            <a:r>
              <a:rPr lang="en-US" dirty="0" smtClean="0"/>
              <a:t>Security Value</a:t>
            </a:r>
          </a:p>
          <a:p>
            <a:pPr lvl="1"/>
            <a:r>
              <a:rPr lang="en-US" dirty="0" smtClean="0"/>
              <a:t>Comparison of Shift Cipher and One Time Pad</a:t>
            </a:r>
          </a:p>
          <a:p>
            <a:r>
              <a:rPr lang="en-US" i="1" dirty="0" smtClean="0">
                <a:solidFill>
                  <a:srgbClr val="FF0000"/>
                </a:solidFill>
              </a:rPr>
              <a:t>Shift </a:t>
            </a:r>
            <a:r>
              <a:rPr lang="en-US" i="1" dirty="0">
                <a:solidFill>
                  <a:srgbClr val="FF0000"/>
                </a:solidFill>
              </a:rPr>
              <a:t>Cipher − Easy to Break</a:t>
            </a:r>
          </a:p>
          <a:p>
            <a:pPr lvl="1"/>
            <a:r>
              <a:rPr lang="en-US" dirty="0"/>
              <a:t>In case of Shift cipher, the entire message could have had a shift between 1 and 25. This is a very small size, and very easy to brute force. However, with each character now having its own individual shift between 1 and 26, the possible keys grow exponentially for the message.</a:t>
            </a:r>
          </a:p>
          <a:p>
            <a:r>
              <a:rPr lang="en-US" i="1" dirty="0">
                <a:solidFill>
                  <a:srgbClr val="FF0000"/>
                </a:solidFill>
              </a:rPr>
              <a:t>One-time Pad − Impossible to Break</a:t>
            </a:r>
          </a:p>
          <a:p>
            <a:pPr lvl="1"/>
            <a:r>
              <a:rPr lang="en-US" dirty="0"/>
              <a:t>Let us say, we encrypt the name “point” with a one-time pad. It is a 5 letter text. To break the </a:t>
            </a:r>
            <a:r>
              <a:rPr lang="en-US" dirty="0" err="1"/>
              <a:t>ciphertext</a:t>
            </a:r>
            <a:r>
              <a:rPr lang="en-US" dirty="0"/>
              <a:t> by brute force, you need to try all possibilities of keys and conduct computation for (26 x 26 x 26 x 26 x 26) = 26</a:t>
            </a:r>
            <a:r>
              <a:rPr lang="en-US" baseline="30000" dirty="0"/>
              <a:t>5</a:t>
            </a:r>
            <a:r>
              <a:rPr lang="en-US" dirty="0"/>
              <a:t> = 11881376 times. That’s for a message with 5 alphabets. Thus, for a longer message, the computation grows exponentially with every additional alphabet. This makes it computationally impossible to break the </a:t>
            </a:r>
            <a:r>
              <a:rPr lang="en-US" dirty="0" err="1"/>
              <a:t>ciphertext</a:t>
            </a:r>
            <a:r>
              <a:rPr lang="en-US" dirty="0"/>
              <a:t> by brute force</a:t>
            </a:r>
          </a:p>
          <a:p>
            <a:endParaRPr lang="en-US" dirty="0"/>
          </a:p>
        </p:txBody>
      </p:sp>
    </p:spTree>
    <p:extLst>
      <p:ext uri="{BB962C8B-B14F-4D97-AF65-F5344CB8AC3E}">
        <p14:creationId xmlns:p14="http://schemas.microsoft.com/office/powerpoint/2010/main" val="37941363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One-Time Pad</a:t>
            </a:r>
            <a:endParaRPr lang="en-AU" altLang="en-US" smtClean="0">
              <a:ea typeface="ＭＳ Ｐゴシック" panose="020B0600070205080204" pitchFamily="34" charset="-128"/>
            </a:endParaRPr>
          </a:p>
        </p:txBody>
      </p:sp>
      <p:sp>
        <p:nvSpPr>
          <p:cNvPr id="98307" name="Rectangle 3"/>
          <p:cNvSpPr>
            <a:spLocks noGrp="1" noChangeArrowheads="1"/>
          </p:cNvSpPr>
          <p:nvPr>
            <p:ph type="body" idx="1"/>
          </p:nvPr>
        </p:nvSpPr>
        <p:spPr/>
        <p:txBody>
          <a:bodyPr/>
          <a:lstStyle/>
          <a:p>
            <a:pPr eaLnBrk="1" hangingPunct="1"/>
            <a:r>
              <a:rPr lang="en-AU" altLang="en-US">
                <a:ea typeface="ＭＳ Ｐゴシック" panose="020B0600070205080204" pitchFamily="34" charset="-128"/>
              </a:rPr>
              <a:t>if a truly random key as long as the message is used, the cipher will be secure </a:t>
            </a:r>
          </a:p>
          <a:p>
            <a:pPr eaLnBrk="1" hangingPunct="1"/>
            <a:r>
              <a:rPr lang="en-AU" altLang="en-US">
                <a:ea typeface="ＭＳ Ｐゴシック" panose="020B0600070205080204" pitchFamily="34" charset="-128"/>
              </a:rPr>
              <a:t>called a One-Time pad</a:t>
            </a:r>
          </a:p>
          <a:p>
            <a:pPr eaLnBrk="1" hangingPunct="1"/>
            <a:r>
              <a:rPr lang="en-US" altLang="en-US">
                <a:ea typeface="ＭＳ Ｐゴシック" panose="020B0600070205080204" pitchFamily="34" charset="-128"/>
              </a:rPr>
              <a:t>is unbreakable since ciphertext bears no statistical relationship to the plaintext</a:t>
            </a:r>
          </a:p>
          <a:p>
            <a:pPr eaLnBrk="1" hangingPunct="1"/>
            <a:r>
              <a:rPr lang="en-US" altLang="en-US">
                <a:ea typeface="ＭＳ Ｐゴシック" panose="020B0600070205080204" pitchFamily="34" charset="-128"/>
              </a:rPr>
              <a:t>since for </a:t>
            </a:r>
            <a:r>
              <a:rPr lang="en-US" altLang="en-US" b="1">
                <a:ea typeface="ＭＳ Ｐゴシック" panose="020B0600070205080204" pitchFamily="34" charset="-128"/>
              </a:rPr>
              <a:t>any plaintext</a:t>
            </a:r>
            <a:r>
              <a:rPr lang="en-US" altLang="en-US">
                <a:ea typeface="ＭＳ Ｐゴシック" panose="020B0600070205080204" pitchFamily="34" charset="-128"/>
              </a:rPr>
              <a:t> &amp; </a:t>
            </a:r>
            <a:r>
              <a:rPr lang="en-US" altLang="en-US" b="1">
                <a:ea typeface="ＭＳ Ｐゴシック" panose="020B0600070205080204" pitchFamily="34" charset="-128"/>
              </a:rPr>
              <a:t>any ciphertext</a:t>
            </a:r>
            <a:r>
              <a:rPr lang="en-US" altLang="en-US">
                <a:ea typeface="ＭＳ Ｐゴシック" panose="020B0600070205080204" pitchFamily="34" charset="-128"/>
              </a:rPr>
              <a:t> there exists a key mapping one to other</a:t>
            </a:r>
          </a:p>
          <a:p>
            <a:pPr eaLnBrk="1" hangingPunct="1"/>
            <a:r>
              <a:rPr lang="en-US" altLang="en-US">
                <a:ea typeface="ＭＳ Ｐゴシック" panose="020B0600070205080204" pitchFamily="34" charset="-128"/>
              </a:rPr>
              <a:t>can only use the key </a:t>
            </a:r>
            <a:r>
              <a:rPr lang="en-US" altLang="en-US" b="1">
                <a:ea typeface="ＭＳ Ｐゴシック" panose="020B0600070205080204" pitchFamily="34" charset="-128"/>
              </a:rPr>
              <a:t>once</a:t>
            </a:r>
            <a:r>
              <a:rPr lang="en-US" altLang="en-US">
                <a:ea typeface="ＭＳ Ｐゴシック" panose="020B0600070205080204" pitchFamily="34" charset="-128"/>
              </a:rPr>
              <a:t> though</a:t>
            </a:r>
          </a:p>
          <a:p>
            <a:pPr eaLnBrk="1" hangingPunct="1"/>
            <a:r>
              <a:rPr lang="en-US" altLang="en-US">
                <a:ea typeface="ＭＳ Ｐゴシック" panose="020B0600070205080204" pitchFamily="34" charset="-128"/>
              </a:rPr>
              <a:t>problems in generation &amp; safe distribution of key</a:t>
            </a:r>
            <a:endParaRPr lang="en-AU" altLang="en-US">
              <a:ea typeface="ＭＳ Ｐゴシック" panose="020B0600070205080204" pitchFamily="34" charset="-128"/>
            </a:endParaRPr>
          </a:p>
        </p:txBody>
      </p:sp>
    </p:spTree>
    <p:extLst>
      <p:ext uri="{BB962C8B-B14F-4D97-AF65-F5344CB8AC3E}">
        <p14:creationId xmlns:p14="http://schemas.microsoft.com/office/powerpoint/2010/main" val="7033597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time PAD </a:t>
            </a:r>
            <a:endParaRPr lang="en-US" dirty="0"/>
          </a:p>
        </p:txBody>
      </p:sp>
      <p:sp>
        <p:nvSpPr>
          <p:cNvPr id="3" name="Content Placeholder 2"/>
          <p:cNvSpPr>
            <a:spLocks noGrp="1"/>
          </p:cNvSpPr>
          <p:nvPr>
            <p:ph idx="1"/>
          </p:nvPr>
        </p:nvSpPr>
        <p:spPr>
          <a:xfrm>
            <a:off x="838200" y="1825624"/>
            <a:ext cx="10515600" cy="5032375"/>
          </a:xfrm>
        </p:spPr>
        <p:txBody>
          <a:bodyPr/>
          <a:lstStyle/>
          <a:p>
            <a:endParaRPr lang="en-US" dirty="0"/>
          </a:p>
        </p:txBody>
      </p:sp>
      <p:pic>
        <p:nvPicPr>
          <p:cNvPr id="5" name="Picture 4"/>
          <p:cNvPicPr>
            <a:picLocks noChangeAspect="1"/>
          </p:cNvPicPr>
          <p:nvPr/>
        </p:nvPicPr>
        <p:blipFill>
          <a:blip r:embed="rId3"/>
          <a:stretch>
            <a:fillRect/>
          </a:stretch>
        </p:blipFill>
        <p:spPr>
          <a:xfrm>
            <a:off x="448235" y="1825625"/>
            <a:ext cx="12192000" cy="3697076"/>
          </a:xfrm>
          <a:prstGeom prst="rect">
            <a:avLst/>
          </a:prstGeom>
        </p:spPr>
      </p:pic>
    </p:spTree>
    <p:extLst>
      <p:ext uri="{BB962C8B-B14F-4D97-AF65-F5344CB8AC3E}">
        <p14:creationId xmlns:p14="http://schemas.microsoft.com/office/powerpoint/2010/main" val="4196586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en-AU"/>
              <a:t>Steganography</a:t>
            </a:r>
          </a:p>
        </p:txBody>
      </p:sp>
      <p:sp>
        <p:nvSpPr>
          <p:cNvPr id="107523" name="Rectangle 3"/>
          <p:cNvSpPr>
            <a:spLocks noGrp="1" noChangeArrowheads="1"/>
          </p:cNvSpPr>
          <p:nvPr>
            <p:ph type="body" idx="1"/>
          </p:nvPr>
        </p:nvSpPr>
        <p:spPr/>
        <p:txBody>
          <a:bodyPr/>
          <a:lstStyle/>
          <a:p>
            <a:pPr eaLnBrk="1" hangingPunct="1">
              <a:lnSpc>
                <a:spcPct val="90000"/>
              </a:lnSpc>
            </a:pPr>
            <a:r>
              <a:rPr lang="en-US" altLang="en-US" smtClean="0">
                <a:ea typeface="ＭＳ Ｐゴシック" panose="020B0600070205080204" pitchFamily="34" charset="-128"/>
              </a:rPr>
              <a:t>an alternative to encryption</a:t>
            </a:r>
          </a:p>
          <a:p>
            <a:pPr eaLnBrk="1" hangingPunct="1">
              <a:lnSpc>
                <a:spcPct val="90000"/>
              </a:lnSpc>
            </a:pPr>
            <a:r>
              <a:rPr lang="en-US" altLang="en-US" smtClean="0">
                <a:ea typeface="ＭＳ Ｐゴシック" panose="020B0600070205080204" pitchFamily="34" charset="-128"/>
              </a:rPr>
              <a:t>hides existence of message</a:t>
            </a:r>
          </a:p>
          <a:p>
            <a:pPr lvl="1" eaLnBrk="1" hangingPunct="1">
              <a:lnSpc>
                <a:spcPct val="90000"/>
              </a:lnSpc>
            </a:pPr>
            <a:r>
              <a:rPr lang="en-US" altLang="en-US" smtClean="0">
                <a:ea typeface="ＭＳ Ｐゴシック" panose="020B0600070205080204" pitchFamily="34" charset="-128"/>
              </a:rPr>
              <a:t>using only a subset of letters/words in a longer message marked in some way</a:t>
            </a:r>
          </a:p>
          <a:p>
            <a:pPr lvl="1" eaLnBrk="1" hangingPunct="1">
              <a:lnSpc>
                <a:spcPct val="90000"/>
              </a:lnSpc>
            </a:pPr>
            <a:r>
              <a:rPr lang="en-US" altLang="en-US" smtClean="0">
                <a:ea typeface="ＭＳ Ｐゴシック" panose="020B0600070205080204" pitchFamily="34" charset="-128"/>
              </a:rPr>
              <a:t>using invisible ink</a:t>
            </a:r>
          </a:p>
          <a:p>
            <a:pPr lvl="1" eaLnBrk="1" hangingPunct="1">
              <a:lnSpc>
                <a:spcPct val="90000"/>
              </a:lnSpc>
            </a:pPr>
            <a:r>
              <a:rPr lang="en-US" altLang="en-US" smtClean="0">
                <a:ea typeface="ＭＳ Ｐゴシック" panose="020B0600070205080204" pitchFamily="34" charset="-128"/>
              </a:rPr>
              <a:t>hiding in LSB in graphic image or sound file</a:t>
            </a:r>
          </a:p>
          <a:p>
            <a:pPr eaLnBrk="1" hangingPunct="1">
              <a:lnSpc>
                <a:spcPct val="90000"/>
              </a:lnSpc>
            </a:pPr>
            <a:r>
              <a:rPr lang="en-US" altLang="en-US" smtClean="0">
                <a:ea typeface="ＭＳ Ｐゴシック" panose="020B0600070205080204" pitchFamily="34" charset="-128"/>
              </a:rPr>
              <a:t>has drawbacks</a:t>
            </a:r>
          </a:p>
          <a:p>
            <a:pPr lvl="1" eaLnBrk="1" hangingPunct="1">
              <a:lnSpc>
                <a:spcPct val="90000"/>
              </a:lnSpc>
            </a:pPr>
            <a:r>
              <a:rPr lang="en-US" altLang="en-US" smtClean="0">
                <a:ea typeface="ＭＳ Ｐゴシック" panose="020B0600070205080204" pitchFamily="34" charset="-128"/>
              </a:rPr>
              <a:t>high overhead to hide relatively few info bits</a:t>
            </a:r>
          </a:p>
          <a:p>
            <a:pPr eaLnBrk="1" hangingPunct="1">
              <a:lnSpc>
                <a:spcPct val="90000"/>
              </a:lnSpc>
            </a:pPr>
            <a:r>
              <a:rPr lang="en-US" altLang="en-US" smtClean="0">
                <a:ea typeface="ＭＳ Ｐゴシック" panose="020B0600070205080204" pitchFamily="34" charset="-128"/>
              </a:rPr>
              <a:t>advantage is can obscure encryption use</a:t>
            </a:r>
          </a:p>
          <a:p>
            <a:pPr lvl="1" eaLnBrk="1" hangingPunct="1">
              <a:lnSpc>
                <a:spcPct val="90000"/>
              </a:lnSpc>
            </a:pPr>
            <a:endParaRPr lang="en-AU" altLang="en-US" smtClean="0">
              <a:ea typeface="ＭＳ Ｐゴシック" panose="020B0600070205080204" pitchFamily="34" charset="-128"/>
            </a:endParaRPr>
          </a:p>
        </p:txBody>
      </p:sp>
    </p:spTree>
    <p:extLst>
      <p:ext uri="{BB962C8B-B14F-4D97-AF65-F5344CB8AC3E}">
        <p14:creationId xmlns:p14="http://schemas.microsoft.com/office/powerpoint/2010/main" val="3466467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Summary</a:t>
            </a:r>
            <a:endParaRPr lang="en-AU" altLang="en-US" smtClean="0">
              <a:ea typeface="ＭＳ Ｐゴシック" panose="020B0600070205080204" pitchFamily="34" charset="-128"/>
            </a:endParaRPr>
          </a:p>
        </p:txBody>
      </p:sp>
      <p:sp>
        <p:nvSpPr>
          <p:cNvPr id="108547" name="Rectangle 3"/>
          <p:cNvSpPr>
            <a:spLocks noGrp="1" noChangeArrowheads="1"/>
          </p:cNvSpPr>
          <p:nvPr>
            <p:ph type="body" idx="1"/>
          </p:nvPr>
        </p:nvSpPr>
        <p:spPr>
          <a:xfrm>
            <a:off x="1981200" y="1676400"/>
            <a:ext cx="8229600" cy="4953000"/>
          </a:xfrm>
        </p:spPr>
        <p:txBody>
          <a:bodyPr/>
          <a:lstStyle/>
          <a:p>
            <a:pPr eaLnBrk="1" hangingPunct="1"/>
            <a:r>
              <a:rPr lang="en-US" altLang="en-US" smtClean="0">
                <a:ea typeface="ＭＳ Ｐゴシック" panose="020B0600070205080204" pitchFamily="34" charset="-128"/>
              </a:rPr>
              <a:t>have considered:</a:t>
            </a:r>
          </a:p>
          <a:p>
            <a:pPr lvl="1" eaLnBrk="1" hangingPunct="1"/>
            <a:r>
              <a:rPr lang="en-US" altLang="en-US" smtClean="0">
                <a:ea typeface="ＭＳ Ｐゴシック" panose="020B0600070205080204" pitchFamily="34" charset="-128"/>
              </a:rPr>
              <a:t>classical cipher techniques and terminology</a:t>
            </a:r>
          </a:p>
          <a:p>
            <a:pPr lvl="1" eaLnBrk="1" hangingPunct="1"/>
            <a:r>
              <a:rPr lang="en-US" altLang="en-US" smtClean="0">
                <a:ea typeface="ＭＳ Ｐゴシック" panose="020B0600070205080204" pitchFamily="34" charset="-128"/>
              </a:rPr>
              <a:t>monoalphabetic substitution ciphers</a:t>
            </a:r>
          </a:p>
          <a:p>
            <a:pPr lvl="1" eaLnBrk="1" hangingPunct="1"/>
            <a:r>
              <a:rPr lang="en-US" altLang="en-US" smtClean="0">
                <a:ea typeface="ＭＳ Ｐゴシック" panose="020B0600070205080204" pitchFamily="34" charset="-128"/>
              </a:rPr>
              <a:t>cryptanalysis using letter frequencies</a:t>
            </a:r>
          </a:p>
          <a:p>
            <a:pPr lvl="1" eaLnBrk="1" hangingPunct="1"/>
            <a:r>
              <a:rPr lang="en-US" altLang="en-US" smtClean="0">
                <a:ea typeface="ＭＳ Ｐゴシック" panose="020B0600070205080204" pitchFamily="34" charset="-128"/>
              </a:rPr>
              <a:t>Playfair cipher</a:t>
            </a:r>
          </a:p>
          <a:p>
            <a:pPr lvl="1" eaLnBrk="1" hangingPunct="1"/>
            <a:r>
              <a:rPr lang="en-US" altLang="en-US" smtClean="0">
                <a:ea typeface="ＭＳ Ｐゴシック" panose="020B0600070205080204" pitchFamily="34" charset="-128"/>
              </a:rPr>
              <a:t>polyalphabetic ciphers</a:t>
            </a:r>
          </a:p>
          <a:p>
            <a:pPr lvl="1" eaLnBrk="1" hangingPunct="1"/>
            <a:r>
              <a:rPr lang="en-US" altLang="en-US" smtClean="0">
                <a:ea typeface="ＭＳ Ｐゴシック" panose="020B0600070205080204" pitchFamily="34" charset="-128"/>
              </a:rPr>
              <a:t>transposition ciphers</a:t>
            </a:r>
          </a:p>
          <a:p>
            <a:pPr lvl="1" eaLnBrk="1" hangingPunct="1"/>
            <a:r>
              <a:rPr lang="en-US" altLang="en-US" smtClean="0">
                <a:ea typeface="ＭＳ Ｐゴシック" panose="020B0600070205080204" pitchFamily="34" charset="-128"/>
              </a:rPr>
              <a:t>product ciphers and rotor machines</a:t>
            </a:r>
          </a:p>
          <a:p>
            <a:pPr lvl="1" eaLnBrk="1" hangingPunct="1"/>
            <a:r>
              <a:rPr lang="en-US" altLang="en-US" smtClean="0">
                <a:ea typeface="ＭＳ Ｐゴシック" panose="020B0600070205080204" pitchFamily="34" charset="-128"/>
              </a:rPr>
              <a:t>stenography</a:t>
            </a:r>
            <a:endParaRPr lang="en-AU" altLang="en-US" smtClean="0">
              <a:ea typeface="ＭＳ Ｐゴシック" panose="020B0600070205080204" pitchFamily="34" charset="-128"/>
            </a:endParaRPr>
          </a:p>
        </p:txBody>
      </p:sp>
    </p:spTree>
    <p:extLst>
      <p:ext uri="{BB962C8B-B14F-4D97-AF65-F5344CB8AC3E}">
        <p14:creationId xmlns:p14="http://schemas.microsoft.com/office/powerpoint/2010/main" val="143016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AU"/>
              <a:t>Some Basic Terminology</a:t>
            </a:r>
          </a:p>
        </p:txBody>
      </p:sp>
      <p:sp>
        <p:nvSpPr>
          <p:cNvPr id="48131" name="Rectangle 3"/>
          <p:cNvSpPr>
            <a:spLocks noGrp="1" noChangeArrowheads="1"/>
          </p:cNvSpPr>
          <p:nvPr>
            <p:ph type="body" idx="1"/>
          </p:nvPr>
        </p:nvSpPr>
        <p:spPr>
          <a:xfrm>
            <a:off x="1981200" y="1773238"/>
            <a:ext cx="8229600" cy="4779962"/>
          </a:xfrm>
        </p:spPr>
        <p:txBody>
          <a:bodyPr>
            <a:normAutofit fontScale="92500" lnSpcReduction="10000"/>
          </a:bodyPr>
          <a:lstStyle/>
          <a:p>
            <a:pPr>
              <a:lnSpc>
                <a:spcPct val="80000"/>
              </a:lnSpc>
              <a:spcAft>
                <a:spcPts val="1200"/>
              </a:spcAft>
            </a:pPr>
            <a:r>
              <a:rPr lang="en-AU" altLang="en-US" sz="2400" b="1">
                <a:ea typeface="ＭＳ Ｐゴシック" panose="020B0600070205080204" pitchFamily="34" charset="-128"/>
              </a:rPr>
              <a:t>plaintext</a:t>
            </a:r>
            <a:r>
              <a:rPr lang="en-AU" altLang="en-US" sz="2400">
                <a:ea typeface="ＭＳ Ｐゴシック" panose="020B0600070205080204" pitchFamily="34" charset="-128"/>
              </a:rPr>
              <a:t> - original message </a:t>
            </a:r>
          </a:p>
          <a:p>
            <a:pPr>
              <a:lnSpc>
                <a:spcPct val="80000"/>
              </a:lnSpc>
              <a:spcAft>
                <a:spcPts val="1200"/>
              </a:spcAft>
            </a:pPr>
            <a:r>
              <a:rPr lang="en-AU" altLang="en-US" sz="2400" b="1">
                <a:ea typeface="ＭＳ Ｐゴシック" panose="020B0600070205080204" pitchFamily="34" charset="-128"/>
              </a:rPr>
              <a:t>ciphertext</a:t>
            </a:r>
            <a:r>
              <a:rPr lang="en-AU" altLang="en-US" sz="2400">
                <a:ea typeface="ＭＳ Ｐゴシック" panose="020B0600070205080204" pitchFamily="34" charset="-128"/>
              </a:rPr>
              <a:t> - coded message </a:t>
            </a:r>
          </a:p>
          <a:p>
            <a:pPr>
              <a:lnSpc>
                <a:spcPct val="80000"/>
              </a:lnSpc>
              <a:spcAft>
                <a:spcPts val="1200"/>
              </a:spcAft>
            </a:pPr>
            <a:r>
              <a:rPr lang="en-AU" altLang="en-US" sz="2400" b="1">
                <a:ea typeface="ＭＳ Ｐゴシック" panose="020B0600070205080204" pitchFamily="34" charset="-128"/>
              </a:rPr>
              <a:t>cipher</a:t>
            </a:r>
            <a:r>
              <a:rPr lang="en-AU" altLang="en-US" sz="2400">
                <a:ea typeface="ＭＳ Ｐゴシック" panose="020B0600070205080204" pitchFamily="34" charset="-128"/>
              </a:rPr>
              <a:t> - algorithm for transforming plaintext to ciphertext </a:t>
            </a:r>
          </a:p>
          <a:p>
            <a:pPr>
              <a:lnSpc>
                <a:spcPct val="80000"/>
              </a:lnSpc>
              <a:spcAft>
                <a:spcPts val="1200"/>
              </a:spcAft>
            </a:pPr>
            <a:r>
              <a:rPr lang="en-AU" altLang="en-US" sz="2400" b="1">
                <a:ea typeface="ＭＳ Ｐゴシック" panose="020B0600070205080204" pitchFamily="34" charset="-128"/>
              </a:rPr>
              <a:t>key</a:t>
            </a:r>
            <a:r>
              <a:rPr lang="en-AU" altLang="en-US" sz="2400">
                <a:ea typeface="ＭＳ Ｐゴシック" panose="020B0600070205080204" pitchFamily="34" charset="-128"/>
              </a:rPr>
              <a:t> - info used in cipher known only to sender/receiver </a:t>
            </a:r>
          </a:p>
          <a:p>
            <a:pPr>
              <a:lnSpc>
                <a:spcPct val="80000"/>
              </a:lnSpc>
              <a:spcAft>
                <a:spcPts val="1200"/>
              </a:spcAft>
            </a:pPr>
            <a:r>
              <a:rPr lang="en-AU" altLang="en-US" sz="2400" b="1">
                <a:ea typeface="ＭＳ Ｐゴシック" panose="020B0600070205080204" pitchFamily="34" charset="-128"/>
              </a:rPr>
              <a:t>encipher (encrypt)</a:t>
            </a:r>
            <a:r>
              <a:rPr lang="en-AU" altLang="en-US" sz="2400">
                <a:ea typeface="ＭＳ Ｐゴシック" panose="020B0600070205080204" pitchFamily="34" charset="-128"/>
              </a:rPr>
              <a:t> - converting plaintext to ciphertext </a:t>
            </a:r>
          </a:p>
          <a:p>
            <a:pPr>
              <a:lnSpc>
                <a:spcPct val="80000"/>
              </a:lnSpc>
              <a:spcAft>
                <a:spcPts val="1200"/>
              </a:spcAft>
            </a:pPr>
            <a:r>
              <a:rPr lang="en-AU" altLang="en-US" sz="2400" b="1">
                <a:ea typeface="ＭＳ Ｐゴシック" panose="020B0600070205080204" pitchFamily="34" charset="-128"/>
              </a:rPr>
              <a:t>decipher (decrypt)</a:t>
            </a:r>
            <a:r>
              <a:rPr lang="en-AU" altLang="en-US" sz="2400">
                <a:ea typeface="ＭＳ Ｐゴシック" panose="020B0600070205080204" pitchFamily="34" charset="-128"/>
              </a:rPr>
              <a:t> - recovering ciphertext from plaintext</a:t>
            </a:r>
          </a:p>
          <a:p>
            <a:pPr>
              <a:lnSpc>
                <a:spcPct val="80000"/>
              </a:lnSpc>
              <a:spcAft>
                <a:spcPts val="1200"/>
              </a:spcAft>
            </a:pPr>
            <a:r>
              <a:rPr lang="en-AU" altLang="en-US" sz="2400" b="1">
                <a:ea typeface="ＭＳ Ｐゴシック" panose="020B0600070205080204" pitchFamily="34" charset="-128"/>
              </a:rPr>
              <a:t>cryptography</a:t>
            </a:r>
            <a:r>
              <a:rPr lang="en-AU" altLang="en-US" sz="2400">
                <a:ea typeface="ＭＳ Ｐゴシック" panose="020B0600070205080204" pitchFamily="34" charset="-128"/>
              </a:rPr>
              <a:t> - study of encryption principles/methods</a:t>
            </a:r>
          </a:p>
          <a:p>
            <a:pPr>
              <a:lnSpc>
                <a:spcPct val="80000"/>
              </a:lnSpc>
              <a:spcAft>
                <a:spcPts val="1200"/>
              </a:spcAft>
            </a:pPr>
            <a:r>
              <a:rPr lang="en-AU" altLang="en-US" sz="2400" b="1">
                <a:ea typeface="ＭＳ Ｐゴシック" panose="020B0600070205080204" pitchFamily="34" charset="-128"/>
              </a:rPr>
              <a:t>cryptanalysis (codebreaking)</a:t>
            </a:r>
            <a:r>
              <a:rPr lang="en-AU" altLang="en-US" sz="2400">
                <a:ea typeface="ＭＳ Ｐゴシック" panose="020B0600070205080204" pitchFamily="34" charset="-128"/>
              </a:rPr>
              <a:t> - study of principles/ methods of deciphering ciphertext </a:t>
            </a:r>
            <a:r>
              <a:rPr lang="en-AU" altLang="en-US" sz="2400" i="1">
                <a:ea typeface="ＭＳ Ｐゴシック" panose="020B0600070205080204" pitchFamily="34" charset="-128"/>
              </a:rPr>
              <a:t>without</a:t>
            </a:r>
            <a:r>
              <a:rPr lang="en-AU" altLang="en-US" sz="2400">
                <a:ea typeface="ＭＳ Ｐゴシック" panose="020B0600070205080204" pitchFamily="34" charset="-128"/>
              </a:rPr>
              <a:t> knowing key</a:t>
            </a:r>
          </a:p>
          <a:p>
            <a:pPr>
              <a:lnSpc>
                <a:spcPct val="80000"/>
              </a:lnSpc>
              <a:spcAft>
                <a:spcPts val="1200"/>
              </a:spcAft>
            </a:pPr>
            <a:r>
              <a:rPr lang="en-AU" altLang="en-US" sz="2400" b="1">
                <a:ea typeface="ＭＳ Ｐゴシック" panose="020B0600070205080204" pitchFamily="34" charset="-128"/>
              </a:rPr>
              <a:t>cryptology</a:t>
            </a:r>
            <a:r>
              <a:rPr lang="en-AU" altLang="en-US" sz="2400">
                <a:ea typeface="ＭＳ Ｐゴシック" panose="020B0600070205080204" pitchFamily="34" charset="-128"/>
              </a:rPr>
              <a:t> - field of both cryptography and cryptanalysis</a:t>
            </a:r>
            <a:endParaRPr lang="en-AU" altLang="en-US" sz="2000">
              <a:ea typeface="ＭＳ Ｐゴシック" panose="020B0600070205080204" pitchFamily="34" charset="-128"/>
            </a:endParaRPr>
          </a:p>
        </p:txBody>
      </p:sp>
    </p:spTree>
    <p:extLst>
      <p:ext uri="{BB962C8B-B14F-4D97-AF65-F5344CB8AC3E}">
        <p14:creationId xmlns:p14="http://schemas.microsoft.com/office/powerpoint/2010/main" val="1785862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Symmetric Cipher Model</a:t>
            </a:r>
            <a:endParaRPr lang="en-AU" altLang="en-US" smtClean="0">
              <a:ea typeface="ＭＳ Ｐゴシック" panose="020B0600070205080204" pitchFamily="34" charset="-128"/>
            </a:endParaRPr>
          </a:p>
        </p:txBody>
      </p:sp>
      <p:pic>
        <p:nvPicPr>
          <p:cNvPr id="2253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81200"/>
            <a:ext cx="8572500" cy="32766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361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Requirements</a:t>
            </a:r>
            <a:endParaRPr lang="en-AU" altLang="en-US" smtClean="0">
              <a:ea typeface="ＭＳ Ｐゴシック" panose="020B0600070205080204" pitchFamily="34" charset="-128"/>
            </a:endParaRPr>
          </a:p>
        </p:txBody>
      </p:sp>
      <p:sp>
        <p:nvSpPr>
          <p:cNvPr id="52227" name="Rectangle 3"/>
          <p:cNvSpPr>
            <a:spLocks noGrp="1" noChangeArrowheads="1"/>
          </p:cNvSpPr>
          <p:nvPr>
            <p:ph type="body" idx="1"/>
          </p:nvPr>
        </p:nvSpPr>
        <p:spPr/>
        <p:txBody>
          <a:bodyPr/>
          <a:lstStyle/>
          <a:p>
            <a:pPr eaLnBrk="1" hangingPunct="1">
              <a:lnSpc>
                <a:spcPct val="90000"/>
              </a:lnSpc>
            </a:pPr>
            <a:r>
              <a:rPr lang="en-US" altLang="en-US" smtClean="0">
                <a:ea typeface="ＭＳ Ｐゴシック" panose="020B0600070205080204" pitchFamily="34" charset="-128"/>
              </a:rPr>
              <a:t>two requirements for secure use of symmetric encryption:</a:t>
            </a:r>
          </a:p>
          <a:p>
            <a:pPr lvl="1" eaLnBrk="1" hangingPunct="1">
              <a:lnSpc>
                <a:spcPct val="90000"/>
              </a:lnSpc>
            </a:pPr>
            <a:r>
              <a:rPr lang="en-US" altLang="en-US" smtClean="0">
                <a:ea typeface="ＭＳ Ｐゴシック" panose="020B0600070205080204" pitchFamily="34" charset="-128"/>
              </a:rPr>
              <a:t>a strong encryption algorithm</a:t>
            </a:r>
          </a:p>
          <a:p>
            <a:pPr lvl="1" eaLnBrk="1" hangingPunct="1">
              <a:lnSpc>
                <a:spcPct val="90000"/>
              </a:lnSpc>
            </a:pPr>
            <a:r>
              <a:rPr lang="en-US" altLang="en-US" smtClean="0">
                <a:ea typeface="ＭＳ Ｐゴシック" panose="020B0600070205080204" pitchFamily="34" charset="-128"/>
              </a:rPr>
              <a:t>a secret key known only to sender / receiver</a:t>
            </a:r>
          </a:p>
          <a:p>
            <a:pPr eaLnBrk="1" hangingPunct="1">
              <a:lnSpc>
                <a:spcPct val="90000"/>
              </a:lnSpc>
            </a:pPr>
            <a:r>
              <a:rPr lang="en-US" altLang="en-US" smtClean="0">
                <a:ea typeface="ＭＳ Ｐゴシック" panose="020B0600070205080204" pitchFamily="34" charset="-128"/>
              </a:rPr>
              <a:t>mathematically have:</a:t>
            </a:r>
          </a:p>
          <a:p>
            <a:pPr lvl="1" eaLnBrk="1" hangingPunct="1">
              <a:lnSpc>
                <a:spcPct val="90000"/>
              </a:lnSpc>
              <a:buFont typeface="Wingdings" panose="05000000000000000000" pitchFamily="2" charset="2"/>
              <a:buNone/>
            </a:pPr>
            <a:r>
              <a:rPr lang="en-US" altLang="en-US" i="1" smtClean="0">
                <a:ea typeface="ＭＳ Ｐゴシック" panose="020B0600070205080204" pitchFamily="34" charset="-128"/>
              </a:rPr>
              <a:t>	Y </a:t>
            </a:r>
            <a:r>
              <a:rPr lang="en-US" altLang="en-US" smtClean="0">
                <a:ea typeface="ＭＳ Ｐゴシック" panose="020B0600070205080204" pitchFamily="34" charset="-128"/>
              </a:rPr>
              <a:t>= E(K, </a:t>
            </a:r>
            <a:r>
              <a:rPr lang="en-US" altLang="en-US" i="1" smtClean="0">
                <a:ea typeface="ＭＳ Ｐゴシック" panose="020B0600070205080204" pitchFamily="34" charset="-128"/>
              </a:rPr>
              <a:t>X</a:t>
            </a:r>
            <a:r>
              <a:rPr lang="en-US" altLang="en-US" smtClean="0">
                <a:ea typeface="ＭＳ Ｐゴシック" panose="020B0600070205080204" pitchFamily="34" charset="-128"/>
              </a:rPr>
              <a:t>)</a:t>
            </a:r>
          </a:p>
          <a:p>
            <a:pPr lvl="1" eaLnBrk="1" hangingPunct="1">
              <a:lnSpc>
                <a:spcPct val="90000"/>
              </a:lnSpc>
              <a:buFont typeface="Wingdings" panose="05000000000000000000" pitchFamily="2" charset="2"/>
              <a:buNone/>
            </a:pPr>
            <a:r>
              <a:rPr lang="en-US" altLang="en-US" i="1" smtClean="0">
                <a:ea typeface="ＭＳ Ｐゴシック" panose="020B0600070205080204" pitchFamily="34" charset="-128"/>
              </a:rPr>
              <a:t>	X </a:t>
            </a:r>
            <a:r>
              <a:rPr lang="en-US" altLang="en-US" smtClean="0">
                <a:ea typeface="ＭＳ Ｐゴシック" panose="020B0600070205080204" pitchFamily="34" charset="-128"/>
              </a:rPr>
              <a:t>= D(K, </a:t>
            </a:r>
            <a:r>
              <a:rPr lang="en-US" altLang="en-US" i="1" smtClean="0">
                <a:ea typeface="ＭＳ Ｐゴシック" panose="020B0600070205080204" pitchFamily="34" charset="-128"/>
              </a:rPr>
              <a:t>Y</a:t>
            </a:r>
            <a:r>
              <a:rPr lang="en-US" altLang="en-US" smtClean="0">
                <a:ea typeface="ＭＳ Ｐゴシック" panose="020B0600070205080204" pitchFamily="34" charset="-128"/>
              </a:rPr>
              <a:t>)</a:t>
            </a:r>
          </a:p>
          <a:p>
            <a:pPr eaLnBrk="1" hangingPunct="1">
              <a:lnSpc>
                <a:spcPct val="90000"/>
              </a:lnSpc>
            </a:pPr>
            <a:r>
              <a:rPr lang="en-US" altLang="en-US" smtClean="0">
                <a:ea typeface="ＭＳ Ｐゴシック" panose="020B0600070205080204" pitchFamily="34" charset="-128"/>
              </a:rPr>
              <a:t>assume encryption algorithm is known</a:t>
            </a:r>
          </a:p>
          <a:p>
            <a:pPr eaLnBrk="1" hangingPunct="1">
              <a:lnSpc>
                <a:spcPct val="90000"/>
              </a:lnSpc>
            </a:pPr>
            <a:r>
              <a:rPr lang="en-US" altLang="en-US" smtClean="0">
                <a:ea typeface="ＭＳ Ｐゴシック" panose="020B0600070205080204" pitchFamily="34" charset="-128"/>
              </a:rPr>
              <a:t>implies a secure channel to distribute key</a:t>
            </a:r>
            <a:endParaRPr lang="en-AU" altLang="en-US" smtClean="0">
              <a:ea typeface="ＭＳ Ｐゴシック" panose="020B0600070205080204" pitchFamily="34" charset="-128"/>
            </a:endParaRPr>
          </a:p>
        </p:txBody>
      </p:sp>
    </p:spTree>
    <p:extLst>
      <p:ext uri="{BB962C8B-B14F-4D97-AF65-F5344CB8AC3E}">
        <p14:creationId xmlns:p14="http://schemas.microsoft.com/office/powerpoint/2010/main" val="362345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981200" y="152401"/>
            <a:ext cx="8229600" cy="1139825"/>
          </a:xfrm>
        </p:spPr>
        <p:txBody>
          <a:bodyPr/>
          <a:lstStyle/>
          <a:p>
            <a:pPr eaLnBrk="1" hangingPunct="1"/>
            <a:r>
              <a:rPr lang="en-US" altLang="en-US" smtClean="0">
                <a:ea typeface="ＭＳ Ｐゴシック" panose="020B0600070205080204" pitchFamily="34" charset="-128"/>
              </a:rPr>
              <a:t>Cryptography</a:t>
            </a:r>
            <a:endParaRPr lang="en-AU" altLang="en-US" smtClean="0">
              <a:ea typeface="ＭＳ Ｐゴシック" panose="020B0600070205080204" pitchFamily="34" charset="-128"/>
            </a:endParaRPr>
          </a:p>
        </p:txBody>
      </p:sp>
      <p:sp>
        <p:nvSpPr>
          <p:cNvPr id="54275" name="Rectangle 3"/>
          <p:cNvSpPr>
            <a:spLocks noGrp="1" noChangeArrowheads="1"/>
          </p:cNvSpPr>
          <p:nvPr>
            <p:ph type="body" idx="1"/>
          </p:nvPr>
        </p:nvSpPr>
        <p:spPr>
          <a:xfrm>
            <a:off x="1981200" y="1447800"/>
            <a:ext cx="8229600" cy="4724400"/>
          </a:xfrm>
        </p:spPr>
        <p:txBody>
          <a:bodyPr/>
          <a:lstStyle/>
          <a:p>
            <a:pPr eaLnBrk="1" hangingPunct="1"/>
            <a:r>
              <a:rPr lang="en-US" altLang="en-US" smtClean="0">
                <a:ea typeface="ＭＳ Ｐゴシック" panose="020B0600070205080204" pitchFamily="34" charset="-128"/>
              </a:rPr>
              <a:t>can characterize cryptographic system by:</a:t>
            </a:r>
          </a:p>
          <a:p>
            <a:pPr lvl="1" eaLnBrk="1" hangingPunct="1"/>
            <a:r>
              <a:rPr lang="en-US" altLang="en-US" smtClean="0">
                <a:ea typeface="ＭＳ Ｐゴシック" panose="020B0600070205080204" pitchFamily="34" charset="-128"/>
              </a:rPr>
              <a:t>type of encryption operations used</a:t>
            </a:r>
          </a:p>
          <a:p>
            <a:pPr lvl="2" eaLnBrk="1" hangingPunct="1"/>
            <a:r>
              <a:rPr lang="en-US" altLang="en-US" smtClean="0">
                <a:ea typeface="ＭＳ Ｐゴシック" panose="020B0600070205080204" pitchFamily="34" charset="-128"/>
              </a:rPr>
              <a:t>substitution</a:t>
            </a:r>
          </a:p>
          <a:p>
            <a:pPr lvl="2" eaLnBrk="1" hangingPunct="1"/>
            <a:r>
              <a:rPr lang="en-US" altLang="en-US" smtClean="0">
                <a:ea typeface="ＭＳ Ｐゴシック" panose="020B0600070205080204" pitchFamily="34" charset="-128"/>
              </a:rPr>
              <a:t>transposition</a:t>
            </a:r>
          </a:p>
          <a:p>
            <a:pPr lvl="2" eaLnBrk="1" hangingPunct="1"/>
            <a:r>
              <a:rPr lang="en-US" altLang="en-US" smtClean="0">
                <a:ea typeface="ＭＳ Ｐゴシック" panose="020B0600070205080204" pitchFamily="34" charset="-128"/>
              </a:rPr>
              <a:t>product</a:t>
            </a:r>
          </a:p>
          <a:p>
            <a:pPr lvl="1" eaLnBrk="1" hangingPunct="1"/>
            <a:r>
              <a:rPr lang="en-US" altLang="en-US" smtClean="0">
                <a:ea typeface="ＭＳ Ｐゴシック" panose="020B0600070205080204" pitchFamily="34" charset="-128"/>
              </a:rPr>
              <a:t>number of keys used</a:t>
            </a:r>
          </a:p>
          <a:p>
            <a:pPr lvl="2" eaLnBrk="1" hangingPunct="1"/>
            <a:r>
              <a:rPr lang="en-US" altLang="en-US" smtClean="0">
                <a:ea typeface="ＭＳ Ｐゴシック" panose="020B0600070205080204" pitchFamily="34" charset="-128"/>
              </a:rPr>
              <a:t>single-key or private</a:t>
            </a:r>
          </a:p>
          <a:p>
            <a:pPr lvl="2" eaLnBrk="1" hangingPunct="1"/>
            <a:r>
              <a:rPr lang="en-US" altLang="en-US" smtClean="0">
                <a:ea typeface="ＭＳ Ｐゴシック" panose="020B0600070205080204" pitchFamily="34" charset="-128"/>
              </a:rPr>
              <a:t>two-key or public</a:t>
            </a:r>
          </a:p>
          <a:p>
            <a:pPr lvl="1" eaLnBrk="1" hangingPunct="1"/>
            <a:r>
              <a:rPr lang="en-US" altLang="en-US" smtClean="0">
                <a:ea typeface="ＭＳ Ｐゴシック" panose="020B0600070205080204" pitchFamily="34" charset="-128"/>
              </a:rPr>
              <a:t>way in which plaintext is processed</a:t>
            </a:r>
          </a:p>
          <a:p>
            <a:pPr lvl="2" eaLnBrk="1" hangingPunct="1"/>
            <a:r>
              <a:rPr lang="en-US" altLang="en-US" smtClean="0">
                <a:ea typeface="ＭＳ Ｐゴシック" panose="020B0600070205080204" pitchFamily="34" charset="-128"/>
              </a:rPr>
              <a:t>block</a:t>
            </a:r>
          </a:p>
          <a:p>
            <a:pPr lvl="2" eaLnBrk="1" hangingPunct="1"/>
            <a:r>
              <a:rPr lang="en-US" altLang="en-US" smtClean="0">
                <a:ea typeface="ＭＳ Ｐゴシック" panose="020B0600070205080204" pitchFamily="34" charset="-128"/>
              </a:rPr>
              <a:t>stream</a:t>
            </a:r>
            <a:endParaRPr lang="en-AU" altLang="en-US" smtClean="0">
              <a:ea typeface="ＭＳ Ｐゴシック" panose="020B0600070205080204" pitchFamily="34" charset="-128"/>
            </a:endParaRPr>
          </a:p>
        </p:txBody>
      </p:sp>
    </p:spTree>
    <p:extLst>
      <p:ext uri="{BB962C8B-B14F-4D97-AF65-F5344CB8AC3E}">
        <p14:creationId xmlns:p14="http://schemas.microsoft.com/office/powerpoint/2010/main" val="245701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Cryptanalysis</a:t>
            </a:r>
            <a:endParaRPr lang="en-AU" altLang="en-US" smtClean="0">
              <a:ea typeface="ＭＳ Ｐゴシック" panose="020B0600070205080204" pitchFamily="34" charset="-128"/>
            </a:endParaRPr>
          </a:p>
        </p:txBody>
      </p:sp>
      <p:sp>
        <p:nvSpPr>
          <p:cNvPr id="1027" name="Rectangle 3"/>
          <p:cNvSpPr>
            <a:spLocks noGrp="1" noChangeArrowheads="1"/>
          </p:cNvSpPr>
          <p:nvPr>
            <p:ph type="body" idx="1"/>
          </p:nvPr>
        </p:nvSpPr>
        <p:spPr/>
        <p:txBody>
          <a:bodyPr/>
          <a:lstStyle/>
          <a:p>
            <a:pPr eaLnBrk="1" hangingPunct="1"/>
            <a:r>
              <a:rPr lang="en-US" altLang="en-US" smtClean="0">
                <a:ea typeface="ＭＳ Ｐゴシック" panose="020B0600070205080204" pitchFamily="34" charset="-128"/>
              </a:rPr>
              <a:t>objective to recover key not just message</a:t>
            </a:r>
          </a:p>
          <a:p>
            <a:pPr eaLnBrk="1" hangingPunct="1"/>
            <a:r>
              <a:rPr lang="en-US" altLang="en-US" smtClean="0">
                <a:ea typeface="ＭＳ Ｐゴシック" panose="020B0600070205080204" pitchFamily="34" charset="-128"/>
              </a:rPr>
              <a:t>general approaches:</a:t>
            </a:r>
          </a:p>
          <a:p>
            <a:pPr lvl="1" eaLnBrk="1" hangingPunct="1"/>
            <a:r>
              <a:rPr lang="en-US" altLang="en-US" smtClean="0">
                <a:ea typeface="ＭＳ Ｐゴシック" panose="020B0600070205080204" pitchFamily="34" charset="-128"/>
              </a:rPr>
              <a:t>cryptanalytic attack</a:t>
            </a:r>
          </a:p>
          <a:p>
            <a:pPr lvl="1" eaLnBrk="1" hangingPunct="1"/>
            <a:r>
              <a:rPr lang="en-US" altLang="en-US" smtClean="0">
                <a:ea typeface="ＭＳ Ｐゴシック" panose="020B0600070205080204" pitchFamily="34" charset="-128"/>
              </a:rPr>
              <a:t>brute-force attack</a:t>
            </a:r>
          </a:p>
          <a:p>
            <a:pPr eaLnBrk="1" hangingPunct="1"/>
            <a:r>
              <a:rPr lang="en-US" altLang="en-US" smtClean="0">
                <a:ea typeface="ＭＳ Ｐゴシック" panose="020B0600070205080204" pitchFamily="34" charset="-128"/>
              </a:rPr>
              <a:t>if either succeed all key use compromised</a:t>
            </a:r>
            <a:endParaRPr lang="en-AU" altLang="en-US" smtClean="0">
              <a:ea typeface="ＭＳ Ｐゴシック" panose="020B0600070205080204" pitchFamily="34" charset="-128"/>
            </a:endParaRPr>
          </a:p>
        </p:txBody>
      </p:sp>
    </p:spTree>
    <p:extLst>
      <p:ext uri="{BB962C8B-B14F-4D97-AF65-F5344CB8AC3E}">
        <p14:creationId xmlns:p14="http://schemas.microsoft.com/office/powerpoint/2010/main" val="144181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mtClean="0">
                <a:ea typeface="ＭＳ Ｐゴシック" panose="020B0600070205080204" pitchFamily="34" charset="-128"/>
              </a:rPr>
              <a:t>Cryptanalytic Attacks</a:t>
            </a:r>
            <a:endParaRPr lang="en-AU" altLang="en-US" smtClean="0">
              <a:ea typeface="ＭＳ Ｐゴシック" panose="020B0600070205080204" pitchFamily="34" charset="-128"/>
            </a:endParaRPr>
          </a:p>
        </p:txBody>
      </p:sp>
      <p:sp>
        <p:nvSpPr>
          <p:cNvPr id="55299" name="Rectangle 3"/>
          <p:cNvSpPr>
            <a:spLocks noGrp="1" noChangeArrowheads="1"/>
          </p:cNvSpPr>
          <p:nvPr>
            <p:ph type="body" idx="1"/>
          </p:nvPr>
        </p:nvSpPr>
        <p:spPr>
          <a:xfrm>
            <a:off x="1992313" y="1268414"/>
            <a:ext cx="8229600" cy="5589587"/>
          </a:xfrm>
        </p:spPr>
        <p:txBody>
          <a:bodyPr/>
          <a:lstStyle/>
          <a:p>
            <a:pPr eaLnBrk="1" hangingPunct="1">
              <a:lnSpc>
                <a:spcPct val="90000"/>
              </a:lnSpc>
              <a:buFont typeface="Wingdings" pitchFamily="-107" charset="2"/>
              <a:buChar char="Ø"/>
              <a:defRPr/>
            </a:pPr>
            <a:r>
              <a:rPr lang="en-AU" b="1"/>
              <a:t>ciphertext only</a:t>
            </a:r>
            <a:r>
              <a:rPr lang="en-AU"/>
              <a:t> </a:t>
            </a:r>
          </a:p>
          <a:p>
            <a:pPr lvl="1" eaLnBrk="1" hangingPunct="1">
              <a:lnSpc>
                <a:spcPct val="90000"/>
              </a:lnSpc>
              <a:buFont typeface="Wingdings" pitchFamily="-107" charset="2"/>
              <a:buChar char="l"/>
              <a:defRPr/>
            </a:pPr>
            <a:r>
              <a:rPr lang="en-AU">
                <a:ea typeface="ＭＳ Ｐゴシック" pitchFamily="-107" charset="-128"/>
              </a:rPr>
              <a:t>only know algorithm &amp; ciphertext, is statistical, know or can identify plaintext </a:t>
            </a:r>
          </a:p>
          <a:p>
            <a:pPr eaLnBrk="1" hangingPunct="1">
              <a:lnSpc>
                <a:spcPct val="90000"/>
              </a:lnSpc>
              <a:buFont typeface="Wingdings" pitchFamily="-107" charset="2"/>
              <a:buChar char="Ø"/>
              <a:defRPr/>
            </a:pPr>
            <a:r>
              <a:rPr lang="en-AU" b="1"/>
              <a:t>known plaintext</a:t>
            </a:r>
            <a:r>
              <a:rPr lang="en-AU"/>
              <a:t> </a:t>
            </a:r>
          </a:p>
          <a:p>
            <a:pPr lvl="1" eaLnBrk="1" hangingPunct="1">
              <a:lnSpc>
                <a:spcPct val="90000"/>
              </a:lnSpc>
              <a:buFont typeface="Wingdings" pitchFamily="-107" charset="2"/>
              <a:buChar char="l"/>
              <a:defRPr/>
            </a:pPr>
            <a:r>
              <a:rPr lang="en-AU">
                <a:ea typeface="ＭＳ Ｐゴシック" pitchFamily="-107" charset="-128"/>
              </a:rPr>
              <a:t>know/suspect plaintext &amp; ciphertext</a:t>
            </a:r>
          </a:p>
          <a:p>
            <a:pPr eaLnBrk="1" hangingPunct="1">
              <a:lnSpc>
                <a:spcPct val="90000"/>
              </a:lnSpc>
              <a:buFont typeface="Wingdings" pitchFamily="-107" charset="2"/>
              <a:buChar char="Ø"/>
              <a:defRPr/>
            </a:pPr>
            <a:r>
              <a:rPr lang="en-AU" b="1"/>
              <a:t>chosen plaintext</a:t>
            </a:r>
            <a:r>
              <a:rPr lang="en-AU"/>
              <a:t> </a:t>
            </a:r>
          </a:p>
          <a:p>
            <a:pPr lvl="1" eaLnBrk="1" hangingPunct="1">
              <a:lnSpc>
                <a:spcPct val="90000"/>
              </a:lnSpc>
              <a:buFont typeface="Wingdings" pitchFamily="-107" charset="2"/>
              <a:buChar char="l"/>
              <a:defRPr/>
            </a:pPr>
            <a:r>
              <a:rPr lang="en-AU">
                <a:ea typeface="ＭＳ Ｐゴシック" pitchFamily="-107" charset="-128"/>
              </a:rPr>
              <a:t>select plaintext and obtain ciphertext</a:t>
            </a:r>
          </a:p>
          <a:p>
            <a:pPr eaLnBrk="1" hangingPunct="1">
              <a:lnSpc>
                <a:spcPct val="90000"/>
              </a:lnSpc>
              <a:buFont typeface="Wingdings" pitchFamily="-107" charset="2"/>
              <a:buChar char="Ø"/>
              <a:defRPr/>
            </a:pPr>
            <a:r>
              <a:rPr lang="en-AU" b="1"/>
              <a:t>chosen ciphertext</a:t>
            </a:r>
            <a:r>
              <a:rPr lang="en-AU"/>
              <a:t> </a:t>
            </a:r>
          </a:p>
          <a:p>
            <a:pPr lvl="1" eaLnBrk="1" hangingPunct="1">
              <a:lnSpc>
                <a:spcPct val="90000"/>
              </a:lnSpc>
              <a:buFont typeface="Wingdings" pitchFamily="-107" charset="2"/>
              <a:buChar char="l"/>
              <a:defRPr/>
            </a:pPr>
            <a:r>
              <a:rPr lang="en-AU">
                <a:ea typeface="ＭＳ Ｐゴシック" pitchFamily="-107" charset="-128"/>
              </a:rPr>
              <a:t>select ciphertext and obtain plaintext</a:t>
            </a:r>
          </a:p>
          <a:p>
            <a:pPr eaLnBrk="1" hangingPunct="1">
              <a:lnSpc>
                <a:spcPct val="90000"/>
              </a:lnSpc>
              <a:buFont typeface="Wingdings" pitchFamily="-107" charset="2"/>
              <a:buChar char="Ø"/>
              <a:defRPr/>
            </a:pPr>
            <a:r>
              <a:rPr lang="en-AU" b="1"/>
              <a:t>chosen text</a:t>
            </a:r>
            <a:r>
              <a:rPr lang="en-AU"/>
              <a:t> </a:t>
            </a:r>
          </a:p>
          <a:p>
            <a:pPr lvl="1" eaLnBrk="1" hangingPunct="1">
              <a:lnSpc>
                <a:spcPct val="90000"/>
              </a:lnSpc>
              <a:buFont typeface="Wingdings" pitchFamily="-107" charset="2"/>
              <a:buChar char="l"/>
              <a:defRPr/>
            </a:pPr>
            <a:r>
              <a:rPr lang="en-AU">
                <a:ea typeface="ＭＳ Ｐゴシック" pitchFamily="-107" charset="-128"/>
              </a:rPr>
              <a:t>select plaintext or ciphertext to en/decrypt</a:t>
            </a:r>
          </a:p>
        </p:txBody>
      </p:sp>
    </p:spTree>
    <p:extLst>
      <p:ext uri="{BB962C8B-B14F-4D97-AF65-F5344CB8AC3E}">
        <p14:creationId xmlns:p14="http://schemas.microsoft.com/office/powerpoint/2010/main" val="3611577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TotalTime>
  <Words>6190</Words>
  <Application>Microsoft Office PowerPoint</Application>
  <PresentationFormat>Widescreen</PresentationFormat>
  <Paragraphs>441</Paragraphs>
  <Slides>39</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MS PGothic</vt:lpstr>
      <vt:lpstr>Arial</vt:lpstr>
      <vt:lpstr>Calibri</vt:lpstr>
      <vt:lpstr>Calibri Light</vt:lpstr>
      <vt:lpstr>Courier</vt:lpstr>
      <vt:lpstr>Courier New</vt:lpstr>
      <vt:lpstr>Symbol</vt:lpstr>
      <vt:lpstr>Times</vt:lpstr>
      <vt:lpstr>Times-Roman</vt:lpstr>
      <vt:lpstr>Wingdings</vt:lpstr>
      <vt:lpstr>Office Theme</vt:lpstr>
      <vt:lpstr>Cryptography and Network Security Chapter 2</vt:lpstr>
      <vt:lpstr>Chapter 2 – Classical Encryption Techniques</vt:lpstr>
      <vt:lpstr>Symmetric Encryption</vt:lpstr>
      <vt:lpstr>Some Basic Terminology</vt:lpstr>
      <vt:lpstr>Symmetric Cipher Model</vt:lpstr>
      <vt:lpstr>Requirements</vt:lpstr>
      <vt:lpstr>Cryptography</vt:lpstr>
      <vt:lpstr>Cryptanalysis</vt:lpstr>
      <vt:lpstr>Cryptanalytic Attacks</vt:lpstr>
      <vt:lpstr>More Definitions</vt:lpstr>
      <vt:lpstr>Brute Force Search</vt:lpstr>
      <vt:lpstr>Classical Substitution Ciphers</vt:lpstr>
      <vt:lpstr>Caesar Cipher</vt:lpstr>
      <vt:lpstr>Caesar Cipher</vt:lpstr>
      <vt:lpstr>Cryptanalysis of Caesar Cipher </vt:lpstr>
      <vt:lpstr>Monoalphabetic Cipher</vt:lpstr>
      <vt:lpstr>Monoalphabetic Cipher Security</vt:lpstr>
      <vt:lpstr>Language Redundancy and Cryptanalysis</vt:lpstr>
      <vt:lpstr>English Letter Frequencies</vt:lpstr>
      <vt:lpstr>Use in Cryptanalysis</vt:lpstr>
      <vt:lpstr>Example Cryptanalysis</vt:lpstr>
      <vt:lpstr>Playfair Cipher</vt:lpstr>
      <vt:lpstr>Playfair Key Matrix</vt:lpstr>
      <vt:lpstr>Encrypting and Decrypting</vt:lpstr>
      <vt:lpstr>Security of Playfair Cipher</vt:lpstr>
      <vt:lpstr>Polyalphabetic Ciphers</vt:lpstr>
      <vt:lpstr>Vigenère Cipher</vt:lpstr>
      <vt:lpstr>PowerPoint Presentation</vt:lpstr>
      <vt:lpstr>Example of Vigenère Cipher</vt:lpstr>
      <vt:lpstr>Aids</vt:lpstr>
      <vt:lpstr>Security of Vigenère Ciphers</vt:lpstr>
      <vt:lpstr>Kasiski Method</vt:lpstr>
      <vt:lpstr>Autokey Cipher</vt:lpstr>
      <vt:lpstr>Vernam Cipher</vt:lpstr>
      <vt:lpstr>One Time Pad(Vernam Cipher)</vt:lpstr>
      <vt:lpstr>One-Time Pad</vt:lpstr>
      <vt:lpstr>One time PAD </vt:lpstr>
      <vt:lpstr>Steganography</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dc:title>
  <dc:creator>Manoj Gautam</dc:creator>
  <cp:lastModifiedBy>Manoj Gautam</cp:lastModifiedBy>
  <cp:revision>7</cp:revision>
  <dcterms:created xsi:type="dcterms:W3CDTF">2019-11-10T01:53:51Z</dcterms:created>
  <dcterms:modified xsi:type="dcterms:W3CDTF">2019-12-01T01:19:09Z</dcterms:modified>
</cp:coreProperties>
</file>