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83" r:id="rId9"/>
    <p:sldId id="285" r:id="rId10"/>
    <p:sldId id="263" r:id="rId11"/>
    <p:sldId id="264" r:id="rId12"/>
    <p:sldId id="265" r:id="rId13"/>
    <p:sldId id="266" r:id="rId14"/>
    <p:sldId id="267" r:id="rId15"/>
    <p:sldId id="268" r:id="rId16"/>
    <p:sldId id="269" r:id="rId17"/>
    <p:sldId id="274" r:id="rId18"/>
    <p:sldId id="270" r:id="rId19"/>
    <p:sldId id="275" r:id="rId20"/>
    <p:sldId id="271" r:id="rId21"/>
    <p:sldId id="276" r:id="rId22"/>
    <p:sldId id="272" r:id="rId23"/>
    <p:sldId id="277" r:id="rId24"/>
    <p:sldId id="273" r:id="rId25"/>
    <p:sldId id="278" r:id="rId26"/>
    <p:sldId id="279" r:id="rId27"/>
    <p:sldId id="280" r:id="rId28"/>
    <p:sldId id="281" r:id="rId29"/>
    <p:sldId id="286" r:id="rId30"/>
    <p:sldId id="287" r:id="rId31"/>
    <p:sldId id="288" r:id="rId32"/>
    <p:sldId id="289" r:id="rId33"/>
    <p:sldId id="290" r:id="rId34"/>
    <p:sldId id="292" r:id="rId35"/>
    <p:sldId id="291" r:id="rId36"/>
    <p:sldId id="294" r:id="rId37"/>
    <p:sldId id="296"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879" autoAdjust="0"/>
  </p:normalViewPr>
  <p:slideViewPr>
    <p:cSldViewPr snapToGrid="0">
      <p:cViewPr varScale="1">
        <p:scale>
          <a:sx n="57" d="100"/>
          <a:sy n="57" d="100"/>
        </p:scale>
        <p:origin x="165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4751E-A05B-4A5A-A9F2-76783DE69A46}"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75525-8D2E-4106-A1B6-A1327D6B92FA}" type="slidenum">
              <a:rPr lang="en-US" smtClean="0"/>
              <a:t>‹#›</a:t>
            </a:fld>
            <a:endParaRPr lang="en-US"/>
          </a:p>
        </p:txBody>
      </p:sp>
    </p:spTree>
    <p:extLst>
      <p:ext uri="{BB962C8B-B14F-4D97-AF65-F5344CB8AC3E}">
        <p14:creationId xmlns:p14="http://schemas.microsoft.com/office/powerpoint/2010/main" val="96023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altLang="en-US" dirty="0" smtClean="0">
                <a:latin typeface="Arial" panose="020B0604020202020204" pitchFamily="34" charset="0"/>
                <a:ea typeface="ＭＳ Ｐゴシック" panose="020B0600070205080204" pitchFamily="34" charset="-128"/>
              </a:rPr>
              <a:t>In considering the place of encryption, its useful to use the following two models from Stallings section 1.6.</a:t>
            </a:r>
          </a:p>
          <a:p>
            <a:pPr eaLnBrk="1" hangingPunct="1"/>
            <a:r>
              <a:rPr lang="en-AU" altLang="en-US" dirty="0" smtClean="0">
                <a:latin typeface="Arial" panose="020B0604020202020204" pitchFamily="34" charset="0"/>
                <a:ea typeface="ＭＳ Ｐゴシック" panose="020B0600070205080204" pitchFamily="34" charset="-128"/>
              </a:rPr>
              <a:t>The first, illustrated in Figure 1.4, models information being </a:t>
            </a:r>
            <a:r>
              <a:rPr lang="en-US" altLang="en-US" dirty="0" smtClean="0">
                <a:latin typeface="Arial" panose="020B0604020202020204" pitchFamily="34" charset="0"/>
                <a:ea typeface="ＭＳ Ｐゴシック" panose="020B0600070205080204" pitchFamily="34" charset="-128"/>
              </a:rPr>
              <a:t>transferred from one party to another </a:t>
            </a:r>
            <a:r>
              <a:rPr lang="en-AU" altLang="en-US" dirty="0" smtClean="0">
                <a:latin typeface="Arial" panose="020B0604020202020204" pitchFamily="34" charset="0"/>
                <a:ea typeface="ＭＳ Ｐゴシック" panose="020B0600070205080204" pitchFamily="34" charset="-128"/>
              </a:rPr>
              <a:t>over an insecure communications channel, in the presence of possible opponents.</a:t>
            </a:r>
            <a:r>
              <a:rPr lang="en-US" altLang="en-US" dirty="0" smtClean="0">
                <a:latin typeface="Arial" panose="020B0604020202020204" pitchFamily="34" charset="0"/>
                <a:ea typeface="ＭＳ Ｐゴシック" panose="020B0600070205080204" pitchFamily="34" charset="-128"/>
              </a:rPr>
              <a:t> The two parties, who are the principals in this transaction, must cooperate for the exchange to take place</a:t>
            </a:r>
            <a:r>
              <a:rPr lang="en-US" altLang="en-US" i="1" dirty="0" smtClean="0">
                <a:latin typeface="Arial" panose="020B0604020202020204" pitchFamily="34" charset="0"/>
                <a:ea typeface="ＭＳ Ｐゴシック" panose="020B0600070205080204" pitchFamily="34" charset="-128"/>
              </a:rPr>
              <a:t>. </a:t>
            </a:r>
            <a:r>
              <a:rPr lang="en-AU" altLang="en-US" dirty="0" smtClean="0">
                <a:latin typeface="Arial" panose="020B0604020202020204" pitchFamily="34" charset="0"/>
                <a:ea typeface="ＭＳ Ｐゴシック" panose="020B0600070205080204" pitchFamily="34" charset="-128"/>
              </a:rPr>
              <a:t> They can use an appropriate </a:t>
            </a:r>
            <a:r>
              <a:rPr lang="en-AU" altLang="en-US" b="1" dirty="0" smtClean="0">
                <a:latin typeface="Arial" panose="020B0604020202020204" pitchFamily="34" charset="0"/>
                <a:ea typeface="ＭＳ Ｐゴシック" panose="020B0600070205080204" pitchFamily="34" charset="-128"/>
              </a:rPr>
              <a:t>security transform (encryption algorithm)</a:t>
            </a:r>
            <a:r>
              <a:rPr lang="en-AU" altLang="en-US" dirty="0" smtClean="0">
                <a:latin typeface="Arial" panose="020B0604020202020204" pitchFamily="34" charset="0"/>
                <a:ea typeface="ＭＳ Ｐゴシック" panose="020B0600070205080204" pitchFamily="34" charset="-128"/>
              </a:rPr>
              <a:t>, with suitable </a:t>
            </a:r>
            <a:r>
              <a:rPr lang="en-AU" altLang="en-US" b="1" dirty="0" smtClean="0">
                <a:latin typeface="Arial" panose="020B0604020202020204" pitchFamily="34" charset="0"/>
                <a:ea typeface="ＭＳ Ｐゴシック" panose="020B0600070205080204" pitchFamily="34" charset="-128"/>
              </a:rPr>
              <a:t>keys</a:t>
            </a:r>
            <a:r>
              <a:rPr lang="en-AU" altLang="en-US" dirty="0" smtClean="0">
                <a:latin typeface="Arial" panose="020B0604020202020204" pitchFamily="34" charset="0"/>
                <a:ea typeface="ＭＳ Ｐゴシック" panose="020B0600070205080204" pitchFamily="34" charset="-128"/>
              </a:rPr>
              <a:t>, possibly negotiated using the presence of a </a:t>
            </a:r>
            <a:r>
              <a:rPr lang="en-AU" altLang="en-US" b="1" dirty="0" smtClean="0">
                <a:latin typeface="Arial" panose="020B0604020202020204" pitchFamily="34" charset="0"/>
                <a:ea typeface="ＭＳ Ｐゴシック" panose="020B0600070205080204" pitchFamily="34" charset="-128"/>
              </a:rPr>
              <a:t>trusted third party</a:t>
            </a:r>
            <a:r>
              <a:rPr lang="en-AU" altLang="en-US"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ＭＳ Ｐゴシック" panose="020B0600070205080204" pitchFamily="34" charset="-128"/>
              </a:rPr>
              <a:t>Parts One through Four of this book concentrates on the types of security mechanisms and services that fit into the model shown here.</a:t>
            </a:r>
            <a:endParaRPr lang="en-AU" altLang="en-US" dirty="0" smtClean="0">
              <a:latin typeface="Arial" panose="020B0604020202020204" pitchFamily="34" charset="0"/>
              <a:ea typeface="ＭＳ Ｐゴシック" panose="020B0600070205080204" pitchFamily="34" charset="-128"/>
            </a:endParaRPr>
          </a:p>
          <a:p>
            <a:endParaRPr lang="en-US" dirty="0"/>
          </a:p>
        </p:txBody>
      </p:sp>
      <p:sp>
        <p:nvSpPr>
          <p:cNvPr id="4" name="Slide Number Placeholder 3"/>
          <p:cNvSpPr>
            <a:spLocks noGrp="1"/>
          </p:cNvSpPr>
          <p:nvPr>
            <p:ph type="sldNum" sz="quarter" idx="10"/>
          </p:nvPr>
        </p:nvSpPr>
        <p:spPr/>
        <p:txBody>
          <a:bodyPr/>
          <a:lstStyle/>
          <a:p>
            <a:fld id="{38375525-8D2E-4106-A1B6-A1327D6B92FA}" type="slidenum">
              <a:rPr lang="en-US" smtClean="0"/>
              <a:t>33</a:t>
            </a:fld>
            <a:endParaRPr lang="en-US"/>
          </a:p>
        </p:txBody>
      </p:sp>
    </p:spTree>
    <p:extLst>
      <p:ext uri="{BB962C8B-B14F-4D97-AF65-F5344CB8AC3E}">
        <p14:creationId xmlns:p14="http://schemas.microsoft.com/office/powerpoint/2010/main" val="399570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4A39767-4D71-40D9-AE29-0B8177D37808}" type="slidenum">
              <a:rPr lang="en-AU" altLang="en-US"/>
              <a:pPr>
                <a:spcBef>
                  <a:spcPct val="0"/>
                </a:spcBef>
              </a:pPr>
              <a:t>34</a:t>
            </a:fld>
            <a:endParaRPr lang="en-AU" altLang="en-US"/>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This general model shows that there are four basic tasks in designing a particular security service, as listed.</a:t>
            </a:r>
          </a:p>
        </p:txBody>
      </p:sp>
    </p:spTree>
    <p:extLst>
      <p:ext uri="{BB962C8B-B14F-4D97-AF65-F5344CB8AC3E}">
        <p14:creationId xmlns:p14="http://schemas.microsoft.com/office/powerpoint/2010/main" val="153498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B1B7989-EF6C-4408-84EA-87CAC1FA3626}" type="slidenum">
              <a:rPr lang="en-AU" altLang="en-US"/>
              <a:pPr>
                <a:spcBef>
                  <a:spcPct val="0"/>
                </a:spcBef>
              </a:pPr>
              <a:t>36</a:t>
            </a:fld>
            <a:endParaRPr lang="en-AU" altLang="en-US"/>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Detail here the tasks needed to use this model.</a:t>
            </a:r>
          </a:p>
        </p:txBody>
      </p:sp>
    </p:spTree>
    <p:extLst>
      <p:ext uri="{BB962C8B-B14F-4D97-AF65-F5344CB8AC3E}">
        <p14:creationId xmlns:p14="http://schemas.microsoft.com/office/powerpoint/2010/main" val="70667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1000" smtClean="0">
                <a:latin typeface="Arial" panose="020B0604020202020204" pitchFamily="34" charset="0"/>
                <a:ea typeface="ＭＳ Ｐゴシック" panose="020B0600070205080204" pitchFamily="34" charset="-128"/>
              </a:rPr>
              <a:t>Throughout this book, we describe the most important standards in use or being developed for various aspects of cryptography and</a:t>
            </a:r>
          </a:p>
          <a:p>
            <a:pPr eaLnBrk="1" hangingPunct="1">
              <a:lnSpc>
                <a:spcPct val="90000"/>
              </a:lnSpc>
            </a:pPr>
            <a:r>
              <a:rPr lang="en-US" altLang="en-US" sz="1000" smtClean="0">
                <a:latin typeface="Arial" panose="020B0604020202020204" pitchFamily="34" charset="0"/>
                <a:ea typeface="ＭＳ Ｐゴシック" panose="020B0600070205080204" pitchFamily="34" charset="-128"/>
              </a:rPr>
              <a:t>network security. Various organizations have been involved in the development or promotion of these standards including:</a:t>
            </a:r>
          </a:p>
          <a:p>
            <a:pPr eaLnBrk="1" hangingPunct="1">
              <a:lnSpc>
                <a:spcPct val="90000"/>
              </a:lnSpc>
            </a:pPr>
            <a:r>
              <a:rPr lang="en-US" altLang="en-US" sz="1000" smtClean="0">
                <a:latin typeface="Arial" panose="020B0604020202020204" pitchFamily="34" charset="0"/>
                <a:ea typeface="ＭＳ Ｐゴシック" panose="020B0600070205080204" pitchFamily="34" charset="-128"/>
              </a:rPr>
              <a:t>• NIST is a U.S. federal agency that deals with measurement science, standards, and technology related to U.S. government use</a:t>
            </a:r>
          </a:p>
          <a:p>
            <a:pPr eaLnBrk="1" hangingPunct="1">
              <a:lnSpc>
                <a:spcPct val="90000"/>
              </a:lnSpc>
            </a:pPr>
            <a:r>
              <a:rPr lang="en-US" altLang="en-US" sz="1000" smtClean="0">
                <a:latin typeface="Arial" panose="020B0604020202020204" pitchFamily="34" charset="0"/>
                <a:ea typeface="ＭＳ Ｐゴシック" panose="020B0600070205080204" pitchFamily="34" charset="-128"/>
              </a:rPr>
              <a:t>and to the promotion of U.S. private-sector innovation. Despite its national scope, NIST Federal Information Processing Standards (FIPS) and Special Publications (SP) have a worldwide impact.</a:t>
            </a:r>
          </a:p>
          <a:p>
            <a:pPr eaLnBrk="1" hangingPunct="1">
              <a:lnSpc>
                <a:spcPct val="90000"/>
              </a:lnSpc>
            </a:pPr>
            <a:r>
              <a:rPr lang="en-US" altLang="en-US" sz="1000" smtClean="0">
                <a:latin typeface="Arial" panose="020B0604020202020204" pitchFamily="34" charset="0"/>
                <a:ea typeface="ＭＳ Ｐゴシック" panose="020B0600070205080204" pitchFamily="34" charset="-128"/>
              </a:rPr>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p>
          <a:p>
            <a:pPr eaLnBrk="1" hangingPunct="1">
              <a:lnSpc>
                <a:spcPct val="90000"/>
              </a:lnSpc>
            </a:pPr>
            <a:r>
              <a:rPr lang="en-US" altLang="en-US" sz="1000" smtClean="0">
                <a:latin typeface="Arial" panose="020B0604020202020204" pitchFamily="34" charset="0"/>
                <a:ea typeface="ＭＳ Ｐゴシック" panose="020B0600070205080204" pitchFamily="34" charset="-128"/>
              </a:rPr>
              <a:t>• ITU is an international organization within the United Nations System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p>
          <a:p>
            <a:pPr eaLnBrk="1" hangingPunct="1">
              <a:lnSpc>
                <a:spcPct val="90000"/>
              </a:lnSpc>
            </a:pPr>
            <a:r>
              <a:rPr lang="en-US" altLang="en-US" sz="1000" smtClean="0">
                <a:latin typeface="Arial" panose="020B0604020202020204" pitchFamily="34" charset="0"/>
                <a:ea typeface="ＭＳ Ｐゴシック" panose="020B0600070205080204" pitchFamily="34" charset="-128"/>
              </a:rPr>
              <a:t>•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FB03929-7AA5-4406-A4E7-F01BC7F40AAF}" type="slidenum">
              <a:rPr lang="en-AU" altLang="en-US"/>
              <a:pPr>
                <a:spcBef>
                  <a:spcPct val="0"/>
                </a:spcBef>
              </a:pPr>
              <a:t>37</a:t>
            </a:fld>
            <a:endParaRPr lang="en-AU" altLang="en-US"/>
          </a:p>
        </p:txBody>
      </p:sp>
    </p:spTree>
    <p:extLst>
      <p:ext uri="{BB962C8B-B14F-4D97-AF65-F5344CB8AC3E}">
        <p14:creationId xmlns:p14="http://schemas.microsoft.com/office/powerpoint/2010/main" val="3744760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6613C06-7D41-4F6E-8142-D50E890E708F}" type="slidenum">
              <a:rPr lang="en-AU" altLang="en-US"/>
              <a:pPr>
                <a:spcBef>
                  <a:spcPct val="0"/>
                </a:spcBef>
              </a:pPr>
              <a:t>38</a:t>
            </a:fld>
            <a:endParaRPr lang="en-AU" altLang="en-US"/>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Chapter 1 summary.</a:t>
            </a:r>
          </a:p>
        </p:txBody>
      </p:sp>
    </p:spTree>
    <p:extLst>
      <p:ext uri="{BB962C8B-B14F-4D97-AF65-F5344CB8AC3E}">
        <p14:creationId xmlns:p14="http://schemas.microsoft.com/office/powerpoint/2010/main" val="388228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269925-37E4-4F1B-A51E-5A40C23D2B9E}"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69524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69925-37E4-4F1B-A51E-5A40C23D2B9E}"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159867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69925-37E4-4F1B-A51E-5A40C23D2B9E}"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130644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69925-37E4-4F1B-A51E-5A40C23D2B9E}"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2862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925-37E4-4F1B-A51E-5A40C23D2B9E}"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248436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269925-37E4-4F1B-A51E-5A40C23D2B9E}"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394603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69925-37E4-4F1B-A51E-5A40C23D2B9E}" type="datetimeFigureOut">
              <a:rPr lang="en-US" smtClean="0"/>
              <a:t>11/10/2019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193106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269925-37E4-4F1B-A51E-5A40C23D2B9E}" type="datetimeFigureOut">
              <a:rPr lang="en-US" smtClean="0"/>
              <a:t>11/10/2019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343347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69925-37E4-4F1B-A51E-5A40C23D2B9E}" type="datetimeFigureOut">
              <a:rPr lang="en-US" smtClean="0"/>
              <a:t>11/10/2019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396897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69925-37E4-4F1B-A51E-5A40C23D2B9E}"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49741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69925-37E4-4F1B-A51E-5A40C23D2B9E}"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C746D-CDBB-4C28-A892-32BA1C416896}" type="slidenum">
              <a:rPr lang="en-US" smtClean="0"/>
              <a:t>‹#›</a:t>
            </a:fld>
            <a:endParaRPr lang="en-US"/>
          </a:p>
        </p:txBody>
      </p:sp>
    </p:spTree>
    <p:extLst>
      <p:ext uri="{BB962C8B-B14F-4D97-AF65-F5344CB8AC3E}">
        <p14:creationId xmlns:p14="http://schemas.microsoft.com/office/powerpoint/2010/main" val="351069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69925-37E4-4F1B-A51E-5A40C23D2B9E}" type="datetimeFigureOut">
              <a:rPr lang="en-US" smtClean="0"/>
              <a:t>11/10/2019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C746D-CDBB-4C28-A892-32BA1C416896}" type="slidenum">
              <a:rPr lang="en-US" smtClean="0"/>
              <a:t>‹#›</a:t>
            </a:fld>
            <a:endParaRPr lang="en-US"/>
          </a:p>
        </p:txBody>
      </p:sp>
    </p:spTree>
    <p:extLst>
      <p:ext uri="{BB962C8B-B14F-4D97-AF65-F5344CB8AC3E}">
        <p14:creationId xmlns:p14="http://schemas.microsoft.com/office/powerpoint/2010/main" val="589559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596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Attacks</a:t>
            </a:r>
            <a:endParaRPr lang="en-US" dirty="0"/>
          </a:p>
        </p:txBody>
      </p:sp>
      <p:sp>
        <p:nvSpPr>
          <p:cNvPr id="3" name="Content Placeholder 2"/>
          <p:cNvSpPr>
            <a:spLocks noGrp="1"/>
          </p:cNvSpPr>
          <p:nvPr>
            <p:ph idx="1"/>
          </p:nvPr>
        </p:nvSpPr>
        <p:spPr/>
        <p:txBody>
          <a:bodyPr/>
          <a:lstStyle/>
          <a:p>
            <a:r>
              <a:rPr lang="en-US" dirty="0" smtClean="0"/>
              <a:t>Learn or make use of Information from the system.</a:t>
            </a:r>
          </a:p>
          <a:p>
            <a:r>
              <a:rPr lang="en-US" dirty="0" smtClean="0"/>
              <a:t>Doesn’t effect the system resource and Information</a:t>
            </a:r>
          </a:p>
          <a:p>
            <a:r>
              <a:rPr lang="en-US" dirty="0" smtClean="0"/>
              <a:t>Doesn’t alter the system operation</a:t>
            </a:r>
          </a:p>
          <a:p>
            <a:r>
              <a:rPr lang="en-US" dirty="0" smtClean="0"/>
              <a:t>Example:</a:t>
            </a:r>
          </a:p>
          <a:p>
            <a:pPr lvl="1"/>
            <a:r>
              <a:rPr lang="en-US" dirty="0" smtClean="0"/>
              <a:t>Eavesdropping</a:t>
            </a:r>
          </a:p>
          <a:p>
            <a:pPr lvl="1"/>
            <a:r>
              <a:rPr lang="en-US" dirty="0" smtClean="0"/>
              <a:t>Monitoring of Information</a:t>
            </a:r>
            <a:endParaRPr lang="en-US" dirty="0"/>
          </a:p>
        </p:txBody>
      </p:sp>
    </p:spTree>
    <p:extLst>
      <p:ext uri="{BB962C8B-B14F-4D97-AF65-F5344CB8AC3E}">
        <p14:creationId xmlns:p14="http://schemas.microsoft.com/office/powerpoint/2010/main" val="315648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Attacks Types</a:t>
            </a:r>
            <a:endParaRPr lang="en-US" dirty="0"/>
          </a:p>
        </p:txBody>
      </p:sp>
      <p:sp>
        <p:nvSpPr>
          <p:cNvPr id="3" name="Content Placeholder 2"/>
          <p:cNvSpPr>
            <a:spLocks noGrp="1"/>
          </p:cNvSpPr>
          <p:nvPr>
            <p:ph idx="1"/>
          </p:nvPr>
        </p:nvSpPr>
        <p:spPr/>
        <p:txBody>
          <a:bodyPr/>
          <a:lstStyle/>
          <a:p>
            <a:r>
              <a:rPr lang="en-US" dirty="0" smtClean="0"/>
              <a:t>Two Types</a:t>
            </a:r>
          </a:p>
          <a:p>
            <a:pPr marL="914400" lvl="1" indent="-457200">
              <a:buFont typeface="+mj-lt"/>
              <a:buAutoNum type="arabicPeriod"/>
            </a:pPr>
            <a:r>
              <a:rPr lang="en-US" dirty="0" smtClean="0"/>
              <a:t>Release of Message Contents</a:t>
            </a:r>
          </a:p>
          <a:p>
            <a:pPr marL="914400" lvl="1" indent="-457200">
              <a:buFont typeface="+mj-lt"/>
              <a:buAutoNum type="arabicPeriod"/>
            </a:pPr>
            <a:r>
              <a:rPr lang="en-US" dirty="0" smtClean="0"/>
              <a:t>Traffic analysis</a:t>
            </a:r>
            <a:endParaRPr lang="en-US" dirty="0"/>
          </a:p>
        </p:txBody>
      </p:sp>
    </p:spTree>
    <p:extLst>
      <p:ext uri="{BB962C8B-B14F-4D97-AF65-F5344CB8AC3E}">
        <p14:creationId xmlns:p14="http://schemas.microsoft.com/office/powerpoint/2010/main" val="169625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of Message Contents</a:t>
            </a:r>
            <a:endParaRPr lang="en-US" dirty="0"/>
          </a:p>
        </p:txBody>
      </p:sp>
      <p:pic>
        <p:nvPicPr>
          <p:cNvPr id="4" name="Content Placeholder 3"/>
          <p:cNvPicPr>
            <a:picLocks noGrp="1" noChangeAspect="1"/>
          </p:cNvPicPr>
          <p:nvPr>
            <p:ph idx="1"/>
          </p:nvPr>
        </p:nvPicPr>
        <p:blipFill>
          <a:blip r:embed="rId2"/>
          <a:stretch>
            <a:fillRect/>
          </a:stretch>
        </p:blipFill>
        <p:spPr>
          <a:xfrm>
            <a:off x="967538" y="1443079"/>
            <a:ext cx="9138987" cy="4893955"/>
          </a:xfrm>
          <a:prstGeom prst="rect">
            <a:avLst/>
          </a:prstGeom>
        </p:spPr>
      </p:pic>
    </p:spTree>
    <p:extLst>
      <p:ext uri="{BB962C8B-B14F-4D97-AF65-F5344CB8AC3E}">
        <p14:creationId xmlns:p14="http://schemas.microsoft.com/office/powerpoint/2010/main" val="373729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Analysis</a:t>
            </a:r>
            <a:endParaRPr lang="en-US" dirty="0"/>
          </a:p>
        </p:txBody>
      </p:sp>
      <p:pic>
        <p:nvPicPr>
          <p:cNvPr id="4" name="Content Placeholder 3"/>
          <p:cNvPicPr>
            <a:picLocks noGrp="1" noChangeAspect="1"/>
          </p:cNvPicPr>
          <p:nvPr>
            <p:ph idx="1"/>
          </p:nvPr>
        </p:nvPicPr>
        <p:blipFill>
          <a:blip r:embed="rId2"/>
          <a:stretch>
            <a:fillRect/>
          </a:stretch>
        </p:blipFill>
        <p:spPr>
          <a:xfrm>
            <a:off x="627396" y="1690687"/>
            <a:ext cx="9687678" cy="4658855"/>
          </a:xfrm>
          <a:prstGeom prst="rect">
            <a:avLst/>
          </a:prstGeom>
        </p:spPr>
      </p:pic>
    </p:spTree>
    <p:extLst>
      <p:ext uri="{BB962C8B-B14F-4D97-AF65-F5344CB8AC3E}">
        <p14:creationId xmlns:p14="http://schemas.microsoft.com/office/powerpoint/2010/main" val="79363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Attacks.</a:t>
            </a:r>
            <a:endParaRPr lang="en-US" dirty="0"/>
          </a:p>
        </p:txBody>
      </p:sp>
      <p:sp>
        <p:nvSpPr>
          <p:cNvPr id="3" name="Content Placeholder 2"/>
          <p:cNvSpPr>
            <a:spLocks noGrp="1"/>
          </p:cNvSpPr>
          <p:nvPr>
            <p:ph idx="1"/>
          </p:nvPr>
        </p:nvSpPr>
        <p:spPr/>
        <p:txBody>
          <a:bodyPr/>
          <a:lstStyle/>
          <a:p>
            <a:r>
              <a:rPr lang="en-US" dirty="0" smtClean="0"/>
              <a:t>Difficult to detect are there is no alteration in Resource</a:t>
            </a:r>
          </a:p>
          <a:p>
            <a:r>
              <a:rPr lang="en-US" dirty="0" smtClean="0"/>
              <a:t>Protection from Passive attacks</a:t>
            </a:r>
          </a:p>
          <a:p>
            <a:pPr lvl="1"/>
            <a:r>
              <a:rPr lang="en-US" dirty="0" smtClean="0"/>
              <a:t>Encryption</a:t>
            </a:r>
            <a:endParaRPr lang="en-US" dirty="0"/>
          </a:p>
        </p:txBody>
      </p:sp>
    </p:spTree>
    <p:extLst>
      <p:ext uri="{BB962C8B-B14F-4D97-AF65-F5344CB8AC3E}">
        <p14:creationId xmlns:p14="http://schemas.microsoft.com/office/powerpoint/2010/main" val="224374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attacks.</a:t>
            </a:r>
            <a:endParaRPr lang="en-US" dirty="0"/>
          </a:p>
        </p:txBody>
      </p:sp>
      <p:sp>
        <p:nvSpPr>
          <p:cNvPr id="3" name="Content Placeholder 2"/>
          <p:cNvSpPr>
            <a:spLocks noGrp="1"/>
          </p:cNvSpPr>
          <p:nvPr>
            <p:ph idx="1"/>
          </p:nvPr>
        </p:nvSpPr>
        <p:spPr/>
        <p:txBody>
          <a:bodyPr/>
          <a:lstStyle/>
          <a:p>
            <a:r>
              <a:rPr lang="en-US" dirty="0" smtClean="0"/>
              <a:t>Modification of Data stream or creation of false stream</a:t>
            </a:r>
          </a:p>
          <a:p>
            <a:r>
              <a:rPr lang="en-US" dirty="0" smtClean="0"/>
              <a:t>Four types</a:t>
            </a:r>
          </a:p>
          <a:p>
            <a:pPr marL="914400" lvl="1" indent="-457200">
              <a:buFont typeface="+mj-lt"/>
              <a:buAutoNum type="arabicPeriod"/>
            </a:pPr>
            <a:r>
              <a:rPr lang="en-US" dirty="0" smtClean="0"/>
              <a:t>Masquerade</a:t>
            </a:r>
          </a:p>
          <a:p>
            <a:pPr marL="914400" lvl="1" indent="-457200">
              <a:buFont typeface="+mj-lt"/>
              <a:buAutoNum type="arabicPeriod"/>
            </a:pPr>
            <a:r>
              <a:rPr lang="en-US" dirty="0" smtClean="0"/>
              <a:t>Replay</a:t>
            </a:r>
          </a:p>
          <a:p>
            <a:pPr marL="914400" lvl="1" indent="-457200">
              <a:buFont typeface="+mj-lt"/>
              <a:buAutoNum type="arabicPeriod"/>
            </a:pPr>
            <a:r>
              <a:rPr lang="en-US" dirty="0" smtClean="0"/>
              <a:t>Denial of Service</a:t>
            </a:r>
          </a:p>
          <a:p>
            <a:pPr marL="914400" lvl="1" indent="-457200">
              <a:buFont typeface="+mj-lt"/>
              <a:buAutoNum type="arabicPeriod"/>
            </a:pPr>
            <a:r>
              <a:rPr lang="en-US" dirty="0" smtClean="0"/>
              <a:t>Modification of message</a:t>
            </a:r>
            <a:endParaRPr lang="en-US" dirty="0"/>
          </a:p>
        </p:txBody>
      </p:sp>
    </p:spTree>
    <p:extLst>
      <p:ext uri="{BB962C8B-B14F-4D97-AF65-F5344CB8AC3E}">
        <p14:creationId xmlns:p14="http://schemas.microsoft.com/office/powerpoint/2010/main" val="366726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Masquerade</a:t>
            </a:r>
            <a:endParaRPr lang="en-US" dirty="0"/>
          </a:p>
        </p:txBody>
      </p:sp>
      <p:sp>
        <p:nvSpPr>
          <p:cNvPr id="3" name="Content Placeholder 2"/>
          <p:cNvSpPr>
            <a:spLocks noGrp="1"/>
          </p:cNvSpPr>
          <p:nvPr>
            <p:ph idx="1"/>
          </p:nvPr>
        </p:nvSpPr>
        <p:spPr/>
        <p:txBody>
          <a:bodyPr/>
          <a:lstStyle/>
          <a:p>
            <a:r>
              <a:rPr lang="en-US" dirty="0" smtClean="0"/>
              <a:t>One entity pretends to be different entity</a:t>
            </a:r>
          </a:p>
          <a:p>
            <a:r>
              <a:rPr lang="en-US" dirty="0" smtClean="0"/>
              <a:t>Impersonating an entity that has those privileges by capturing the authentication sequence </a:t>
            </a:r>
            <a:endParaRPr lang="en-US" dirty="0"/>
          </a:p>
        </p:txBody>
      </p:sp>
    </p:spTree>
    <p:extLst>
      <p:ext uri="{BB962C8B-B14F-4D97-AF65-F5344CB8AC3E}">
        <p14:creationId xmlns:p14="http://schemas.microsoft.com/office/powerpoint/2010/main" val="95305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Masquerade</a:t>
            </a:r>
            <a:endParaRPr lang="en-US" dirty="0"/>
          </a:p>
        </p:txBody>
      </p:sp>
      <p:pic>
        <p:nvPicPr>
          <p:cNvPr id="4" name="Content Placeholder 3"/>
          <p:cNvPicPr>
            <a:picLocks noGrp="1" noChangeAspect="1"/>
          </p:cNvPicPr>
          <p:nvPr>
            <p:ph idx="1"/>
          </p:nvPr>
        </p:nvPicPr>
        <p:blipFill>
          <a:blip r:embed="rId2"/>
          <a:stretch>
            <a:fillRect/>
          </a:stretch>
        </p:blipFill>
        <p:spPr>
          <a:xfrm>
            <a:off x="488031" y="1333793"/>
            <a:ext cx="9057022" cy="5272218"/>
          </a:xfrm>
          <a:prstGeom prst="rect">
            <a:avLst/>
          </a:prstGeom>
        </p:spPr>
      </p:pic>
    </p:spTree>
    <p:extLst>
      <p:ext uri="{BB962C8B-B14F-4D97-AF65-F5344CB8AC3E}">
        <p14:creationId xmlns:p14="http://schemas.microsoft.com/office/powerpoint/2010/main" val="59659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Replay</a:t>
            </a:r>
            <a:endParaRPr lang="en-US" dirty="0"/>
          </a:p>
        </p:txBody>
      </p:sp>
      <p:sp>
        <p:nvSpPr>
          <p:cNvPr id="3" name="Content Placeholder 2"/>
          <p:cNvSpPr>
            <a:spLocks noGrp="1"/>
          </p:cNvSpPr>
          <p:nvPr>
            <p:ph idx="1"/>
          </p:nvPr>
        </p:nvSpPr>
        <p:spPr/>
        <p:txBody>
          <a:bodyPr/>
          <a:lstStyle/>
          <a:p>
            <a:r>
              <a:rPr lang="en-US" dirty="0" smtClean="0"/>
              <a:t>Involves the passive capture of a data unit and its subsequent retransmission to produce an unauthorized effect</a:t>
            </a:r>
            <a:endParaRPr lang="en-US" dirty="0"/>
          </a:p>
        </p:txBody>
      </p:sp>
    </p:spTree>
    <p:extLst>
      <p:ext uri="{BB962C8B-B14F-4D97-AF65-F5344CB8AC3E}">
        <p14:creationId xmlns:p14="http://schemas.microsoft.com/office/powerpoint/2010/main" val="109055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Replay</a:t>
            </a:r>
            <a:endParaRPr lang="en-US" dirty="0"/>
          </a:p>
        </p:txBody>
      </p:sp>
      <p:pic>
        <p:nvPicPr>
          <p:cNvPr id="4" name="Content Placeholder 3"/>
          <p:cNvPicPr>
            <a:picLocks noGrp="1" noChangeAspect="1"/>
          </p:cNvPicPr>
          <p:nvPr>
            <p:ph idx="1"/>
          </p:nvPr>
        </p:nvPicPr>
        <p:blipFill>
          <a:blip r:embed="rId2"/>
          <a:stretch>
            <a:fillRect/>
          </a:stretch>
        </p:blipFill>
        <p:spPr>
          <a:xfrm>
            <a:off x="1022683" y="1690688"/>
            <a:ext cx="8522369" cy="4875778"/>
          </a:xfrm>
          <a:prstGeom prst="rect">
            <a:avLst/>
          </a:prstGeom>
        </p:spPr>
      </p:pic>
    </p:spTree>
    <p:extLst>
      <p:ext uri="{BB962C8B-B14F-4D97-AF65-F5344CB8AC3E}">
        <p14:creationId xmlns:p14="http://schemas.microsoft.com/office/powerpoint/2010/main" val="35723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Security</a:t>
            </a:r>
          </a:p>
          <a:p>
            <a:pPr lvl="1"/>
            <a:r>
              <a:rPr lang="en-US" dirty="0" smtClean="0"/>
              <a:t>Information Security</a:t>
            </a:r>
          </a:p>
          <a:p>
            <a:pPr lvl="1"/>
            <a:r>
              <a:rPr lang="en-US" dirty="0" smtClean="0"/>
              <a:t>Network Security</a:t>
            </a:r>
          </a:p>
          <a:p>
            <a:pPr lvl="1"/>
            <a:r>
              <a:rPr lang="en-US" dirty="0" smtClean="0"/>
              <a:t>Computer Security</a:t>
            </a:r>
          </a:p>
          <a:p>
            <a:pPr lvl="1"/>
            <a:r>
              <a:rPr lang="en-US" dirty="0" smtClean="0"/>
              <a:t>Internet Security</a:t>
            </a:r>
            <a:endParaRPr lang="en-US" dirty="0"/>
          </a:p>
        </p:txBody>
      </p:sp>
    </p:spTree>
    <p:extLst>
      <p:ext uri="{BB962C8B-B14F-4D97-AF65-F5344CB8AC3E}">
        <p14:creationId xmlns:p14="http://schemas.microsoft.com/office/powerpoint/2010/main" val="47740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of Message</a:t>
            </a:r>
            <a:endParaRPr lang="en-US" dirty="0"/>
          </a:p>
        </p:txBody>
      </p:sp>
      <p:sp>
        <p:nvSpPr>
          <p:cNvPr id="3" name="Content Placeholder 2"/>
          <p:cNvSpPr>
            <a:spLocks noGrp="1"/>
          </p:cNvSpPr>
          <p:nvPr>
            <p:ph idx="1"/>
          </p:nvPr>
        </p:nvSpPr>
        <p:spPr/>
        <p:txBody>
          <a:bodyPr/>
          <a:lstStyle/>
          <a:p>
            <a:r>
              <a:rPr lang="en-US" dirty="0" smtClean="0"/>
              <a:t>Modifying some portion of legitimate message.</a:t>
            </a:r>
          </a:p>
          <a:p>
            <a:r>
              <a:rPr lang="en-US" dirty="0" smtClean="0"/>
              <a:t>Message are delayed or altered.</a:t>
            </a:r>
          </a:p>
          <a:p>
            <a:endParaRPr lang="en-US" dirty="0"/>
          </a:p>
          <a:p>
            <a:r>
              <a:rPr lang="en-US" dirty="0" smtClean="0"/>
              <a:t> </a:t>
            </a:r>
            <a:r>
              <a:rPr lang="en-US" i="1" dirty="0" smtClean="0">
                <a:solidFill>
                  <a:srgbClr val="FF0000"/>
                </a:solidFill>
              </a:rPr>
              <a:t>“Allow John Smith to read confidential file accounts” is modified to mean “Allow Fred Brown to read confidential file accounts.” </a:t>
            </a:r>
          </a:p>
        </p:txBody>
      </p:sp>
    </p:spTree>
    <p:extLst>
      <p:ext uri="{BB962C8B-B14F-4D97-AF65-F5344CB8AC3E}">
        <p14:creationId xmlns:p14="http://schemas.microsoft.com/office/powerpoint/2010/main" val="351727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of Message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4"/>
            <a:ext cx="8594558" cy="4988639"/>
          </a:xfrm>
          <a:prstGeom prst="rect">
            <a:avLst/>
          </a:prstGeom>
        </p:spPr>
      </p:pic>
    </p:spTree>
    <p:extLst>
      <p:ext uri="{BB962C8B-B14F-4D97-AF65-F5344CB8AC3E}">
        <p14:creationId xmlns:p14="http://schemas.microsoft.com/office/powerpoint/2010/main" val="1204714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services</a:t>
            </a:r>
            <a:endParaRPr lang="en-US" dirty="0"/>
          </a:p>
        </p:txBody>
      </p:sp>
      <p:sp>
        <p:nvSpPr>
          <p:cNvPr id="3" name="Content Placeholder 2"/>
          <p:cNvSpPr>
            <a:spLocks noGrp="1"/>
          </p:cNvSpPr>
          <p:nvPr>
            <p:ph idx="1"/>
          </p:nvPr>
        </p:nvSpPr>
        <p:spPr/>
        <p:txBody>
          <a:bodyPr/>
          <a:lstStyle/>
          <a:p>
            <a:r>
              <a:rPr lang="en-US" dirty="0" smtClean="0"/>
              <a:t>Prevent the normal use or management of communication facilities.</a:t>
            </a:r>
          </a:p>
          <a:p>
            <a:r>
              <a:rPr lang="en-US" dirty="0" smtClean="0"/>
              <a:t>It may have specific target.</a:t>
            </a:r>
          </a:p>
          <a:p>
            <a:r>
              <a:rPr lang="en-US" dirty="0" smtClean="0"/>
              <a:t>Example:</a:t>
            </a:r>
          </a:p>
          <a:p>
            <a:pPr lvl="1"/>
            <a:r>
              <a:rPr lang="en-US" dirty="0" smtClean="0"/>
              <a:t>Disruption of an entire network</a:t>
            </a:r>
          </a:p>
          <a:p>
            <a:pPr lvl="2"/>
            <a:r>
              <a:rPr lang="en-US" dirty="0" smtClean="0"/>
              <a:t>By disabling the network</a:t>
            </a:r>
          </a:p>
          <a:p>
            <a:pPr lvl="2"/>
            <a:r>
              <a:rPr lang="en-US" dirty="0" smtClean="0"/>
              <a:t>Overloading it with messages to degrade the performance</a:t>
            </a:r>
            <a:endParaRPr lang="en-US" dirty="0"/>
          </a:p>
        </p:txBody>
      </p:sp>
    </p:spTree>
    <p:extLst>
      <p:ext uri="{BB962C8B-B14F-4D97-AF65-F5344CB8AC3E}">
        <p14:creationId xmlns:p14="http://schemas.microsoft.com/office/powerpoint/2010/main" val="1350865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7487653" cy="4825668"/>
          </a:xfrm>
          <a:prstGeom prst="rect">
            <a:avLst/>
          </a:prstGeom>
        </p:spPr>
      </p:pic>
    </p:spTree>
    <p:extLst>
      <p:ext uri="{BB962C8B-B14F-4D97-AF65-F5344CB8AC3E}">
        <p14:creationId xmlns:p14="http://schemas.microsoft.com/office/powerpoint/2010/main" val="300534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attacks Contd..</a:t>
            </a:r>
            <a:endParaRPr lang="en-US" dirty="0"/>
          </a:p>
        </p:txBody>
      </p:sp>
      <p:sp>
        <p:nvSpPr>
          <p:cNvPr id="3" name="Content Placeholder 2"/>
          <p:cNvSpPr>
            <a:spLocks noGrp="1"/>
          </p:cNvSpPr>
          <p:nvPr>
            <p:ph idx="1"/>
          </p:nvPr>
        </p:nvSpPr>
        <p:spPr/>
        <p:txBody>
          <a:bodyPr/>
          <a:lstStyle/>
          <a:p>
            <a:r>
              <a:rPr lang="en-US" dirty="0" smtClean="0"/>
              <a:t>Opposite of Passive attacks.</a:t>
            </a:r>
          </a:p>
          <a:p>
            <a:r>
              <a:rPr lang="en-US" dirty="0" smtClean="0"/>
              <a:t>Easy to detect but difficult to prevent.</a:t>
            </a:r>
          </a:p>
          <a:p>
            <a:pPr lvl="1"/>
            <a:r>
              <a:rPr lang="en-US" dirty="0" smtClean="0"/>
              <a:t> variety of potential physical, software, and network vulnerabilities exist.</a:t>
            </a:r>
            <a:endParaRPr lang="en-US" dirty="0"/>
          </a:p>
        </p:txBody>
      </p:sp>
      <p:pic>
        <p:nvPicPr>
          <p:cNvPr id="4" name="Picture 4" descr=" Picture 5                                                      00000002JAC-HG4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9248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74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3" name="Content Placeholder 2"/>
          <p:cNvSpPr>
            <a:spLocks noGrp="1"/>
          </p:cNvSpPr>
          <p:nvPr>
            <p:ph idx="1"/>
          </p:nvPr>
        </p:nvSpPr>
        <p:spPr/>
        <p:txBody>
          <a:bodyPr/>
          <a:lstStyle/>
          <a:p>
            <a:r>
              <a:rPr lang="en-US" dirty="0" smtClean="0"/>
              <a:t>According X.800</a:t>
            </a:r>
          </a:p>
          <a:p>
            <a:pPr lvl="1"/>
            <a:r>
              <a:rPr lang="en-US" dirty="0" smtClean="0"/>
              <a:t>Security Service is a service provided by the communicating protocol. </a:t>
            </a:r>
          </a:p>
          <a:p>
            <a:r>
              <a:rPr lang="en-US" dirty="0" smtClean="0"/>
              <a:t>According RFC2828</a:t>
            </a:r>
          </a:p>
          <a:p>
            <a:pPr lvl="1"/>
            <a:r>
              <a:rPr lang="en-US" dirty="0" smtClean="0"/>
              <a:t>A </a:t>
            </a:r>
            <a:r>
              <a:rPr lang="en-US" dirty="0"/>
              <a:t>processing or communication service that is provided </a:t>
            </a:r>
            <a:r>
              <a:rPr lang="en-US" dirty="0" smtClean="0"/>
              <a:t>by </a:t>
            </a:r>
            <a:r>
              <a:rPr lang="en-US" dirty="0"/>
              <a:t>a system </a:t>
            </a:r>
            <a:r>
              <a:rPr lang="en-US" dirty="0" smtClean="0"/>
              <a:t>to a </a:t>
            </a:r>
            <a:r>
              <a:rPr lang="en-US" dirty="0"/>
              <a:t>system to give a specific kind of protection to system resources;</a:t>
            </a:r>
            <a:endParaRPr lang="en-US" dirty="0" smtClean="0"/>
          </a:p>
        </p:txBody>
      </p:sp>
    </p:spTree>
    <p:extLst>
      <p:ext uri="{BB962C8B-B14F-4D97-AF65-F5344CB8AC3E}">
        <p14:creationId xmlns:p14="http://schemas.microsoft.com/office/powerpoint/2010/main" val="187620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Categories of Security Services.</a:t>
            </a:r>
            <a:endParaRPr lang="en-US" dirty="0"/>
          </a:p>
        </p:txBody>
      </p:sp>
      <p:sp>
        <p:nvSpPr>
          <p:cNvPr id="3" name="Content Placeholder 2"/>
          <p:cNvSpPr>
            <a:spLocks noGrp="1"/>
          </p:cNvSpPr>
          <p:nvPr>
            <p:ph idx="1"/>
          </p:nvPr>
        </p:nvSpPr>
        <p:spPr/>
        <p:txBody>
          <a:bodyPr/>
          <a:lstStyle/>
          <a:p>
            <a:r>
              <a:rPr lang="en-US" dirty="0" smtClean="0"/>
              <a:t>X.800 divides Security services in five categories. </a:t>
            </a:r>
          </a:p>
          <a:p>
            <a:r>
              <a:rPr lang="en-US" dirty="0" smtClean="0"/>
              <a:t>Security services are implemented by Securities polices which are implemented by security mechanism.</a:t>
            </a:r>
          </a:p>
          <a:p>
            <a:r>
              <a:rPr lang="en-US" dirty="0" smtClean="0"/>
              <a:t>Five Categories</a:t>
            </a:r>
          </a:p>
          <a:p>
            <a:pPr marL="914400" lvl="1" indent="-457200">
              <a:buFont typeface="+mj-lt"/>
              <a:buAutoNum type="arabicPeriod"/>
            </a:pPr>
            <a:r>
              <a:rPr lang="en-US" dirty="0" smtClean="0"/>
              <a:t>Confidentiality</a:t>
            </a:r>
          </a:p>
          <a:p>
            <a:pPr marL="914400" lvl="1" indent="-457200">
              <a:buFont typeface="+mj-lt"/>
              <a:buAutoNum type="arabicPeriod"/>
            </a:pPr>
            <a:r>
              <a:rPr lang="en-US" dirty="0" smtClean="0"/>
              <a:t>Integrity</a:t>
            </a:r>
          </a:p>
          <a:p>
            <a:pPr marL="914400" lvl="1" indent="-457200">
              <a:buFont typeface="+mj-lt"/>
              <a:buAutoNum type="arabicPeriod"/>
            </a:pPr>
            <a:r>
              <a:rPr lang="en-US" dirty="0" smtClean="0"/>
              <a:t>Availability</a:t>
            </a:r>
          </a:p>
          <a:p>
            <a:pPr marL="914400" lvl="1" indent="-457200">
              <a:buFont typeface="+mj-lt"/>
              <a:buAutoNum type="arabicPeriod"/>
            </a:pPr>
            <a:r>
              <a:rPr lang="en-US" dirty="0" smtClean="0"/>
              <a:t>Access Control</a:t>
            </a:r>
          </a:p>
          <a:p>
            <a:pPr marL="914400" lvl="1" indent="-457200">
              <a:buFont typeface="+mj-lt"/>
              <a:buAutoNum type="arabicPeriod"/>
            </a:pPr>
            <a:r>
              <a:rPr lang="en-US" dirty="0" smtClean="0"/>
              <a:t>Non Repudiation</a:t>
            </a:r>
            <a:endParaRPr lang="en-US" dirty="0"/>
          </a:p>
        </p:txBody>
      </p:sp>
    </p:spTree>
    <p:extLst>
      <p:ext uri="{BB962C8B-B14F-4D97-AF65-F5344CB8AC3E}">
        <p14:creationId xmlns:p14="http://schemas.microsoft.com/office/powerpoint/2010/main" val="2413981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3" name="Content Placeholder 2"/>
          <p:cNvSpPr>
            <a:spLocks noGrp="1"/>
          </p:cNvSpPr>
          <p:nvPr>
            <p:ph idx="1"/>
          </p:nvPr>
        </p:nvSpPr>
        <p:spPr/>
        <p:txBody>
          <a:bodyPr/>
          <a:lstStyle/>
          <a:p>
            <a:r>
              <a:rPr lang="en-US" dirty="0" smtClean="0"/>
              <a:t>X.800 divides five categories in 14 specific services. </a:t>
            </a:r>
            <a:endParaRPr lang="en-US" dirty="0"/>
          </a:p>
        </p:txBody>
      </p:sp>
    </p:spTree>
    <p:extLst>
      <p:ext uri="{BB962C8B-B14F-4D97-AF65-F5344CB8AC3E}">
        <p14:creationId xmlns:p14="http://schemas.microsoft.com/office/powerpoint/2010/main" val="1969871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8695944" cy="6176963"/>
          </a:xfrm>
          <a:prstGeom prst="rect">
            <a:avLst/>
          </a:prstGeom>
        </p:spPr>
      </p:pic>
    </p:spTree>
    <p:extLst>
      <p:ext uri="{BB962C8B-B14F-4D97-AF65-F5344CB8AC3E}">
        <p14:creationId xmlns:p14="http://schemas.microsoft.com/office/powerpoint/2010/main" val="1028261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9612" y="1690688"/>
            <a:ext cx="8943975" cy="3543300"/>
          </a:xfrm>
          <a:prstGeom prst="rect">
            <a:avLst/>
          </a:prstGeom>
        </p:spPr>
      </p:pic>
    </p:spTree>
    <p:extLst>
      <p:ext uri="{BB962C8B-B14F-4D97-AF65-F5344CB8AC3E}">
        <p14:creationId xmlns:p14="http://schemas.microsoft.com/office/powerpoint/2010/main" val="273694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Security</a:t>
            </a:r>
            <a:endParaRPr lang="en-US" dirty="0"/>
          </a:p>
        </p:txBody>
      </p:sp>
      <p:sp>
        <p:nvSpPr>
          <p:cNvPr id="3" name="Content Placeholder 2"/>
          <p:cNvSpPr>
            <a:spLocks noGrp="1"/>
          </p:cNvSpPr>
          <p:nvPr>
            <p:ph idx="1"/>
          </p:nvPr>
        </p:nvSpPr>
        <p:spPr/>
        <p:txBody>
          <a:bodyPr/>
          <a:lstStyle/>
          <a:p>
            <a:r>
              <a:rPr lang="en-US" dirty="0"/>
              <a:t> Protecting Information from Intruders who could </a:t>
            </a:r>
            <a:r>
              <a:rPr lang="en-US" dirty="0" smtClean="0"/>
              <a:t>possibly harm </a:t>
            </a:r>
            <a:r>
              <a:rPr lang="en-US" dirty="0"/>
              <a:t>the state of Information.</a:t>
            </a:r>
          </a:p>
          <a:p>
            <a:r>
              <a:rPr lang="en-US" dirty="0"/>
              <a:t> Information in encrypted form is most widely used form </a:t>
            </a:r>
            <a:r>
              <a:rPr lang="en-US" dirty="0" smtClean="0"/>
              <a:t>of security</a:t>
            </a:r>
            <a:r>
              <a:rPr lang="en-US" dirty="0"/>
              <a:t>.</a:t>
            </a:r>
          </a:p>
        </p:txBody>
      </p:sp>
    </p:spTree>
    <p:extLst>
      <p:ext uri="{BB962C8B-B14F-4D97-AF65-F5344CB8AC3E}">
        <p14:creationId xmlns:p14="http://schemas.microsoft.com/office/powerpoint/2010/main" val="350443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Terms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4375" y="1624013"/>
            <a:ext cx="8734425" cy="4552950"/>
          </a:xfrm>
          <a:prstGeom prst="rect">
            <a:avLst/>
          </a:prstGeom>
        </p:spPr>
      </p:pic>
    </p:spTree>
    <p:extLst>
      <p:ext uri="{BB962C8B-B14F-4D97-AF65-F5344CB8AC3E}">
        <p14:creationId xmlns:p14="http://schemas.microsoft.com/office/powerpoint/2010/main" val="3009734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Risk</a:t>
            </a:r>
            <a:endParaRPr lang="en-US" dirty="0"/>
          </a:p>
        </p:txBody>
      </p:sp>
      <p:pic>
        <p:nvPicPr>
          <p:cNvPr id="4" name="Content Placeholder 3"/>
          <p:cNvPicPr>
            <a:picLocks noGrp="1" noChangeAspect="1"/>
          </p:cNvPicPr>
          <p:nvPr>
            <p:ph idx="1"/>
          </p:nvPr>
        </p:nvPicPr>
        <p:blipFill>
          <a:blip r:embed="rId2"/>
          <a:stretch>
            <a:fillRect/>
          </a:stretch>
        </p:blipFill>
        <p:spPr>
          <a:xfrm>
            <a:off x="445411" y="1690688"/>
            <a:ext cx="5650589" cy="4351338"/>
          </a:xfrm>
          <a:prstGeom prst="rect">
            <a:avLst/>
          </a:prstGeom>
        </p:spPr>
      </p:pic>
    </p:spTree>
    <p:extLst>
      <p:ext uri="{BB962C8B-B14F-4D97-AF65-F5344CB8AC3E}">
        <p14:creationId xmlns:p14="http://schemas.microsoft.com/office/powerpoint/2010/main" val="395759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a:t>
            </a:r>
            <a:endParaRPr lang="en-US" dirty="0"/>
          </a:p>
        </p:txBody>
      </p:sp>
      <p:pic>
        <p:nvPicPr>
          <p:cNvPr id="4" name="Content Placeholder 3"/>
          <p:cNvPicPr>
            <a:picLocks noGrp="1" noChangeAspect="1"/>
          </p:cNvPicPr>
          <p:nvPr>
            <p:ph idx="1"/>
          </p:nvPr>
        </p:nvPicPr>
        <p:blipFill>
          <a:blip r:embed="rId2"/>
          <a:stretch>
            <a:fillRect/>
          </a:stretch>
        </p:blipFill>
        <p:spPr>
          <a:xfrm>
            <a:off x="651867" y="1811338"/>
            <a:ext cx="7373540" cy="4351338"/>
          </a:xfrm>
          <a:prstGeom prst="rect">
            <a:avLst/>
          </a:prstGeom>
        </p:spPr>
      </p:pic>
    </p:spTree>
    <p:extLst>
      <p:ext uri="{BB962C8B-B14F-4D97-AF65-F5344CB8AC3E}">
        <p14:creationId xmlns:p14="http://schemas.microsoft.com/office/powerpoint/2010/main" val="175959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 Model</a:t>
            </a:r>
          </a:p>
        </p:txBody>
      </p:sp>
      <p:pic>
        <p:nvPicPr>
          <p:cNvPr id="4" name="Content Placeholder 3"/>
          <p:cNvPicPr>
            <a:picLocks noGrp="1" noChangeAspect="1"/>
          </p:cNvPicPr>
          <p:nvPr>
            <p:ph idx="1"/>
          </p:nvPr>
        </p:nvPicPr>
        <p:blipFill>
          <a:blip r:embed="rId3"/>
          <a:stretch>
            <a:fillRect/>
          </a:stretch>
        </p:blipFill>
        <p:spPr>
          <a:xfrm>
            <a:off x="838200" y="1939925"/>
            <a:ext cx="8169385" cy="4351338"/>
          </a:xfrm>
          <a:prstGeom prst="rect">
            <a:avLst/>
          </a:prstGeom>
        </p:spPr>
      </p:pic>
    </p:spTree>
    <p:extLst>
      <p:ext uri="{BB962C8B-B14F-4D97-AF65-F5344CB8AC3E}">
        <p14:creationId xmlns:p14="http://schemas.microsoft.com/office/powerpoint/2010/main" val="2652472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ltLang="en-US" smtClean="0">
                <a:ea typeface="ＭＳ Ｐゴシック" panose="020B0600070205080204" pitchFamily="34" charset="-128"/>
              </a:rPr>
              <a:t>Model for Network Security</a:t>
            </a:r>
            <a:endParaRPr lang="en-AU" altLang="en-US" smtClean="0">
              <a:ea typeface="ＭＳ Ｐゴシック" panose="020B0600070205080204" pitchFamily="34" charset="-128"/>
            </a:endParaRPr>
          </a:p>
        </p:txBody>
      </p:sp>
      <p:sp>
        <p:nvSpPr>
          <p:cNvPr id="40963" name="Rectangle 3"/>
          <p:cNvSpPr>
            <a:spLocks noGrp="1" noChangeArrowheads="1"/>
          </p:cNvSpPr>
          <p:nvPr>
            <p:ph type="body" idx="1"/>
          </p:nvPr>
        </p:nvSpPr>
        <p:spPr/>
        <p:txBody>
          <a:bodyPr/>
          <a:lstStyle/>
          <a:p>
            <a:pPr marL="609600" indent="-609600">
              <a:buFont typeface="Wingdings" pitchFamily="-107" charset="2"/>
              <a:buChar char="Ø"/>
              <a:defRPr/>
            </a:pPr>
            <a:r>
              <a:rPr lang="en-AU">
                <a:ea typeface="ＭＳ Ｐゴシック" pitchFamily="-107" charset="-128"/>
                <a:cs typeface="ＭＳ Ｐゴシック" pitchFamily="-107" charset="-128"/>
              </a:rPr>
              <a:t>using this model requires us to: </a:t>
            </a:r>
          </a:p>
          <a:p>
            <a:pPr marL="990600" lvl="1" indent="-533400">
              <a:buFont typeface="Times" pitchFamily="-107" charset="0"/>
              <a:buAutoNum type="arabicPeriod"/>
              <a:defRPr/>
            </a:pPr>
            <a:r>
              <a:rPr lang="en-AU"/>
              <a:t>design a suitable algorithm for the security transformation </a:t>
            </a:r>
          </a:p>
          <a:p>
            <a:pPr marL="990600" lvl="1" indent="-533400">
              <a:buFont typeface="Times" pitchFamily="-107" charset="0"/>
              <a:buAutoNum type="arabicPeriod"/>
              <a:defRPr/>
            </a:pPr>
            <a:r>
              <a:rPr lang="en-AU"/>
              <a:t>generate the secret information (keys) used by the algorithm </a:t>
            </a:r>
          </a:p>
          <a:p>
            <a:pPr marL="990600" lvl="1" indent="-533400">
              <a:buFont typeface="Times" pitchFamily="-107" charset="0"/>
              <a:buAutoNum type="arabicPeriod"/>
              <a:defRPr/>
            </a:pPr>
            <a:r>
              <a:rPr lang="en-AU"/>
              <a:t>develop methods to distribute and share the secret information </a:t>
            </a:r>
          </a:p>
          <a:p>
            <a:pPr marL="990600" lvl="1" indent="-533400">
              <a:buFont typeface="Times" pitchFamily="-107" charset="0"/>
              <a:buAutoNum type="arabicPeriod"/>
              <a:defRPr/>
            </a:pPr>
            <a:r>
              <a:rPr lang="en-AU"/>
              <a:t>specify a protocol enabling the principals to use the transformation and secret information for a security service </a:t>
            </a:r>
          </a:p>
        </p:txBody>
      </p:sp>
    </p:spTree>
    <p:extLst>
      <p:ext uri="{BB962C8B-B14F-4D97-AF65-F5344CB8AC3E}">
        <p14:creationId xmlns:p14="http://schemas.microsoft.com/office/powerpoint/2010/main" val="2845397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r>
              <a:rPr lang="en-US" smtClean="0"/>
              <a:t>Security Access Model</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911350"/>
            <a:ext cx="9896475" cy="4400550"/>
          </a:xfrm>
          <a:prstGeom prst="rect">
            <a:avLst/>
          </a:prstGeom>
        </p:spPr>
      </p:pic>
    </p:spTree>
    <p:extLst>
      <p:ext uri="{BB962C8B-B14F-4D97-AF65-F5344CB8AC3E}">
        <p14:creationId xmlns:p14="http://schemas.microsoft.com/office/powerpoint/2010/main" val="13224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ltLang="en-US" sz="4000">
                <a:ea typeface="ＭＳ Ｐゴシック" panose="020B0600070205080204" pitchFamily="34" charset="-128"/>
              </a:rPr>
              <a:t>Model for Network Access Security</a:t>
            </a:r>
            <a:endParaRPr lang="en-AU" altLang="en-US" sz="4000">
              <a:ea typeface="ＭＳ Ｐゴシック" panose="020B0600070205080204" pitchFamily="34" charset="-128"/>
            </a:endParaRPr>
          </a:p>
        </p:txBody>
      </p:sp>
      <p:sp>
        <p:nvSpPr>
          <p:cNvPr id="44035" name="Rectangle 3"/>
          <p:cNvSpPr>
            <a:spLocks noGrp="1" noChangeArrowheads="1"/>
          </p:cNvSpPr>
          <p:nvPr>
            <p:ph type="body" idx="1"/>
          </p:nvPr>
        </p:nvSpPr>
        <p:spPr/>
        <p:txBody>
          <a:bodyPr/>
          <a:lstStyle/>
          <a:p>
            <a:pPr marL="609600" indent="-609600">
              <a:buFont typeface="Wingdings" pitchFamily="-107" charset="2"/>
              <a:buChar char="Ø"/>
              <a:defRPr/>
            </a:pPr>
            <a:r>
              <a:rPr lang="en-AU">
                <a:ea typeface="ＭＳ Ｐゴシック" pitchFamily="-107" charset="-128"/>
                <a:cs typeface="ＭＳ Ｐゴシック" pitchFamily="-107" charset="-128"/>
              </a:rPr>
              <a:t>using this model requires us to: </a:t>
            </a:r>
          </a:p>
          <a:p>
            <a:pPr marL="990600" lvl="1" indent="-533400">
              <a:buFont typeface="Times" pitchFamily="-107" charset="0"/>
              <a:buAutoNum type="arabicPeriod"/>
              <a:defRPr/>
            </a:pPr>
            <a:r>
              <a:rPr lang="en-AU"/>
              <a:t>select appropriate gatekeeper functions to identify users </a:t>
            </a:r>
          </a:p>
          <a:p>
            <a:pPr marL="990600" lvl="1" indent="-533400">
              <a:buFont typeface="Times" pitchFamily="-107" charset="0"/>
              <a:buAutoNum type="arabicPeriod"/>
              <a:defRPr/>
            </a:pPr>
            <a:r>
              <a:rPr lang="en-AU"/>
              <a:t>implement security controls to ensure only authorised users access designated information or resources</a:t>
            </a:r>
            <a:r>
              <a:rPr lang="en-AU" smtClean="0"/>
              <a:t> </a:t>
            </a:r>
          </a:p>
        </p:txBody>
      </p:sp>
    </p:spTree>
    <p:extLst>
      <p:ext uri="{BB962C8B-B14F-4D97-AF65-F5344CB8AC3E}">
        <p14:creationId xmlns:p14="http://schemas.microsoft.com/office/powerpoint/2010/main" val="3738777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ea typeface="ＭＳ Ｐゴシック" pitchFamily="-107" charset="-128"/>
                <a:cs typeface="ＭＳ Ｐゴシック" pitchFamily="-107" charset="-128"/>
              </a:rPr>
              <a:t>Standards Organizations</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smtClean="0">
                <a:ea typeface="ＭＳ Ｐゴシック" pitchFamily="-107" charset="-128"/>
                <a:cs typeface="ＭＳ Ｐゴシック" pitchFamily="-107" charset="-128"/>
              </a:rPr>
              <a:t>National Institute of Standards &amp; Technology (NIST)</a:t>
            </a:r>
          </a:p>
          <a:p>
            <a:pPr eaLnBrk="1" hangingPunct="1">
              <a:buFont typeface="Wingdings" pitchFamily="-107" charset="2"/>
              <a:buChar char="Ø"/>
              <a:defRPr/>
            </a:pPr>
            <a:r>
              <a:rPr lang="en-US" smtClean="0">
                <a:ea typeface="ＭＳ Ｐゴシック" pitchFamily="-107" charset="-128"/>
                <a:cs typeface="ＭＳ Ｐゴシック" pitchFamily="-107" charset="-128"/>
              </a:rPr>
              <a:t>Internet Society (ISOC)</a:t>
            </a:r>
          </a:p>
          <a:p>
            <a:pPr eaLnBrk="1" hangingPunct="1">
              <a:buFont typeface="Wingdings" pitchFamily="-107" charset="2"/>
              <a:buChar char="Ø"/>
              <a:defRPr/>
            </a:pPr>
            <a:r>
              <a:rPr lang="en-US" smtClean="0">
                <a:ea typeface="ＭＳ Ｐゴシック" pitchFamily="-107" charset="-128"/>
                <a:cs typeface="ＭＳ Ｐゴシック" pitchFamily="-107" charset="-128"/>
              </a:rPr>
              <a:t>International Telecommunication Union Telecommunication Standardization Sector (ITU-T)</a:t>
            </a:r>
          </a:p>
          <a:p>
            <a:pPr eaLnBrk="1" hangingPunct="1">
              <a:buFont typeface="Wingdings" pitchFamily="-107" charset="2"/>
              <a:buChar char="Ø"/>
              <a:defRPr/>
            </a:pPr>
            <a:r>
              <a:rPr lang="en-US" smtClean="0">
                <a:ea typeface="ＭＳ Ｐゴシック" pitchFamily="-107" charset="-128"/>
                <a:cs typeface="ＭＳ Ｐゴシック" pitchFamily="-107" charset="-128"/>
              </a:rPr>
              <a:t>International Organization for Standardization (ISO)</a:t>
            </a:r>
          </a:p>
        </p:txBody>
      </p:sp>
    </p:spTree>
    <p:extLst>
      <p:ext uri="{BB962C8B-B14F-4D97-AF65-F5344CB8AC3E}">
        <p14:creationId xmlns:p14="http://schemas.microsoft.com/office/powerpoint/2010/main" val="3240286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smtClean="0">
                <a:ea typeface="ＭＳ Ｐゴシック" panose="020B0600070205080204" pitchFamily="34" charset="-128"/>
              </a:rPr>
              <a:t>Summary</a:t>
            </a:r>
            <a:endParaRPr lang="en-AU" altLang="en-US" smtClean="0">
              <a:ea typeface="ＭＳ Ｐゴシック" panose="020B0600070205080204" pitchFamily="34" charset="-128"/>
            </a:endParaRPr>
          </a:p>
        </p:txBody>
      </p:sp>
      <p:sp>
        <p:nvSpPr>
          <p:cNvPr id="45059" name="Rectangle 3"/>
          <p:cNvSpPr>
            <a:spLocks noGrp="1" noChangeArrowheads="1"/>
          </p:cNvSpPr>
          <p:nvPr>
            <p:ph type="body" idx="1"/>
          </p:nvPr>
        </p:nvSpPr>
        <p:spPr/>
        <p:txBody>
          <a:bodyPr/>
          <a:lstStyle/>
          <a:p>
            <a:pPr eaLnBrk="1" hangingPunct="1">
              <a:defRPr/>
            </a:pPr>
            <a:r>
              <a:rPr lang="en-US" altLang="en-US" smtClean="0">
                <a:ea typeface="ＭＳ Ｐゴシック" panose="020B0600070205080204" pitchFamily="34" charset="-128"/>
              </a:rPr>
              <a:t>topic roadmap &amp; standards organizations</a:t>
            </a:r>
          </a:p>
          <a:p>
            <a:pPr eaLnBrk="1" hangingPunct="1">
              <a:defRPr/>
            </a:pPr>
            <a:r>
              <a:rPr lang="en-US" altLang="en-US" smtClean="0">
                <a:ea typeface="ＭＳ Ｐゴシック" panose="020B0600070205080204" pitchFamily="34" charset="-128"/>
              </a:rPr>
              <a:t>security concepts:</a:t>
            </a:r>
          </a:p>
          <a:p>
            <a:pPr lvl="1" eaLnBrk="1" hangingPunct="1">
              <a:defRPr/>
            </a:pPr>
            <a:r>
              <a:rPr lang="en-US" altLang="en-US" smtClean="0">
                <a:ea typeface="ＭＳ Ｐゴシック" panose="020B0600070205080204" pitchFamily="34" charset="-128"/>
              </a:rPr>
              <a:t>confidentiality, integrity, availability</a:t>
            </a:r>
          </a:p>
          <a:p>
            <a:pPr eaLnBrk="1" hangingPunct="1">
              <a:defRPr/>
            </a:pPr>
            <a:r>
              <a:rPr lang="en-US" altLang="en-US" smtClean="0">
                <a:ea typeface="ＭＳ Ｐゴシック" panose="020B0600070205080204" pitchFamily="34" charset="-128"/>
              </a:rPr>
              <a:t>X.800 security architecture</a:t>
            </a:r>
          </a:p>
          <a:p>
            <a:pPr eaLnBrk="1" hangingPunct="1">
              <a:defRPr/>
            </a:pPr>
            <a:r>
              <a:rPr lang="en-US" altLang="en-US" smtClean="0">
                <a:ea typeface="ＭＳ Ｐゴシック" panose="020B0600070205080204" pitchFamily="34" charset="-128"/>
              </a:rPr>
              <a:t>security attacks, services, mechanisms</a:t>
            </a:r>
          </a:p>
          <a:p>
            <a:pPr eaLnBrk="1" hangingPunct="1">
              <a:defRPr/>
            </a:pPr>
            <a:r>
              <a:rPr lang="en-US" altLang="en-US" smtClean="0">
                <a:ea typeface="ＭＳ Ｐゴシック" panose="020B0600070205080204" pitchFamily="34" charset="-128"/>
              </a:rPr>
              <a:t>models for network (access) security</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418167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a:t>
            </a:r>
            <a:endParaRPr lang="en-US" dirty="0"/>
          </a:p>
        </p:txBody>
      </p:sp>
      <p:sp>
        <p:nvSpPr>
          <p:cNvPr id="3" name="Content Placeholder 2"/>
          <p:cNvSpPr>
            <a:spLocks noGrp="1"/>
          </p:cNvSpPr>
          <p:nvPr>
            <p:ph idx="1"/>
          </p:nvPr>
        </p:nvSpPr>
        <p:spPr/>
        <p:txBody>
          <a:bodyPr/>
          <a:lstStyle/>
          <a:p>
            <a:r>
              <a:rPr lang="en-US" dirty="0"/>
              <a:t>Protecting Information from Intruders during its transmission.</a:t>
            </a:r>
          </a:p>
          <a:p>
            <a:r>
              <a:rPr lang="en-US" dirty="0"/>
              <a:t> Protecting Network Services From Intruders .</a:t>
            </a:r>
          </a:p>
          <a:p>
            <a:r>
              <a:rPr lang="en-US" dirty="0"/>
              <a:t> Very Critical and difficult to maintain.</a:t>
            </a:r>
          </a:p>
        </p:txBody>
      </p:sp>
    </p:spTree>
    <p:extLst>
      <p:ext uri="{BB962C8B-B14F-4D97-AF65-F5344CB8AC3E}">
        <p14:creationId xmlns:p14="http://schemas.microsoft.com/office/powerpoint/2010/main" val="316226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Security</a:t>
            </a:r>
            <a:endParaRPr lang="en-US" dirty="0"/>
          </a:p>
        </p:txBody>
      </p:sp>
      <p:sp>
        <p:nvSpPr>
          <p:cNvPr id="3" name="Content Placeholder 2"/>
          <p:cNvSpPr>
            <a:spLocks noGrp="1"/>
          </p:cNvSpPr>
          <p:nvPr>
            <p:ph idx="1"/>
          </p:nvPr>
        </p:nvSpPr>
        <p:spPr/>
        <p:txBody>
          <a:bodyPr/>
          <a:lstStyle/>
          <a:p>
            <a:r>
              <a:rPr lang="en-US" dirty="0"/>
              <a:t>Protecting system from malicious software, network attacks.</a:t>
            </a:r>
          </a:p>
          <a:p>
            <a:r>
              <a:rPr lang="en-US" dirty="0"/>
              <a:t> Generic name for the collection of tools designed to </a:t>
            </a:r>
            <a:r>
              <a:rPr lang="en-US" dirty="0" smtClean="0"/>
              <a:t>protect data </a:t>
            </a:r>
            <a:r>
              <a:rPr lang="en-US" dirty="0"/>
              <a:t>and to prevent attacks.</a:t>
            </a:r>
          </a:p>
          <a:p>
            <a:r>
              <a:rPr lang="en-US" dirty="0"/>
              <a:t>Keep up a system running.</a:t>
            </a:r>
          </a:p>
        </p:txBody>
      </p:sp>
    </p:spTree>
    <p:extLst>
      <p:ext uri="{BB962C8B-B14F-4D97-AF65-F5344CB8AC3E}">
        <p14:creationId xmlns:p14="http://schemas.microsoft.com/office/powerpoint/2010/main" val="323545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Security</a:t>
            </a:r>
            <a:endParaRPr lang="en-US" dirty="0"/>
          </a:p>
        </p:txBody>
      </p:sp>
      <p:sp>
        <p:nvSpPr>
          <p:cNvPr id="3" name="Content Placeholder 2"/>
          <p:cNvSpPr>
            <a:spLocks noGrp="1"/>
          </p:cNvSpPr>
          <p:nvPr>
            <p:ph idx="1"/>
          </p:nvPr>
        </p:nvSpPr>
        <p:spPr/>
        <p:txBody>
          <a:bodyPr/>
          <a:lstStyle/>
          <a:p>
            <a:r>
              <a:rPr lang="en-US" dirty="0"/>
              <a:t>Measure to protect data during their transmission over a</a:t>
            </a:r>
          </a:p>
          <a:p>
            <a:pPr marL="0" indent="0">
              <a:buNone/>
            </a:pPr>
            <a:r>
              <a:rPr lang="en-US" dirty="0" smtClean="0"/>
              <a:t> collection </a:t>
            </a:r>
            <a:r>
              <a:rPr lang="en-US" dirty="0"/>
              <a:t>of interconnected networks.</a:t>
            </a:r>
          </a:p>
        </p:txBody>
      </p:sp>
    </p:spTree>
    <p:extLst>
      <p:ext uri="{BB962C8B-B14F-4D97-AF65-F5344CB8AC3E}">
        <p14:creationId xmlns:p14="http://schemas.microsoft.com/office/powerpoint/2010/main" val="34323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Attacks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Security Attacks =&gt; Exploitation of vulnerability. </a:t>
            </a:r>
          </a:p>
          <a:p>
            <a:r>
              <a:rPr lang="en-US" altLang="en-US" dirty="0">
                <a:latin typeface="Times New Roman" panose="02020603050405020304" pitchFamily="18" charset="0"/>
                <a:cs typeface="Times New Roman" panose="02020603050405020304" pitchFamily="18" charset="0"/>
              </a:rPr>
              <a:t>Any action that compromises the security of information</a:t>
            </a:r>
            <a:endParaRPr lang="en-US" dirty="0" smtClean="0">
              <a:latin typeface="Times New Roman" panose="02020603050405020304" pitchFamily="18" charset="0"/>
              <a:cs typeface="Times New Roman" panose="02020603050405020304" pitchFamily="18" charset="0"/>
            </a:endParaRPr>
          </a:p>
          <a:p>
            <a:r>
              <a:rPr lang="en-US" dirty="0" smtClean="0"/>
              <a:t>Types of Security attacks</a:t>
            </a:r>
          </a:p>
          <a:p>
            <a:pPr lvl="1"/>
            <a:r>
              <a:rPr lang="en-US" dirty="0" smtClean="0"/>
              <a:t>Passive Attacks</a:t>
            </a:r>
          </a:p>
          <a:p>
            <a:pPr lvl="1"/>
            <a:r>
              <a:rPr lang="en-US" dirty="0" smtClean="0"/>
              <a:t>Active attacks</a:t>
            </a:r>
          </a:p>
          <a:p>
            <a:pPr marL="457200" lvl="1" indent="0">
              <a:buNone/>
            </a:pPr>
            <a:endParaRPr lang="en-US" dirty="0"/>
          </a:p>
        </p:txBody>
      </p:sp>
    </p:spTree>
    <p:extLst>
      <p:ext uri="{BB962C8B-B14F-4D97-AF65-F5344CB8AC3E}">
        <p14:creationId xmlns:p14="http://schemas.microsoft.com/office/powerpoint/2010/main" val="161056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Henric Johnson</a:t>
            </a:r>
          </a:p>
        </p:txBody>
      </p:sp>
      <p:sp>
        <p:nvSpPr>
          <p:cNvPr id="5" name="Slide Number Placeholder 5"/>
          <p:cNvSpPr>
            <a:spLocks noGrp="1"/>
          </p:cNvSpPr>
          <p:nvPr>
            <p:ph type="sldNum" sz="quarter" idx="12"/>
          </p:nvPr>
        </p:nvSpPr>
        <p:spPr/>
        <p:txBody>
          <a:bodyPr/>
          <a:lstStyle/>
          <a:p>
            <a:fld id="{8E06C068-5E7E-4C50-BB8D-9AD202EBDC18}" type="slidenum">
              <a:rPr lang="en-US" altLang="en-US"/>
              <a:pPr/>
              <a:t>8</a:t>
            </a:fld>
            <a:endParaRPr lang="en-US" altLang="en-US"/>
          </a:p>
        </p:txBody>
      </p:sp>
      <p:sp>
        <p:nvSpPr>
          <p:cNvPr id="7170" name="Rectangle 2"/>
          <p:cNvSpPr>
            <a:spLocks noGrp="1" noChangeArrowheads="1"/>
          </p:cNvSpPr>
          <p:nvPr>
            <p:ph type="title"/>
          </p:nvPr>
        </p:nvSpPr>
        <p:spPr>
          <a:xfrm>
            <a:off x="2209800" y="381000"/>
            <a:ext cx="7772400" cy="1143000"/>
          </a:xfrm>
        </p:spPr>
        <p:txBody>
          <a:bodyPr/>
          <a:lstStyle/>
          <a:p>
            <a:r>
              <a:rPr lang="en-US" altLang="en-US" b="1">
                <a:effectLst>
                  <a:outerShdw blurRad="38100" dist="38100" dir="2700000" algn="tl">
                    <a:srgbClr val="C0C0C0"/>
                  </a:outerShdw>
                </a:effectLst>
                <a:latin typeface="Comic Sans MS" panose="030F0702030302020204" pitchFamily="66" charset="0"/>
              </a:rPr>
              <a:t>Security Attacks</a:t>
            </a:r>
            <a:endParaRPr lang="en-US" altLang="en-US"/>
          </a:p>
        </p:txBody>
      </p:sp>
      <p:pic>
        <p:nvPicPr>
          <p:cNvPr id="7172" name="Picture 4" descr=" Picture 4                                                      00000002JAC-HG4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71600"/>
            <a:ext cx="6477000" cy="48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12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Henric Johnson</a:t>
            </a:r>
          </a:p>
        </p:txBody>
      </p:sp>
      <p:sp>
        <p:nvSpPr>
          <p:cNvPr id="5" name="Slide Number Placeholder 5"/>
          <p:cNvSpPr>
            <a:spLocks noGrp="1"/>
          </p:cNvSpPr>
          <p:nvPr>
            <p:ph type="sldNum" sz="quarter" idx="12"/>
          </p:nvPr>
        </p:nvSpPr>
        <p:spPr/>
        <p:txBody>
          <a:bodyPr/>
          <a:lstStyle/>
          <a:p>
            <a:fld id="{7AB1AEF8-3F9B-404B-93F8-973980858577}" type="slidenum">
              <a:rPr lang="en-US" altLang="en-US"/>
              <a:pPr/>
              <a:t>9</a:t>
            </a:fld>
            <a:endParaRPr lang="en-US" altLang="en-US"/>
          </a:p>
        </p:txBody>
      </p:sp>
      <p:sp>
        <p:nvSpPr>
          <p:cNvPr id="6146" name="Rectangle 2"/>
          <p:cNvSpPr>
            <a:spLocks noGrp="1" noChangeArrowheads="1"/>
          </p:cNvSpPr>
          <p:nvPr>
            <p:ph type="title"/>
          </p:nvPr>
        </p:nvSpPr>
        <p:spPr/>
        <p:txBody>
          <a:bodyPr/>
          <a:lstStyle/>
          <a:p>
            <a:r>
              <a:rPr lang="en-US" alt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Security Attacks</a:t>
            </a:r>
          </a:p>
        </p:txBody>
      </p:sp>
      <p:sp>
        <p:nvSpPr>
          <p:cNvPr id="6147" name="Rectangle 3"/>
          <p:cNvSpPr>
            <a:spLocks noGrp="1" noChangeArrowheads="1"/>
          </p:cNvSpPr>
          <p:nvPr>
            <p:ph type="body" idx="1"/>
          </p:nvPr>
        </p:nvSpPr>
        <p:spPr/>
        <p:txBody>
          <a:bodyPr/>
          <a:lstStyle/>
          <a:p>
            <a:pPr>
              <a:lnSpc>
                <a:spcPct val="90000"/>
              </a:lnSpc>
            </a:pPr>
            <a:r>
              <a:rPr lang="en-US" altLang="en-US" b="1" dirty="0">
                <a:latin typeface="Times New Roman" panose="02020603050405020304" pitchFamily="18" charset="0"/>
                <a:cs typeface="Times New Roman" panose="02020603050405020304" pitchFamily="18" charset="0"/>
              </a:rPr>
              <a:t>Interruption:</a:t>
            </a:r>
            <a:r>
              <a:rPr lang="en-US" altLang="en-US" dirty="0">
                <a:latin typeface="Times New Roman" panose="02020603050405020304" pitchFamily="18" charset="0"/>
                <a:cs typeface="Times New Roman" panose="02020603050405020304" pitchFamily="18" charset="0"/>
              </a:rPr>
              <a:t> This is an attack on availability</a:t>
            </a:r>
          </a:p>
          <a:p>
            <a:pPr>
              <a:lnSpc>
                <a:spcPct val="90000"/>
              </a:lnSpc>
            </a:pPr>
            <a:r>
              <a:rPr lang="en-US" altLang="en-US" b="1" dirty="0">
                <a:latin typeface="Times New Roman" panose="02020603050405020304" pitchFamily="18" charset="0"/>
                <a:cs typeface="Times New Roman" panose="02020603050405020304" pitchFamily="18" charset="0"/>
              </a:rPr>
              <a:t>Interception:</a:t>
            </a:r>
            <a:r>
              <a:rPr lang="en-US" altLang="en-US" dirty="0">
                <a:latin typeface="Times New Roman" panose="02020603050405020304" pitchFamily="18" charset="0"/>
                <a:cs typeface="Times New Roman" panose="02020603050405020304" pitchFamily="18" charset="0"/>
              </a:rPr>
              <a:t> This is an attack on confidentiality</a:t>
            </a:r>
          </a:p>
          <a:p>
            <a:pPr>
              <a:lnSpc>
                <a:spcPct val="90000"/>
              </a:lnSpc>
            </a:pPr>
            <a:r>
              <a:rPr lang="en-US" altLang="en-US" b="1" dirty="0">
                <a:latin typeface="Times New Roman" panose="02020603050405020304" pitchFamily="18" charset="0"/>
                <a:cs typeface="Times New Roman" panose="02020603050405020304" pitchFamily="18" charset="0"/>
              </a:rPr>
              <a:t>Modification:</a:t>
            </a:r>
            <a:r>
              <a:rPr lang="en-US" altLang="en-US" dirty="0">
                <a:latin typeface="Times New Roman" panose="02020603050405020304" pitchFamily="18" charset="0"/>
                <a:cs typeface="Times New Roman" panose="02020603050405020304" pitchFamily="18" charset="0"/>
              </a:rPr>
              <a:t> This is an attack on integrity</a:t>
            </a:r>
          </a:p>
          <a:p>
            <a:pPr>
              <a:lnSpc>
                <a:spcPct val="90000"/>
              </a:lnSpc>
            </a:pPr>
            <a:r>
              <a:rPr lang="en-US" altLang="en-US" b="1" dirty="0">
                <a:latin typeface="Times New Roman" panose="02020603050405020304" pitchFamily="18" charset="0"/>
                <a:cs typeface="Times New Roman" panose="02020603050405020304" pitchFamily="18" charset="0"/>
              </a:rPr>
              <a:t>Fabrication:</a:t>
            </a:r>
            <a:r>
              <a:rPr lang="en-US" altLang="en-US" dirty="0">
                <a:latin typeface="Times New Roman" panose="02020603050405020304" pitchFamily="18" charset="0"/>
                <a:cs typeface="Times New Roman" panose="02020603050405020304" pitchFamily="18" charset="0"/>
              </a:rPr>
              <a:t> This is an attack on authenticity</a:t>
            </a:r>
          </a:p>
          <a:p>
            <a:pPr>
              <a:lnSpc>
                <a:spcPct val="90000"/>
              </a:lnSpc>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48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1159</Words>
  <Application>Microsoft Office PowerPoint</Application>
  <PresentationFormat>Widescreen</PresentationFormat>
  <Paragraphs>147</Paragraphs>
  <Slides>38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ＭＳ Ｐゴシック</vt:lpstr>
      <vt:lpstr>Arial</vt:lpstr>
      <vt:lpstr>Calibri</vt:lpstr>
      <vt:lpstr>Calibri Light</vt:lpstr>
      <vt:lpstr>Comic Sans MS</vt:lpstr>
      <vt:lpstr>Times</vt:lpstr>
      <vt:lpstr>Times New Roman</vt:lpstr>
      <vt:lpstr>Wingdings</vt:lpstr>
      <vt:lpstr>Office Theme</vt:lpstr>
      <vt:lpstr>Security</vt:lpstr>
      <vt:lpstr>Security</vt:lpstr>
      <vt:lpstr>Information Security</vt:lpstr>
      <vt:lpstr>Network Security</vt:lpstr>
      <vt:lpstr>Computer Security</vt:lpstr>
      <vt:lpstr>Internet Security</vt:lpstr>
      <vt:lpstr>Security and Attacks</vt:lpstr>
      <vt:lpstr>Security Attacks</vt:lpstr>
      <vt:lpstr>Security Attacks</vt:lpstr>
      <vt:lpstr>Passive Attacks</vt:lpstr>
      <vt:lpstr>Passive Attacks Types</vt:lpstr>
      <vt:lpstr>Release of Message Contents</vt:lpstr>
      <vt:lpstr>Traffic Analysis</vt:lpstr>
      <vt:lpstr>Passive Attacks.</vt:lpstr>
      <vt:lpstr>Active attacks.</vt:lpstr>
      <vt:lpstr>Masquerade</vt:lpstr>
      <vt:lpstr>Masquerade</vt:lpstr>
      <vt:lpstr>Replay</vt:lpstr>
      <vt:lpstr>Replay</vt:lpstr>
      <vt:lpstr>Modification of Message</vt:lpstr>
      <vt:lpstr>Modification of Message</vt:lpstr>
      <vt:lpstr>Denial of services</vt:lpstr>
      <vt:lpstr>DOS</vt:lpstr>
      <vt:lpstr>Active attacks Contd..</vt:lpstr>
      <vt:lpstr>Security Services.</vt:lpstr>
      <vt:lpstr>Five Categories of Security Services.</vt:lpstr>
      <vt:lpstr>Security Services.</vt:lpstr>
      <vt:lpstr>PowerPoint Presentation</vt:lpstr>
      <vt:lpstr>Vulnerability</vt:lpstr>
      <vt:lpstr>Risk Management Terms</vt:lpstr>
      <vt:lpstr>Understanding Risk</vt:lpstr>
      <vt:lpstr>Managing Risk</vt:lpstr>
      <vt:lpstr>Network Security Model</vt:lpstr>
      <vt:lpstr>Model for Network Security</vt:lpstr>
      <vt:lpstr>Network Security Access Model</vt:lpstr>
      <vt:lpstr>Model for Network Access Security</vt:lpstr>
      <vt:lpstr>Standards Organizations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Manoj Gautam</dc:creator>
  <cp:lastModifiedBy>Manoj Gautam</cp:lastModifiedBy>
  <cp:revision>15</cp:revision>
  <dcterms:created xsi:type="dcterms:W3CDTF">2019-11-02T23:18:21Z</dcterms:created>
  <dcterms:modified xsi:type="dcterms:W3CDTF">2019-11-09T23:38:27Z</dcterms:modified>
</cp:coreProperties>
</file>