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23"/>
  </p:notesMasterIdLst>
  <p:sldIdLst>
    <p:sldId id="257" r:id="rId2"/>
    <p:sldId id="321" r:id="rId3"/>
    <p:sldId id="322" r:id="rId4"/>
    <p:sldId id="323" r:id="rId5"/>
    <p:sldId id="324" r:id="rId6"/>
    <p:sldId id="325" r:id="rId7"/>
    <p:sldId id="327" r:id="rId8"/>
    <p:sldId id="328" r:id="rId9"/>
    <p:sldId id="330" r:id="rId10"/>
    <p:sldId id="331" r:id="rId11"/>
    <p:sldId id="332" r:id="rId12"/>
    <p:sldId id="329" r:id="rId13"/>
    <p:sldId id="333" r:id="rId14"/>
    <p:sldId id="334" r:id="rId15"/>
    <p:sldId id="335" r:id="rId16"/>
    <p:sldId id="341" r:id="rId17"/>
    <p:sldId id="336" r:id="rId18"/>
    <p:sldId id="337" r:id="rId19"/>
    <p:sldId id="338" r:id="rId20"/>
    <p:sldId id="339" r:id="rId21"/>
    <p:sldId id="34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364"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89613-EE25-4495-8E81-F7B2D317631E}"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46F13B2B-9666-4687-B711-20D6B1C1BEDE}">
      <dgm:prSet phldrT="[Text]"/>
      <dgm:spPr/>
      <dgm:t>
        <a:bodyPr/>
        <a:lstStyle/>
        <a:p>
          <a:r>
            <a:rPr lang="en-US" dirty="0" smtClean="0"/>
            <a:t>Internet Services</a:t>
          </a:r>
          <a:endParaRPr lang="en-US" dirty="0"/>
        </a:p>
      </dgm:t>
    </dgm:pt>
    <dgm:pt modelId="{15FE93AE-3BF2-4AC4-BF33-809EA1B766BC}" type="parTrans" cxnId="{34196EC7-1847-451B-83B9-1F9A372A4E34}">
      <dgm:prSet/>
      <dgm:spPr/>
      <dgm:t>
        <a:bodyPr/>
        <a:lstStyle/>
        <a:p>
          <a:endParaRPr lang="en-US"/>
        </a:p>
      </dgm:t>
    </dgm:pt>
    <dgm:pt modelId="{FF355E82-8375-45DF-B740-42BEC8B5FCF4}" type="sibTrans" cxnId="{34196EC7-1847-451B-83B9-1F9A372A4E34}">
      <dgm:prSet/>
      <dgm:spPr/>
      <dgm:t>
        <a:bodyPr/>
        <a:lstStyle/>
        <a:p>
          <a:endParaRPr lang="en-US"/>
        </a:p>
      </dgm:t>
    </dgm:pt>
    <dgm:pt modelId="{4C8E85F3-CC5D-43F0-9A88-24BA05882B6A}">
      <dgm:prSet phldrT="[Text]"/>
      <dgm:spPr/>
      <dgm:t>
        <a:bodyPr/>
        <a:lstStyle/>
        <a:p>
          <a:r>
            <a:rPr lang="en-US" dirty="0" smtClean="0"/>
            <a:t>Communication services</a:t>
          </a:r>
          <a:endParaRPr lang="en-US" dirty="0"/>
        </a:p>
      </dgm:t>
    </dgm:pt>
    <dgm:pt modelId="{1C2C9D63-6073-4426-B0C2-ADEAEEEDBD00}" type="parTrans" cxnId="{C7D2D614-B10D-4601-9BE2-7F27CCB1EB7C}">
      <dgm:prSet/>
      <dgm:spPr/>
      <dgm:t>
        <a:bodyPr/>
        <a:lstStyle/>
        <a:p>
          <a:endParaRPr lang="en-US"/>
        </a:p>
      </dgm:t>
    </dgm:pt>
    <dgm:pt modelId="{AD7504C1-D1DB-48C3-816A-5F59CE5D8803}" type="sibTrans" cxnId="{C7D2D614-B10D-4601-9BE2-7F27CCB1EB7C}">
      <dgm:prSet/>
      <dgm:spPr/>
      <dgm:t>
        <a:bodyPr/>
        <a:lstStyle/>
        <a:p>
          <a:endParaRPr lang="en-US"/>
        </a:p>
      </dgm:t>
    </dgm:pt>
    <dgm:pt modelId="{782A56D0-2029-41B8-980A-95D6E192E806}">
      <dgm:prSet phldrT="[Text]"/>
      <dgm:spPr/>
      <dgm:t>
        <a:bodyPr/>
        <a:lstStyle/>
        <a:p>
          <a:r>
            <a:rPr lang="en-US" dirty="0" smtClean="0"/>
            <a:t>Web services</a:t>
          </a:r>
          <a:endParaRPr lang="en-US" dirty="0"/>
        </a:p>
      </dgm:t>
    </dgm:pt>
    <dgm:pt modelId="{2EF70F32-0043-49A5-901C-1BFD632C5480}" type="parTrans" cxnId="{E24F60F2-A20E-4214-A0FE-AB704648865D}">
      <dgm:prSet/>
      <dgm:spPr/>
      <dgm:t>
        <a:bodyPr/>
        <a:lstStyle/>
        <a:p>
          <a:endParaRPr lang="en-US"/>
        </a:p>
      </dgm:t>
    </dgm:pt>
    <dgm:pt modelId="{AA7F4FE6-DA88-4469-B9F7-2E80F1B142A7}" type="sibTrans" cxnId="{E24F60F2-A20E-4214-A0FE-AB704648865D}">
      <dgm:prSet/>
      <dgm:spPr/>
      <dgm:t>
        <a:bodyPr/>
        <a:lstStyle/>
        <a:p>
          <a:endParaRPr lang="en-US"/>
        </a:p>
      </dgm:t>
    </dgm:pt>
    <dgm:pt modelId="{56C0E4E4-1F5F-4D15-A561-AC781E47E1C9}">
      <dgm:prSet phldrT="[Text]"/>
      <dgm:spPr/>
      <dgm:t>
        <a:bodyPr/>
        <a:lstStyle/>
        <a:p>
          <a:r>
            <a:rPr lang="en-US" dirty="0" smtClean="0"/>
            <a:t>World Wide Web</a:t>
          </a:r>
          <a:endParaRPr lang="en-US" dirty="0"/>
        </a:p>
      </dgm:t>
    </dgm:pt>
    <dgm:pt modelId="{C2AC7834-F3D7-427D-B6F0-4D8CEE1DD9C9}" type="parTrans" cxnId="{C339B9C8-ACCF-415C-A060-2F61F7B12ABB}">
      <dgm:prSet/>
      <dgm:spPr/>
      <dgm:t>
        <a:bodyPr/>
        <a:lstStyle/>
        <a:p>
          <a:endParaRPr lang="en-US"/>
        </a:p>
      </dgm:t>
    </dgm:pt>
    <dgm:pt modelId="{9550578F-EAB7-4756-A3DE-49297AEC45F7}" type="sibTrans" cxnId="{C339B9C8-ACCF-415C-A060-2F61F7B12ABB}">
      <dgm:prSet/>
      <dgm:spPr/>
      <dgm:t>
        <a:bodyPr/>
        <a:lstStyle/>
        <a:p>
          <a:endParaRPr lang="en-US"/>
        </a:p>
      </dgm:t>
    </dgm:pt>
    <dgm:pt modelId="{9E6F517A-A81D-48A5-B7F8-E0D72103D133}">
      <dgm:prSet phldrT="[Text]"/>
      <dgm:spPr/>
      <dgm:t>
        <a:bodyPr/>
        <a:lstStyle/>
        <a:p>
          <a:r>
            <a:rPr lang="en-US" dirty="0" smtClean="0"/>
            <a:t>Information retrieval services</a:t>
          </a:r>
          <a:endParaRPr lang="en-US" dirty="0"/>
        </a:p>
      </dgm:t>
    </dgm:pt>
    <dgm:pt modelId="{21D0A818-20FC-43F2-8767-67C6F3E73973}" type="parTrans" cxnId="{CAB44EE0-472C-4E3C-8976-5BA5F4FDFBBE}">
      <dgm:prSet/>
      <dgm:spPr/>
      <dgm:t>
        <a:bodyPr/>
        <a:lstStyle/>
        <a:p>
          <a:endParaRPr lang="en-US"/>
        </a:p>
      </dgm:t>
    </dgm:pt>
    <dgm:pt modelId="{964D2908-30BE-4E27-BB5E-3D1E8BABF525}" type="sibTrans" cxnId="{CAB44EE0-472C-4E3C-8976-5BA5F4FDFBBE}">
      <dgm:prSet/>
      <dgm:spPr/>
      <dgm:t>
        <a:bodyPr/>
        <a:lstStyle/>
        <a:p>
          <a:endParaRPr lang="en-US"/>
        </a:p>
      </dgm:t>
    </dgm:pt>
    <dgm:pt modelId="{09AC6120-656E-419C-9B95-6A4499B5A417}" type="pres">
      <dgm:prSet presAssocID="{40F89613-EE25-4495-8E81-F7B2D317631E}" presName="hierChild1" presStyleCnt="0">
        <dgm:presLayoutVars>
          <dgm:orgChart val="1"/>
          <dgm:chPref val="1"/>
          <dgm:dir/>
          <dgm:animOne val="branch"/>
          <dgm:animLvl val="lvl"/>
          <dgm:resizeHandles/>
        </dgm:presLayoutVars>
      </dgm:prSet>
      <dgm:spPr/>
      <dgm:t>
        <a:bodyPr/>
        <a:lstStyle/>
        <a:p>
          <a:endParaRPr lang="en-US"/>
        </a:p>
      </dgm:t>
    </dgm:pt>
    <dgm:pt modelId="{707912C5-86DA-4FA1-AE4C-D3AB054F50B3}" type="pres">
      <dgm:prSet presAssocID="{46F13B2B-9666-4687-B711-20D6B1C1BEDE}" presName="hierRoot1" presStyleCnt="0">
        <dgm:presLayoutVars>
          <dgm:hierBranch val="init"/>
        </dgm:presLayoutVars>
      </dgm:prSet>
      <dgm:spPr/>
    </dgm:pt>
    <dgm:pt modelId="{6F97207C-216F-48F1-944C-2FC1AA58350E}" type="pres">
      <dgm:prSet presAssocID="{46F13B2B-9666-4687-B711-20D6B1C1BEDE}" presName="rootComposite1" presStyleCnt="0"/>
      <dgm:spPr/>
    </dgm:pt>
    <dgm:pt modelId="{C58CF514-C768-4FFF-9442-0B74D08E33C0}" type="pres">
      <dgm:prSet presAssocID="{46F13B2B-9666-4687-B711-20D6B1C1BEDE}" presName="rootText1" presStyleLbl="node0" presStyleIdx="0" presStyleCnt="1">
        <dgm:presLayoutVars>
          <dgm:chPref val="3"/>
        </dgm:presLayoutVars>
      </dgm:prSet>
      <dgm:spPr/>
      <dgm:t>
        <a:bodyPr/>
        <a:lstStyle/>
        <a:p>
          <a:endParaRPr lang="en-US"/>
        </a:p>
      </dgm:t>
    </dgm:pt>
    <dgm:pt modelId="{8FE2809F-9B3C-4540-895A-E639A329900A}" type="pres">
      <dgm:prSet presAssocID="{46F13B2B-9666-4687-B711-20D6B1C1BEDE}" presName="rootConnector1" presStyleLbl="node1" presStyleIdx="0" presStyleCnt="0"/>
      <dgm:spPr/>
      <dgm:t>
        <a:bodyPr/>
        <a:lstStyle/>
        <a:p>
          <a:endParaRPr lang="en-US"/>
        </a:p>
      </dgm:t>
    </dgm:pt>
    <dgm:pt modelId="{4AA092B7-F1D5-415C-B860-A39BF4A442BC}" type="pres">
      <dgm:prSet presAssocID="{46F13B2B-9666-4687-B711-20D6B1C1BEDE}" presName="hierChild2" presStyleCnt="0"/>
      <dgm:spPr/>
    </dgm:pt>
    <dgm:pt modelId="{0917E843-E24A-4C76-9D32-1FD24B871B25}" type="pres">
      <dgm:prSet presAssocID="{1C2C9D63-6073-4426-B0C2-ADEAEEEDBD00}" presName="Name37" presStyleLbl="parChTrans1D2" presStyleIdx="0" presStyleCnt="4"/>
      <dgm:spPr/>
      <dgm:t>
        <a:bodyPr/>
        <a:lstStyle/>
        <a:p>
          <a:endParaRPr lang="en-US"/>
        </a:p>
      </dgm:t>
    </dgm:pt>
    <dgm:pt modelId="{E03679F7-35A2-4983-A683-6DD9787ADA85}" type="pres">
      <dgm:prSet presAssocID="{4C8E85F3-CC5D-43F0-9A88-24BA05882B6A}" presName="hierRoot2" presStyleCnt="0">
        <dgm:presLayoutVars>
          <dgm:hierBranch val="init"/>
        </dgm:presLayoutVars>
      </dgm:prSet>
      <dgm:spPr/>
    </dgm:pt>
    <dgm:pt modelId="{5FAF848E-535C-4BC0-9AED-89DD9A44FFEA}" type="pres">
      <dgm:prSet presAssocID="{4C8E85F3-CC5D-43F0-9A88-24BA05882B6A}" presName="rootComposite" presStyleCnt="0"/>
      <dgm:spPr/>
    </dgm:pt>
    <dgm:pt modelId="{52F7950D-7A89-4581-B739-B9A7F635C835}" type="pres">
      <dgm:prSet presAssocID="{4C8E85F3-CC5D-43F0-9A88-24BA05882B6A}" presName="rootText" presStyleLbl="node2" presStyleIdx="0" presStyleCnt="4">
        <dgm:presLayoutVars>
          <dgm:chPref val="3"/>
        </dgm:presLayoutVars>
      </dgm:prSet>
      <dgm:spPr/>
      <dgm:t>
        <a:bodyPr/>
        <a:lstStyle/>
        <a:p>
          <a:endParaRPr lang="en-US"/>
        </a:p>
      </dgm:t>
    </dgm:pt>
    <dgm:pt modelId="{385C8B8D-7A10-424A-A407-8880FD130BD9}" type="pres">
      <dgm:prSet presAssocID="{4C8E85F3-CC5D-43F0-9A88-24BA05882B6A}" presName="rootConnector" presStyleLbl="node2" presStyleIdx="0" presStyleCnt="4"/>
      <dgm:spPr/>
      <dgm:t>
        <a:bodyPr/>
        <a:lstStyle/>
        <a:p>
          <a:endParaRPr lang="en-US"/>
        </a:p>
      </dgm:t>
    </dgm:pt>
    <dgm:pt modelId="{27469A9E-FB12-4BAA-9015-0131939E98D9}" type="pres">
      <dgm:prSet presAssocID="{4C8E85F3-CC5D-43F0-9A88-24BA05882B6A}" presName="hierChild4" presStyleCnt="0"/>
      <dgm:spPr/>
    </dgm:pt>
    <dgm:pt modelId="{BD2CC193-7C20-4A7A-8B7E-75702C627ADA}" type="pres">
      <dgm:prSet presAssocID="{4C8E85F3-CC5D-43F0-9A88-24BA05882B6A}" presName="hierChild5" presStyleCnt="0"/>
      <dgm:spPr/>
    </dgm:pt>
    <dgm:pt modelId="{BCD2986D-0498-4B56-9420-6682E8A8D4C7}" type="pres">
      <dgm:prSet presAssocID="{21D0A818-20FC-43F2-8767-67C6F3E73973}" presName="Name37" presStyleLbl="parChTrans1D2" presStyleIdx="1" presStyleCnt="4"/>
      <dgm:spPr/>
      <dgm:t>
        <a:bodyPr/>
        <a:lstStyle/>
        <a:p>
          <a:endParaRPr lang="en-US"/>
        </a:p>
      </dgm:t>
    </dgm:pt>
    <dgm:pt modelId="{64823C44-54C1-4DDB-966D-CF980C3B3871}" type="pres">
      <dgm:prSet presAssocID="{9E6F517A-A81D-48A5-B7F8-E0D72103D133}" presName="hierRoot2" presStyleCnt="0">
        <dgm:presLayoutVars>
          <dgm:hierBranch val="init"/>
        </dgm:presLayoutVars>
      </dgm:prSet>
      <dgm:spPr/>
    </dgm:pt>
    <dgm:pt modelId="{955A6877-E76F-4F80-975B-BFFA75730E67}" type="pres">
      <dgm:prSet presAssocID="{9E6F517A-A81D-48A5-B7F8-E0D72103D133}" presName="rootComposite" presStyleCnt="0"/>
      <dgm:spPr/>
    </dgm:pt>
    <dgm:pt modelId="{AD246C1B-1A39-4E8C-8A2A-C4B5EDE3BE9A}" type="pres">
      <dgm:prSet presAssocID="{9E6F517A-A81D-48A5-B7F8-E0D72103D133}" presName="rootText" presStyleLbl="node2" presStyleIdx="1" presStyleCnt="4">
        <dgm:presLayoutVars>
          <dgm:chPref val="3"/>
        </dgm:presLayoutVars>
      </dgm:prSet>
      <dgm:spPr/>
      <dgm:t>
        <a:bodyPr/>
        <a:lstStyle/>
        <a:p>
          <a:endParaRPr lang="en-US"/>
        </a:p>
      </dgm:t>
    </dgm:pt>
    <dgm:pt modelId="{A3398847-55FD-4929-99CC-52E9F3CF01A5}" type="pres">
      <dgm:prSet presAssocID="{9E6F517A-A81D-48A5-B7F8-E0D72103D133}" presName="rootConnector" presStyleLbl="node2" presStyleIdx="1" presStyleCnt="4"/>
      <dgm:spPr/>
      <dgm:t>
        <a:bodyPr/>
        <a:lstStyle/>
        <a:p>
          <a:endParaRPr lang="en-US"/>
        </a:p>
      </dgm:t>
    </dgm:pt>
    <dgm:pt modelId="{D042EA15-DDFE-4977-9BE6-F3E367201845}" type="pres">
      <dgm:prSet presAssocID="{9E6F517A-A81D-48A5-B7F8-E0D72103D133}" presName="hierChild4" presStyleCnt="0"/>
      <dgm:spPr/>
    </dgm:pt>
    <dgm:pt modelId="{0F7DEB77-AA88-4BB2-B17A-3BA2F4B6F79A}" type="pres">
      <dgm:prSet presAssocID="{9E6F517A-A81D-48A5-B7F8-E0D72103D133}" presName="hierChild5" presStyleCnt="0"/>
      <dgm:spPr/>
    </dgm:pt>
    <dgm:pt modelId="{4A44011A-8A6E-414D-A2E1-0EA39428BB50}" type="pres">
      <dgm:prSet presAssocID="{2EF70F32-0043-49A5-901C-1BFD632C5480}" presName="Name37" presStyleLbl="parChTrans1D2" presStyleIdx="2" presStyleCnt="4"/>
      <dgm:spPr/>
      <dgm:t>
        <a:bodyPr/>
        <a:lstStyle/>
        <a:p>
          <a:endParaRPr lang="en-US"/>
        </a:p>
      </dgm:t>
    </dgm:pt>
    <dgm:pt modelId="{2A43E705-9FE9-45D9-B76E-2F14C1BB1B38}" type="pres">
      <dgm:prSet presAssocID="{782A56D0-2029-41B8-980A-95D6E192E806}" presName="hierRoot2" presStyleCnt="0">
        <dgm:presLayoutVars>
          <dgm:hierBranch val="init"/>
        </dgm:presLayoutVars>
      </dgm:prSet>
      <dgm:spPr/>
    </dgm:pt>
    <dgm:pt modelId="{90E8BE2E-0AAC-491E-83E1-AB473A5E0370}" type="pres">
      <dgm:prSet presAssocID="{782A56D0-2029-41B8-980A-95D6E192E806}" presName="rootComposite" presStyleCnt="0"/>
      <dgm:spPr/>
    </dgm:pt>
    <dgm:pt modelId="{1F15F98D-B215-45D0-94DA-88A9EED36C8A}" type="pres">
      <dgm:prSet presAssocID="{782A56D0-2029-41B8-980A-95D6E192E806}" presName="rootText" presStyleLbl="node2" presStyleIdx="2" presStyleCnt="4">
        <dgm:presLayoutVars>
          <dgm:chPref val="3"/>
        </dgm:presLayoutVars>
      </dgm:prSet>
      <dgm:spPr/>
      <dgm:t>
        <a:bodyPr/>
        <a:lstStyle/>
        <a:p>
          <a:endParaRPr lang="en-US"/>
        </a:p>
      </dgm:t>
    </dgm:pt>
    <dgm:pt modelId="{334C87B6-7B09-44D7-A70C-3B597CA1F91F}" type="pres">
      <dgm:prSet presAssocID="{782A56D0-2029-41B8-980A-95D6E192E806}" presName="rootConnector" presStyleLbl="node2" presStyleIdx="2" presStyleCnt="4"/>
      <dgm:spPr/>
      <dgm:t>
        <a:bodyPr/>
        <a:lstStyle/>
        <a:p>
          <a:endParaRPr lang="en-US"/>
        </a:p>
      </dgm:t>
    </dgm:pt>
    <dgm:pt modelId="{EF2C8B47-7219-49DD-8D02-B3C6FD0FC729}" type="pres">
      <dgm:prSet presAssocID="{782A56D0-2029-41B8-980A-95D6E192E806}" presName="hierChild4" presStyleCnt="0"/>
      <dgm:spPr/>
    </dgm:pt>
    <dgm:pt modelId="{B2D16F9B-66C4-4C6E-BB7A-FB85DEDFE067}" type="pres">
      <dgm:prSet presAssocID="{782A56D0-2029-41B8-980A-95D6E192E806}" presName="hierChild5" presStyleCnt="0"/>
      <dgm:spPr/>
    </dgm:pt>
    <dgm:pt modelId="{5B29A534-4F57-42D6-8EA2-D69AE155391B}" type="pres">
      <dgm:prSet presAssocID="{C2AC7834-F3D7-427D-B6F0-4D8CEE1DD9C9}" presName="Name37" presStyleLbl="parChTrans1D2" presStyleIdx="3" presStyleCnt="4"/>
      <dgm:spPr/>
      <dgm:t>
        <a:bodyPr/>
        <a:lstStyle/>
        <a:p>
          <a:endParaRPr lang="en-US"/>
        </a:p>
      </dgm:t>
    </dgm:pt>
    <dgm:pt modelId="{9759564D-441C-4E7A-B63A-90194B0EA29E}" type="pres">
      <dgm:prSet presAssocID="{56C0E4E4-1F5F-4D15-A561-AC781E47E1C9}" presName="hierRoot2" presStyleCnt="0">
        <dgm:presLayoutVars>
          <dgm:hierBranch val="init"/>
        </dgm:presLayoutVars>
      </dgm:prSet>
      <dgm:spPr/>
    </dgm:pt>
    <dgm:pt modelId="{8F0F1B08-156E-4BB6-8B16-A613944DE9D8}" type="pres">
      <dgm:prSet presAssocID="{56C0E4E4-1F5F-4D15-A561-AC781E47E1C9}" presName="rootComposite" presStyleCnt="0"/>
      <dgm:spPr/>
    </dgm:pt>
    <dgm:pt modelId="{B795622C-08B7-4C1D-89BD-46A668CE7C15}" type="pres">
      <dgm:prSet presAssocID="{56C0E4E4-1F5F-4D15-A561-AC781E47E1C9}" presName="rootText" presStyleLbl="node2" presStyleIdx="3" presStyleCnt="4">
        <dgm:presLayoutVars>
          <dgm:chPref val="3"/>
        </dgm:presLayoutVars>
      </dgm:prSet>
      <dgm:spPr/>
      <dgm:t>
        <a:bodyPr/>
        <a:lstStyle/>
        <a:p>
          <a:endParaRPr lang="en-US"/>
        </a:p>
      </dgm:t>
    </dgm:pt>
    <dgm:pt modelId="{BAD28617-2775-4389-882C-B54B8B8A7A7D}" type="pres">
      <dgm:prSet presAssocID="{56C0E4E4-1F5F-4D15-A561-AC781E47E1C9}" presName="rootConnector" presStyleLbl="node2" presStyleIdx="3" presStyleCnt="4"/>
      <dgm:spPr/>
      <dgm:t>
        <a:bodyPr/>
        <a:lstStyle/>
        <a:p>
          <a:endParaRPr lang="en-US"/>
        </a:p>
      </dgm:t>
    </dgm:pt>
    <dgm:pt modelId="{F09A4518-61F9-4316-8F55-EDBFAE26205E}" type="pres">
      <dgm:prSet presAssocID="{56C0E4E4-1F5F-4D15-A561-AC781E47E1C9}" presName="hierChild4" presStyleCnt="0"/>
      <dgm:spPr/>
    </dgm:pt>
    <dgm:pt modelId="{996A1E09-B85A-4451-A4E6-E6F8A6FD5640}" type="pres">
      <dgm:prSet presAssocID="{56C0E4E4-1F5F-4D15-A561-AC781E47E1C9}" presName="hierChild5" presStyleCnt="0"/>
      <dgm:spPr/>
    </dgm:pt>
    <dgm:pt modelId="{23A716CD-F6BA-4380-8B63-4E47F391C6B6}" type="pres">
      <dgm:prSet presAssocID="{46F13B2B-9666-4687-B711-20D6B1C1BEDE}" presName="hierChild3" presStyleCnt="0"/>
      <dgm:spPr/>
    </dgm:pt>
  </dgm:ptLst>
  <dgm:cxnLst>
    <dgm:cxn modelId="{34196EC7-1847-451B-83B9-1F9A372A4E34}" srcId="{40F89613-EE25-4495-8E81-F7B2D317631E}" destId="{46F13B2B-9666-4687-B711-20D6B1C1BEDE}" srcOrd="0" destOrd="0" parTransId="{15FE93AE-3BF2-4AC4-BF33-809EA1B766BC}" sibTransId="{FF355E82-8375-45DF-B740-42BEC8B5FCF4}"/>
    <dgm:cxn modelId="{DA92422F-C1F2-4336-82DB-149D38DC1F27}" type="presOf" srcId="{56C0E4E4-1F5F-4D15-A561-AC781E47E1C9}" destId="{B795622C-08B7-4C1D-89BD-46A668CE7C15}" srcOrd="0" destOrd="0" presId="urn:microsoft.com/office/officeart/2005/8/layout/orgChart1"/>
    <dgm:cxn modelId="{C7D2D614-B10D-4601-9BE2-7F27CCB1EB7C}" srcId="{46F13B2B-9666-4687-B711-20D6B1C1BEDE}" destId="{4C8E85F3-CC5D-43F0-9A88-24BA05882B6A}" srcOrd="0" destOrd="0" parTransId="{1C2C9D63-6073-4426-B0C2-ADEAEEEDBD00}" sibTransId="{AD7504C1-D1DB-48C3-816A-5F59CE5D8803}"/>
    <dgm:cxn modelId="{E24F60F2-A20E-4214-A0FE-AB704648865D}" srcId="{46F13B2B-9666-4687-B711-20D6B1C1BEDE}" destId="{782A56D0-2029-41B8-980A-95D6E192E806}" srcOrd="2" destOrd="0" parTransId="{2EF70F32-0043-49A5-901C-1BFD632C5480}" sibTransId="{AA7F4FE6-DA88-4469-B9F7-2E80F1B142A7}"/>
    <dgm:cxn modelId="{0D08BE0F-6C00-4156-A702-E97D26461012}" type="presOf" srcId="{9E6F517A-A81D-48A5-B7F8-E0D72103D133}" destId="{A3398847-55FD-4929-99CC-52E9F3CF01A5}" srcOrd="1" destOrd="0" presId="urn:microsoft.com/office/officeart/2005/8/layout/orgChart1"/>
    <dgm:cxn modelId="{43D0C1FE-2C7E-4CD5-BBDD-7FC30F102BFA}" type="presOf" srcId="{4C8E85F3-CC5D-43F0-9A88-24BA05882B6A}" destId="{52F7950D-7A89-4581-B739-B9A7F635C835}" srcOrd="0" destOrd="0" presId="urn:microsoft.com/office/officeart/2005/8/layout/orgChart1"/>
    <dgm:cxn modelId="{864937FB-8A94-4401-B7FE-FD992C7446BF}" type="presOf" srcId="{782A56D0-2029-41B8-980A-95D6E192E806}" destId="{334C87B6-7B09-44D7-A70C-3B597CA1F91F}" srcOrd="1" destOrd="0" presId="urn:microsoft.com/office/officeart/2005/8/layout/orgChart1"/>
    <dgm:cxn modelId="{01ADAEF1-067F-41B4-8658-EECC02E93F5D}" type="presOf" srcId="{56C0E4E4-1F5F-4D15-A561-AC781E47E1C9}" destId="{BAD28617-2775-4389-882C-B54B8B8A7A7D}" srcOrd="1" destOrd="0" presId="urn:microsoft.com/office/officeart/2005/8/layout/orgChart1"/>
    <dgm:cxn modelId="{573D50D6-1DBD-45FD-BFDB-3F68C94D8D6D}" type="presOf" srcId="{40F89613-EE25-4495-8E81-F7B2D317631E}" destId="{09AC6120-656E-419C-9B95-6A4499B5A417}" srcOrd="0" destOrd="0" presId="urn:microsoft.com/office/officeart/2005/8/layout/orgChart1"/>
    <dgm:cxn modelId="{CAB44EE0-472C-4E3C-8976-5BA5F4FDFBBE}" srcId="{46F13B2B-9666-4687-B711-20D6B1C1BEDE}" destId="{9E6F517A-A81D-48A5-B7F8-E0D72103D133}" srcOrd="1" destOrd="0" parTransId="{21D0A818-20FC-43F2-8767-67C6F3E73973}" sibTransId="{964D2908-30BE-4E27-BB5E-3D1E8BABF525}"/>
    <dgm:cxn modelId="{3F867241-B455-441E-9125-E7AC5575A306}" type="presOf" srcId="{C2AC7834-F3D7-427D-B6F0-4D8CEE1DD9C9}" destId="{5B29A534-4F57-42D6-8EA2-D69AE155391B}" srcOrd="0" destOrd="0" presId="urn:microsoft.com/office/officeart/2005/8/layout/orgChart1"/>
    <dgm:cxn modelId="{8C3D6912-4DA7-417A-A48D-7FAEF196DB58}" type="presOf" srcId="{9E6F517A-A81D-48A5-B7F8-E0D72103D133}" destId="{AD246C1B-1A39-4E8C-8A2A-C4B5EDE3BE9A}" srcOrd="0" destOrd="0" presId="urn:microsoft.com/office/officeart/2005/8/layout/orgChart1"/>
    <dgm:cxn modelId="{ABE775F1-7911-4F16-A7EE-3198A1C2929B}" type="presOf" srcId="{782A56D0-2029-41B8-980A-95D6E192E806}" destId="{1F15F98D-B215-45D0-94DA-88A9EED36C8A}" srcOrd="0" destOrd="0" presId="urn:microsoft.com/office/officeart/2005/8/layout/orgChart1"/>
    <dgm:cxn modelId="{C88D688A-B8BF-452C-8C44-D60C53E99AFE}" type="presOf" srcId="{21D0A818-20FC-43F2-8767-67C6F3E73973}" destId="{BCD2986D-0498-4B56-9420-6682E8A8D4C7}" srcOrd="0" destOrd="0" presId="urn:microsoft.com/office/officeart/2005/8/layout/orgChart1"/>
    <dgm:cxn modelId="{EAF57350-4D52-455C-953B-663FB21F012D}" type="presOf" srcId="{1C2C9D63-6073-4426-B0C2-ADEAEEEDBD00}" destId="{0917E843-E24A-4C76-9D32-1FD24B871B25}" srcOrd="0" destOrd="0" presId="urn:microsoft.com/office/officeart/2005/8/layout/orgChart1"/>
    <dgm:cxn modelId="{79C200D7-BB63-4456-9E46-D26E0A07B7E6}" type="presOf" srcId="{46F13B2B-9666-4687-B711-20D6B1C1BEDE}" destId="{8FE2809F-9B3C-4540-895A-E639A329900A}" srcOrd="1" destOrd="0" presId="urn:microsoft.com/office/officeart/2005/8/layout/orgChart1"/>
    <dgm:cxn modelId="{B7C4DC3F-5C88-4942-8BC5-7EEE8BFC9154}" type="presOf" srcId="{4C8E85F3-CC5D-43F0-9A88-24BA05882B6A}" destId="{385C8B8D-7A10-424A-A407-8880FD130BD9}" srcOrd="1" destOrd="0" presId="urn:microsoft.com/office/officeart/2005/8/layout/orgChart1"/>
    <dgm:cxn modelId="{C339B9C8-ACCF-415C-A060-2F61F7B12ABB}" srcId="{46F13B2B-9666-4687-B711-20D6B1C1BEDE}" destId="{56C0E4E4-1F5F-4D15-A561-AC781E47E1C9}" srcOrd="3" destOrd="0" parTransId="{C2AC7834-F3D7-427D-B6F0-4D8CEE1DD9C9}" sibTransId="{9550578F-EAB7-4756-A3DE-49297AEC45F7}"/>
    <dgm:cxn modelId="{1FD495E0-ABCD-4586-B307-A7801DE97D18}" type="presOf" srcId="{2EF70F32-0043-49A5-901C-1BFD632C5480}" destId="{4A44011A-8A6E-414D-A2E1-0EA39428BB50}" srcOrd="0" destOrd="0" presId="urn:microsoft.com/office/officeart/2005/8/layout/orgChart1"/>
    <dgm:cxn modelId="{57100B80-D118-4F38-8A35-B606340A766B}" type="presOf" srcId="{46F13B2B-9666-4687-B711-20D6B1C1BEDE}" destId="{C58CF514-C768-4FFF-9442-0B74D08E33C0}" srcOrd="0" destOrd="0" presId="urn:microsoft.com/office/officeart/2005/8/layout/orgChart1"/>
    <dgm:cxn modelId="{A6965E24-C506-4F57-89F6-5A72D6ACCA80}" type="presParOf" srcId="{09AC6120-656E-419C-9B95-6A4499B5A417}" destId="{707912C5-86DA-4FA1-AE4C-D3AB054F50B3}" srcOrd="0" destOrd="0" presId="urn:microsoft.com/office/officeart/2005/8/layout/orgChart1"/>
    <dgm:cxn modelId="{0F311558-353D-4E3A-9FCF-1385FE72511F}" type="presParOf" srcId="{707912C5-86DA-4FA1-AE4C-D3AB054F50B3}" destId="{6F97207C-216F-48F1-944C-2FC1AA58350E}" srcOrd="0" destOrd="0" presId="urn:microsoft.com/office/officeart/2005/8/layout/orgChart1"/>
    <dgm:cxn modelId="{32D8530A-CE22-4247-939A-18AC460F6134}" type="presParOf" srcId="{6F97207C-216F-48F1-944C-2FC1AA58350E}" destId="{C58CF514-C768-4FFF-9442-0B74D08E33C0}" srcOrd="0" destOrd="0" presId="urn:microsoft.com/office/officeart/2005/8/layout/orgChart1"/>
    <dgm:cxn modelId="{C5CFCB43-BC99-4275-A228-DC2B4D01C2F9}" type="presParOf" srcId="{6F97207C-216F-48F1-944C-2FC1AA58350E}" destId="{8FE2809F-9B3C-4540-895A-E639A329900A}" srcOrd="1" destOrd="0" presId="urn:microsoft.com/office/officeart/2005/8/layout/orgChart1"/>
    <dgm:cxn modelId="{B5F3638A-93F9-442B-B6B4-D85502F3999C}" type="presParOf" srcId="{707912C5-86DA-4FA1-AE4C-D3AB054F50B3}" destId="{4AA092B7-F1D5-415C-B860-A39BF4A442BC}" srcOrd="1" destOrd="0" presId="urn:microsoft.com/office/officeart/2005/8/layout/orgChart1"/>
    <dgm:cxn modelId="{576DD6F4-182E-49AC-A00E-E7E16800E7BC}" type="presParOf" srcId="{4AA092B7-F1D5-415C-B860-A39BF4A442BC}" destId="{0917E843-E24A-4C76-9D32-1FD24B871B25}" srcOrd="0" destOrd="0" presId="urn:microsoft.com/office/officeart/2005/8/layout/orgChart1"/>
    <dgm:cxn modelId="{1D2C179C-68D5-4B4C-90D5-A721CB985FA9}" type="presParOf" srcId="{4AA092B7-F1D5-415C-B860-A39BF4A442BC}" destId="{E03679F7-35A2-4983-A683-6DD9787ADA85}" srcOrd="1" destOrd="0" presId="urn:microsoft.com/office/officeart/2005/8/layout/orgChart1"/>
    <dgm:cxn modelId="{751D87AD-ECE0-4B6F-B1AF-D9842D0AF595}" type="presParOf" srcId="{E03679F7-35A2-4983-A683-6DD9787ADA85}" destId="{5FAF848E-535C-4BC0-9AED-89DD9A44FFEA}" srcOrd="0" destOrd="0" presId="urn:microsoft.com/office/officeart/2005/8/layout/orgChart1"/>
    <dgm:cxn modelId="{5CB00DA0-31B2-4903-8497-C71762D36D67}" type="presParOf" srcId="{5FAF848E-535C-4BC0-9AED-89DD9A44FFEA}" destId="{52F7950D-7A89-4581-B739-B9A7F635C835}" srcOrd="0" destOrd="0" presId="urn:microsoft.com/office/officeart/2005/8/layout/orgChart1"/>
    <dgm:cxn modelId="{E6F5DE6E-E487-4E52-850B-E1EABBEF207F}" type="presParOf" srcId="{5FAF848E-535C-4BC0-9AED-89DD9A44FFEA}" destId="{385C8B8D-7A10-424A-A407-8880FD130BD9}" srcOrd="1" destOrd="0" presId="urn:microsoft.com/office/officeart/2005/8/layout/orgChart1"/>
    <dgm:cxn modelId="{6B48934F-9479-48A6-ACAA-688793140DB7}" type="presParOf" srcId="{E03679F7-35A2-4983-A683-6DD9787ADA85}" destId="{27469A9E-FB12-4BAA-9015-0131939E98D9}" srcOrd="1" destOrd="0" presId="urn:microsoft.com/office/officeart/2005/8/layout/orgChart1"/>
    <dgm:cxn modelId="{203449FE-6398-4235-AB32-11DFF8DB4B19}" type="presParOf" srcId="{E03679F7-35A2-4983-A683-6DD9787ADA85}" destId="{BD2CC193-7C20-4A7A-8B7E-75702C627ADA}" srcOrd="2" destOrd="0" presId="urn:microsoft.com/office/officeart/2005/8/layout/orgChart1"/>
    <dgm:cxn modelId="{6BA9A645-FA7E-4E8E-A9DD-5F5867CEAB06}" type="presParOf" srcId="{4AA092B7-F1D5-415C-B860-A39BF4A442BC}" destId="{BCD2986D-0498-4B56-9420-6682E8A8D4C7}" srcOrd="2" destOrd="0" presId="urn:microsoft.com/office/officeart/2005/8/layout/orgChart1"/>
    <dgm:cxn modelId="{6BBD6625-01BD-466E-8D81-23C8B5593D5C}" type="presParOf" srcId="{4AA092B7-F1D5-415C-B860-A39BF4A442BC}" destId="{64823C44-54C1-4DDB-966D-CF980C3B3871}" srcOrd="3" destOrd="0" presId="urn:microsoft.com/office/officeart/2005/8/layout/orgChart1"/>
    <dgm:cxn modelId="{2216263D-5572-48FF-925C-278FA757D333}" type="presParOf" srcId="{64823C44-54C1-4DDB-966D-CF980C3B3871}" destId="{955A6877-E76F-4F80-975B-BFFA75730E67}" srcOrd="0" destOrd="0" presId="urn:microsoft.com/office/officeart/2005/8/layout/orgChart1"/>
    <dgm:cxn modelId="{D8926791-1921-4EAC-A740-27C05950A66C}" type="presParOf" srcId="{955A6877-E76F-4F80-975B-BFFA75730E67}" destId="{AD246C1B-1A39-4E8C-8A2A-C4B5EDE3BE9A}" srcOrd="0" destOrd="0" presId="urn:microsoft.com/office/officeart/2005/8/layout/orgChart1"/>
    <dgm:cxn modelId="{5E746914-B33A-413B-B2DD-EF6F94674E42}" type="presParOf" srcId="{955A6877-E76F-4F80-975B-BFFA75730E67}" destId="{A3398847-55FD-4929-99CC-52E9F3CF01A5}" srcOrd="1" destOrd="0" presId="urn:microsoft.com/office/officeart/2005/8/layout/orgChart1"/>
    <dgm:cxn modelId="{7AB56C0C-1D28-4606-A9E3-1946A47D0367}" type="presParOf" srcId="{64823C44-54C1-4DDB-966D-CF980C3B3871}" destId="{D042EA15-DDFE-4977-9BE6-F3E367201845}" srcOrd="1" destOrd="0" presId="urn:microsoft.com/office/officeart/2005/8/layout/orgChart1"/>
    <dgm:cxn modelId="{AD97C3D9-7F3C-4728-A0B9-F66E58F3BF1F}" type="presParOf" srcId="{64823C44-54C1-4DDB-966D-CF980C3B3871}" destId="{0F7DEB77-AA88-4BB2-B17A-3BA2F4B6F79A}" srcOrd="2" destOrd="0" presId="urn:microsoft.com/office/officeart/2005/8/layout/orgChart1"/>
    <dgm:cxn modelId="{131CAD06-D3C2-4B08-92E7-2DD6B2ABFAF5}" type="presParOf" srcId="{4AA092B7-F1D5-415C-B860-A39BF4A442BC}" destId="{4A44011A-8A6E-414D-A2E1-0EA39428BB50}" srcOrd="4" destOrd="0" presId="urn:microsoft.com/office/officeart/2005/8/layout/orgChart1"/>
    <dgm:cxn modelId="{B11EB7EB-50B3-449D-B426-04C8E1C22D85}" type="presParOf" srcId="{4AA092B7-F1D5-415C-B860-A39BF4A442BC}" destId="{2A43E705-9FE9-45D9-B76E-2F14C1BB1B38}" srcOrd="5" destOrd="0" presId="urn:microsoft.com/office/officeart/2005/8/layout/orgChart1"/>
    <dgm:cxn modelId="{3EE5C32E-1670-40CC-AE8C-9694104E5EA0}" type="presParOf" srcId="{2A43E705-9FE9-45D9-B76E-2F14C1BB1B38}" destId="{90E8BE2E-0AAC-491E-83E1-AB473A5E0370}" srcOrd="0" destOrd="0" presId="urn:microsoft.com/office/officeart/2005/8/layout/orgChart1"/>
    <dgm:cxn modelId="{82438134-B00E-4202-AFC4-647FCBEB1738}" type="presParOf" srcId="{90E8BE2E-0AAC-491E-83E1-AB473A5E0370}" destId="{1F15F98D-B215-45D0-94DA-88A9EED36C8A}" srcOrd="0" destOrd="0" presId="urn:microsoft.com/office/officeart/2005/8/layout/orgChart1"/>
    <dgm:cxn modelId="{16EDE89C-A5D3-45EB-8BFE-C7E7834AA34B}" type="presParOf" srcId="{90E8BE2E-0AAC-491E-83E1-AB473A5E0370}" destId="{334C87B6-7B09-44D7-A70C-3B597CA1F91F}" srcOrd="1" destOrd="0" presId="urn:microsoft.com/office/officeart/2005/8/layout/orgChart1"/>
    <dgm:cxn modelId="{6DF8012E-D1C2-44BC-95B7-D99F9A2140FD}" type="presParOf" srcId="{2A43E705-9FE9-45D9-B76E-2F14C1BB1B38}" destId="{EF2C8B47-7219-49DD-8D02-B3C6FD0FC729}" srcOrd="1" destOrd="0" presId="urn:microsoft.com/office/officeart/2005/8/layout/orgChart1"/>
    <dgm:cxn modelId="{7471EDAE-7206-4036-B224-6E53CEC35FF5}" type="presParOf" srcId="{2A43E705-9FE9-45D9-B76E-2F14C1BB1B38}" destId="{B2D16F9B-66C4-4C6E-BB7A-FB85DEDFE067}" srcOrd="2" destOrd="0" presId="urn:microsoft.com/office/officeart/2005/8/layout/orgChart1"/>
    <dgm:cxn modelId="{4D8D986B-CCEA-4168-AE3C-1418BF4AFE5A}" type="presParOf" srcId="{4AA092B7-F1D5-415C-B860-A39BF4A442BC}" destId="{5B29A534-4F57-42D6-8EA2-D69AE155391B}" srcOrd="6" destOrd="0" presId="urn:microsoft.com/office/officeart/2005/8/layout/orgChart1"/>
    <dgm:cxn modelId="{79EABB48-B0F7-47EC-91EF-4DAEDA3AB4C4}" type="presParOf" srcId="{4AA092B7-F1D5-415C-B860-A39BF4A442BC}" destId="{9759564D-441C-4E7A-B63A-90194B0EA29E}" srcOrd="7" destOrd="0" presId="urn:microsoft.com/office/officeart/2005/8/layout/orgChart1"/>
    <dgm:cxn modelId="{F5B9F8B8-4989-42DB-B5CF-EFD31CF0572D}" type="presParOf" srcId="{9759564D-441C-4E7A-B63A-90194B0EA29E}" destId="{8F0F1B08-156E-4BB6-8B16-A613944DE9D8}" srcOrd="0" destOrd="0" presId="urn:microsoft.com/office/officeart/2005/8/layout/orgChart1"/>
    <dgm:cxn modelId="{4CAC5ED7-1B93-40A3-8491-61E7C495FB97}" type="presParOf" srcId="{8F0F1B08-156E-4BB6-8B16-A613944DE9D8}" destId="{B795622C-08B7-4C1D-89BD-46A668CE7C15}" srcOrd="0" destOrd="0" presId="urn:microsoft.com/office/officeart/2005/8/layout/orgChart1"/>
    <dgm:cxn modelId="{C687375A-8B8B-48E4-9385-F93233EB5AE7}" type="presParOf" srcId="{8F0F1B08-156E-4BB6-8B16-A613944DE9D8}" destId="{BAD28617-2775-4389-882C-B54B8B8A7A7D}" srcOrd="1" destOrd="0" presId="urn:microsoft.com/office/officeart/2005/8/layout/orgChart1"/>
    <dgm:cxn modelId="{67FB64D2-E291-47D0-BD38-EE1C339AE7B7}" type="presParOf" srcId="{9759564D-441C-4E7A-B63A-90194B0EA29E}" destId="{F09A4518-61F9-4316-8F55-EDBFAE26205E}" srcOrd="1" destOrd="0" presId="urn:microsoft.com/office/officeart/2005/8/layout/orgChart1"/>
    <dgm:cxn modelId="{21332B0F-6040-4530-9C81-AC317BF93384}" type="presParOf" srcId="{9759564D-441C-4E7A-B63A-90194B0EA29E}" destId="{996A1E09-B85A-4451-A4E6-E6F8A6FD5640}" srcOrd="2" destOrd="0" presId="urn:microsoft.com/office/officeart/2005/8/layout/orgChart1"/>
    <dgm:cxn modelId="{46C9A2A5-62BF-4691-826A-D9FEEFEB325E}" type="presParOf" srcId="{707912C5-86DA-4FA1-AE4C-D3AB054F50B3}" destId="{23A716CD-F6BA-4380-8B63-4E47F391C6B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9A534-4F57-42D6-8EA2-D69AE155391B}">
      <dsp:nvSpPr>
        <dsp:cNvPr id="0" name=""/>
        <dsp:cNvSpPr/>
      </dsp:nvSpPr>
      <dsp:spPr>
        <a:xfrm>
          <a:off x="4064000" y="1542457"/>
          <a:ext cx="3182949" cy="368275"/>
        </a:xfrm>
        <a:custGeom>
          <a:avLst/>
          <a:gdLst/>
          <a:ahLst/>
          <a:cxnLst/>
          <a:rect l="0" t="0" r="0" b="0"/>
          <a:pathLst>
            <a:path>
              <a:moveTo>
                <a:pt x="0" y="0"/>
              </a:moveTo>
              <a:lnTo>
                <a:pt x="0" y="184137"/>
              </a:lnTo>
              <a:lnTo>
                <a:pt x="3182949" y="184137"/>
              </a:lnTo>
              <a:lnTo>
                <a:pt x="3182949" y="368275"/>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011A-8A6E-414D-A2E1-0EA39428BB50}">
      <dsp:nvSpPr>
        <dsp:cNvPr id="0" name=""/>
        <dsp:cNvSpPr/>
      </dsp:nvSpPr>
      <dsp:spPr>
        <a:xfrm>
          <a:off x="4064000" y="1542457"/>
          <a:ext cx="1060983" cy="368275"/>
        </a:xfrm>
        <a:custGeom>
          <a:avLst/>
          <a:gdLst/>
          <a:ahLst/>
          <a:cxnLst/>
          <a:rect l="0" t="0" r="0" b="0"/>
          <a:pathLst>
            <a:path>
              <a:moveTo>
                <a:pt x="0" y="0"/>
              </a:moveTo>
              <a:lnTo>
                <a:pt x="0" y="184137"/>
              </a:lnTo>
              <a:lnTo>
                <a:pt x="1060983" y="184137"/>
              </a:lnTo>
              <a:lnTo>
                <a:pt x="1060983" y="368275"/>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2986D-0498-4B56-9420-6682E8A8D4C7}">
      <dsp:nvSpPr>
        <dsp:cNvPr id="0" name=""/>
        <dsp:cNvSpPr/>
      </dsp:nvSpPr>
      <dsp:spPr>
        <a:xfrm>
          <a:off x="3003016" y="1542457"/>
          <a:ext cx="1060983" cy="368275"/>
        </a:xfrm>
        <a:custGeom>
          <a:avLst/>
          <a:gdLst/>
          <a:ahLst/>
          <a:cxnLst/>
          <a:rect l="0" t="0" r="0" b="0"/>
          <a:pathLst>
            <a:path>
              <a:moveTo>
                <a:pt x="1060983" y="0"/>
              </a:moveTo>
              <a:lnTo>
                <a:pt x="1060983" y="184137"/>
              </a:lnTo>
              <a:lnTo>
                <a:pt x="0" y="184137"/>
              </a:lnTo>
              <a:lnTo>
                <a:pt x="0" y="368275"/>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7E843-E24A-4C76-9D32-1FD24B871B25}">
      <dsp:nvSpPr>
        <dsp:cNvPr id="0" name=""/>
        <dsp:cNvSpPr/>
      </dsp:nvSpPr>
      <dsp:spPr>
        <a:xfrm>
          <a:off x="881050" y="1542457"/>
          <a:ext cx="3182949" cy="368275"/>
        </a:xfrm>
        <a:custGeom>
          <a:avLst/>
          <a:gdLst/>
          <a:ahLst/>
          <a:cxnLst/>
          <a:rect l="0" t="0" r="0" b="0"/>
          <a:pathLst>
            <a:path>
              <a:moveTo>
                <a:pt x="3182949" y="0"/>
              </a:moveTo>
              <a:lnTo>
                <a:pt x="3182949" y="184137"/>
              </a:lnTo>
              <a:lnTo>
                <a:pt x="0" y="184137"/>
              </a:lnTo>
              <a:lnTo>
                <a:pt x="0" y="368275"/>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CF514-C768-4FFF-9442-0B74D08E33C0}">
      <dsp:nvSpPr>
        <dsp:cNvPr id="0" name=""/>
        <dsp:cNvSpPr/>
      </dsp:nvSpPr>
      <dsp:spPr>
        <a:xfrm>
          <a:off x="3187154" y="665611"/>
          <a:ext cx="1753691" cy="876845"/>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Internet Services</a:t>
          </a:r>
          <a:endParaRPr lang="en-US" sz="1700" kern="1200" dirty="0"/>
        </a:p>
      </dsp:txBody>
      <dsp:txXfrm>
        <a:off x="3187154" y="665611"/>
        <a:ext cx="1753691" cy="876845"/>
      </dsp:txXfrm>
    </dsp:sp>
    <dsp:sp modelId="{52F7950D-7A89-4581-B739-B9A7F635C835}">
      <dsp:nvSpPr>
        <dsp:cNvPr id="0" name=""/>
        <dsp:cNvSpPr/>
      </dsp:nvSpPr>
      <dsp:spPr>
        <a:xfrm>
          <a:off x="4204" y="1910732"/>
          <a:ext cx="1753691" cy="876845"/>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Communication services</a:t>
          </a:r>
          <a:endParaRPr lang="en-US" sz="1700" kern="1200" dirty="0"/>
        </a:p>
      </dsp:txBody>
      <dsp:txXfrm>
        <a:off x="4204" y="1910732"/>
        <a:ext cx="1753691" cy="876845"/>
      </dsp:txXfrm>
    </dsp:sp>
    <dsp:sp modelId="{AD246C1B-1A39-4E8C-8A2A-C4B5EDE3BE9A}">
      <dsp:nvSpPr>
        <dsp:cNvPr id="0" name=""/>
        <dsp:cNvSpPr/>
      </dsp:nvSpPr>
      <dsp:spPr>
        <a:xfrm>
          <a:off x="2126170" y="1910732"/>
          <a:ext cx="1753691" cy="876845"/>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Information retrieval services</a:t>
          </a:r>
          <a:endParaRPr lang="en-US" sz="1700" kern="1200" dirty="0"/>
        </a:p>
      </dsp:txBody>
      <dsp:txXfrm>
        <a:off x="2126170" y="1910732"/>
        <a:ext cx="1753691" cy="876845"/>
      </dsp:txXfrm>
    </dsp:sp>
    <dsp:sp modelId="{1F15F98D-B215-45D0-94DA-88A9EED36C8A}">
      <dsp:nvSpPr>
        <dsp:cNvPr id="0" name=""/>
        <dsp:cNvSpPr/>
      </dsp:nvSpPr>
      <dsp:spPr>
        <a:xfrm>
          <a:off x="4248137" y="1910732"/>
          <a:ext cx="1753691" cy="876845"/>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Web services</a:t>
          </a:r>
          <a:endParaRPr lang="en-US" sz="1700" kern="1200" dirty="0"/>
        </a:p>
      </dsp:txBody>
      <dsp:txXfrm>
        <a:off x="4248137" y="1910732"/>
        <a:ext cx="1753691" cy="876845"/>
      </dsp:txXfrm>
    </dsp:sp>
    <dsp:sp modelId="{B795622C-08B7-4C1D-89BD-46A668CE7C15}">
      <dsp:nvSpPr>
        <dsp:cNvPr id="0" name=""/>
        <dsp:cNvSpPr/>
      </dsp:nvSpPr>
      <dsp:spPr>
        <a:xfrm>
          <a:off x="6370104" y="1910732"/>
          <a:ext cx="1753691" cy="876845"/>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World Wide Web</a:t>
          </a:r>
          <a:endParaRPr lang="en-US" sz="1700" kern="1200" dirty="0"/>
        </a:p>
      </dsp:txBody>
      <dsp:txXfrm>
        <a:off x="6370104" y="1910732"/>
        <a:ext cx="1753691" cy="8768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98B67-AA2B-45F4-BF6F-01FAD3B6DF5C}" type="datetimeFigureOut">
              <a:rPr lang="en-MY" smtClean="0"/>
              <a:t>6/12/2017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DED43-1D67-436C-A26A-C659FCF51283}" type="slidenum">
              <a:rPr lang="en-MY" smtClean="0"/>
              <a:t>‹#›</a:t>
            </a:fld>
            <a:endParaRPr lang="en-MY"/>
          </a:p>
        </p:txBody>
      </p:sp>
    </p:spTree>
    <p:extLst>
      <p:ext uri="{BB962C8B-B14F-4D97-AF65-F5344CB8AC3E}">
        <p14:creationId xmlns:p14="http://schemas.microsoft.com/office/powerpoint/2010/main" val="20208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1. communicating with friends, relatives, and business associates through electronic mail and social networking sites, shopping for virtually anything that can be purchased anywhere, and digging up a limitless variety and amount of information, from movie </a:t>
            </a:r>
            <a:r>
              <a:rPr lang="en-MY" dirty="0" err="1" smtClean="0"/>
              <a:t>theater</a:t>
            </a:r>
            <a:r>
              <a:rPr lang="en-MY" dirty="0" smtClean="0"/>
              <a:t> show times, to hotel room prices in cities halfway around the world, to the history and characteristics of the culture of some small and obscure society.</a:t>
            </a:r>
            <a:endParaRPr lang="en-MY" dirty="0"/>
          </a:p>
        </p:txBody>
      </p:sp>
      <p:sp>
        <p:nvSpPr>
          <p:cNvPr id="4" name="Slide Number Placeholder 3"/>
          <p:cNvSpPr>
            <a:spLocks noGrp="1"/>
          </p:cNvSpPr>
          <p:nvPr>
            <p:ph type="sldNum" sz="quarter" idx="10"/>
          </p:nvPr>
        </p:nvSpPr>
        <p:spPr/>
        <p:txBody>
          <a:bodyPr/>
          <a:lstStyle/>
          <a:p>
            <a:fld id="{8F8DED43-1D67-436C-A26A-C659FCF51283}" type="slidenum">
              <a:rPr lang="en-MY" smtClean="0"/>
              <a:t>2</a:t>
            </a:fld>
            <a:endParaRPr lang="en-MY"/>
          </a:p>
        </p:txBody>
      </p:sp>
    </p:spTree>
    <p:extLst>
      <p:ext uri="{BB962C8B-B14F-4D97-AF65-F5344CB8AC3E}">
        <p14:creationId xmlns:p14="http://schemas.microsoft.com/office/powerpoint/2010/main" val="11361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 so that even if some network nodes were lost to sabotage, war, or some more benign cause, the network would continue to function.</a:t>
            </a:r>
            <a:endParaRPr lang="en-MY" dirty="0"/>
          </a:p>
        </p:txBody>
      </p:sp>
      <p:sp>
        <p:nvSpPr>
          <p:cNvPr id="4" name="Slide Number Placeholder 3"/>
          <p:cNvSpPr>
            <a:spLocks noGrp="1"/>
          </p:cNvSpPr>
          <p:nvPr>
            <p:ph type="sldNum" sz="quarter" idx="10"/>
          </p:nvPr>
        </p:nvSpPr>
        <p:spPr/>
        <p:txBody>
          <a:bodyPr/>
          <a:lstStyle/>
          <a:p>
            <a:fld id="{8F8DED43-1D67-436C-A26A-C659FCF51283}" type="slidenum">
              <a:rPr lang="en-MY" smtClean="0"/>
              <a:t>3</a:t>
            </a:fld>
            <a:endParaRPr lang="en-MY"/>
          </a:p>
        </p:txBody>
      </p:sp>
    </p:spTree>
    <p:extLst>
      <p:ext uri="{BB962C8B-B14F-4D97-AF65-F5344CB8AC3E}">
        <p14:creationId xmlns:p14="http://schemas.microsoft.com/office/powerpoint/2010/main" val="942186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smtClean="0"/>
              <a:t>It was built initially to provide electronic mail and file transfers. </a:t>
            </a:r>
          </a:p>
          <a:p>
            <a:endParaRPr lang="en-MY" dirty="0"/>
          </a:p>
        </p:txBody>
      </p:sp>
      <p:sp>
        <p:nvSpPr>
          <p:cNvPr id="4" name="Slide Number Placeholder 3"/>
          <p:cNvSpPr>
            <a:spLocks noGrp="1"/>
          </p:cNvSpPr>
          <p:nvPr>
            <p:ph type="sldNum" sz="quarter" idx="10"/>
          </p:nvPr>
        </p:nvSpPr>
        <p:spPr/>
        <p:txBody>
          <a:bodyPr/>
          <a:lstStyle/>
          <a:p>
            <a:fld id="{8F8DED43-1D67-436C-A26A-C659FCF51283}" type="slidenum">
              <a:rPr lang="en-MY" smtClean="0"/>
              <a:t>4</a:t>
            </a:fld>
            <a:endParaRPr lang="en-MY"/>
          </a:p>
        </p:txBody>
      </p:sp>
    </p:spTree>
    <p:extLst>
      <p:ext uri="{BB962C8B-B14F-4D97-AF65-F5344CB8AC3E}">
        <p14:creationId xmlns:p14="http://schemas.microsoft.com/office/powerpoint/2010/main" val="257858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413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97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0662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557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568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3273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2515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2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35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691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66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39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53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42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66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523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31528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p:txBody>
          <a:bodyPr/>
          <a:lstStyle/>
          <a:p>
            <a:pPr eaLnBrk="1" hangingPunct="1"/>
            <a:r>
              <a:rPr lang="en-US" altLang="en-US" dirty="0" smtClean="0"/>
              <a:t>Fundamental of Internet Programming</a:t>
            </a:r>
          </a:p>
        </p:txBody>
      </p:sp>
      <p:sp>
        <p:nvSpPr>
          <p:cNvPr id="3077" name="Rectangle 5"/>
          <p:cNvSpPr>
            <a:spLocks noGrp="1" noChangeArrowheads="1"/>
          </p:cNvSpPr>
          <p:nvPr>
            <p:ph type="subTitle" idx="1"/>
          </p:nvPr>
        </p:nvSpPr>
        <p:spPr/>
        <p:txBody>
          <a:bodyPr/>
          <a:lstStyle/>
          <a:p>
            <a:pPr eaLnBrk="1" hangingPunct="1"/>
            <a:endParaRPr lang="en-US" altLang="en-US" dirty="0" smtClean="0"/>
          </a:p>
        </p:txBody>
      </p:sp>
    </p:spTree>
    <p:extLst>
      <p:ext uri="{BB962C8B-B14F-4D97-AF65-F5344CB8AC3E}">
        <p14:creationId xmlns:p14="http://schemas.microsoft.com/office/powerpoint/2010/main" val="2174713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Connecting to the Internet </a:t>
            </a:r>
          </a:p>
        </p:txBody>
      </p:sp>
      <p:sp>
        <p:nvSpPr>
          <p:cNvPr id="3" name="Content Placeholder 2"/>
          <p:cNvSpPr>
            <a:spLocks noGrp="1"/>
          </p:cNvSpPr>
          <p:nvPr>
            <p:ph idx="1"/>
          </p:nvPr>
        </p:nvSpPr>
        <p:spPr/>
        <p:txBody>
          <a:bodyPr/>
          <a:lstStyle/>
          <a:p>
            <a:pPr lvl="1"/>
            <a:r>
              <a:rPr lang="en-MY" dirty="0" smtClean="0"/>
              <a:t>Cable </a:t>
            </a:r>
            <a:r>
              <a:rPr lang="en-MY" dirty="0" smtClean="0">
                <a:sym typeface="Wingdings" panose="05000000000000000000" pitchFamily="2" charset="2"/>
              </a:rPr>
              <a:t> </a:t>
            </a:r>
            <a:r>
              <a:rPr lang="en-MY" dirty="0" smtClean="0"/>
              <a:t>Cable </a:t>
            </a:r>
            <a:r>
              <a:rPr lang="en-MY" dirty="0"/>
              <a:t>service connects to the Internet via cable </a:t>
            </a:r>
            <a:r>
              <a:rPr lang="en-MY" dirty="0" smtClean="0"/>
              <a:t>TV. It </a:t>
            </a:r>
            <a:r>
              <a:rPr lang="en-MY" dirty="0"/>
              <a:t>uses a broadband connection and can be faster than both dial-up and DSL service; however, it is only available where cable TV is available</a:t>
            </a:r>
            <a:r>
              <a:rPr lang="en-MY" dirty="0" smtClean="0"/>
              <a:t>.</a:t>
            </a:r>
          </a:p>
          <a:p>
            <a:pPr lvl="1"/>
            <a:r>
              <a:rPr lang="en-MY" dirty="0" smtClean="0"/>
              <a:t>Satellite </a:t>
            </a:r>
            <a:r>
              <a:rPr lang="en-MY" dirty="0" smtClean="0">
                <a:sym typeface="Wingdings" panose="05000000000000000000" pitchFamily="2" charset="2"/>
              </a:rPr>
              <a:t></a:t>
            </a:r>
            <a:r>
              <a:rPr lang="en-MY" dirty="0" smtClean="0"/>
              <a:t> It </a:t>
            </a:r>
            <a:r>
              <a:rPr lang="en-MY" dirty="0"/>
              <a:t>connects to the Internet through satellites orbiting the Earth. As a result, it can be used almost anywhere in the world, but the connection may be affected by weather patterns. </a:t>
            </a:r>
            <a:endParaRPr lang="en-MY" dirty="0" smtClean="0"/>
          </a:p>
          <a:p>
            <a:pPr lvl="1"/>
            <a:r>
              <a:rPr lang="en-MY" dirty="0" smtClean="0"/>
              <a:t>3G </a:t>
            </a:r>
            <a:r>
              <a:rPr lang="en-MY" dirty="0"/>
              <a:t>and </a:t>
            </a:r>
            <a:r>
              <a:rPr lang="en-MY" dirty="0" smtClean="0"/>
              <a:t>4G </a:t>
            </a:r>
            <a:r>
              <a:rPr lang="en-MY" dirty="0" smtClean="0">
                <a:sym typeface="Wingdings" panose="05000000000000000000" pitchFamily="2" charset="2"/>
              </a:rPr>
              <a:t> </a:t>
            </a:r>
            <a:r>
              <a:rPr lang="en-MY" dirty="0" smtClean="0"/>
              <a:t>3G </a:t>
            </a:r>
            <a:r>
              <a:rPr lang="en-MY" dirty="0"/>
              <a:t>and 4G service is most commonly used with mobile phones, and it connects wirelessly through your ISP's network. </a:t>
            </a:r>
            <a:r>
              <a:rPr lang="en-MY" dirty="0" smtClean="0"/>
              <a:t>They </a:t>
            </a:r>
            <a:r>
              <a:rPr lang="en-MY" dirty="0"/>
              <a:t>will also limit the amount of data you can use each month, which isn't the case with most broadband plans.</a:t>
            </a:r>
          </a:p>
        </p:txBody>
      </p:sp>
    </p:spTree>
    <p:extLst>
      <p:ext uri="{BB962C8B-B14F-4D97-AF65-F5344CB8AC3E}">
        <p14:creationId xmlns:p14="http://schemas.microsoft.com/office/powerpoint/2010/main" val="85334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Choosing an Internet service provider</a:t>
            </a:r>
          </a:p>
        </p:txBody>
      </p:sp>
      <p:sp>
        <p:nvSpPr>
          <p:cNvPr id="3" name="Content Placeholder 2"/>
          <p:cNvSpPr>
            <a:spLocks noGrp="1"/>
          </p:cNvSpPr>
          <p:nvPr>
            <p:ph idx="1"/>
          </p:nvPr>
        </p:nvSpPr>
        <p:spPr/>
        <p:txBody>
          <a:bodyPr>
            <a:normAutofit lnSpcReduction="10000"/>
          </a:bodyPr>
          <a:lstStyle/>
          <a:p>
            <a:r>
              <a:rPr lang="en-MY" dirty="0"/>
              <a:t>Most ISPs offer several tiers of service with different Internet speeds, usually measured in Mbps (short for megabits per second). </a:t>
            </a:r>
            <a:endParaRPr lang="en-MY" dirty="0" smtClean="0"/>
          </a:p>
          <a:p>
            <a:r>
              <a:rPr lang="en-MY" dirty="0" smtClean="0"/>
              <a:t>If </a:t>
            </a:r>
            <a:r>
              <a:rPr lang="en-MY" dirty="0"/>
              <a:t>you mainly want to use the Internet for email and social networking, a slower connection (around 2 to 5 Mbps</a:t>
            </a:r>
            <a:r>
              <a:rPr lang="en-MY" dirty="0" smtClean="0"/>
              <a:t>). </a:t>
            </a:r>
          </a:p>
          <a:p>
            <a:r>
              <a:rPr lang="en-MY" dirty="0" smtClean="0"/>
              <a:t>However</a:t>
            </a:r>
            <a:r>
              <a:rPr lang="en-MY" dirty="0"/>
              <a:t>, if you want to download music or stream videos, you'll want a faster connection (at </a:t>
            </a:r>
            <a:r>
              <a:rPr lang="en-MY" dirty="0" smtClean="0"/>
              <a:t>least </a:t>
            </a:r>
            <a:r>
              <a:rPr lang="en-MY" dirty="0"/>
              <a:t>5 Mbps or higher</a:t>
            </a:r>
            <a:r>
              <a:rPr lang="en-MY" dirty="0" smtClean="0"/>
              <a:t>).</a:t>
            </a:r>
          </a:p>
          <a:p>
            <a:r>
              <a:rPr lang="en-MY" dirty="0"/>
              <a:t>You'll also want to consider the cost of the service, including installation charges and monthly fees. </a:t>
            </a:r>
            <a:endParaRPr lang="en-MY" dirty="0" smtClean="0"/>
          </a:p>
          <a:p>
            <a:r>
              <a:rPr lang="en-MY" dirty="0" smtClean="0"/>
              <a:t>Generally, </a:t>
            </a:r>
            <a:r>
              <a:rPr lang="en-MY" dirty="0"/>
              <a:t>the faster the connection, the more expensive it will be per month. </a:t>
            </a:r>
            <a:endParaRPr lang="en-MY" dirty="0" smtClean="0"/>
          </a:p>
          <a:p>
            <a:r>
              <a:rPr lang="en-MY" dirty="0"/>
              <a:t>Although dial-up has traditionally been the least expensive option, many ISPs have raised dial-up prices to be the same as broadband. </a:t>
            </a:r>
          </a:p>
        </p:txBody>
      </p:sp>
    </p:spTree>
    <p:extLst>
      <p:ext uri="{BB962C8B-B14F-4D97-AF65-F5344CB8AC3E}">
        <p14:creationId xmlns:p14="http://schemas.microsoft.com/office/powerpoint/2010/main" val="2968711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Connecting to the Internet </a:t>
            </a:r>
            <a:endParaRPr lang="en-MY" dirty="0"/>
          </a:p>
        </p:txBody>
      </p:sp>
      <p:sp>
        <p:nvSpPr>
          <p:cNvPr id="3" name="Content Placeholder 2"/>
          <p:cNvSpPr>
            <a:spLocks noGrp="1"/>
          </p:cNvSpPr>
          <p:nvPr>
            <p:ph idx="1"/>
          </p:nvPr>
        </p:nvSpPr>
        <p:spPr/>
        <p:txBody>
          <a:bodyPr/>
          <a:lstStyle/>
          <a:p>
            <a:endParaRPr lang="en-MY" dirty="0"/>
          </a:p>
        </p:txBody>
      </p:sp>
      <p:sp>
        <p:nvSpPr>
          <p:cNvPr id="4" name="Rectangle 3"/>
          <p:cNvSpPr/>
          <p:nvPr/>
        </p:nvSpPr>
        <p:spPr>
          <a:xfrm>
            <a:off x="1936069" y="2656114"/>
            <a:ext cx="9370559" cy="1754326"/>
          </a:xfrm>
          <a:prstGeom prst="rect">
            <a:avLst/>
          </a:prstGeom>
          <a:noFill/>
        </p:spPr>
        <p:txBody>
          <a:bodyPr wrap="squar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devices do you need to connect to the internet?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49322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Modem</a:t>
            </a:r>
            <a:endParaRPr lang="en-MY" dirty="0"/>
          </a:p>
        </p:txBody>
      </p:sp>
      <p:sp>
        <p:nvSpPr>
          <p:cNvPr id="3" name="Content Placeholder 2"/>
          <p:cNvSpPr>
            <a:spLocks noGrp="1"/>
          </p:cNvSpPr>
          <p:nvPr>
            <p:ph idx="1"/>
          </p:nvPr>
        </p:nvSpPr>
        <p:spPr/>
        <p:txBody>
          <a:bodyPr/>
          <a:lstStyle/>
          <a:p>
            <a:r>
              <a:rPr lang="en-MY" dirty="0"/>
              <a:t>The type of Internet access you choose will determine the type of modem you need. </a:t>
            </a:r>
            <a:endParaRPr lang="en-MY" dirty="0" smtClean="0"/>
          </a:p>
          <a:p>
            <a:r>
              <a:rPr lang="en-MY" dirty="0" smtClean="0"/>
              <a:t>Dial-up </a:t>
            </a:r>
            <a:r>
              <a:rPr lang="en-MY" dirty="0"/>
              <a:t>access uses a telephone modem, DSL service uses a DSL modem, cable access uses a cable modem, and satellite service uses a satellite adapter. </a:t>
            </a:r>
            <a:endParaRPr lang="en-MY" dirty="0" smtClean="0"/>
          </a:p>
          <a:p>
            <a:r>
              <a:rPr lang="en-MY" dirty="0" smtClean="0"/>
              <a:t>Your </a:t>
            </a:r>
            <a:r>
              <a:rPr lang="en-MY" dirty="0"/>
              <a:t>ISP may give you a modem—often for a fee—when you sign a contract, which helps ensure that you have the right type of modem. </a:t>
            </a:r>
            <a:endParaRPr lang="en-MY" dirty="0" smtClean="0"/>
          </a:p>
          <a:p>
            <a:r>
              <a:rPr lang="en-MY" dirty="0" smtClean="0"/>
              <a:t>However</a:t>
            </a:r>
            <a:r>
              <a:rPr lang="en-MY" dirty="0"/>
              <a:t>, if you would prefer to shop for a better or less expensive modem, you can choose to buy one separately.</a:t>
            </a:r>
          </a:p>
        </p:txBody>
      </p:sp>
      <p:pic>
        <p:nvPicPr>
          <p:cNvPr id="4" name="Picture 3"/>
          <p:cNvPicPr>
            <a:picLocks noChangeAspect="1"/>
          </p:cNvPicPr>
          <p:nvPr/>
        </p:nvPicPr>
        <p:blipFill>
          <a:blip r:embed="rId2"/>
          <a:stretch>
            <a:fillRect/>
          </a:stretch>
        </p:blipFill>
        <p:spPr>
          <a:xfrm>
            <a:off x="819150" y="1756228"/>
            <a:ext cx="1409700" cy="2590800"/>
          </a:xfrm>
          <a:prstGeom prst="rect">
            <a:avLst/>
          </a:prstGeom>
        </p:spPr>
      </p:pic>
    </p:spTree>
    <p:extLst>
      <p:ext uri="{BB962C8B-B14F-4D97-AF65-F5344CB8AC3E}">
        <p14:creationId xmlns:p14="http://schemas.microsoft.com/office/powerpoint/2010/main" val="2391198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Router</a:t>
            </a:r>
          </a:p>
        </p:txBody>
      </p:sp>
      <p:sp>
        <p:nvSpPr>
          <p:cNvPr id="3" name="Content Placeholder 2"/>
          <p:cNvSpPr>
            <a:spLocks noGrp="1"/>
          </p:cNvSpPr>
          <p:nvPr>
            <p:ph idx="1"/>
          </p:nvPr>
        </p:nvSpPr>
        <p:spPr/>
        <p:txBody>
          <a:bodyPr/>
          <a:lstStyle/>
          <a:p>
            <a:r>
              <a:rPr lang="en-MY" dirty="0"/>
              <a:t>A router is a hardware device that allows you to connect several computers and other devices to a single Internet connection, which is known as a home network. </a:t>
            </a:r>
            <a:endParaRPr lang="en-MY" dirty="0" smtClean="0"/>
          </a:p>
          <a:p>
            <a:r>
              <a:rPr lang="en-MY" dirty="0" smtClean="0"/>
              <a:t>Many </a:t>
            </a:r>
            <a:r>
              <a:rPr lang="en-MY" dirty="0"/>
              <a:t>routers are wireless, which allows you to create a home wireless network, commonly known as a Wi-Fi network</a:t>
            </a:r>
            <a:r>
              <a:rPr lang="en-MY" dirty="0" smtClean="0"/>
              <a:t>.</a:t>
            </a:r>
          </a:p>
          <a:p>
            <a:r>
              <a:rPr lang="en-MY" dirty="0"/>
              <a:t>You don't necessarily need to buy a router to connect to the Internet. It's possible to connect your computer directly to your modem using an Ethernet cable. Also, many modems include a built-in router</a:t>
            </a:r>
          </a:p>
        </p:txBody>
      </p:sp>
      <p:pic>
        <p:nvPicPr>
          <p:cNvPr id="4" name="Picture 3"/>
          <p:cNvPicPr>
            <a:picLocks noChangeAspect="1"/>
          </p:cNvPicPr>
          <p:nvPr/>
        </p:nvPicPr>
        <p:blipFill>
          <a:blip r:embed="rId2"/>
          <a:stretch>
            <a:fillRect/>
          </a:stretch>
        </p:blipFill>
        <p:spPr>
          <a:xfrm>
            <a:off x="5413375" y="4726894"/>
            <a:ext cx="2381250" cy="1990725"/>
          </a:xfrm>
          <a:prstGeom prst="rect">
            <a:avLst/>
          </a:prstGeom>
        </p:spPr>
      </p:pic>
    </p:spTree>
    <p:extLst>
      <p:ext uri="{BB962C8B-B14F-4D97-AF65-F5344CB8AC3E}">
        <p14:creationId xmlns:p14="http://schemas.microsoft.com/office/powerpoint/2010/main" val="2036704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Home networking</a:t>
            </a:r>
          </a:p>
        </p:txBody>
      </p:sp>
      <p:sp>
        <p:nvSpPr>
          <p:cNvPr id="3" name="Content Placeholder 2"/>
          <p:cNvSpPr>
            <a:spLocks noGrp="1"/>
          </p:cNvSpPr>
          <p:nvPr>
            <p:ph idx="1"/>
          </p:nvPr>
        </p:nvSpPr>
        <p:spPr/>
        <p:txBody>
          <a:bodyPr>
            <a:normAutofit/>
          </a:bodyPr>
          <a:lstStyle/>
          <a:p>
            <a:r>
              <a:rPr lang="en-MY" dirty="0" smtClean="0"/>
              <a:t>In </a:t>
            </a:r>
            <a:r>
              <a:rPr lang="en-MY" dirty="0"/>
              <a:t>a home network, all of your devices connect to your router, which is connected to the modem. This means everyone in your family can use the Internet at the same time.</a:t>
            </a:r>
          </a:p>
          <a:p>
            <a:r>
              <a:rPr lang="en-MY" dirty="0" smtClean="0"/>
              <a:t>Your </a:t>
            </a:r>
            <a:r>
              <a:rPr lang="en-MY" dirty="0"/>
              <a:t>ISP technician may be able to set up a home Wi-Fi network when installing your Internet service. </a:t>
            </a:r>
            <a:endParaRPr lang="en-MY" dirty="0" smtClean="0"/>
          </a:p>
          <a:p>
            <a:r>
              <a:rPr lang="en-MY" dirty="0" smtClean="0"/>
              <a:t>If </a:t>
            </a:r>
            <a:r>
              <a:rPr lang="en-MY" dirty="0"/>
              <a:t>you want to connect a computer that does not have built-in Wi-Fi connectivity, you can purchase a Wi-Fi adapter that plugs into your computer's USB port.</a:t>
            </a:r>
          </a:p>
        </p:txBody>
      </p:sp>
    </p:spTree>
    <p:extLst>
      <p:ext uri="{BB962C8B-B14F-4D97-AF65-F5344CB8AC3E}">
        <p14:creationId xmlns:p14="http://schemas.microsoft.com/office/powerpoint/2010/main" val="48220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5 Predictions of How the Internet Works in 15 years.</a:t>
            </a:r>
            <a:endParaRPr lang="en-MY" dirty="0"/>
          </a:p>
        </p:txBody>
      </p:sp>
      <p:sp>
        <p:nvSpPr>
          <p:cNvPr id="6" name="Text Placeholder 5"/>
          <p:cNvSpPr>
            <a:spLocks noGrp="1"/>
          </p:cNvSpPr>
          <p:nvPr>
            <p:ph type="body" sz="quarter" idx="13"/>
          </p:nvPr>
        </p:nvSpPr>
        <p:spPr>
          <a:xfrm>
            <a:off x="5936342" y="3505200"/>
            <a:ext cx="4875223" cy="631372"/>
          </a:xfrm>
        </p:spPr>
        <p:txBody>
          <a:bodyPr/>
          <a:lstStyle/>
          <a:p>
            <a:r>
              <a:rPr lang="en-MY" dirty="0" smtClean="0"/>
              <a:t>PBS’s, </a:t>
            </a:r>
            <a:r>
              <a:rPr lang="en-MY" dirty="0"/>
              <a:t>the Wall Street Journal’s </a:t>
            </a:r>
            <a:r>
              <a:rPr lang="en-MY" dirty="0" smtClean="0"/>
              <a:t>and </a:t>
            </a:r>
            <a:r>
              <a:rPr lang="en-MY" dirty="0"/>
              <a:t>the </a:t>
            </a:r>
            <a:r>
              <a:rPr lang="en-MY" dirty="0" smtClean="0"/>
              <a:t>BBC’s</a:t>
            </a:r>
            <a:endParaRPr lang="en-MY" dirty="0"/>
          </a:p>
        </p:txBody>
      </p:sp>
    </p:spTree>
    <p:extLst>
      <p:ext uri="{BB962C8B-B14F-4D97-AF65-F5344CB8AC3E}">
        <p14:creationId xmlns:p14="http://schemas.microsoft.com/office/powerpoint/2010/main" val="124355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The Future of the Internet</a:t>
            </a:r>
            <a:endParaRPr lang="en-MY" dirty="0"/>
          </a:p>
        </p:txBody>
      </p:sp>
      <p:sp>
        <p:nvSpPr>
          <p:cNvPr id="3" name="Content Placeholder 2"/>
          <p:cNvSpPr>
            <a:spLocks noGrp="1"/>
          </p:cNvSpPr>
          <p:nvPr>
            <p:ph idx="1"/>
          </p:nvPr>
        </p:nvSpPr>
        <p:spPr/>
        <p:txBody>
          <a:bodyPr/>
          <a:lstStyle/>
          <a:p>
            <a:pPr marL="0" indent="0">
              <a:buNone/>
            </a:pPr>
            <a:r>
              <a:rPr lang="en-MY" b="1" dirty="0"/>
              <a:t>1. Internet connection will be permanent and automatic. </a:t>
            </a:r>
            <a:endParaRPr lang="en-MY" b="1" dirty="0" smtClean="0"/>
          </a:p>
          <a:p>
            <a:pPr marL="0" indent="0">
              <a:buNone/>
            </a:pPr>
            <a:r>
              <a:rPr lang="en-MY" dirty="0" smtClean="0"/>
              <a:t>We’ve </a:t>
            </a:r>
            <a:r>
              <a:rPr lang="en-MY" dirty="0"/>
              <a:t>been “connecting” to the Internet in various ways, from the minutes-long process of </a:t>
            </a:r>
            <a:r>
              <a:rPr lang="en-MY" dirty="0" err="1"/>
              <a:t>dialing</a:t>
            </a:r>
            <a:r>
              <a:rPr lang="en-MY" dirty="0"/>
              <a:t> up to the seconds-long process of entering a Wi-Fi password once for a given location. Eventually, connectivity will be constant and streamlined to the point where no individual “connection” is really necessary. Universal Internet is slowly becoming a reality, and overlap between systems may establish a layer of redundancy that prevents worries of service outages or bad connections.</a:t>
            </a:r>
          </a:p>
        </p:txBody>
      </p:sp>
    </p:spTree>
    <p:extLst>
      <p:ext uri="{BB962C8B-B14F-4D97-AF65-F5344CB8AC3E}">
        <p14:creationId xmlns:p14="http://schemas.microsoft.com/office/powerpoint/2010/main" val="301996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marL="0" indent="0">
              <a:buNone/>
            </a:pPr>
            <a:r>
              <a:rPr lang="en-MY" b="1" dirty="0"/>
              <a:t>2. Augmented and virtual reality will play a major role. </a:t>
            </a:r>
            <a:endParaRPr lang="en-MY" b="1" dirty="0" smtClean="0"/>
          </a:p>
          <a:p>
            <a:pPr marL="0" indent="0">
              <a:buNone/>
            </a:pPr>
            <a:r>
              <a:rPr lang="en-MY" dirty="0" smtClean="0"/>
              <a:t>Mobile </a:t>
            </a:r>
            <a:r>
              <a:rPr lang="en-MY" dirty="0"/>
              <a:t>devices let us access the Internet in the real world, but next -gen devices will project the Internet, or embed it, into the real world through a form of augmented reality. Google Glass pioneered this space, while Microsoft’s HoloLens looks promising to carve the path forward. Though augmented reality has seen some unsuccessful fits and starts, its close cousin, virtual reality, is starting to see significant growth amid the launch of Oculus Rift, HTC Vive, and the upcoming PlayStation VR. The world wasn’t ready for AR a few years ago, but a few years from now, it will be.</a:t>
            </a:r>
          </a:p>
        </p:txBody>
      </p:sp>
    </p:spTree>
    <p:extLst>
      <p:ext uri="{BB962C8B-B14F-4D97-AF65-F5344CB8AC3E}">
        <p14:creationId xmlns:p14="http://schemas.microsoft.com/office/powerpoint/2010/main" val="105137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marL="0" indent="0">
              <a:buNone/>
            </a:pPr>
            <a:r>
              <a:rPr lang="en-MY" b="1" dirty="0"/>
              <a:t>3. Machines might take over your job. </a:t>
            </a:r>
            <a:endParaRPr lang="en-MY" b="1" dirty="0" smtClean="0"/>
          </a:p>
          <a:p>
            <a:pPr marL="0" indent="0">
              <a:buNone/>
            </a:pPr>
            <a:r>
              <a:rPr lang="en-MY" dirty="0" smtClean="0"/>
              <a:t>Already</a:t>
            </a:r>
            <a:r>
              <a:rPr lang="en-MY" dirty="0"/>
              <a:t>, machines are capable of many manual tasks, and they’re starting to gain mastery over high-level and intellectual tasks, like writing. Combined with the ubiquity of the Internet, these apps will make it so that less work and more resources are directly available. The need for people to work will decrease along with job availability (at least, ideally), resulting in a system that’s more or less balanced. As we struggle to find this balance, we’ll undoubtedly encounter hurdles of joblessness and unbalanced resource distribution—but these are short-term drawbacks of a more connected, richer world.</a:t>
            </a:r>
          </a:p>
        </p:txBody>
      </p:sp>
    </p:spTree>
    <p:extLst>
      <p:ext uri="{BB962C8B-B14F-4D97-AF65-F5344CB8AC3E}">
        <p14:creationId xmlns:p14="http://schemas.microsoft.com/office/powerpoint/2010/main" val="308869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Fundamentals of Internet</a:t>
            </a:r>
            <a:endParaRPr lang="en-MY" dirty="0"/>
          </a:p>
        </p:txBody>
      </p:sp>
      <p:sp>
        <p:nvSpPr>
          <p:cNvPr id="3" name="Content Placeholder 2"/>
          <p:cNvSpPr>
            <a:spLocks noGrp="1"/>
          </p:cNvSpPr>
          <p:nvPr>
            <p:ph idx="1"/>
          </p:nvPr>
        </p:nvSpPr>
        <p:spPr/>
        <p:txBody>
          <a:bodyPr/>
          <a:lstStyle/>
          <a:p>
            <a:r>
              <a:rPr lang="en-MY" dirty="0"/>
              <a:t>Many use the Internet and the </a:t>
            </a:r>
            <a:r>
              <a:rPr lang="en-MY" dirty="0" smtClean="0"/>
              <a:t>World Wide </a:t>
            </a:r>
            <a:r>
              <a:rPr lang="en-MY" dirty="0"/>
              <a:t>Web </a:t>
            </a:r>
            <a:r>
              <a:rPr lang="en-MY" dirty="0" smtClean="0"/>
              <a:t>daily. </a:t>
            </a:r>
          </a:p>
          <a:p>
            <a:r>
              <a:rPr lang="en-MY" b="1" dirty="0" smtClean="0">
                <a:solidFill>
                  <a:srgbClr val="FF0000"/>
                </a:solidFill>
              </a:rPr>
              <a:t>What do you use with Internet and WWW?</a:t>
            </a:r>
          </a:p>
          <a:p>
            <a:r>
              <a:rPr lang="en-MY" b="1" dirty="0" smtClean="0">
                <a:solidFill>
                  <a:srgbClr val="FF0000"/>
                </a:solidFill>
              </a:rPr>
              <a:t>What is the downsides of Internet?</a:t>
            </a:r>
          </a:p>
          <a:p>
            <a:r>
              <a:rPr lang="en-MY" dirty="0">
                <a:solidFill>
                  <a:schemeClr val="tx1"/>
                </a:solidFill>
              </a:rPr>
              <a:t>In recent years, social networking </a:t>
            </a:r>
            <a:r>
              <a:rPr lang="en-MY" dirty="0" smtClean="0">
                <a:solidFill>
                  <a:schemeClr val="tx1"/>
                </a:solidFill>
              </a:rPr>
              <a:t>has been </a:t>
            </a:r>
            <a:r>
              <a:rPr lang="en-MY" dirty="0">
                <a:solidFill>
                  <a:schemeClr val="tx1"/>
                </a:solidFill>
              </a:rPr>
              <a:t>used effectively to organize social and political demonstrations, and </a:t>
            </a:r>
            <a:r>
              <a:rPr lang="en-MY" dirty="0" smtClean="0">
                <a:solidFill>
                  <a:schemeClr val="tx1"/>
                </a:solidFill>
              </a:rPr>
              <a:t>even revolutions</a:t>
            </a:r>
            <a:r>
              <a:rPr lang="en-MY" dirty="0">
                <a:solidFill>
                  <a:schemeClr val="tx1"/>
                </a:solidFill>
              </a:rPr>
              <a:t>.</a:t>
            </a:r>
            <a:endParaRPr lang="en-MY" dirty="0" smtClean="0">
              <a:solidFill>
                <a:schemeClr val="tx1"/>
              </a:solidFill>
            </a:endParaRPr>
          </a:p>
          <a:p>
            <a:r>
              <a:rPr lang="en-MY" dirty="0">
                <a:solidFill>
                  <a:schemeClr val="tx1"/>
                </a:solidFill>
              </a:rPr>
              <a:t>Constructing the software and data that provide access to all </a:t>
            </a:r>
            <a:r>
              <a:rPr lang="en-MY" dirty="0" smtClean="0">
                <a:solidFill>
                  <a:schemeClr val="tx1"/>
                </a:solidFill>
              </a:rPr>
              <a:t>this information </a:t>
            </a:r>
            <a:r>
              <a:rPr lang="en-MY" dirty="0">
                <a:solidFill>
                  <a:schemeClr val="tx1"/>
                </a:solidFill>
              </a:rPr>
              <a:t>requires knowledge of several different technologies, such as </a:t>
            </a:r>
            <a:r>
              <a:rPr lang="en-MY" dirty="0" err="1" smtClean="0">
                <a:solidFill>
                  <a:schemeClr val="tx1"/>
                </a:solidFill>
              </a:rPr>
              <a:t>markup</a:t>
            </a:r>
            <a:r>
              <a:rPr lang="en-MY" dirty="0" smtClean="0">
                <a:solidFill>
                  <a:schemeClr val="tx1"/>
                </a:solidFill>
              </a:rPr>
              <a:t> </a:t>
            </a:r>
            <a:r>
              <a:rPr lang="en-MY" dirty="0"/>
              <a:t>languages and meta-</a:t>
            </a:r>
            <a:r>
              <a:rPr lang="en-MY" dirty="0" err="1"/>
              <a:t>markup</a:t>
            </a:r>
            <a:r>
              <a:rPr lang="en-MY" dirty="0"/>
              <a:t> languages</a:t>
            </a:r>
            <a:endParaRPr lang="en-MY" dirty="0">
              <a:solidFill>
                <a:schemeClr val="tx1"/>
              </a:solidFill>
            </a:endParaRPr>
          </a:p>
        </p:txBody>
      </p:sp>
    </p:spTree>
    <p:extLst>
      <p:ext uri="{BB962C8B-B14F-4D97-AF65-F5344CB8AC3E}">
        <p14:creationId xmlns:p14="http://schemas.microsoft.com/office/powerpoint/2010/main" val="3959300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marL="0" indent="0">
              <a:buNone/>
            </a:pPr>
            <a:r>
              <a:rPr lang="en-MY" b="1" dirty="0"/>
              <a:t>4. Privacy will become commoditized. </a:t>
            </a:r>
            <a:endParaRPr lang="en-MY" b="1" dirty="0" smtClean="0"/>
          </a:p>
          <a:p>
            <a:pPr marL="0" indent="0">
              <a:buNone/>
            </a:pPr>
            <a:r>
              <a:rPr lang="en-MY" dirty="0" smtClean="0"/>
              <a:t>With </a:t>
            </a:r>
            <a:r>
              <a:rPr lang="en-MY" dirty="0"/>
              <a:t>a constant (and possibly un-severable) connection to the Internet and more apps that run our lives, privacy will become an even bigger concern. It may even be commoditized to the point where only the rich can afford to be off the grid. As a result, I expect we’ll see a number of independent organizations and companies striving to maintain some level of privacy for consumers; whether or not they’ll be successful is another story.</a:t>
            </a:r>
          </a:p>
        </p:txBody>
      </p:sp>
    </p:spTree>
    <p:extLst>
      <p:ext uri="{BB962C8B-B14F-4D97-AF65-F5344CB8AC3E}">
        <p14:creationId xmlns:p14="http://schemas.microsoft.com/office/powerpoint/2010/main" val="348416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marL="0" indent="0">
              <a:buNone/>
            </a:pPr>
            <a:r>
              <a:rPr lang="en-MY" b="1" dirty="0"/>
              <a:t>5. The ‘Internet of Things’ will fully mature. </a:t>
            </a:r>
            <a:endParaRPr lang="en-MY" b="1" dirty="0" smtClean="0"/>
          </a:p>
          <a:p>
            <a:pPr marL="0" indent="0">
              <a:buNone/>
            </a:pPr>
            <a:r>
              <a:rPr lang="en-MY" dirty="0" smtClean="0"/>
              <a:t>Already</a:t>
            </a:r>
            <a:r>
              <a:rPr lang="en-MY" dirty="0"/>
              <a:t>, the “Internet of Things” connects refrigerators, alarm clocks, and various other household appliances. In another 15 years, that connection will extend to vehicles, wallets, health monitors, and perhaps even our paper currency. The more freely information flows, the greater power and freedom we have; this truth will drive our desire to connect everything we can to the Internet.</a:t>
            </a:r>
          </a:p>
        </p:txBody>
      </p:sp>
    </p:spTree>
    <p:extLst>
      <p:ext uri="{BB962C8B-B14F-4D97-AF65-F5344CB8AC3E}">
        <p14:creationId xmlns:p14="http://schemas.microsoft.com/office/powerpoint/2010/main" val="197474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Origins of Internet</a:t>
            </a:r>
            <a:endParaRPr lang="en-MY" dirty="0"/>
          </a:p>
        </p:txBody>
      </p:sp>
      <p:sp>
        <p:nvSpPr>
          <p:cNvPr id="3" name="Content Placeholder 2"/>
          <p:cNvSpPr>
            <a:spLocks noGrp="1"/>
          </p:cNvSpPr>
          <p:nvPr>
            <p:ph idx="1"/>
          </p:nvPr>
        </p:nvSpPr>
        <p:spPr/>
        <p:txBody>
          <a:bodyPr/>
          <a:lstStyle/>
          <a:p>
            <a:r>
              <a:rPr lang="en-MY" dirty="0"/>
              <a:t>1960s, the U.S. Department of </a:t>
            </a:r>
            <a:r>
              <a:rPr lang="en-MY" dirty="0" err="1"/>
              <a:t>Defense</a:t>
            </a:r>
            <a:r>
              <a:rPr lang="en-MY" dirty="0"/>
              <a:t> (DoD) became interested in </a:t>
            </a:r>
            <a:r>
              <a:rPr lang="en-MY" dirty="0" smtClean="0"/>
              <a:t>developing a </a:t>
            </a:r>
            <a:r>
              <a:rPr lang="en-MY" dirty="0"/>
              <a:t>new large-scale computer </a:t>
            </a:r>
            <a:r>
              <a:rPr lang="en-MY" dirty="0" smtClean="0"/>
              <a:t>network. </a:t>
            </a:r>
          </a:p>
          <a:p>
            <a:r>
              <a:rPr lang="en-MY" dirty="0" smtClean="0"/>
              <a:t>Why? Communications</a:t>
            </a:r>
            <a:r>
              <a:rPr lang="en-MY" dirty="0"/>
              <a:t>, program sharing, and remote computer access for </a:t>
            </a:r>
            <a:r>
              <a:rPr lang="en-MY" dirty="0" smtClean="0"/>
              <a:t>researchers working </a:t>
            </a:r>
            <a:r>
              <a:rPr lang="en-MY" dirty="0"/>
              <a:t>on </a:t>
            </a:r>
            <a:r>
              <a:rPr lang="en-MY" dirty="0" err="1"/>
              <a:t>defense</a:t>
            </a:r>
            <a:r>
              <a:rPr lang="en-MY" dirty="0"/>
              <a:t>-related contracts</a:t>
            </a:r>
            <a:r>
              <a:rPr lang="en-MY" dirty="0" smtClean="0"/>
              <a:t>.</a:t>
            </a:r>
          </a:p>
          <a:p>
            <a:r>
              <a:rPr lang="en-MY" dirty="0"/>
              <a:t>One fundamental requirement was </a:t>
            </a:r>
            <a:r>
              <a:rPr lang="en-MY" dirty="0" smtClean="0"/>
              <a:t>that the </a:t>
            </a:r>
            <a:r>
              <a:rPr lang="en-MY" dirty="0"/>
              <a:t>network be sufficiently </a:t>
            </a:r>
            <a:r>
              <a:rPr lang="en-MY" dirty="0" smtClean="0"/>
              <a:t>robust.</a:t>
            </a:r>
          </a:p>
          <a:p>
            <a:r>
              <a:rPr lang="en-MY" dirty="0"/>
              <a:t> The DoD’s Advanced Research Projects Agency (ARPA</a:t>
            </a:r>
            <a:r>
              <a:rPr lang="en-MY" dirty="0" smtClean="0"/>
              <a:t>) </a:t>
            </a:r>
            <a:r>
              <a:rPr lang="en-MY" dirty="0"/>
              <a:t>funded </a:t>
            </a:r>
            <a:r>
              <a:rPr lang="en-MY" dirty="0" smtClean="0"/>
              <a:t>the construction </a:t>
            </a:r>
            <a:r>
              <a:rPr lang="en-MY" dirty="0"/>
              <a:t>of the first such network, which connected about a dozen </a:t>
            </a:r>
            <a:r>
              <a:rPr lang="en-MY" dirty="0" smtClean="0"/>
              <a:t>ARPA funded research </a:t>
            </a:r>
            <a:r>
              <a:rPr lang="en-MY" dirty="0"/>
              <a:t>laboratories and universities. The first node of this network </a:t>
            </a:r>
            <a:r>
              <a:rPr lang="en-MY" dirty="0" smtClean="0"/>
              <a:t>was established </a:t>
            </a:r>
            <a:r>
              <a:rPr lang="en-MY" dirty="0"/>
              <a:t>at UCLA in 1969</a:t>
            </a:r>
            <a:r>
              <a:rPr lang="en-MY" dirty="0" smtClean="0"/>
              <a:t>.</a:t>
            </a:r>
          </a:p>
          <a:p>
            <a:r>
              <a:rPr lang="en-MY" dirty="0" smtClean="0"/>
              <a:t>The </a:t>
            </a:r>
            <a:r>
              <a:rPr lang="en-MY" dirty="0"/>
              <a:t>network was named </a:t>
            </a:r>
            <a:r>
              <a:rPr lang="en-MY" dirty="0" err="1"/>
              <a:t>ARPAnet</a:t>
            </a:r>
            <a:r>
              <a:rPr lang="en-MY" dirty="0"/>
              <a:t>.</a:t>
            </a:r>
          </a:p>
        </p:txBody>
      </p:sp>
    </p:spTree>
    <p:extLst>
      <p:ext uri="{BB962C8B-B14F-4D97-AF65-F5344CB8AC3E}">
        <p14:creationId xmlns:p14="http://schemas.microsoft.com/office/powerpoint/2010/main" val="3127686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Origins of Internet</a:t>
            </a:r>
          </a:p>
        </p:txBody>
      </p:sp>
      <p:sp>
        <p:nvSpPr>
          <p:cNvPr id="3" name="Content Placeholder 2"/>
          <p:cNvSpPr>
            <a:spLocks noGrp="1"/>
          </p:cNvSpPr>
          <p:nvPr>
            <p:ph idx="1"/>
          </p:nvPr>
        </p:nvSpPr>
        <p:spPr/>
        <p:txBody>
          <a:bodyPr/>
          <a:lstStyle/>
          <a:p>
            <a:r>
              <a:rPr lang="en-MY" dirty="0" smtClean="0"/>
              <a:t>Early </a:t>
            </a:r>
            <a:r>
              <a:rPr lang="en-MY" dirty="0"/>
              <a:t>use of </a:t>
            </a:r>
            <a:r>
              <a:rPr lang="en-MY" b="1" dirty="0" err="1"/>
              <a:t>ARPAnet</a:t>
            </a:r>
            <a:r>
              <a:rPr lang="en-MY" dirty="0"/>
              <a:t> was simple </a:t>
            </a:r>
            <a:r>
              <a:rPr lang="en-MY" dirty="0" smtClean="0"/>
              <a:t>text-based communications </a:t>
            </a:r>
            <a:r>
              <a:rPr lang="en-MY" dirty="0"/>
              <a:t>through electronic </a:t>
            </a:r>
            <a:r>
              <a:rPr lang="en-MY" dirty="0" smtClean="0"/>
              <a:t>mail.</a:t>
            </a:r>
          </a:p>
          <a:p>
            <a:r>
              <a:rPr lang="en-MY" dirty="0" smtClean="0"/>
              <a:t>During </a:t>
            </a:r>
            <a:r>
              <a:rPr lang="en-MY" dirty="0"/>
              <a:t>the late 1970s and early 1980s, with </a:t>
            </a:r>
            <a:r>
              <a:rPr lang="en-MY" dirty="0" smtClean="0"/>
              <a:t>BITNET and </a:t>
            </a:r>
            <a:r>
              <a:rPr lang="en-MY" dirty="0"/>
              <a:t>CSNET among them</a:t>
            </a:r>
            <a:r>
              <a:rPr lang="en-MY" dirty="0" smtClean="0"/>
              <a:t>.</a:t>
            </a:r>
          </a:p>
          <a:p>
            <a:r>
              <a:rPr lang="en-MY" b="1" dirty="0"/>
              <a:t>BITNET</a:t>
            </a:r>
            <a:r>
              <a:rPr lang="en-MY" dirty="0"/>
              <a:t>, which is an acronym for </a:t>
            </a:r>
            <a:r>
              <a:rPr lang="en-MY" i="1" dirty="0"/>
              <a:t>Because It’s </a:t>
            </a:r>
            <a:r>
              <a:rPr lang="en-MY" i="1" dirty="0" smtClean="0"/>
              <a:t>Time Network</a:t>
            </a:r>
            <a:r>
              <a:rPr lang="en-MY" dirty="0"/>
              <a:t>, began at the City University of New York. </a:t>
            </a:r>
            <a:endParaRPr lang="en-MY" dirty="0" smtClean="0"/>
          </a:p>
          <a:p>
            <a:r>
              <a:rPr lang="en-MY" b="1" dirty="0" smtClean="0"/>
              <a:t>CSNET</a:t>
            </a:r>
            <a:r>
              <a:rPr lang="en-MY" dirty="0"/>
              <a:t>, which is an acronym for </a:t>
            </a:r>
            <a:r>
              <a:rPr lang="en-MY" i="1" dirty="0" smtClean="0"/>
              <a:t>Computer Science </a:t>
            </a:r>
            <a:r>
              <a:rPr lang="en-MY" i="1" dirty="0"/>
              <a:t>Network</a:t>
            </a:r>
            <a:r>
              <a:rPr lang="en-MY" dirty="0"/>
              <a:t>, connected the University of Delaware, Purdue </a:t>
            </a:r>
            <a:r>
              <a:rPr lang="en-MY" dirty="0" smtClean="0"/>
              <a:t>University, the </a:t>
            </a:r>
            <a:r>
              <a:rPr lang="en-MY" dirty="0"/>
              <a:t>University of Wisconsin, the RAND Corporation, and Bolt, </a:t>
            </a:r>
            <a:r>
              <a:rPr lang="en-MY" dirty="0" err="1"/>
              <a:t>Beranek</a:t>
            </a:r>
            <a:r>
              <a:rPr lang="en-MY" dirty="0"/>
              <a:t>, </a:t>
            </a:r>
            <a:r>
              <a:rPr lang="en-MY" dirty="0" smtClean="0"/>
              <a:t>and Newman </a:t>
            </a:r>
            <a:r>
              <a:rPr lang="en-MY" dirty="0"/>
              <a:t>(a research company in Cambridge, Massachusetts</a:t>
            </a:r>
            <a:r>
              <a:rPr lang="en-MY" dirty="0" smtClean="0"/>
              <a:t>).</a:t>
            </a:r>
          </a:p>
        </p:txBody>
      </p:sp>
    </p:spTree>
    <p:extLst>
      <p:ext uri="{BB962C8B-B14F-4D97-AF65-F5344CB8AC3E}">
        <p14:creationId xmlns:p14="http://schemas.microsoft.com/office/powerpoint/2010/main" val="4271705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Origins of Internet</a:t>
            </a:r>
          </a:p>
        </p:txBody>
      </p:sp>
      <p:sp>
        <p:nvSpPr>
          <p:cNvPr id="3" name="Content Placeholder 2"/>
          <p:cNvSpPr>
            <a:spLocks noGrp="1"/>
          </p:cNvSpPr>
          <p:nvPr>
            <p:ph idx="1"/>
          </p:nvPr>
        </p:nvSpPr>
        <p:spPr/>
        <p:txBody>
          <a:bodyPr>
            <a:normAutofit/>
          </a:bodyPr>
          <a:lstStyle/>
          <a:p>
            <a:r>
              <a:rPr lang="en-MY" dirty="0" err="1"/>
              <a:t>NSFnet</a:t>
            </a:r>
            <a:r>
              <a:rPr lang="en-MY" dirty="0"/>
              <a:t>, was created in 1986. It was sponsored by the National Science Foundation (NSF).</a:t>
            </a:r>
          </a:p>
          <a:p>
            <a:r>
              <a:rPr lang="en-MY" dirty="0" err="1"/>
              <a:t>NSFnet</a:t>
            </a:r>
            <a:r>
              <a:rPr lang="en-MY" dirty="0"/>
              <a:t> initially </a:t>
            </a:r>
            <a:r>
              <a:rPr lang="en-MY" dirty="0" smtClean="0"/>
              <a:t>connected the </a:t>
            </a:r>
            <a:r>
              <a:rPr lang="en-MY" dirty="0"/>
              <a:t>NSF-funded supercomputer </a:t>
            </a:r>
            <a:r>
              <a:rPr lang="en-MY" dirty="0" err="1"/>
              <a:t>centers</a:t>
            </a:r>
            <a:r>
              <a:rPr lang="en-MY" dirty="0"/>
              <a:t> that were at five universities. Soon </a:t>
            </a:r>
            <a:r>
              <a:rPr lang="en-MY" dirty="0" smtClean="0"/>
              <a:t>after being </a:t>
            </a:r>
            <a:r>
              <a:rPr lang="en-MY" dirty="0"/>
              <a:t>established, it became available to other academic institutions and </a:t>
            </a:r>
            <a:r>
              <a:rPr lang="en-MY" dirty="0" smtClean="0"/>
              <a:t>research laboratories</a:t>
            </a:r>
            <a:r>
              <a:rPr lang="en-MY" dirty="0"/>
              <a:t>. </a:t>
            </a:r>
            <a:endParaRPr lang="en-MY" dirty="0" smtClean="0"/>
          </a:p>
          <a:p>
            <a:r>
              <a:rPr lang="en-MY" dirty="0" smtClean="0"/>
              <a:t>By </a:t>
            </a:r>
            <a:r>
              <a:rPr lang="en-MY" dirty="0"/>
              <a:t>1990, </a:t>
            </a:r>
            <a:r>
              <a:rPr lang="en-MY" dirty="0" err="1"/>
              <a:t>NSFnet</a:t>
            </a:r>
            <a:r>
              <a:rPr lang="en-MY" dirty="0"/>
              <a:t> had replaced </a:t>
            </a:r>
            <a:r>
              <a:rPr lang="en-MY" dirty="0" err="1"/>
              <a:t>ARPAnet</a:t>
            </a:r>
            <a:r>
              <a:rPr lang="en-MY" dirty="0"/>
              <a:t> for most </a:t>
            </a:r>
            <a:r>
              <a:rPr lang="en-MY" dirty="0" err="1"/>
              <a:t>nonmilitary</a:t>
            </a:r>
            <a:r>
              <a:rPr lang="en-MY" dirty="0"/>
              <a:t> </a:t>
            </a:r>
            <a:r>
              <a:rPr lang="en-MY" dirty="0" smtClean="0"/>
              <a:t>uses, and </a:t>
            </a:r>
            <a:r>
              <a:rPr lang="en-MY" dirty="0"/>
              <a:t>a wide variety of organizations had established nodes on the new network</a:t>
            </a:r>
            <a:r>
              <a:rPr lang="en-MY" dirty="0" smtClean="0"/>
              <a:t>—  by </a:t>
            </a:r>
            <a:r>
              <a:rPr lang="en-MY" dirty="0"/>
              <a:t>1992, </a:t>
            </a:r>
            <a:r>
              <a:rPr lang="en-MY" dirty="0" err="1"/>
              <a:t>NSFnet</a:t>
            </a:r>
            <a:r>
              <a:rPr lang="en-MY" dirty="0"/>
              <a:t> connected more than one million computers around the world.</a:t>
            </a:r>
          </a:p>
          <a:p>
            <a:r>
              <a:rPr lang="en-MY" dirty="0"/>
              <a:t>In 1995, a small part of </a:t>
            </a:r>
            <a:r>
              <a:rPr lang="en-MY" dirty="0" err="1"/>
              <a:t>NSFnet</a:t>
            </a:r>
            <a:r>
              <a:rPr lang="en-MY" dirty="0"/>
              <a:t> returned to being a research network. The </a:t>
            </a:r>
            <a:r>
              <a:rPr lang="en-MY" dirty="0" smtClean="0"/>
              <a:t>rest became </a:t>
            </a:r>
            <a:r>
              <a:rPr lang="en-MY" dirty="0"/>
              <a:t>known as the Internet, </a:t>
            </a:r>
          </a:p>
        </p:txBody>
      </p:sp>
    </p:spTree>
    <p:extLst>
      <p:ext uri="{BB962C8B-B14F-4D97-AF65-F5344CB8AC3E}">
        <p14:creationId xmlns:p14="http://schemas.microsoft.com/office/powerpoint/2010/main" val="3922001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dirty="0" smtClean="0"/>
              <a:t>Introducing the Internet</a:t>
            </a:r>
          </a:p>
        </p:txBody>
      </p:sp>
      <p:sp>
        <p:nvSpPr>
          <p:cNvPr id="9221" name="Rectangle 3"/>
          <p:cNvSpPr>
            <a:spLocks noGrp="1" noChangeArrowheads="1"/>
          </p:cNvSpPr>
          <p:nvPr>
            <p:ph idx="1"/>
          </p:nvPr>
        </p:nvSpPr>
        <p:spPr/>
        <p:txBody>
          <a:bodyPr>
            <a:normAutofit/>
          </a:bodyPr>
          <a:lstStyle/>
          <a:p>
            <a:r>
              <a:rPr lang="en-MY" altLang="en-US" dirty="0"/>
              <a:t>The Internet is a huge collection </a:t>
            </a:r>
            <a:r>
              <a:rPr lang="en-MY" altLang="en-US"/>
              <a:t>of </a:t>
            </a:r>
            <a:r>
              <a:rPr lang="en-MY" altLang="en-US" smtClean="0"/>
              <a:t>computers/devices </a:t>
            </a:r>
            <a:r>
              <a:rPr lang="en-MY" altLang="en-US" dirty="0"/>
              <a:t>connected in a </a:t>
            </a:r>
            <a:r>
              <a:rPr lang="en-MY" altLang="en-US" dirty="0" smtClean="0"/>
              <a:t>communications network</a:t>
            </a:r>
            <a:r>
              <a:rPr lang="en-MY" altLang="en-US" dirty="0"/>
              <a:t>. These computers are of every imaginable size, configuration, and </a:t>
            </a:r>
            <a:r>
              <a:rPr lang="en-MY" altLang="en-US" dirty="0" smtClean="0"/>
              <a:t>manufacturer. </a:t>
            </a:r>
          </a:p>
          <a:p>
            <a:r>
              <a:rPr lang="en-US" altLang="en-US" dirty="0" smtClean="0"/>
              <a:t>A computer or other device that requests services from a server is called a </a:t>
            </a:r>
            <a:r>
              <a:rPr lang="en-US" altLang="en-US" b="1" dirty="0" smtClean="0">
                <a:solidFill>
                  <a:srgbClr val="777777"/>
                </a:solidFill>
              </a:rPr>
              <a:t>client</a:t>
            </a:r>
            <a:endParaRPr lang="en-US" altLang="en-US" dirty="0" smtClean="0"/>
          </a:p>
          <a:p>
            <a:pPr eaLnBrk="1" hangingPunct="1"/>
            <a:r>
              <a:rPr lang="en-US" altLang="en-US" dirty="0" smtClean="0"/>
              <a:t>One of the most common network structures is the </a:t>
            </a:r>
            <a:r>
              <a:rPr lang="en-US" altLang="en-US" b="1" dirty="0" smtClean="0">
                <a:solidFill>
                  <a:srgbClr val="777777"/>
                </a:solidFill>
              </a:rPr>
              <a:t>client-server network</a:t>
            </a:r>
            <a:endParaRPr lang="en-US" altLang="en-US" dirty="0" smtClean="0"/>
          </a:p>
          <a:p>
            <a:pPr eaLnBrk="1" hangingPunct="1"/>
            <a:r>
              <a:rPr lang="en-US" altLang="en-US" dirty="0" smtClean="0"/>
              <a:t>If the computers that make up a network are close together (within a single department or building), then the network is referred to as a </a:t>
            </a:r>
            <a:r>
              <a:rPr lang="en-US" altLang="en-US" b="1" dirty="0" smtClean="0">
                <a:solidFill>
                  <a:srgbClr val="777777"/>
                </a:solidFill>
              </a:rPr>
              <a:t>local area network (LAN)</a:t>
            </a:r>
            <a:endParaRPr lang="en-US" altLang="en-US" dirty="0" smtClean="0"/>
          </a:p>
        </p:txBody>
      </p:sp>
      <p:sp>
        <p:nvSpPr>
          <p:cNvPr id="921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2400">
                <a:solidFill>
                  <a:schemeClr val="tx1"/>
                </a:solidFill>
                <a:latin typeface="Arial" panose="020B0604020202020204" pitchFamily="34" charset="0"/>
              </a:defRPr>
            </a:lvl1pPr>
            <a:lvl2pPr marL="742950" indent="-285750">
              <a:spcBef>
                <a:spcPct val="20000"/>
              </a:spcBef>
              <a:buFont typeface="Times New Roman" panose="02020603050405020304" pitchFamily="18" charset="0"/>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altLang="en-US" sz="1200">
                <a:latin typeface="Times New Roman" panose="02020603050405020304" pitchFamily="18" charset="0"/>
              </a:rPr>
              <a:t>Tutorial 1</a:t>
            </a:r>
          </a:p>
        </p:txBody>
      </p:sp>
      <p:sp>
        <p:nvSpPr>
          <p:cNvPr id="92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2400">
                <a:solidFill>
                  <a:schemeClr val="tx1"/>
                </a:solidFill>
                <a:latin typeface="Arial" panose="020B0604020202020204" pitchFamily="34" charset="0"/>
              </a:defRPr>
            </a:lvl1pPr>
            <a:lvl2pPr marL="742950" indent="-285750">
              <a:spcBef>
                <a:spcPct val="20000"/>
              </a:spcBef>
              <a:buFont typeface="Times New Roman" panose="02020603050405020304" pitchFamily="18" charset="0"/>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fld id="{22815B29-815C-4B3C-BED5-9C1C479E62B0}" type="slidenum">
              <a:rPr lang="en-US" altLang="en-US" sz="1200">
                <a:latin typeface="Times New Roman" panose="02020603050405020304" pitchFamily="18" charset="0"/>
              </a:rPr>
              <a:pPr>
                <a:spcBef>
                  <a:spcPct val="0"/>
                </a:spcBef>
                <a:buClrTx/>
                <a:buFontTx/>
                <a:buNone/>
              </a:pPr>
              <a:t>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75370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What are Internet Services?</a:t>
            </a:r>
            <a:endParaRPr lang="en-MY" dirty="0"/>
          </a:p>
        </p:txBody>
      </p:sp>
      <p:sp>
        <p:nvSpPr>
          <p:cNvPr id="3" name="Content Placeholder 2"/>
          <p:cNvSpPr>
            <a:spLocks noGrp="1"/>
          </p:cNvSpPr>
          <p:nvPr>
            <p:ph idx="1"/>
          </p:nvPr>
        </p:nvSpPr>
        <p:spPr/>
        <p:txBody>
          <a:bodyPr/>
          <a:lstStyle/>
          <a:p>
            <a:r>
              <a:rPr lang="en-MY" dirty="0"/>
              <a:t>A</a:t>
            </a:r>
            <a:r>
              <a:rPr lang="en-MY" dirty="0" smtClean="0"/>
              <a:t>llows </a:t>
            </a:r>
            <a:r>
              <a:rPr lang="en-MY" dirty="0"/>
              <a:t>us to access huge amount of information such as text, graphics, sound and </a:t>
            </a:r>
            <a:r>
              <a:rPr lang="en-MY" dirty="0" smtClean="0"/>
              <a:t>software </a:t>
            </a:r>
            <a:r>
              <a:rPr lang="en-MY" dirty="0"/>
              <a:t>over the internet</a:t>
            </a:r>
            <a:r>
              <a:rPr lang="en-MY" dirty="0" smtClean="0"/>
              <a:t>.</a:t>
            </a:r>
          </a:p>
          <a:p>
            <a:endParaRPr lang="en-MY" dirty="0"/>
          </a:p>
        </p:txBody>
      </p:sp>
      <p:graphicFrame>
        <p:nvGraphicFramePr>
          <p:cNvPr id="4" name="Diagram 3"/>
          <p:cNvGraphicFramePr/>
          <p:nvPr>
            <p:extLst>
              <p:ext uri="{D42A27DB-BD31-4B8C-83A1-F6EECF244321}">
                <p14:modId xmlns:p14="http://schemas.microsoft.com/office/powerpoint/2010/main" val="2404013204"/>
              </p:ext>
            </p:extLst>
          </p:nvPr>
        </p:nvGraphicFramePr>
        <p:xfrm>
          <a:off x="2452914" y="2686632"/>
          <a:ext cx="8128000" cy="345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8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are Internet Services?</a:t>
            </a:r>
          </a:p>
        </p:txBody>
      </p:sp>
      <p:sp>
        <p:nvSpPr>
          <p:cNvPr id="3" name="Content Placeholder 2"/>
          <p:cNvSpPr>
            <a:spLocks noGrp="1"/>
          </p:cNvSpPr>
          <p:nvPr>
            <p:ph idx="1"/>
          </p:nvPr>
        </p:nvSpPr>
        <p:spPr/>
        <p:txBody>
          <a:bodyPr/>
          <a:lstStyle/>
          <a:p>
            <a:r>
              <a:rPr lang="en-MY" dirty="0"/>
              <a:t>Communication </a:t>
            </a:r>
            <a:r>
              <a:rPr lang="en-MY" dirty="0" smtClean="0"/>
              <a:t>Services - </a:t>
            </a:r>
            <a:r>
              <a:rPr lang="en-MY" dirty="0"/>
              <a:t>available that offer exchange of information with individuals or groups</a:t>
            </a:r>
            <a:r>
              <a:rPr lang="en-MY" dirty="0" smtClean="0"/>
              <a:t>.</a:t>
            </a:r>
          </a:p>
          <a:p>
            <a:r>
              <a:rPr lang="en-MY" dirty="0"/>
              <a:t>Information retrieval </a:t>
            </a:r>
            <a:r>
              <a:rPr lang="en-MY" dirty="0" smtClean="0"/>
              <a:t>services - offering </a:t>
            </a:r>
            <a:r>
              <a:rPr lang="en-MY" dirty="0"/>
              <a:t>easy access to information present on the </a:t>
            </a:r>
            <a:r>
              <a:rPr lang="en-MY" dirty="0" smtClean="0"/>
              <a:t>internet</a:t>
            </a:r>
            <a:r>
              <a:rPr lang="en-MY" dirty="0"/>
              <a:t>. </a:t>
            </a:r>
            <a:endParaRPr lang="en-MY" dirty="0" smtClean="0"/>
          </a:p>
          <a:p>
            <a:r>
              <a:rPr lang="en-MY" dirty="0"/>
              <a:t>Web services </a:t>
            </a:r>
            <a:r>
              <a:rPr lang="en-MY" dirty="0" smtClean="0"/>
              <a:t>- allow </a:t>
            </a:r>
            <a:r>
              <a:rPr lang="en-MY" dirty="0"/>
              <a:t>exchange of information between applications on the web</a:t>
            </a:r>
            <a:r>
              <a:rPr lang="en-MY" dirty="0" smtClean="0"/>
              <a:t>.</a:t>
            </a:r>
          </a:p>
          <a:p>
            <a:r>
              <a:rPr lang="en-MY" dirty="0" smtClean="0"/>
              <a:t>WWW - It </a:t>
            </a:r>
            <a:r>
              <a:rPr lang="en-MY" dirty="0"/>
              <a:t>offers a way to access documents spread over the several servers over the internet</a:t>
            </a:r>
            <a:r>
              <a:rPr lang="en-MY" dirty="0" smtClean="0"/>
              <a:t>.</a:t>
            </a:r>
          </a:p>
          <a:p>
            <a:endParaRPr lang="en-MY" dirty="0"/>
          </a:p>
          <a:p>
            <a:endParaRPr lang="en-MY" dirty="0"/>
          </a:p>
        </p:txBody>
      </p:sp>
      <p:sp>
        <p:nvSpPr>
          <p:cNvPr id="4" name="Rectangle 3"/>
          <p:cNvSpPr/>
          <p:nvPr/>
        </p:nvSpPr>
        <p:spPr>
          <a:xfrm>
            <a:off x="1506969" y="5122803"/>
            <a:ext cx="9997643" cy="1323439"/>
          </a:xfrm>
          <a:prstGeom prst="rect">
            <a:avLst/>
          </a:prstGeom>
          <a:noFill/>
        </p:spPr>
        <p:txBody>
          <a:bodyPr wrap="squar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Can you name each example of above service?</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72435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Connecting to the Internet </a:t>
            </a:r>
          </a:p>
        </p:txBody>
      </p:sp>
      <p:sp>
        <p:nvSpPr>
          <p:cNvPr id="3" name="Content Placeholder 2"/>
          <p:cNvSpPr>
            <a:spLocks noGrp="1"/>
          </p:cNvSpPr>
          <p:nvPr>
            <p:ph idx="1"/>
          </p:nvPr>
        </p:nvSpPr>
        <p:spPr/>
        <p:txBody>
          <a:bodyPr/>
          <a:lstStyle/>
          <a:p>
            <a:r>
              <a:rPr lang="en-MY" dirty="0"/>
              <a:t>The type of Internet service you choose will largely depend on which Internet service providers (ISPs) serve your area, along with the types of service they offer. </a:t>
            </a:r>
            <a:endParaRPr lang="en-MY" dirty="0" smtClean="0"/>
          </a:p>
          <a:p>
            <a:r>
              <a:rPr lang="en-MY" dirty="0" smtClean="0"/>
              <a:t>Types of Internet Services:- </a:t>
            </a:r>
          </a:p>
          <a:p>
            <a:pPr lvl="1"/>
            <a:r>
              <a:rPr lang="en-MY" dirty="0" smtClean="0"/>
              <a:t>DIAL-UP </a:t>
            </a:r>
            <a:r>
              <a:rPr lang="en-MY" dirty="0" smtClean="0">
                <a:sym typeface="Wingdings" panose="05000000000000000000" pitchFamily="2" charset="2"/>
              </a:rPr>
              <a:t> </a:t>
            </a:r>
            <a:r>
              <a:rPr lang="en-MY" dirty="0" smtClean="0"/>
              <a:t>Dial-up </a:t>
            </a:r>
            <a:r>
              <a:rPr lang="en-MY" dirty="0"/>
              <a:t>Internet uses your phone line, so unless you have multiple phone lines you will not be able to use your landline and the Internet at the same time</a:t>
            </a:r>
            <a:r>
              <a:rPr lang="en-MY" dirty="0" smtClean="0"/>
              <a:t>.</a:t>
            </a:r>
          </a:p>
          <a:p>
            <a:pPr lvl="1"/>
            <a:r>
              <a:rPr lang="en-MY" dirty="0" smtClean="0"/>
              <a:t>DSL </a:t>
            </a:r>
            <a:r>
              <a:rPr lang="en-MY" dirty="0">
                <a:sym typeface="Wingdings" panose="05000000000000000000" pitchFamily="2" charset="2"/>
              </a:rPr>
              <a:t> DSL connects to the Internet via a phone line but does not require you to have a landline at home. And unlike dial-up, you'll be able to use the Internet and your phone line at the same time</a:t>
            </a:r>
            <a:r>
              <a:rPr lang="en-MY" dirty="0" smtClean="0">
                <a:sym typeface="Wingdings" panose="05000000000000000000" pitchFamily="2" charset="2"/>
              </a:rPr>
              <a:t>.</a:t>
            </a:r>
          </a:p>
          <a:p>
            <a:pPr lvl="1"/>
            <a:endParaRPr lang="en-MY" dirty="0"/>
          </a:p>
        </p:txBody>
      </p:sp>
    </p:spTree>
    <p:extLst>
      <p:ext uri="{BB962C8B-B14F-4D97-AF65-F5344CB8AC3E}">
        <p14:creationId xmlns:p14="http://schemas.microsoft.com/office/powerpoint/2010/main" val="11451301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3038</TotalTime>
  <Words>1915</Words>
  <Application>Microsoft Office PowerPoint</Application>
  <PresentationFormat>Widescreen</PresentationFormat>
  <Paragraphs>93</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Wisp</vt:lpstr>
      <vt:lpstr>Fundamental of Internet Programming</vt:lpstr>
      <vt:lpstr>Fundamentals of Internet</vt:lpstr>
      <vt:lpstr>Origins of Internet</vt:lpstr>
      <vt:lpstr>Origins of Internet</vt:lpstr>
      <vt:lpstr>Origins of Internet</vt:lpstr>
      <vt:lpstr>Introducing the Internet</vt:lpstr>
      <vt:lpstr>What are Internet Services?</vt:lpstr>
      <vt:lpstr>What are Internet Services?</vt:lpstr>
      <vt:lpstr>Connecting to the Internet </vt:lpstr>
      <vt:lpstr>Connecting to the Internet </vt:lpstr>
      <vt:lpstr>Choosing an Internet service provider</vt:lpstr>
      <vt:lpstr>Connecting to the Internet </vt:lpstr>
      <vt:lpstr>Modem</vt:lpstr>
      <vt:lpstr>Router</vt:lpstr>
      <vt:lpstr>Home networking</vt:lpstr>
      <vt:lpstr>5 Predictions of How the Internet Works in 15 years.</vt:lpstr>
      <vt:lpstr>The Future of the Internet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Basic Web Page</dc:title>
  <dc:creator>FCMIT</dc:creator>
  <cp:lastModifiedBy>hidayah1602@gmail.com</cp:lastModifiedBy>
  <cp:revision>23</cp:revision>
  <dcterms:created xsi:type="dcterms:W3CDTF">2017-06-22T04:36:41Z</dcterms:created>
  <dcterms:modified xsi:type="dcterms:W3CDTF">2017-12-05T20:29:25Z</dcterms:modified>
</cp:coreProperties>
</file>