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F1FF-494F-438E-A328-D8272F550975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A00E8-D9AA-4332-8B90-7DB56CD5C6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69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type 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www.example.com/catalog.html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your browser’s location bar.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browser sends a message over the Internet to the computer named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www.example.com asking for the 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/catalog.html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Apache HTTP Server, a program running on the www.example.com computer,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 the message and reads the 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catalog.html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from its disk drive.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sends the contents of the file back to your computer over the Internet as a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to the browser’s request.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Your browser displays the page on your screen, following the instructions of the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tags in the page.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A00E8-D9AA-4332-8B90-7DB56CD5C610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455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type 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www.example.com/catalog/yak.php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your browser’s location bar.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Your browser sends a message over the Internet to the computer named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www.example.com asking for the 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yak.php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Apache HTTP Server, a program running on the www.example.com computer,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 the message and asks the PHP engine, another program running on the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www.example.com computer, “What does 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yak.php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like?”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PHP engine reads the file 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yak.php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disk drive.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PHP engine runs the commands in 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yak.php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possibly exchanging data with a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program such as MySQL.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The PHP engine takes the 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yak.php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output and sends it back to Apache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Server as an answer to “What does 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MY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yak.php</a:t>
            </a:r>
            <a:r>
              <a:rPr lang="en-MY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like?”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Apache HTTP Server sends the page contents it got from the PHP engine back to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computer over the Internet in response to your browser’s request.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Your browser displays the page on your screen, following the instructions of the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tags in the page.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A00E8-D9AA-4332-8B90-7DB56CD5C610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81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A00E8-D9AA-4332-8B90-7DB56CD5C610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69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PHP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85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Basic Syntax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PHP script is executed on the server, and the plain HTML result is sent back to the browser.</a:t>
            </a:r>
          </a:p>
          <a:p>
            <a:r>
              <a:rPr lang="en-MY" dirty="0"/>
              <a:t>A PHP script can be placed anywhere in the document</a:t>
            </a:r>
            <a:r>
              <a:rPr lang="en-MY" dirty="0" smtClean="0"/>
              <a:t>.</a:t>
            </a:r>
          </a:p>
          <a:p>
            <a:r>
              <a:rPr lang="en-MY" dirty="0" smtClean="0"/>
              <a:t>Syntax:</a:t>
            </a:r>
          </a:p>
          <a:p>
            <a:pPr marL="45720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PHP code goes here</a:t>
            </a:r>
          </a:p>
          <a:p>
            <a:pPr marL="457200" lvl="1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indent="-285750"/>
            <a:r>
              <a:rPr lang="en-MY" dirty="0"/>
              <a:t>The default file extension for PHP files is </a:t>
            </a:r>
            <a:r>
              <a:rPr lang="en-MY" b="1" dirty="0"/>
              <a:t>".</a:t>
            </a:r>
            <a:r>
              <a:rPr lang="en-MY" b="1" dirty="0" err="1"/>
              <a:t>php</a:t>
            </a:r>
            <a:r>
              <a:rPr lang="en-MY" b="1" dirty="0" smtClean="0"/>
              <a:t>".</a:t>
            </a:r>
            <a:endParaRPr lang="en-MY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indent="-285750"/>
            <a:r>
              <a:rPr lang="en-MY" dirty="0"/>
              <a:t>A PHP file normally contains HTML tags, and some PHP scripting code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78836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1: Print message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head&gt;&lt;title&gt;PHP says hello&lt;/title&gt;&lt;/head&gt;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&lt;h1&gt;My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page&lt;/h1&gt;</a:t>
            </a:r>
          </a:p>
          <a:p>
            <a:pPr marL="0" indent="0">
              <a:buNone/>
            </a:pP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"Hello World!";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3737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Comments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 comment in PHP code is a line that is not read/executed as part of the program</a:t>
            </a:r>
            <a:r>
              <a:rPr lang="en-MY" dirty="0" smtClean="0"/>
              <a:t>.</a:t>
            </a:r>
          </a:p>
          <a:p>
            <a:r>
              <a:rPr lang="en-MY" dirty="0" smtClean="0"/>
              <a:t>Its </a:t>
            </a:r>
            <a:r>
              <a:rPr lang="en-MY" dirty="0"/>
              <a:t>only purpose is to be read by someone who is looking at the code</a:t>
            </a:r>
            <a:r>
              <a:rPr lang="en-MY" dirty="0" smtClean="0"/>
              <a:t>.</a:t>
            </a:r>
          </a:p>
          <a:p>
            <a:r>
              <a:rPr lang="en-MY" dirty="0"/>
              <a:t>Comments can be used to:</a:t>
            </a:r>
          </a:p>
          <a:p>
            <a:pPr lvl="1"/>
            <a:r>
              <a:rPr lang="en-MY" dirty="0" smtClean="0"/>
              <a:t>Let </a:t>
            </a:r>
            <a:r>
              <a:rPr lang="en-MY" dirty="0"/>
              <a:t>others understand what you are doing</a:t>
            </a:r>
          </a:p>
          <a:p>
            <a:pPr lvl="1"/>
            <a:r>
              <a:rPr lang="en-MY" dirty="0"/>
              <a:t>Remind yourself of what you </a:t>
            </a:r>
            <a:r>
              <a:rPr lang="en-MY" dirty="0" smtClean="0"/>
              <a:t>did previously.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4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08136"/>
          </a:xfrm>
        </p:spPr>
        <p:txBody>
          <a:bodyPr>
            <a:normAutofit/>
          </a:bodyPr>
          <a:lstStyle/>
          <a:p>
            <a:r>
              <a:rPr lang="en-MY" dirty="0" smtClean="0"/>
              <a:t>Multiway to declare comment</a:t>
            </a:r>
          </a:p>
          <a:p>
            <a:pPr lvl="1">
              <a:buFont typeface="+mj-lt"/>
              <a:buAutoNum type="arabicPeriod"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single-line comment</a:t>
            </a:r>
          </a:p>
          <a:p>
            <a:pPr lvl="1">
              <a:buFont typeface="+mj-lt"/>
              <a:buAutoNum type="arabicPeriod"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also a single-line comment</a:t>
            </a:r>
          </a:p>
          <a:p>
            <a:pPr lvl="1">
              <a:buFont typeface="+mj-lt"/>
              <a:buAutoNum type="arabicPeriod"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multiple-lines comment block</a:t>
            </a:r>
          </a:p>
          <a:p>
            <a:pPr marL="800100" lvl="2" indent="0">
              <a:buNone/>
            </a:pP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spans over multiple</a:t>
            </a:r>
          </a:p>
          <a:p>
            <a:pPr marL="800100" lvl="2" indent="0">
              <a:buNone/>
            </a:pP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</a:p>
          <a:p>
            <a:pPr marL="800100" lvl="2" indent="0">
              <a:buNone/>
            </a:pP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1">
              <a:buFont typeface="+mj-lt"/>
              <a:buAutoNum type="arabicPeriod"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comments to leave out parts of a code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2: Comment in Codes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 smtClean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 /* + 15 */ + 5;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$x;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570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PHP Case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PHP, all keywords (e.g. if, else, while, echo, etc.), classes, functions, and user-defined functions are NOT </a:t>
            </a:r>
            <a:r>
              <a:rPr lang="en-MY" dirty="0" smtClean="0"/>
              <a:t>case-sensitive. </a:t>
            </a:r>
          </a:p>
          <a:p>
            <a:pPr marL="800100" lvl="2" indent="0">
              <a:buNone/>
            </a:pP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sz="1600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600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"Hello World!&lt;</a:t>
            </a:r>
            <a:r>
              <a:rPr lang="en-MY" sz="1600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800100" lvl="2" indent="0">
              <a:buNone/>
            </a:pP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"Hello World!&lt;</a:t>
            </a:r>
            <a:r>
              <a:rPr lang="en-MY" sz="1600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800100" lvl="2" indent="0">
              <a:buNone/>
            </a:pPr>
            <a:r>
              <a:rPr lang="en-MY" sz="1600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"Hello World!&lt;</a:t>
            </a:r>
            <a:r>
              <a:rPr lang="en-MY" sz="1600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600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800100" lvl="2" indent="0">
              <a:buNone/>
            </a:pPr>
            <a:r>
              <a:rPr lang="en-MY" sz="1600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BUT, all variable names are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215131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3: Case Sensitivity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"red";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"My car is " . $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"&lt;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"My house is " . $COLOR . "&lt;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"My boat is " . $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"&lt;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0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information / data. </a:t>
            </a:r>
          </a:p>
          <a:p>
            <a:r>
              <a:rPr lang="en-MY" dirty="0" smtClean="0"/>
              <a:t>A </a:t>
            </a:r>
            <a:r>
              <a:rPr lang="en-MY" dirty="0"/>
              <a:t>variable starts with the $ sign, followed by the name of the </a:t>
            </a:r>
            <a:r>
              <a:rPr lang="en-MY" dirty="0" smtClean="0"/>
              <a:t>variable. </a:t>
            </a:r>
          </a:p>
          <a:p>
            <a:r>
              <a:rPr lang="en-MY" dirty="0"/>
              <a:t>When you assign a text value to a variable, put </a:t>
            </a:r>
            <a:r>
              <a:rPr lang="en-MY" dirty="0" smtClean="0"/>
              <a:t>quotes [“ “] </a:t>
            </a:r>
            <a:r>
              <a:rPr lang="en-MY" dirty="0"/>
              <a:t>around the </a:t>
            </a:r>
            <a:r>
              <a:rPr lang="en-MY" dirty="0" smtClean="0"/>
              <a:t>value. </a:t>
            </a:r>
          </a:p>
          <a:p>
            <a:r>
              <a:rPr lang="en-MY" dirty="0"/>
              <a:t>A variable can have a short name (like x and y) or a more descriptive name (age, </a:t>
            </a:r>
            <a:r>
              <a:rPr lang="en-MY" dirty="0" err="1"/>
              <a:t>carname</a:t>
            </a:r>
            <a:r>
              <a:rPr lang="en-MY" dirty="0"/>
              <a:t>, </a:t>
            </a:r>
            <a:r>
              <a:rPr lang="en-MY" dirty="0" err="1"/>
              <a:t>total_volume</a:t>
            </a:r>
            <a:r>
              <a:rPr lang="en-MY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167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Y" dirty="0"/>
              <a:t>A variable starts with the $ sign, followed by the name of the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Y" dirty="0"/>
              <a:t>A variable name must start with a letter or the underscore character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Y" dirty="0"/>
              <a:t>A variable name cannot start with a number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Y" dirty="0"/>
              <a:t>A variable name can only contain alpha-numeric characters and underscores (A-z, 0-9, and _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Y" dirty="0"/>
              <a:t>Variable names are case-sensitive ($age and $AGE are two different variables)</a:t>
            </a:r>
          </a:p>
        </p:txBody>
      </p:sp>
    </p:spTree>
    <p:extLst>
      <p:ext uri="{BB962C8B-B14F-4D97-AF65-F5344CB8AC3E}">
        <p14:creationId xmlns:p14="http://schemas.microsoft.com/office/powerpoint/2010/main" val="41505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Variables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$txt = "Hello world!";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5;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$y = 10.5;</a:t>
            </a:r>
          </a:p>
          <a:p>
            <a:pPr marL="0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US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How do you want to print above variable?</a:t>
            </a:r>
            <a:endParaRPr lang="en-MY" b="1" dirty="0">
              <a:solidFill>
                <a:schemeClr val="accent4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Overview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23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echo and 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PHP there are two basic ways to get output: echo and </a:t>
            </a:r>
            <a:r>
              <a:rPr lang="en-MY" dirty="0" smtClean="0"/>
              <a:t>print. 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73131"/>
              </p:ext>
            </p:extLst>
          </p:nvPr>
        </p:nvGraphicFramePr>
        <p:xfrm>
          <a:off x="1685636" y="3324320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64128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9179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echo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print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has no return value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has a return value of 1 so it can be used in expressions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1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echo can take multiple parameters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can take one argument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9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marginally faster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slower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8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66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echo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Can </a:t>
            </a:r>
            <a:r>
              <a:rPr lang="en-MY" dirty="0"/>
              <a:t>be used with or without parentheses: echo or echo</a:t>
            </a:r>
            <a:r>
              <a:rPr lang="en-MY" dirty="0" smtClean="0"/>
              <a:t>()</a:t>
            </a:r>
          </a:p>
          <a:p>
            <a:pPr marL="400050" lvl="1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h2&gt;This is PHP&lt;/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"Hello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there!&lt;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"I'm </a:t>
            </a:r>
            <a:r>
              <a:rPr lang="en-MY" b="1" dirty="0" err="1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hidayah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“love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“travel.";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113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6: echo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$txt1 = "Learn PHP";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$txt2 =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“scratch";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5;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$y = 4;</a:t>
            </a:r>
          </a:p>
          <a:p>
            <a:pPr marL="400050" lvl="1" indent="0">
              <a:buNone/>
            </a:pP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"&lt;h2&gt;" . $txt1 . "&lt;/h2&gt;";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"Study PHP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 $txt2 . "&lt;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$x + $y;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1068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print </a:t>
            </a:r>
            <a:r>
              <a:rPr lang="en-MY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Can </a:t>
            </a:r>
            <a:r>
              <a:rPr lang="en-MY" dirty="0"/>
              <a:t>be used with or without parentheses: echo or echo</a:t>
            </a:r>
            <a:r>
              <a:rPr lang="en-MY" dirty="0" smtClean="0"/>
              <a:t>()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"&lt;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h2&gt;PHP!&lt;/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there!&lt;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"I'm about to learn PHP!";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5848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8: print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$txt1 = "Learn PHP";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$txt2 =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“scratch";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5;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$y = 4;</a:t>
            </a:r>
          </a:p>
          <a:p>
            <a:pPr marL="400050" lvl="1" indent="0">
              <a:buNone/>
            </a:pP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"&lt;h2&gt;" . $txt1 . "&lt;/h2&gt;";</a:t>
            </a:r>
          </a:p>
          <a:p>
            <a:pPr marL="400050" lvl="1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 PHP 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 $txt2 . "&lt;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400050" lvl="1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+ $y;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4679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Variables can store data of different types, and different data types can do different </a:t>
            </a:r>
            <a:r>
              <a:rPr lang="en-MY" dirty="0" smtClean="0"/>
              <a:t>things.</a:t>
            </a:r>
          </a:p>
          <a:p>
            <a:r>
              <a:rPr lang="en-MY" dirty="0"/>
              <a:t>PHP supports the following data types:</a:t>
            </a:r>
          </a:p>
          <a:p>
            <a:pPr lvl="1"/>
            <a:r>
              <a:rPr lang="en-MY" dirty="0" smtClean="0"/>
              <a:t>String</a:t>
            </a:r>
            <a:endParaRPr lang="en-MY" dirty="0"/>
          </a:p>
          <a:p>
            <a:pPr lvl="1"/>
            <a:r>
              <a:rPr lang="en-MY" dirty="0"/>
              <a:t>Integer</a:t>
            </a:r>
          </a:p>
          <a:p>
            <a:pPr lvl="1"/>
            <a:r>
              <a:rPr lang="en-MY" dirty="0"/>
              <a:t>Float (floating point numbers - also called double)</a:t>
            </a:r>
          </a:p>
          <a:p>
            <a:pPr lvl="1"/>
            <a:r>
              <a:rPr lang="en-MY" dirty="0"/>
              <a:t>Boolean</a:t>
            </a:r>
          </a:p>
          <a:p>
            <a:pPr lvl="1"/>
            <a:r>
              <a:rPr lang="en-MY" dirty="0"/>
              <a:t>Array</a:t>
            </a:r>
          </a:p>
          <a:p>
            <a:pPr lvl="1"/>
            <a:r>
              <a:rPr lang="en-MY" dirty="0"/>
              <a:t>Object</a:t>
            </a:r>
          </a:p>
          <a:p>
            <a:pPr lvl="1"/>
            <a:r>
              <a:rPr lang="en-MY" dirty="0"/>
              <a:t>NULL</a:t>
            </a:r>
          </a:p>
          <a:p>
            <a:pPr lvl="1"/>
            <a:r>
              <a:rPr lang="en-MY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65450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A string is a sequence of characters, like "</a:t>
            </a:r>
            <a:r>
              <a:rPr lang="en-MY" dirty="0" smtClean="0"/>
              <a:t>Hello".</a:t>
            </a:r>
            <a:endParaRPr lang="en-MY" dirty="0"/>
          </a:p>
          <a:p>
            <a:r>
              <a:rPr lang="en-MY" dirty="0" smtClean="0"/>
              <a:t>A </a:t>
            </a:r>
            <a:r>
              <a:rPr lang="en-MY" dirty="0"/>
              <a:t>string can be any text inside quotes. </a:t>
            </a:r>
            <a:endParaRPr lang="en-MY" dirty="0" smtClean="0"/>
          </a:p>
          <a:p>
            <a:r>
              <a:rPr lang="en-MY" dirty="0" smtClean="0"/>
              <a:t>You </a:t>
            </a:r>
            <a:r>
              <a:rPr lang="en-MY" dirty="0"/>
              <a:t>can use single or double </a:t>
            </a:r>
            <a:r>
              <a:rPr lang="en-MY" dirty="0" smtClean="0"/>
              <a:t>quotes.</a:t>
            </a:r>
          </a:p>
          <a:p>
            <a:pPr marL="400050" lvl="1" indent="0">
              <a:buNone/>
            </a:pP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ES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"</a:t>
            </a:r>
            <a:r>
              <a:rPr lang="es-ES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es-ES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endParaRPr lang="es-ES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s-ES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‘Come </a:t>
            </a:r>
            <a:r>
              <a:rPr lang="es-ES" b="1" dirty="0" err="1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s-ES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!';</a:t>
            </a:r>
            <a:endParaRPr lang="es-ES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ES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$x;</a:t>
            </a:r>
          </a:p>
          <a:p>
            <a:pPr marL="400050" lvl="1" indent="0">
              <a:buNone/>
            </a:pP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</a:t>
            </a:r>
            <a:r>
              <a:rPr lang="es-ES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 </a:t>
            </a:r>
          </a:p>
          <a:p>
            <a:pPr marL="400050" lvl="1" indent="0">
              <a:buNone/>
            </a:pP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$y;</a:t>
            </a:r>
          </a:p>
          <a:p>
            <a:pPr marL="400050" lvl="1" indent="0">
              <a:buNone/>
            </a:pPr>
            <a:r>
              <a:rPr lang="es-ES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3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 integer data type is a non-decimal </a:t>
            </a:r>
            <a:r>
              <a:rPr lang="en-MY" dirty="0" smtClean="0"/>
              <a:t>number.</a:t>
            </a:r>
          </a:p>
          <a:p>
            <a:r>
              <a:rPr lang="en-MY" dirty="0"/>
              <a:t>Rules for integers:</a:t>
            </a:r>
          </a:p>
          <a:p>
            <a:pPr lvl="1"/>
            <a:r>
              <a:rPr lang="en-MY" dirty="0" smtClean="0"/>
              <a:t>An </a:t>
            </a:r>
            <a:r>
              <a:rPr lang="en-MY" dirty="0"/>
              <a:t>integer must have at least one digit</a:t>
            </a:r>
          </a:p>
          <a:p>
            <a:pPr lvl="1"/>
            <a:r>
              <a:rPr lang="en-MY" dirty="0"/>
              <a:t>An integer must not have a decimal point</a:t>
            </a:r>
          </a:p>
          <a:p>
            <a:pPr lvl="1"/>
            <a:r>
              <a:rPr lang="en-MY" dirty="0"/>
              <a:t>An integer can be either positive or negative</a:t>
            </a:r>
          </a:p>
          <a:p>
            <a:pPr lvl="1"/>
            <a:r>
              <a:rPr lang="en-MY" dirty="0"/>
              <a:t>Integers can be specified in three formats: decimal (10-based), hexadecimal (16-based - prefixed with 0x) or octal (8-based - prefixed with 0)</a:t>
            </a:r>
          </a:p>
        </p:txBody>
      </p:sp>
    </p:spTree>
    <p:extLst>
      <p:ext uri="{BB962C8B-B14F-4D97-AF65-F5344CB8AC3E}">
        <p14:creationId xmlns:p14="http://schemas.microsoft.com/office/powerpoint/2010/main" val="2482844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10: Integer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5985</a:t>
            </a: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MY" b="1" dirty="0" smtClean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.$x. ;</a:t>
            </a:r>
            <a:endParaRPr lang="en-MY" b="1" dirty="0">
              <a:solidFill>
                <a:srgbClr val="1161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b="1" dirty="0" err="1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($x);</a:t>
            </a:r>
          </a:p>
          <a:p>
            <a:pPr marL="400050" lvl="1" indent="0">
              <a:buNone/>
            </a:pPr>
            <a:r>
              <a:rPr lang="en-MY" b="1" dirty="0">
                <a:solidFill>
                  <a:srgbClr val="1161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22601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123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What do you need?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1. Installing or configuring </a:t>
            </a:r>
            <a:r>
              <a:rPr lang="en-MY" dirty="0" err="1" smtClean="0"/>
              <a:t>Wampserver</a:t>
            </a:r>
            <a:r>
              <a:rPr lang="en-MY" dirty="0" smtClean="0"/>
              <a:t> / </a:t>
            </a:r>
            <a:r>
              <a:rPr lang="en-MY" dirty="0" err="1" smtClean="0"/>
              <a:t>Xampp</a:t>
            </a:r>
            <a:endParaRPr lang="en-MY" dirty="0" smtClean="0"/>
          </a:p>
          <a:p>
            <a:r>
              <a:rPr lang="en-MY" dirty="0" smtClean="0"/>
              <a:t>2. Installing or configuring MySQL. (May be optional)</a:t>
            </a:r>
          </a:p>
          <a:p>
            <a:r>
              <a:rPr lang="en-MY" dirty="0" smtClean="0"/>
              <a:t>3. Installing or configuring Apache.</a:t>
            </a:r>
            <a:r>
              <a:rPr lang="en-MY" dirty="0"/>
              <a:t> (May be optional)</a:t>
            </a:r>
            <a:endParaRPr lang="en-MY" dirty="0" smtClean="0"/>
          </a:p>
          <a:p>
            <a:r>
              <a:rPr lang="en-MY" dirty="0" smtClean="0"/>
              <a:t>4. Installing or configuring PHP. </a:t>
            </a:r>
            <a:r>
              <a:rPr lang="en-MY" dirty="0"/>
              <a:t>(May be optional)</a:t>
            </a:r>
          </a:p>
        </p:txBody>
      </p:sp>
    </p:spTree>
    <p:extLst>
      <p:ext uri="{BB962C8B-B14F-4D97-AF65-F5344CB8AC3E}">
        <p14:creationId xmlns:p14="http://schemas.microsoft.com/office/powerpoint/2010/main" val="67925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PHP’s in WWW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PHP: Hypertext </a:t>
            </a:r>
            <a:r>
              <a:rPr lang="en-MY" b="1" dirty="0" err="1"/>
              <a:t>Preprocessor</a:t>
            </a:r>
            <a:endParaRPr lang="en-MY" b="1" dirty="0" smtClean="0"/>
          </a:p>
          <a:p>
            <a:r>
              <a:rPr lang="en-MY" dirty="0" smtClean="0"/>
              <a:t>PHP </a:t>
            </a:r>
            <a:r>
              <a:rPr lang="en-MY" dirty="0"/>
              <a:t>is a programming language that’s used mostly for building websites. </a:t>
            </a:r>
            <a:endParaRPr lang="en-MY" dirty="0" smtClean="0"/>
          </a:p>
          <a:p>
            <a:r>
              <a:rPr lang="en-MY" dirty="0" smtClean="0"/>
              <a:t>Instead </a:t>
            </a:r>
            <a:r>
              <a:rPr lang="en-MY" dirty="0"/>
              <a:t>of </a:t>
            </a:r>
            <a:r>
              <a:rPr lang="en-MY" dirty="0" smtClean="0"/>
              <a:t>a PHP </a:t>
            </a:r>
            <a:r>
              <a:rPr lang="en-MY" dirty="0"/>
              <a:t>program running on a desktop computer for the use of one person, it </a:t>
            </a:r>
            <a:r>
              <a:rPr lang="en-MY" dirty="0" smtClean="0"/>
              <a:t>typically runs </a:t>
            </a:r>
            <a:r>
              <a:rPr lang="en-MY" dirty="0"/>
              <a:t>on a web server and is accessed by lots of people using web browsers on </a:t>
            </a:r>
            <a:r>
              <a:rPr lang="en-MY" dirty="0" smtClean="0"/>
              <a:t>their own </a:t>
            </a:r>
            <a:r>
              <a:rPr lang="en-MY" dirty="0"/>
              <a:t>computers</a:t>
            </a:r>
            <a:r>
              <a:rPr lang="en-MY" dirty="0" smtClean="0"/>
              <a:t>.</a:t>
            </a:r>
          </a:p>
          <a:p>
            <a:r>
              <a:rPr lang="en-MY" dirty="0"/>
              <a:t>Web request - a </a:t>
            </a:r>
            <a:r>
              <a:rPr lang="en-MY" dirty="0" smtClean="0"/>
              <a:t>conversation happen </a:t>
            </a:r>
            <a:r>
              <a:rPr lang="en-MY" dirty="0"/>
              <a:t>over the Internet </a:t>
            </a:r>
            <a:r>
              <a:rPr lang="en-MY" dirty="0" smtClean="0"/>
              <a:t>between your </a:t>
            </a:r>
            <a:r>
              <a:rPr lang="en-MY" dirty="0"/>
              <a:t>computer and another computer</a:t>
            </a:r>
            <a:r>
              <a:rPr lang="en-MY" dirty="0" smtClean="0"/>
              <a:t>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1245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Client and </a:t>
            </a:r>
            <a:r>
              <a:rPr lang="en-MY" dirty="0" smtClean="0"/>
              <a:t>Server Communication </a:t>
            </a:r>
            <a:r>
              <a:rPr lang="en-MY" dirty="0"/>
              <a:t>without PHP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8611" y="2603500"/>
            <a:ext cx="813909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5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Client and Server Communication </a:t>
            </a:r>
            <a:r>
              <a:rPr lang="en-MY" dirty="0" smtClean="0"/>
              <a:t>with PHP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534" y="2603500"/>
            <a:ext cx="809724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PHP – Server Side Scripting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PHP is called a server-side language because, </a:t>
            </a:r>
            <a:r>
              <a:rPr lang="en-MY" dirty="0" smtClean="0"/>
              <a:t>it </a:t>
            </a:r>
            <a:r>
              <a:rPr lang="en-MY" dirty="0"/>
              <a:t>runs on a </a:t>
            </a:r>
            <a:r>
              <a:rPr lang="en-MY" dirty="0" smtClean="0"/>
              <a:t>web server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smtClean="0"/>
              <a:t>A </a:t>
            </a:r>
            <a:r>
              <a:rPr lang="en-MY" dirty="0"/>
              <a:t>language such as JavaScript can be used as a client-side language </a:t>
            </a:r>
            <a:r>
              <a:rPr lang="en-MY" dirty="0" smtClean="0"/>
              <a:t>because, embedded </a:t>
            </a:r>
            <a:r>
              <a:rPr lang="en-MY" dirty="0"/>
              <a:t>in a web browser, it can cause that browser, while running on your </a:t>
            </a:r>
            <a:r>
              <a:rPr lang="en-MY" dirty="0" smtClean="0"/>
              <a:t>desktop PC</a:t>
            </a:r>
            <a:r>
              <a:rPr lang="en-MY" dirty="0"/>
              <a:t>, to do something such as pop up a new window. </a:t>
            </a:r>
            <a:endParaRPr lang="en-MY" dirty="0" smtClean="0"/>
          </a:p>
          <a:p>
            <a:r>
              <a:rPr lang="en-MY" dirty="0" smtClean="0"/>
              <a:t>Once </a:t>
            </a:r>
            <a:r>
              <a:rPr lang="en-MY" dirty="0"/>
              <a:t>the web server has sent </a:t>
            </a:r>
            <a:r>
              <a:rPr lang="en-MY" dirty="0" smtClean="0"/>
              <a:t>the generated </a:t>
            </a:r>
            <a:r>
              <a:rPr lang="en-MY" dirty="0"/>
              <a:t>web page to the </a:t>
            </a:r>
            <a:r>
              <a:rPr lang="en-MY" dirty="0" smtClean="0"/>
              <a:t>client, </a:t>
            </a:r>
            <a:r>
              <a:rPr lang="en-MY" dirty="0"/>
              <a:t>PHP is out of the picture. </a:t>
            </a:r>
            <a:endParaRPr lang="en-MY" dirty="0" smtClean="0"/>
          </a:p>
          <a:p>
            <a:r>
              <a:rPr lang="en-MY" dirty="0" smtClean="0"/>
              <a:t>If the </a:t>
            </a:r>
            <a:r>
              <a:rPr lang="en-MY" dirty="0"/>
              <a:t>page content contains some JavaScript, then that JavaScript runs on the client, </a:t>
            </a:r>
            <a:r>
              <a:rPr lang="en-MY" dirty="0" smtClean="0"/>
              <a:t>but it </a:t>
            </a:r>
            <a:r>
              <a:rPr lang="en-MY" dirty="0"/>
              <a:t>is totally disconnected from the PHP program that generated the page.</a:t>
            </a:r>
          </a:p>
        </p:txBody>
      </p:sp>
    </p:spTree>
    <p:extLst>
      <p:ext uri="{BB962C8B-B14F-4D97-AF65-F5344CB8AC3E}">
        <p14:creationId xmlns:p14="http://schemas.microsoft.com/office/powerpoint/2010/main" val="14904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Advantages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b="1" dirty="0"/>
              <a:t>PHP Is Free: </a:t>
            </a:r>
            <a:r>
              <a:rPr lang="en-MY" dirty="0"/>
              <a:t>there are no licensing fees, support fees, maintenance </a:t>
            </a:r>
            <a:r>
              <a:rPr lang="en-MY" dirty="0" smtClean="0"/>
              <a:t>fees, upgrade </a:t>
            </a:r>
            <a:r>
              <a:rPr lang="en-MY" dirty="0"/>
              <a:t>fees, or any other kind of </a:t>
            </a:r>
            <a:r>
              <a:rPr lang="en-MY" dirty="0" smtClean="0"/>
              <a:t>charge. </a:t>
            </a:r>
          </a:p>
          <a:p>
            <a:r>
              <a:rPr lang="en-MY" b="1" dirty="0"/>
              <a:t>PHP Is </a:t>
            </a:r>
            <a:r>
              <a:rPr lang="en-MY" b="1" dirty="0" smtClean="0"/>
              <a:t>Cross-Platform</a:t>
            </a:r>
            <a:r>
              <a:rPr lang="en-MY" dirty="0"/>
              <a:t>: runs Windows, Mac OS X, </a:t>
            </a:r>
            <a:r>
              <a:rPr lang="en-MY" dirty="0" smtClean="0"/>
              <a:t>Linux, and </a:t>
            </a:r>
            <a:r>
              <a:rPr lang="en-MY" dirty="0"/>
              <a:t>many other versions of </a:t>
            </a:r>
            <a:r>
              <a:rPr lang="en-MY" dirty="0" smtClean="0"/>
              <a:t>Unix. </a:t>
            </a:r>
          </a:p>
          <a:p>
            <a:r>
              <a:rPr lang="en-MY" b="1" dirty="0"/>
              <a:t>PHP Is Widely Used</a:t>
            </a:r>
            <a:r>
              <a:rPr lang="en-MY" dirty="0"/>
              <a:t>: more than 200 million different websites, from countless tiny </a:t>
            </a:r>
            <a:r>
              <a:rPr lang="en-MY" dirty="0" smtClean="0"/>
              <a:t>personal home </a:t>
            </a:r>
            <a:r>
              <a:rPr lang="en-MY" dirty="0"/>
              <a:t>pages to giants like Facebook, Wikipedia, Tumblr, Slack, and </a:t>
            </a:r>
            <a:r>
              <a:rPr lang="en-MY" dirty="0" smtClean="0"/>
              <a:t>Yahoo</a:t>
            </a:r>
          </a:p>
          <a:p>
            <a:r>
              <a:rPr lang="en-MY" b="1" dirty="0"/>
              <a:t>PHP Hides Its Complexity:</a:t>
            </a:r>
            <a:r>
              <a:rPr lang="en-MY" dirty="0"/>
              <a:t> build powerful ecommerce engines </a:t>
            </a:r>
            <a:r>
              <a:rPr lang="en-MY" dirty="0" smtClean="0"/>
              <a:t>or small sites. </a:t>
            </a:r>
          </a:p>
          <a:p>
            <a:r>
              <a:rPr lang="en-MY" b="1" dirty="0"/>
              <a:t>PHP Is Built for Web </a:t>
            </a:r>
            <a:r>
              <a:rPr lang="en-MY" b="1" dirty="0" smtClean="0"/>
              <a:t>Programming: </a:t>
            </a:r>
            <a:r>
              <a:rPr lang="en-MY" dirty="0" smtClean="0"/>
              <a:t>PHP </a:t>
            </a:r>
            <a:r>
              <a:rPr lang="en-MY" dirty="0"/>
              <a:t>was created from the ground up </a:t>
            </a:r>
            <a:r>
              <a:rPr lang="en-MY" dirty="0" smtClean="0"/>
              <a:t>for generating </a:t>
            </a:r>
            <a:r>
              <a:rPr lang="en-MY" dirty="0"/>
              <a:t>web pages.</a:t>
            </a:r>
          </a:p>
        </p:txBody>
      </p:sp>
    </p:spTree>
    <p:extLst>
      <p:ext uri="{BB962C8B-B14F-4D97-AF65-F5344CB8AC3E}">
        <p14:creationId xmlns:p14="http://schemas.microsoft.com/office/powerpoint/2010/main" val="359221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PHP Syntax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067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1618</Words>
  <Application>Microsoft Office PowerPoint</Application>
  <PresentationFormat>Widescreen</PresentationFormat>
  <Paragraphs>216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3</vt:lpstr>
      <vt:lpstr>Ion Boardroom</vt:lpstr>
      <vt:lpstr>PHP</vt:lpstr>
      <vt:lpstr>Overview</vt:lpstr>
      <vt:lpstr>What do you need?</vt:lpstr>
      <vt:lpstr>PHP’s in WWW</vt:lpstr>
      <vt:lpstr>Client and Server Communication without PHP</vt:lpstr>
      <vt:lpstr>Client and Server Communication with PHP</vt:lpstr>
      <vt:lpstr>PHP – Server Side Scripting</vt:lpstr>
      <vt:lpstr>Advantages</vt:lpstr>
      <vt:lpstr>PHP Syntax</vt:lpstr>
      <vt:lpstr>Basic Syntax</vt:lpstr>
      <vt:lpstr>Example 1: Print message</vt:lpstr>
      <vt:lpstr>Comments</vt:lpstr>
      <vt:lpstr>Comments</vt:lpstr>
      <vt:lpstr>Example 2: Comment in Codes</vt:lpstr>
      <vt:lpstr>PHP Case Sensitivity</vt:lpstr>
      <vt:lpstr>Example 3: Case Sensitivity</vt:lpstr>
      <vt:lpstr>Variables</vt:lpstr>
      <vt:lpstr>Variables</vt:lpstr>
      <vt:lpstr>Example 4: Variables</vt:lpstr>
      <vt:lpstr>echo and print Statements</vt:lpstr>
      <vt:lpstr>echo Statement</vt:lpstr>
      <vt:lpstr>Example 6: echo</vt:lpstr>
      <vt:lpstr>print Statement</vt:lpstr>
      <vt:lpstr>Example 8: print</vt:lpstr>
      <vt:lpstr>Data Types</vt:lpstr>
      <vt:lpstr>String</vt:lpstr>
      <vt:lpstr>Integer</vt:lpstr>
      <vt:lpstr>Example 10: Integer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hidayah1602@gmail.com</dc:creator>
  <cp:lastModifiedBy>hidayah1602@gmail.com</cp:lastModifiedBy>
  <cp:revision>12</cp:revision>
  <dcterms:created xsi:type="dcterms:W3CDTF">2018-01-08T04:56:17Z</dcterms:created>
  <dcterms:modified xsi:type="dcterms:W3CDTF">2018-01-10T04:29:27Z</dcterms:modified>
</cp:coreProperties>
</file>