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7" r:id="rId28"/>
    <p:sldId id="289" r:id="rId29"/>
    <p:sldId id="288" r:id="rId30"/>
    <p:sldId id="290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CBC97-5BDD-491C-B9E1-129E6DFB9484}" type="datetimeFigureOut">
              <a:rPr lang="en-MY" smtClean="0"/>
              <a:t>18/1/2018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00717-F584-43F5-8A89-0EA93A483C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96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 ?&gt;The </a:t>
            </a:r>
            <a:r>
              <a:rPr lang="en-MY" dirty="0" err="1" smtClean="0"/>
              <a:t>foreach</a:t>
            </a:r>
            <a:r>
              <a:rPr lang="en-MY" dirty="0" smtClean="0"/>
              <a:t> loop is concerned with the master array element, $characters. It</a:t>
            </a:r>
          </a:p>
          <a:p>
            <a:r>
              <a:rPr lang="en-MY" dirty="0" smtClean="0"/>
              <a:t>loops through this array and assigns the temporary name $c to the element contained</a:t>
            </a:r>
          </a:p>
          <a:p>
            <a:r>
              <a:rPr lang="en-MY" dirty="0" smtClean="0"/>
              <a:t>within each position. Next, the code begins a while loop. This loop uses two</a:t>
            </a:r>
          </a:p>
          <a:p>
            <a:r>
              <a:rPr lang="en-MY" dirty="0" smtClean="0"/>
              <a:t>functions to extract the contents of the inner array. First, the list() function names</a:t>
            </a:r>
          </a:p>
          <a:p>
            <a:r>
              <a:rPr lang="en-MY" dirty="0" smtClean="0"/>
              <a:t>placeholder variables, $k and $v, which will be populated with the keys and values</a:t>
            </a:r>
          </a:p>
          <a:p>
            <a:r>
              <a:rPr lang="en-MY" dirty="0" smtClean="0"/>
              <a:t>gathered from the each() function. The each() function looks at each element of</a:t>
            </a:r>
          </a:p>
          <a:p>
            <a:r>
              <a:rPr lang="en-MY" dirty="0" smtClean="0"/>
              <a:t>the $c array and extracts the information accordingly.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00717-F584-43F5-8A89-0EA93A483C26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598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HTML Form That Calls Itself. </a:t>
            </a:r>
          </a:p>
          <a:p>
            <a:r>
              <a:rPr lang="en-MY" dirty="0" smtClean="0"/>
              <a:t>The action of this script is $_SERVER[‘PHP_SELF’], as shown in line 7. This global</a:t>
            </a:r>
          </a:p>
          <a:p>
            <a:r>
              <a:rPr lang="en-MY" dirty="0" smtClean="0"/>
              <a:t>variable represents the name of the current script. In other words, the action tells the</a:t>
            </a:r>
          </a:p>
          <a:p>
            <a:r>
              <a:rPr lang="en-MY" dirty="0" smtClean="0"/>
              <a:t>script to reload itself. The script in Listing 11.5 does not produce any output, but if</a:t>
            </a:r>
          </a:p>
          <a:p>
            <a:r>
              <a:rPr lang="en-MY" dirty="0" smtClean="0"/>
              <a:t>you upload the script to your web server, access the page, and view the source of the</a:t>
            </a:r>
          </a:p>
          <a:p>
            <a:r>
              <a:rPr lang="en-MY" dirty="0" smtClean="0"/>
              <a:t>page, you will notice that the form action now contains the name of the script itself.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00717-F584-43F5-8A89-0EA93A483C26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35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00717-F584-43F5-8A89-0EA93A483C26}" type="slidenum">
              <a:rPr lang="en-MY" smtClean="0"/>
              <a:t>29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753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PHP	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8346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However, if you attempt to print the master elements like </a:t>
            </a:r>
            <a:r>
              <a:rPr lang="en-MY" dirty="0" smtClean="0"/>
              <a:t>so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$characters[1];</a:t>
            </a:r>
          </a:p>
          <a:p>
            <a:pPr marL="800100" lvl="2" indent="0">
              <a:buNone/>
            </a:pPr>
            <a:r>
              <a:rPr lang="en-MY" sz="1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the </a:t>
            </a:r>
            <a:r>
              <a:rPr lang="en-MY" sz="1800" dirty="0">
                <a:solidFill>
                  <a:schemeClr val="tx1"/>
                </a:solidFill>
                <a:cs typeface="Courier New" panose="02070309020205020404" pitchFamily="49" charset="0"/>
              </a:rPr>
              <a:t>output will be</a:t>
            </a:r>
          </a:p>
          <a:p>
            <a:pPr marL="800100" lvl="2" indent="0">
              <a:buNone/>
            </a:pPr>
            <a:r>
              <a:rPr lang="en-MY" sz="1800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Array</a:t>
            </a:r>
          </a:p>
          <a:p>
            <a:pPr marL="800100" lvl="2" indent="0">
              <a:buNone/>
            </a:pPr>
            <a:endParaRPr lang="en-MY" sz="1800" u="sng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$characters[1][‘occupation’];</a:t>
            </a:r>
          </a:p>
          <a:p>
            <a:pPr marL="914400" lvl="2" indent="0">
              <a:buNone/>
            </a:pPr>
            <a:r>
              <a:rPr lang="en-MY" sz="1800" dirty="0"/>
              <a:t>It prints this:</a:t>
            </a:r>
          </a:p>
          <a:p>
            <a:pPr marL="914400" lvl="2" indent="0">
              <a:buNone/>
            </a:pPr>
            <a:r>
              <a:rPr lang="en-MY" sz="1800" dirty="0"/>
              <a:t>superhero</a:t>
            </a:r>
            <a:endParaRPr lang="en-MY" sz="1800" u="sng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If you add the following lines to the end of the </a:t>
            </a:r>
            <a:r>
              <a:rPr lang="en-MY" dirty="0" smtClean="0"/>
              <a:t>code, </a:t>
            </a:r>
            <a:r>
              <a:rPr lang="en-MY" dirty="0"/>
              <a:t>it prints the </a:t>
            </a:r>
            <a:r>
              <a:rPr lang="en-MY" dirty="0" smtClean="0"/>
              <a:t>information stored </a:t>
            </a:r>
            <a:r>
              <a:rPr lang="en-MY" dirty="0"/>
              <a:t>in each element, with an added line displayed in the browser for </a:t>
            </a:r>
            <a:r>
              <a:rPr lang="en-MY" dirty="0" smtClean="0"/>
              <a:t>good measure</a:t>
            </a:r>
            <a:r>
              <a:rPr lang="en-MY" dirty="0"/>
              <a:t>:</a:t>
            </a:r>
          </a:p>
          <a:p>
            <a:pPr marL="800100" lvl="2" indent="0">
              <a:buNone/>
            </a:pP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($characters as $c) {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(list($k, $v) = each ($c)) {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“$k ... $v 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“&lt;hr/&gt;”;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78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PHP Forms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98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Forms</a:t>
            </a: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HTML forms are the principal means by which substantial amounts of </a:t>
            </a:r>
            <a:r>
              <a:rPr lang="en-MY" dirty="0" smtClean="0"/>
              <a:t>information pass </a:t>
            </a:r>
            <a:r>
              <a:rPr lang="en-MY" dirty="0"/>
              <a:t>from the user to the </a:t>
            </a:r>
            <a:r>
              <a:rPr lang="en-MY" dirty="0" smtClean="0"/>
              <a:t>server. </a:t>
            </a:r>
          </a:p>
          <a:p>
            <a:r>
              <a:rPr lang="en-MY" dirty="0" smtClean="0"/>
              <a:t>We now will create a plain </a:t>
            </a:r>
            <a:r>
              <a:rPr lang="en-MY" dirty="0" err="1" smtClean="0"/>
              <a:t>HTMlL</a:t>
            </a:r>
            <a:r>
              <a:rPr lang="en-MY" dirty="0" smtClean="0"/>
              <a:t> Form and response form in PHP.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4640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1272" y="207818"/>
            <a:ext cx="8824913" cy="5839691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&lt;!DOCTYPE html&gt;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&lt;html&gt;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&lt;head&gt;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&lt;title&gt;A simple HTML form&lt;/title&gt;</a:t>
            </a:r>
            <a:endParaRPr lang="en-MY" sz="1800" b="1" dirty="0" smtClean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&lt;/head&gt;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&lt;body&gt;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&lt;form method=”post” action=”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send_simpleform.php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&lt;p&gt;&lt;label for=”user”&gt;Name:&lt;/label&gt;&lt;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&lt;input type=”text” id=”user” name=”user”&gt;&lt;/p&gt;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&lt;p&gt;&lt;label for=”message”&gt;Message:&lt;/label&gt;&lt;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id=”message” name=”message” rows=”5” cols=”40”&gt;&lt;/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&gt;&lt;/p&gt;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 &lt;button type=”submit” name=”submit” value=”send”&gt;Send Message&lt;/button&gt;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 &lt;/form&gt;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 &lt;/body&gt;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 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8089868" y="5433444"/>
            <a:ext cx="3466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form.html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840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69818" y="553027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&lt;!DOCTYPE html&gt;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&lt;html&gt;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&lt;head&gt;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&lt;title&gt;A simple response&lt;/title&gt;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&lt;/head&gt;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&lt;body&gt;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&lt;p&gt;Welcome, &lt;strong&gt;&lt;?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$_POST[‘user’]; ?&gt;&lt;/strong&gt;!&lt;/p&gt;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&lt;p&gt;Your message is: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&lt;strong&gt;&lt;?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$_POST[‘message’]; ?&gt;&lt;/strong&gt;&lt;/p&gt;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&lt;/body&gt;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0939" y="5502716"/>
            <a:ext cx="5235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send_form.php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136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Accessing Form Input with </a:t>
            </a:r>
            <a:r>
              <a:rPr lang="en-MY" dirty="0" smtClean="0"/>
              <a:t>User- Defined Arrays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The previous example showed how to gather information from HTML elements </a:t>
            </a:r>
            <a:r>
              <a:rPr lang="en-MY" dirty="0" smtClean="0"/>
              <a:t>that submit </a:t>
            </a:r>
            <a:r>
              <a:rPr lang="en-MY" dirty="0"/>
              <a:t>a single value per element name, such as text fields, text areas, and </a:t>
            </a:r>
            <a:r>
              <a:rPr lang="en-MY" dirty="0" smtClean="0"/>
              <a:t>radio buttons</a:t>
            </a:r>
            <a:r>
              <a:rPr lang="en-MY" dirty="0"/>
              <a:t>. </a:t>
            </a:r>
            <a:endParaRPr lang="en-MY" dirty="0" smtClean="0"/>
          </a:p>
          <a:p>
            <a:r>
              <a:rPr lang="en-MY" dirty="0" smtClean="0"/>
              <a:t>This </a:t>
            </a:r>
            <a:r>
              <a:rPr lang="en-MY" dirty="0"/>
              <a:t>leaves you with a problem when working with elements such as </a:t>
            </a:r>
            <a:r>
              <a:rPr lang="en-MY" dirty="0" smtClean="0"/>
              <a:t>checkboxes because </a:t>
            </a:r>
            <a:r>
              <a:rPr lang="en-MY" dirty="0"/>
              <a:t>it is possible for the user to choose one or more items</a:t>
            </a:r>
            <a:r>
              <a:rPr lang="en-MY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25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If you name the checkbox INPUT element with a plain name, like so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type=”checkbox” id=”products” name=”products”&gt;</a:t>
            </a:r>
          </a:p>
          <a:p>
            <a:r>
              <a:rPr lang="en-MY" dirty="0"/>
              <a:t>the script that receives this data has access to only a single value corresponding </a:t>
            </a:r>
            <a:r>
              <a:rPr lang="en-MY" dirty="0" smtClean="0"/>
              <a:t>to this </a:t>
            </a:r>
            <a:r>
              <a:rPr lang="en-MY" dirty="0"/>
              <a:t>name ($_POST[‘products</a:t>
            </a:r>
            <a:r>
              <a:rPr lang="en-MY" dirty="0" smtClean="0"/>
              <a:t>’])</a:t>
            </a:r>
          </a:p>
          <a:p>
            <a:r>
              <a:rPr lang="en-MY" dirty="0" smtClean="0"/>
              <a:t>Therefore </a:t>
            </a:r>
            <a:r>
              <a:rPr lang="en-MY" dirty="0"/>
              <a:t>only the first checkbox in the </a:t>
            </a:r>
            <a:r>
              <a:rPr lang="en-MY" dirty="0" smtClean="0"/>
              <a:t>list that </a:t>
            </a:r>
            <a:r>
              <a:rPr lang="en-MY" dirty="0"/>
              <a:t>the user </a:t>
            </a:r>
            <a:r>
              <a:rPr lang="en-MY" dirty="0" smtClean="0"/>
              <a:t>selected. </a:t>
            </a:r>
          </a:p>
          <a:p>
            <a:r>
              <a:rPr lang="en-MY" dirty="0" smtClean="0"/>
              <a:t>You </a:t>
            </a:r>
            <a:r>
              <a:rPr lang="en-MY" dirty="0"/>
              <a:t>can change this </a:t>
            </a:r>
            <a:r>
              <a:rPr lang="en-MY" dirty="0" err="1"/>
              <a:t>behavior</a:t>
            </a:r>
            <a:r>
              <a:rPr lang="en-MY" dirty="0"/>
              <a:t> by renaming an element </a:t>
            </a:r>
            <a:r>
              <a:rPr lang="en-MY" dirty="0" smtClean="0"/>
              <a:t>of this </a:t>
            </a:r>
            <a:r>
              <a:rPr lang="en-MY" dirty="0"/>
              <a:t>kind so that its name ends with an empty set of square brackets.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8431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0327" y="372918"/>
            <a:ext cx="8824913" cy="341630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&lt;!DOCTYPE html&gt;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&lt;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</a:p>
          <a:p>
            <a:pPr marL="400050" lvl="1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&lt;head&gt;</a:t>
            </a:r>
          </a:p>
          <a:p>
            <a:pPr marL="400050" lvl="1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&lt;title&gt;An HTML form with checkboxes&lt;/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</a:p>
          <a:p>
            <a:pPr marL="400050" lvl="1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&lt;/head&gt;</a:t>
            </a:r>
          </a:p>
          <a:p>
            <a:pPr marL="400050" lvl="1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&lt;body&gt;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&lt;form action=”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send_formwithcb.php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method=”POST”&gt;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&lt;p&gt;&lt;label&gt;Name:&lt;/label&gt;&lt;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&lt;input type=”text” name=”user” /&gt;&lt;/p&gt;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&lt;legend&gt;Select Some Products:&lt;/legend&gt;&lt;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 &lt;input type=”checkbox” id=”tricorder”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 name=”products[]” value=”Tricorder”&gt;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 &lt;label for=”tricorder”&gt;Tricorder&lt;/label&gt;&lt;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1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8255" y="497610"/>
            <a:ext cx="8824913" cy="341630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&lt;input type=”checkbox” id=”ORAC_AI”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17: name=”products[]” value=”ORAC AI”&gt;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 &lt;label for=”ORAC_AI”&gt;ORAC AI&lt;/label&gt;&lt;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20: &lt;input type=”checkbox” id=”HAL_2000”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21: name=”products[]” value=”HAL 2000”&gt;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22: &lt;label for=”HAL_2000”&gt;HAL 2000&lt;/label&gt;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23: &lt;/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24: &lt;button type=”submit” name=”submit” value=”submit”&gt;Submit Form&lt;/button&gt;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25: &lt;/form&gt;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26: &lt;/body&gt;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27: &lt;/html&gt;</a:t>
            </a:r>
          </a:p>
          <a:p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6200268" y="5294899"/>
            <a:ext cx="5638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formwithcb.html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908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Array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2748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0327" y="372918"/>
            <a:ext cx="8824913" cy="341630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&lt;!DOCTYPE html&gt;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&lt;html&gt;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&lt;head&gt;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&lt;title&gt;Reading checkboxes&lt;/title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&lt;/head&gt;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&lt;body&gt;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&lt;p&gt;Welcome, &lt;strong&gt;&lt;?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$_POST[‘user’]; ?&gt;&lt;/strong&gt;!&lt;/p&gt;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&lt;p&gt;Your product choices are: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if (!empty($_POST[‘products’])) {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echo “&lt;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&gt;”;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 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($_POST[‘products’] as $value) {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 echo “&lt;li&gt;$value&lt;/li&gt;”;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 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9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8255" y="497610"/>
            <a:ext cx="8824913" cy="341630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 echo “&lt;/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&gt;”;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16: } else {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17: echo “None”;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 }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 ?&gt;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20: &lt;/body&gt;</a:t>
            </a:r>
          </a:p>
          <a:p>
            <a:pPr marL="400050" lvl="1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21: &lt;/html&gt;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3268" y="5502717"/>
            <a:ext cx="76001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send_formwithcb.html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026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Combining HTML and PHP Code on a</a:t>
            </a:r>
            <a:br>
              <a:rPr lang="en-MY" dirty="0"/>
            </a:br>
            <a:r>
              <a:rPr lang="en-MY" dirty="0"/>
              <a:t>Single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In some circumstances, you might want to include the form-parsing PHP code </a:t>
            </a:r>
            <a:r>
              <a:rPr lang="en-MY" dirty="0" smtClean="0"/>
              <a:t>on the </a:t>
            </a:r>
            <a:r>
              <a:rPr lang="en-MY" dirty="0"/>
              <a:t>same page as a hard-coded HTML form. </a:t>
            </a:r>
            <a:endParaRPr lang="en-MY" dirty="0" smtClean="0"/>
          </a:p>
          <a:p>
            <a:r>
              <a:rPr lang="en-MY" dirty="0" smtClean="0"/>
              <a:t>Such </a:t>
            </a:r>
            <a:r>
              <a:rPr lang="en-MY" dirty="0"/>
              <a:t>a combination can prove useful </a:t>
            </a:r>
            <a:r>
              <a:rPr lang="en-MY" dirty="0" smtClean="0"/>
              <a:t>if you </a:t>
            </a:r>
            <a:r>
              <a:rPr lang="en-MY" dirty="0"/>
              <a:t>need to present the same form to the user more than once. </a:t>
            </a:r>
            <a:endParaRPr lang="en-MY" dirty="0" smtClean="0"/>
          </a:p>
          <a:p>
            <a:r>
              <a:rPr lang="en-MY" dirty="0" smtClean="0"/>
              <a:t>You </a:t>
            </a:r>
            <a:r>
              <a:rPr lang="en-MY" dirty="0"/>
              <a:t>would </a:t>
            </a:r>
            <a:r>
              <a:rPr lang="en-MY" dirty="0" smtClean="0"/>
              <a:t>have more </a:t>
            </a:r>
            <a:r>
              <a:rPr lang="en-MY" dirty="0"/>
              <a:t>flexibility if you were to write the entire page dynamically, of course, but </a:t>
            </a:r>
            <a:r>
              <a:rPr lang="en-MY" dirty="0" smtClean="0"/>
              <a:t>you would </a:t>
            </a:r>
            <a:r>
              <a:rPr lang="en-MY" dirty="0"/>
              <a:t>miss out on one of the great strengths of PHP, which is that it mingles </a:t>
            </a:r>
            <a:r>
              <a:rPr lang="en-MY" dirty="0" smtClean="0"/>
              <a:t>well with </a:t>
            </a:r>
            <a:r>
              <a:rPr lang="en-MY" dirty="0"/>
              <a:t>standard HTML. </a:t>
            </a:r>
            <a:endParaRPr lang="en-MY" dirty="0" smtClean="0"/>
          </a:p>
          <a:p>
            <a:r>
              <a:rPr lang="en-MY" dirty="0" smtClean="0"/>
              <a:t>The </a:t>
            </a:r>
            <a:r>
              <a:rPr lang="en-MY" dirty="0"/>
              <a:t>more standard HTML you can include in your pages, </a:t>
            </a:r>
            <a:r>
              <a:rPr lang="en-MY" dirty="0" smtClean="0"/>
              <a:t>the easier </a:t>
            </a:r>
            <a:r>
              <a:rPr lang="en-MY" dirty="0"/>
              <a:t>they are for designers and page builders to amend without asking you, </a:t>
            </a:r>
            <a:r>
              <a:rPr lang="en-MY" dirty="0" smtClean="0"/>
              <a:t>the programmer</a:t>
            </a:r>
            <a:r>
              <a:rPr lang="en-MY" dirty="0"/>
              <a:t>, for help.</a:t>
            </a:r>
          </a:p>
        </p:txBody>
      </p:sp>
    </p:spTree>
    <p:extLst>
      <p:ext uri="{BB962C8B-B14F-4D97-AF65-F5344CB8AC3E}">
        <p14:creationId xmlns:p14="http://schemas.microsoft.com/office/powerpoint/2010/main" val="242021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39091" y="414481"/>
            <a:ext cx="8824913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&lt;!DOCTYPE html&gt;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&lt;html&gt;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&lt;head&gt;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&lt;title&gt;An HTML form that calls itself&lt;/title&gt;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&lt;/head&gt;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&lt;body&gt;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&lt;form action=”&lt;?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$_SERVER[‘PHP_SELF’]; ?&gt;” method=”POST”&gt;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&lt;p&gt;&lt;label for=”guess”&gt;Type your guess here:&lt;/label&gt; &lt;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&lt;input type=”text” id=”guess” name=”guess” /&gt;&lt;/p&gt;</a:t>
            </a:r>
          </a:p>
          <a:p>
            <a:pPr marL="0" indent="0">
              <a:buNone/>
            </a:pPr>
            <a:r>
              <a:rPr lang="en-MY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&lt;button type=”submit” name=”submit” value=”submit”&gt;Submit&lt;/button&gt;</a:t>
            </a:r>
          </a:p>
          <a:p>
            <a:pPr marL="0" indent="0">
              <a:buNone/>
            </a:pPr>
            <a:r>
              <a:rPr lang="en-MY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&lt;/form&gt;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 &lt;/body&gt;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 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616962" y="5577532"/>
            <a:ext cx="5142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form_itself.html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5996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4524" y="226060"/>
            <a:ext cx="8824913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&lt;?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$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num_to_guess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if (!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($_POST[‘guess’])) {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$message = “Welcome to the guessing machine!”;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} 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is_numeric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($_POST[‘guess’])) { // is not numeric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$message = “I don’t understand that response.”;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} 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($_POST[‘guess’] == $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num_to_guess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// matches!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$message = “Well done!”;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} 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($_POST[‘guess’] &gt; $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num_to_guess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$message = $_POST[‘guess’].” is too big! Try a smaller number.”;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} 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($_POST[‘guess’] &lt; $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num_to_guess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 $message = $_POST[‘guess’].” is too small! Try a larger number.”;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 } else { // some other condition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 $message = “I am terribly confused.”;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 </a:t>
            </a:r>
            <a:r>
              <a:rPr lang="en-MY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46685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4524" y="226060"/>
            <a:ext cx="8824913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17: &lt;!DOCTYPE html&gt;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 &lt;html&gt;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 &lt;head&gt;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20: &lt;title&gt;A PHP number guessing script&lt;/title&gt;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21: &lt;/head&gt;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22: &lt;body&gt;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23: &lt;h1&gt;&lt;?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$message; ?&gt;&lt;/h1&gt;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24: &lt;form action=”&lt;?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$_SERVER[‘PHP_SELF’]; ?&gt;” method=”POST”&gt;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25: &lt;p&gt;&lt;label for=”guess”&gt;Type your guess here:&lt;/label&gt;&lt;</a:t>
            </a:r>
            <a:r>
              <a:rPr lang="en-MY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26: &lt;input type=”text” is=”guess” name=”guess” /&gt;&lt;/p&gt;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27: &lt;button type=”submit” name=”submit” value=”submit”&gt;Submit&lt;/button&gt;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28: &lt;/form&gt;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29: &lt;/body&gt;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30: &lt;/html&gt;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5208" y="5627408"/>
            <a:ext cx="5205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numguess.php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290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Hidden Fields to Save State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The previous </a:t>
            </a:r>
            <a:r>
              <a:rPr lang="en-MY" dirty="0"/>
              <a:t>script </a:t>
            </a:r>
            <a:r>
              <a:rPr lang="en-MY" dirty="0" smtClean="0"/>
              <a:t>has </a:t>
            </a:r>
            <a:r>
              <a:rPr lang="en-MY" dirty="0"/>
              <a:t>no way of knowing how many guesses a user </a:t>
            </a:r>
            <a:r>
              <a:rPr lang="en-MY" dirty="0" smtClean="0"/>
              <a:t>has made</a:t>
            </a:r>
            <a:r>
              <a:rPr lang="en-MY" dirty="0"/>
              <a:t>, but you can use a hidden field to keep track of this value. </a:t>
            </a:r>
            <a:endParaRPr lang="en-MY" dirty="0" smtClean="0"/>
          </a:p>
          <a:p>
            <a:r>
              <a:rPr lang="en-MY" dirty="0" smtClean="0"/>
              <a:t>A </a:t>
            </a:r>
            <a:r>
              <a:rPr lang="en-MY" dirty="0"/>
              <a:t>hidden </a:t>
            </a:r>
            <a:r>
              <a:rPr lang="en-MY" dirty="0" smtClean="0"/>
              <a:t>field behaves </a:t>
            </a:r>
            <a:r>
              <a:rPr lang="en-MY" dirty="0"/>
              <a:t>the same as a text field, except that the user cannot see it unless he </a:t>
            </a:r>
            <a:r>
              <a:rPr lang="en-MY" dirty="0" smtClean="0"/>
              <a:t>views the </a:t>
            </a:r>
            <a:r>
              <a:rPr lang="en-MY" dirty="0"/>
              <a:t>HTML source of the document that contains it.</a:t>
            </a:r>
          </a:p>
        </p:txBody>
      </p:sp>
    </p:spTree>
    <p:extLst>
      <p:ext uri="{BB962C8B-B14F-4D97-AF65-F5344CB8AC3E}">
        <p14:creationId xmlns:p14="http://schemas.microsoft.com/office/powerpoint/2010/main" val="34831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/>
          <a:lstStyle/>
          <a:p>
            <a:r>
              <a:rPr lang="en-MY" dirty="0"/>
              <a:t>Redirecting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97033" y="442190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num_to_guess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num_tries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($_POST[‘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num_tries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’])) ?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num_tries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: 1;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if (!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($_POST[‘guess’])) {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$message = “Welcome to the guessing machine!”;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} 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is_numeric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($_POST[‘guess’])) { // is not numeric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$message = “I don’t understand that response.”;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} 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($_POST[‘guess’] ==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num_to_guess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// matches!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$message = “Well done!”;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} 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($_POST[‘guess’] &gt;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num_to_guess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$message = $_POST[‘guess’].” is too big! Try a smaller number.”;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 } 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($_POST[‘guess’] &lt;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num_to_guess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39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12917" y="608446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 $message = $_POST[‘guess’].” is too small! Try a larger number.”;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 } else { // some other condition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 $message = “I am terribly confused.”;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16: }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17: 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 &lt;!DOCTYPE html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 &lt;html&gt;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20: &lt;head&gt;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21: &lt;title&gt;A PHP number guessing script&lt;/title&gt;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22: &lt;/head&gt;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23: &lt;body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807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12917" y="608446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&lt;h1&gt;&lt;?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$message; ?&gt;&lt;/h1&gt;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25: &lt;p&gt;&lt;strong&gt;Guess number:&lt;/strong&gt; 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num_tries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?&gt;&lt;/p&gt;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26: &lt;form action=”&lt;?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$_SERVER[‘PHP_SELF’]; ?&gt;” method=”POST”&gt;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27: &lt;p&gt;&lt;label for=”guess”&gt;Type your guess here:&lt;/label&gt;&lt;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28: &lt;input type=”text” id=”guess” name=”guess” /&gt;&lt;/p&gt;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29: &lt;input type=”hidden” name=”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num_tries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value=”&lt;?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num_tries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?&gt;”/&gt;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30: &lt;button type=”submit” name=”submit” value=”submit”&gt;Submit&lt;/button&gt;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31: &lt;/form&gt;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32: &lt;/body&gt;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33: &lt;/html&gt;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0646" y="5544281"/>
            <a:ext cx="5588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numguess2.php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335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Array</a:t>
            </a: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Arrays are used </a:t>
            </a:r>
            <a:r>
              <a:rPr lang="en-MY" dirty="0" smtClean="0"/>
              <a:t>to </a:t>
            </a:r>
            <a:r>
              <a:rPr lang="en-MY" dirty="0"/>
              <a:t>store and organize </a:t>
            </a:r>
            <a:r>
              <a:rPr lang="en-MY" dirty="0" smtClean="0"/>
              <a:t>data. </a:t>
            </a:r>
          </a:p>
          <a:p>
            <a:r>
              <a:rPr lang="en-MY" dirty="0" smtClean="0"/>
              <a:t>Enable </a:t>
            </a:r>
            <a:r>
              <a:rPr lang="en-MY" dirty="0"/>
              <a:t>you to store as many </a:t>
            </a:r>
            <a:r>
              <a:rPr lang="en-MY" dirty="0" smtClean="0"/>
              <a:t>values </a:t>
            </a:r>
            <a:r>
              <a:rPr lang="en-MY" dirty="0"/>
              <a:t>as you </a:t>
            </a:r>
            <a:r>
              <a:rPr lang="en-MY" dirty="0" smtClean="0"/>
              <a:t>want</a:t>
            </a:r>
          </a:p>
          <a:p>
            <a:r>
              <a:rPr lang="en-MY" dirty="0"/>
              <a:t>Arrays are indexed, which means that each entry is made up of a key and a value.</a:t>
            </a:r>
          </a:p>
          <a:p>
            <a:r>
              <a:rPr lang="en-MY" dirty="0"/>
              <a:t>The key is the index position, beginning with 0 and increasing incrementally by </a:t>
            </a:r>
            <a:r>
              <a:rPr lang="en-MY" dirty="0" smtClean="0"/>
              <a:t>1 with </a:t>
            </a:r>
            <a:r>
              <a:rPr lang="en-MY" dirty="0"/>
              <a:t>each new element in the array</a:t>
            </a:r>
            <a:r>
              <a:rPr lang="en-MY" dirty="0" smtClean="0"/>
              <a:t>.</a:t>
            </a:r>
          </a:p>
          <a:p>
            <a:r>
              <a:rPr lang="en-MY" dirty="0" smtClean="0"/>
              <a:t>The </a:t>
            </a:r>
            <a:r>
              <a:rPr lang="en-MY" dirty="0"/>
              <a:t>value is whatever value you associate </a:t>
            </a:r>
            <a:r>
              <a:rPr lang="en-MY" dirty="0" smtClean="0"/>
              <a:t>with that </a:t>
            </a:r>
            <a:r>
              <a:rPr lang="en-MY" dirty="0"/>
              <a:t>position—a string, an integer, or whatever you want.</a:t>
            </a:r>
          </a:p>
        </p:txBody>
      </p:sp>
    </p:spTree>
    <p:extLst>
      <p:ext uri="{BB962C8B-B14F-4D97-AF65-F5344CB8AC3E}">
        <p14:creationId xmlns:p14="http://schemas.microsoft.com/office/powerpoint/2010/main" val="2527244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Redirecting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When a server script communicates with a client, it must first send some </a:t>
            </a:r>
            <a:r>
              <a:rPr lang="en-MY" dirty="0" smtClean="0"/>
              <a:t>headers that </a:t>
            </a:r>
            <a:r>
              <a:rPr lang="en-MY" dirty="0"/>
              <a:t>provide information about the document to follow. </a:t>
            </a:r>
            <a:endParaRPr lang="en-MY" dirty="0" smtClean="0"/>
          </a:p>
          <a:p>
            <a:r>
              <a:rPr lang="en-MY" dirty="0" smtClean="0"/>
              <a:t>PHP </a:t>
            </a:r>
            <a:r>
              <a:rPr lang="en-MY" dirty="0"/>
              <a:t>usually handles this </a:t>
            </a:r>
            <a:r>
              <a:rPr lang="en-MY" dirty="0" smtClean="0"/>
              <a:t>for you </a:t>
            </a:r>
            <a:r>
              <a:rPr lang="en-MY" dirty="0"/>
              <a:t>automatically, but you can choose to send your own header lines with </a:t>
            </a:r>
            <a:r>
              <a:rPr lang="en-MY" dirty="0" smtClean="0"/>
              <a:t>PHP’s header</a:t>
            </a:r>
            <a:r>
              <a:rPr lang="en-MY" dirty="0"/>
              <a:t>() function</a:t>
            </a:r>
            <a:r>
              <a:rPr lang="en-MY" dirty="0" smtClean="0"/>
              <a:t>.</a:t>
            </a:r>
          </a:p>
          <a:p>
            <a:r>
              <a:rPr lang="en-MY" dirty="0"/>
              <a:t>To call the header() function, you must be absolutely sure that no output has </a:t>
            </a:r>
            <a:r>
              <a:rPr lang="en-MY" dirty="0" smtClean="0"/>
              <a:t>been sent </a:t>
            </a:r>
            <a:r>
              <a:rPr lang="en-MY" dirty="0"/>
              <a:t>to the browser. </a:t>
            </a:r>
            <a:endParaRPr lang="en-MY" dirty="0" smtClean="0"/>
          </a:p>
          <a:p>
            <a:r>
              <a:rPr lang="en-MY" dirty="0" smtClean="0"/>
              <a:t>The </a:t>
            </a:r>
            <a:r>
              <a:rPr lang="en-MY" dirty="0"/>
              <a:t>first time content is sent to the browser, PHP sends out </a:t>
            </a:r>
            <a:r>
              <a:rPr lang="en-MY" dirty="0" smtClean="0"/>
              <a:t>headers of </a:t>
            </a:r>
            <a:r>
              <a:rPr lang="en-MY" dirty="0"/>
              <a:t>its own, and it’s too late for you to send any more. </a:t>
            </a:r>
            <a:endParaRPr lang="en-MY" dirty="0" smtClean="0"/>
          </a:p>
          <a:p>
            <a:r>
              <a:rPr lang="en-MY" dirty="0" smtClean="0"/>
              <a:t>Any </a:t>
            </a:r>
            <a:r>
              <a:rPr lang="en-MY" dirty="0"/>
              <a:t>output from your </a:t>
            </a:r>
            <a:r>
              <a:rPr lang="en-MY" dirty="0" smtClean="0"/>
              <a:t>document, even </a:t>
            </a:r>
            <a:r>
              <a:rPr lang="en-MY" dirty="0"/>
              <a:t>a line break or a space outside your script tags, causes headers to </a:t>
            </a:r>
            <a:r>
              <a:rPr lang="en-MY" dirty="0" smtClean="0"/>
              <a:t>be sent</a:t>
            </a:r>
            <a:r>
              <a:rPr lang="en-MY" dirty="0"/>
              <a:t>. 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1620896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/>
          <a:lstStyle/>
          <a:p>
            <a:r>
              <a:rPr lang="en-MY" dirty="0"/>
              <a:t>Redirecting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97033" y="442190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num_to_guess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num_tries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($_POST[‘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num_tries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’])) ?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num_tries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: 1;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if (!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($_POST[‘guess’])) {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$message = “Welcome to the guessing machine!”;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} 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is_numeric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($_POST[‘guess’])) { // is not numeric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$message = “I don’t understand that response.”;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} 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($_POST[‘guess’] ==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num_to_guess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// matches!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header(“Location: congrats.html”);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exit;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} 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($_POST[‘guess’] &gt;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num_to_guess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 $message = $_POST[‘guess’].” is too big! Try a smaller number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.”;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57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275936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 } 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($_POST[‘guess’] &lt;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num_to_guess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 $message = $_POST[‘guess’].” is too small! Try a larger number.”;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 } else { // some other condition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16: $message = “I am terribly confused.”;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17: 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 ?&gt;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20: &lt;!DOCTYPE html&gt;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&lt;html&gt;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22: &lt;head&gt;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23: &lt;title&gt;A PHP number guessing script&lt;/title&gt;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24: &lt;/head&gt;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25: &lt;body&gt;</a:t>
            </a:r>
          </a:p>
          <a:p>
            <a:endParaRPr lang="en-MY" sz="5400" dirty="0"/>
          </a:p>
        </p:txBody>
      </p:sp>
    </p:spTree>
    <p:extLst>
      <p:ext uri="{BB962C8B-B14F-4D97-AF65-F5344CB8AC3E}">
        <p14:creationId xmlns:p14="http://schemas.microsoft.com/office/powerpoint/2010/main" val="394710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12917" y="608446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26: &lt;h1&gt;&lt;?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$message; ?&gt;&lt;/h1&gt;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27: &lt;p&gt;&lt;strong&gt;Guess number:&lt;/strong&gt; 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num_tries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?&gt;&lt;/p&gt;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28: &lt;form action=”&lt;?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$_SERVER[‘PHP_SELF’]; ?&gt;” method=”POST”&gt;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29: &lt;p&gt;&lt;label for=”guess”&gt;Type your guess here:&lt;/label&gt;&lt;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30: &lt;input type=”text” id=”guess” name=”guess” /&gt;&lt;/p&gt;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31: &lt;input type=”hidden” name=”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num_tries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value=”&lt;?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$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num_tries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?&gt;”/&gt;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32: &lt;button type=”submit” name=”submit” value=”submit”&gt;Submit&lt;/button&gt;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33: &lt;/form&gt;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34: &lt;/body&gt;</a:t>
            </a:r>
          </a:p>
          <a:p>
            <a:pPr marL="800100" lvl="2" indent="0">
              <a:buClr>
                <a:srgbClr val="B31166"/>
              </a:buClr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&lt;/html&gt;</a:t>
            </a:r>
          </a:p>
          <a:p>
            <a:endParaRPr lang="en-MY" sz="2400" dirty="0"/>
          </a:p>
        </p:txBody>
      </p:sp>
      <p:sp>
        <p:nvSpPr>
          <p:cNvPr id="4" name="Rectangle 3"/>
          <p:cNvSpPr/>
          <p:nvPr/>
        </p:nvSpPr>
        <p:spPr>
          <a:xfrm>
            <a:off x="6832539" y="5544281"/>
            <a:ext cx="4844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congrats.html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91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You can create an array using either the array() function or the array operator </a:t>
            </a:r>
            <a:r>
              <a:rPr lang="en-MY" dirty="0" smtClean="0"/>
              <a:t>[].</a:t>
            </a:r>
          </a:p>
          <a:p>
            <a:r>
              <a:rPr lang="en-MY" dirty="0"/>
              <a:t>The array() function is usually used when you want to create a new array </a:t>
            </a:r>
            <a:r>
              <a:rPr lang="en-MY" dirty="0" smtClean="0"/>
              <a:t>and populate </a:t>
            </a:r>
            <a:r>
              <a:rPr lang="en-MY" dirty="0"/>
              <a:t>it with more than one element, all in one fell swoop</a:t>
            </a:r>
            <a:r>
              <a:rPr lang="en-MY" dirty="0" smtClean="0"/>
              <a:t>.</a:t>
            </a:r>
          </a:p>
          <a:p>
            <a:r>
              <a:rPr lang="en-MY" dirty="0"/>
              <a:t>The following code snippet shows how to create an array called $rainbow using </a:t>
            </a:r>
            <a:r>
              <a:rPr lang="en-MY" dirty="0" smtClean="0"/>
              <a:t>the array</a:t>
            </a:r>
            <a:r>
              <a:rPr lang="en-MY" dirty="0"/>
              <a:t>() function, containing all its various </a:t>
            </a:r>
            <a:r>
              <a:rPr lang="en-MY" dirty="0" err="1"/>
              <a:t>colors</a:t>
            </a:r>
            <a:r>
              <a:rPr lang="en-MY" dirty="0"/>
              <a:t>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$rainbow = array(“red”, “orange”, “yellow”, “green”, “blue”, “indigo”,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“violet”);</a:t>
            </a:r>
          </a:p>
        </p:txBody>
      </p:sp>
    </p:spTree>
    <p:extLst>
      <p:ext uri="{BB962C8B-B14F-4D97-AF65-F5344CB8AC3E}">
        <p14:creationId xmlns:p14="http://schemas.microsoft.com/office/powerpoint/2010/main" val="299220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The following snippet shows the same array being created incrementally using </a:t>
            </a:r>
            <a:r>
              <a:rPr lang="en-MY" dirty="0" smtClean="0"/>
              <a:t>the array </a:t>
            </a:r>
            <a:r>
              <a:rPr lang="en-MY" dirty="0"/>
              <a:t>operator: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rainbow[0]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“red”;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rainbow[1]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“orange”;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rainbow[2]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“yellow”;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rainbow[3]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“green”;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rainbow[4]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“blue”;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rainbow[5]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“indigo”;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rainbow[6]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“violet”;</a:t>
            </a:r>
          </a:p>
        </p:txBody>
      </p:sp>
    </p:spTree>
    <p:extLst>
      <p:ext uri="{BB962C8B-B14F-4D97-AF65-F5344CB8AC3E}">
        <p14:creationId xmlns:p14="http://schemas.microsoft.com/office/powerpoint/2010/main" val="290614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Creating Associative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Whereas numerically indexed arrays use an index position as the key—0, 1, 2, </a:t>
            </a:r>
            <a:r>
              <a:rPr lang="en-MY" dirty="0" smtClean="0"/>
              <a:t>and so </a:t>
            </a:r>
            <a:r>
              <a:rPr lang="en-MY" dirty="0"/>
              <a:t>forth—associative arrays use actual named keys. </a:t>
            </a:r>
            <a:endParaRPr lang="en-MY" dirty="0" smtClean="0"/>
          </a:p>
          <a:p>
            <a:r>
              <a:rPr lang="en-MY" dirty="0" smtClean="0"/>
              <a:t>The </a:t>
            </a:r>
            <a:r>
              <a:rPr lang="en-MY" dirty="0"/>
              <a:t>following example </a:t>
            </a:r>
            <a:r>
              <a:rPr lang="en-MY" dirty="0" smtClean="0"/>
              <a:t>demonstrates this </a:t>
            </a:r>
            <a:r>
              <a:rPr lang="en-MY" dirty="0"/>
              <a:t>by creating an array called $character with four elements</a:t>
            </a:r>
            <a:r>
              <a:rPr lang="en-MY" dirty="0" smtClean="0"/>
              <a:t>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$character = array(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“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name” =&gt; “Bob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 marL="2628900" lvl="6" indent="0">
              <a:buNone/>
            </a:pPr>
            <a:r>
              <a:rPr lang="en-MY" sz="19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“occupation” =&gt; “superhero”,</a:t>
            </a:r>
          </a:p>
          <a:p>
            <a:pPr marL="2628900" lvl="6" indent="0">
              <a:buNone/>
            </a:pPr>
            <a:r>
              <a:rPr lang="en-MY" sz="19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“age” =&gt; 30,</a:t>
            </a:r>
          </a:p>
          <a:p>
            <a:pPr marL="2628900" lvl="6" indent="0">
              <a:buNone/>
            </a:pPr>
            <a:r>
              <a:rPr lang="en-MY" sz="19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“special power” =&gt; “x-ray vision”</a:t>
            </a:r>
          </a:p>
          <a:p>
            <a:pPr marL="2628900" lvl="6" indent="0">
              <a:buNone/>
            </a:pPr>
            <a:r>
              <a:rPr lang="en-MY" sz="19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MY" sz="19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4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You can reference specific elements of an associative array using the specific </a:t>
            </a:r>
            <a:r>
              <a:rPr lang="en-MY" dirty="0" smtClean="0"/>
              <a:t>key, such </a:t>
            </a:r>
            <a:r>
              <a:rPr lang="en-MY" dirty="0"/>
              <a:t>as in this example: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$character[‘occupation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’];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OUTPUT?</a:t>
            </a:r>
          </a:p>
          <a:p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As with numerically indexed arrays, you can use the array operator to add to 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an associative 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array: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$character[‘</a:t>
            </a:r>
            <a:r>
              <a:rPr lang="en-MY" sz="19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supername</a:t>
            </a:r>
            <a:r>
              <a:rPr lang="en-MY" sz="19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 = “Mega X-Ray Guy”;</a:t>
            </a:r>
          </a:p>
          <a:p>
            <a:pPr marL="0" indent="0">
              <a:buNone/>
            </a:pPr>
            <a:r>
              <a:rPr lang="en-MY" dirty="0" smtClean="0">
                <a:solidFill>
                  <a:srgbClr val="00863D"/>
                </a:solidFill>
                <a:cs typeface="Courier New" panose="02070309020205020404" pitchFamily="49" charset="0"/>
              </a:rPr>
              <a:t>		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This 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example adds a key called </a:t>
            </a:r>
            <a:r>
              <a:rPr lang="en-MY" dirty="0" err="1">
                <a:solidFill>
                  <a:schemeClr val="tx1"/>
                </a:solidFill>
                <a:cs typeface="Courier New" panose="02070309020205020404" pitchFamily="49" charset="0"/>
              </a:rPr>
              <a:t>supername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 with a value of Mega X-Ray 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Guy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The only difference between an associative array and a numerically indexed array 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is the 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key name. In a numerically indexed array, the key name is a number. In 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an associative 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array, the key name is a meaningful word</a:t>
            </a:r>
          </a:p>
        </p:txBody>
      </p:sp>
    </p:spTree>
    <p:extLst>
      <p:ext uri="{BB962C8B-B14F-4D97-AF65-F5344CB8AC3E}">
        <p14:creationId xmlns:p14="http://schemas.microsoft.com/office/powerpoint/2010/main" val="149708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Creating 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first two types of arrays hold strings and integers, whereas this third type </a:t>
            </a:r>
            <a:r>
              <a:rPr lang="en-MY" dirty="0" smtClean="0"/>
              <a:t>holds other </a:t>
            </a:r>
            <a:r>
              <a:rPr lang="en-MY" dirty="0"/>
              <a:t>arrays. </a:t>
            </a:r>
            <a:endParaRPr lang="en-MY" dirty="0" smtClean="0"/>
          </a:p>
          <a:p>
            <a:r>
              <a:rPr lang="en-MY" dirty="0" smtClean="0"/>
              <a:t>If </a:t>
            </a:r>
            <a:r>
              <a:rPr lang="en-MY" dirty="0"/>
              <a:t>each set of key/value pairs constitutes a dimension, a </a:t>
            </a:r>
            <a:r>
              <a:rPr lang="en-MY" dirty="0" smtClean="0"/>
              <a:t>multidimensional array </a:t>
            </a:r>
            <a:r>
              <a:rPr lang="en-MY" dirty="0"/>
              <a:t>holds more than one series of these key/value pairs.</a:t>
            </a:r>
          </a:p>
        </p:txBody>
      </p:sp>
    </p:spTree>
    <p:extLst>
      <p:ext uri="{BB962C8B-B14F-4D97-AF65-F5344CB8AC3E}">
        <p14:creationId xmlns:p14="http://schemas.microsoft.com/office/powerpoint/2010/main" val="115087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40972" y="369751"/>
            <a:ext cx="8824913" cy="34163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&lt;?</a:t>
            </a:r>
            <a:r>
              <a:rPr lang="en-MY" sz="1800" b="1" dirty="0" err="1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sz="1800" b="1" dirty="0">
              <a:solidFill>
                <a:srgbClr val="0086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$characters = array(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array( “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name” =&gt; “Bob”,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“occupation” =&gt; “superhero”,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“age” =&gt; 30,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“special power” =&gt; “x-ray 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vision”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array(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 =&gt; “Sally”,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“occupation” =&gt; “superhero”,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“age” =&gt; 24,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“special power” =&gt; “superhuman 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strength”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array(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 =&gt; “Jane”,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“occupation” =&gt; “arch villain”,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“age” =&gt; 45,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“special power” =&gt; “</a:t>
            </a: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nanotechnology”)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 </a:t>
            </a:r>
            <a:r>
              <a:rPr lang="en-MY" sz="1800" b="1" dirty="0">
                <a:solidFill>
                  <a:srgbClr val="0086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72991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443</TotalTime>
  <Words>3215</Words>
  <Application>Microsoft Office PowerPoint</Application>
  <PresentationFormat>Widescreen</PresentationFormat>
  <Paragraphs>306</Paragraphs>
  <Slides>33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Wingdings 3</vt:lpstr>
      <vt:lpstr>Ion Boardroom</vt:lpstr>
      <vt:lpstr>PHP </vt:lpstr>
      <vt:lpstr>Array</vt:lpstr>
      <vt:lpstr>Array</vt:lpstr>
      <vt:lpstr>Creating Arrays</vt:lpstr>
      <vt:lpstr>PowerPoint Presentation</vt:lpstr>
      <vt:lpstr>Creating Associative Arrays</vt:lpstr>
      <vt:lpstr>PowerPoint Presentation</vt:lpstr>
      <vt:lpstr>Creating Multidimensional Arrays</vt:lpstr>
      <vt:lpstr>PowerPoint Presentation</vt:lpstr>
      <vt:lpstr>PowerPoint Presentation</vt:lpstr>
      <vt:lpstr>PowerPoint Presentation</vt:lpstr>
      <vt:lpstr>PHP Forms</vt:lpstr>
      <vt:lpstr>Forms</vt:lpstr>
      <vt:lpstr>PowerPoint Presentation</vt:lpstr>
      <vt:lpstr>PowerPoint Presentation</vt:lpstr>
      <vt:lpstr>Accessing Form Input with User- Defined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Combining HTML and PHP Code on a Single Page</vt:lpstr>
      <vt:lpstr>PowerPoint Presentation</vt:lpstr>
      <vt:lpstr>PowerPoint Presentation</vt:lpstr>
      <vt:lpstr>PowerPoint Presentation</vt:lpstr>
      <vt:lpstr>Using Hidden Fields to Save State</vt:lpstr>
      <vt:lpstr>Redirecting the User</vt:lpstr>
      <vt:lpstr>PowerPoint Presentation</vt:lpstr>
      <vt:lpstr>PowerPoint Presentation</vt:lpstr>
      <vt:lpstr>Redirecting the User</vt:lpstr>
      <vt:lpstr>Redirecting the User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hidayah1602@gmail.com</dc:creator>
  <cp:lastModifiedBy>hidayah1602@gmail.com</cp:lastModifiedBy>
  <cp:revision>19</cp:revision>
  <dcterms:created xsi:type="dcterms:W3CDTF">2018-01-18T02:44:46Z</dcterms:created>
  <dcterms:modified xsi:type="dcterms:W3CDTF">2018-01-18T10:08:09Z</dcterms:modified>
</cp:coreProperties>
</file>