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4" r:id="rId6"/>
    <p:sldId id="291" r:id="rId7"/>
    <p:sldId id="265" r:id="rId8"/>
    <p:sldId id="292" r:id="rId9"/>
    <p:sldId id="293" r:id="rId10"/>
    <p:sldId id="266" r:id="rId11"/>
    <p:sldId id="269" r:id="rId12"/>
    <p:sldId id="270" r:id="rId13"/>
    <p:sldId id="271" r:id="rId14"/>
    <p:sldId id="294" r:id="rId15"/>
    <p:sldId id="295" r:id="rId16"/>
    <p:sldId id="296" r:id="rId17"/>
    <p:sldId id="297" r:id="rId18"/>
    <p:sldId id="272" r:id="rId19"/>
    <p:sldId id="273" r:id="rId20"/>
    <p:sldId id="279" r:id="rId21"/>
    <p:sldId id="298" r:id="rId22"/>
    <p:sldId id="283" r:id="rId23"/>
    <p:sldId id="287" r:id="rId24"/>
    <p:sldId id="290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54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BC97-5BDD-491C-B9E1-129E6DFB9484}" type="datetimeFigureOut">
              <a:rPr lang="en-MY" smtClean="0"/>
              <a:t>24/1/2018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0717-F584-43F5-8A89-0EA93A483C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9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00717-F584-43F5-8A89-0EA93A483C26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9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e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	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3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3822" y="2291483"/>
            <a:ext cx="5509851" cy="41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Formatting Your Mail with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HTML forms are the principal means by which substantial amounts of </a:t>
            </a:r>
            <a:r>
              <a:rPr lang="en-MY" dirty="0" smtClean="0"/>
              <a:t>information pass </a:t>
            </a:r>
            <a:r>
              <a:rPr lang="en-MY" dirty="0"/>
              <a:t>from the user to the </a:t>
            </a:r>
            <a:r>
              <a:rPr lang="en-MY" dirty="0" smtClean="0"/>
              <a:t>server. </a:t>
            </a:r>
          </a:p>
          <a:p>
            <a:r>
              <a:rPr lang="en-MY" dirty="0" smtClean="0"/>
              <a:t>We now will create a plain </a:t>
            </a:r>
            <a:r>
              <a:rPr lang="en-MY" dirty="0" err="1" smtClean="0"/>
              <a:t>HTMlL</a:t>
            </a:r>
            <a:r>
              <a:rPr lang="en-MY" dirty="0" smtClean="0"/>
              <a:t> Form and response form in PHP.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640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7961" y="678873"/>
            <a:ext cx="8824913" cy="5839691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//start building the mail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“&lt;p&gt;&lt;strong&gt;Name:&lt;/strong&gt; “.$_POST[‘name’].”&lt;/p&gt;”;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“&lt;p&gt;&lt;strong&gt;E-Mail:&lt;/strong&gt; “.$_POST[‘email’].”&lt;/p&gt;”;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“&lt;p&gt;&lt;strong&gt;Message:&lt;/strong&gt; “.$_POST[‘message’].”&lt;/p&gt;”;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//set up the mail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$recipient = “you@yourdomain.com”;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$subject = “Form Submission Results”;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“MIME-Version: 1.0\r\n”;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“Content-type: text/html; charset=ISO-8859-1\r\n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0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8364" y="996373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“From: My Web Site &lt;defaultaddress@yourdomain.com&gt; \n”;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$header .= "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Cc:ali@yahoo.com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\r\n"; 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“Reply-To: “.$_POST[‘email’];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//send the mail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mail($recipient, $subject,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&lt;!DOCTYPE 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&lt;title&gt;Sending the Simple Feedback Form - HTML Version&lt;/title&gt;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&lt;/head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65564" y="705427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&lt;body&gt;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 &lt;p&gt;Thanks,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$_POST[‘name’]; ?&gt;&lt;/strong&gt;,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for your message.&lt;/p&gt;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&lt;p&gt;Your e-mail address: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$_POST[‘email’]; ?&gt;&lt;/strong&gt;&lt;/p&gt;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28: &lt;p&gt;Your message: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$_POST[‘message’]; ?&gt; 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1856" y="5502716"/>
            <a:ext cx="5104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send_mail.php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0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78" y="2275464"/>
            <a:ext cx="4987204" cy="37443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827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cookies ()</a:t>
            </a: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107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()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Sessions use </a:t>
            </a:r>
            <a:r>
              <a:rPr lang="en-MY" dirty="0" smtClean="0"/>
              <a:t>techniques built </a:t>
            </a:r>
            <a:r>
              <a:rPr lang="en-MY" dirty="0"/>
              <a:t>in to the PHP language, making the act of saving state as </a:t>
            </a:r>
            <a:r>
              <a:rPr lang="en-MY" dirty="0" smtClean="0"/>
              <a:t>easy </a:t>
            </a:r>
            <a:r>
              <a:rPr lang="en-MY" dirty="0"/>
              <a:t>as referencing </a:t>
            </a:r>
            <a:r>
              <a:rPr lang="en-MY" dirty="0" smtClean="0"/>
              <a:t>a super global </a:t>
            </a:r>
            <a:r>
              <a:rPr lang="en-MY" dirty="0"/>
              <a:t>variable</a:t>
            </a:r>
            <a:r>
              <a:rPr lang="en-MY" dirty="0" smtClean="0"/>
              <a:t>.</a:t>
            </a:r>
          </a:p>
          <a:p>
            <a:r>
              <a:rPr lang="en-MY" dirty="0"/>
              <a:t>A cookie is a small amount of data stored by the user’s browser in compliance with </a:t>
            </a:r>
            <a:r>
              <a:rPr lang="en-MY" dirty="0" smtClean="0"/>
              <a:t>a request </a:t>
            </a:r>
            <a:r>
              <a:rPr lang="en-MY" dirty="0"/>
              <a:t>from a server or script. </a:t>
            </a:r>
            <a:endParaRPr lang="en-MY" dirty="0" smtClean="0"/>
          </a:p>
          <a:p>
            <a:r>
              <a:rPr lang="en-MY" dirty="0" smtClean="0"/>
              <a:t>A </a:t>
            </a:r>
            <a:r>
              <a:rPr lang="en-MY" dirty="0"/>
              <a:t>single host can request that up to 20 cookies be stored </a:t>
            </a:r>
            <a:r>
              <a:rPr lang="en-MY" dirty="0" smtClean="0"/>
              <a:t>by a </a:t>
            </a:r>
            <a:r>
              <a:rPr lang="en-MY" dirty="0"/>
              <a:t>user’s browser. </a:t>
            </a:r>
            <a:endParaRPr lang="en-MY" dirty="0" smtClean="0"/>
          </a:p>
          <a:p>
            <a:r>
              <a:rPr lang="en-MY" dirty="0" smtClean="0"/>
              <a:t>Each </a:t>
            </a:r>
            <a:r>
              <a:rPr lang="en-MY" dirty="0"/>
              <a:t>cookie consists of a name, value, and expiration date, as well </a:t>
            </a:r>
            <a:r>
              <a:rPr lang="en-MY" dirty="0" smtClean="0"/>
              <a:t>as host </a:t>
            </a:r>
            <a:r>
              <a:rPr lang="en-MY" dirty="0"/>
              <a:t>and path information</a:t>
            </a:r>
            <a:r>
              <a:rPr lang="en-MY" dirty="0" smtClean="0"/>
              <a:t>.</a:t>
            </a:r>
          </a:p>
          <a:p>
            <a:r>
              <a:rPr lang="en-MY" dirty="0" smtClean="0"/>
              <a:t>The </a:t>
            </a:r>
            <a:r>
              <a:rPr lang="en-MY" dirty="0"/>
              <a:t>size of an individual cookie is limited to 4KB.</a:t>
            </a:r>
          </a:p>
        </p:txBody>
      </p:sp>
    </p:spTree>
    <p:extLst>
      <p:ext uri="{BB962C8B-B14F-4D97-AF65-F5344CB8AC3E}">
        <p14:creationId xmlns:p14="http://schemas.microsoft.com/office/powerpoint/2010/main" val="122554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After a cookie is set, only the originating host can read the data, ensuring that the </a:t>
            </a:r>
            <a:r>
              <a:rPr lang="en-MY" dirty="0" smtClean="0"/>
              <a:t>user’s privacy </a:t>
            </a:r>
            <a:r>
              <a:rPr lang="en-MY" dirty="0"/>
              <a:t>is respected. </a:t>
            </a:r>
            <a:endParaRPr lang="en-MY" dirty="0" smtClean="0"/>
          </a:p>
          <a:p>
            <a:r>
              <a:rPr lang="en-MY" dirty="0" smtClean="0"/>
              <a:t>Furthermore</a:t>
            </a:r>
            <a:r>
              <a:rPr lang="en-MY" dirty="0"/>
              <a:t>, users can configure their browser to notify them </a:t>
            </a:r>
            <a:r>
              <a:rPr lang="en-MY" dirty="0" smtClean="0"/>
              <a:t>upon receipt </a:t>
            </a:r>
            <a:r>
              <a:rPr lang="en-MY" dirty="0"/>
              <a:t>of all cookies, or even to refuse all cookie requests. </a:t>
            </a:r>
            <a:endParaRPr lang="en-MY" dirty="0" smtClean="0"/>
          </a:p>
          <a:p>
            <a:r>
              <a:rPr lang="en-MY" dirty="0" smtClean="0"/>
              <a:t>For </a:t>
            </a:r>
            <a:r>
              <a:rPr lang="en-MY" dirty="0"/>
              <a:t>this reason, cookies </a:t>
            </a:r>
            <a:r>
              <a:rPr lang="en-MY" dirty="0" smtClean="0"/>
              <a:t>should be </a:t>
            </a:r>
            <a:r>
              <a:rPr lang="en-MY" dirty="0"/>
              <a:t>used in moderation and should not be relied on as an essential element of an </a:t>
            </a:r>
            <a:r>
              <a:rPr lang="en-MY" dirty="0" smtClean="0"/>
              <a:t>environment design </a:t>
            </a:r>
            <a:r>
              <a:rPr lang="en-MY" dirty="0"/>
              <a:t>without first warning users</a:t>
            </a:r>
            <a:r>
              <a:rPr lang="en-MY" dirty="0" smtClean="0"/>
              <a:t>.</a:t>
            </a:r>
          </a:p>
          <a:p>
            <a:r>
              <a:rPr lang="en-MY" dirty="0" smtClean="0"/>
              <a:t>Syntax:</a:t>
            </a:r>
          </a:p>
          <a:p>
            <a:pPr marL="800100" lvl="2" indent="0">
              <a:buNone/>
            </a:pP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value, expire, path, domain, secure, </a:t>
            </a: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MY" sz="1800" b="1" dirty="0" smtClean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5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Anatomy of a Cookie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A PHP script that sets a cookie might send headers that look something like this:</a:t>
            </a:r>
            <a:endParaRPr lang="en-MY" dirty="0"/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18 Jan 2012 10:50:58 GMT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Apache/2.2.21 (Unix) PHP/5.4.0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X-Powered-By: PHP/5.4.0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Set-Cookie: vegetable=artichoke; path=/; domain=yourdomain.com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843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E-mail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274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Set-Cookie header contains a name/value pair, a path, and </a:t>
            </a:r>
            <a:r>
              <a:rPr lang="en-MY" dirty="0" smtClean="0"/>
              <a:t>a domain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set, the expiration field provides the date at which the browser </a:t>
            </a:r>
            <a:r>
              <a:rPr lang="en-MY" dirty="0" smtClean="0"/>
              <a:t>should “forget</a:t>
            </a:r>
            <a:r>
              <a:rPr lang="en-MY" dirty="0"/>
              <a:t>” the value of the cookie.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no expiration date is set, the cookie expires </a:t>
            </a:r>
            <a:r>
              <a:rPr lang="en-MY" dirty="0" smtClean="0"/>
              <a:t>when the </a:t>
            </a:r>
            <a:r>
              <a:rPr lang="en-MY" dirty="0"/>
              <a:t>user’s session expires—that is, </a:t>
            </a:r>
            <a:r>
              <a:rPr lang="en-MY" dirty="0" smtClean="0"/>
              <a:t>when </a:t>
            </a:r>
            <a:r>
              <a:rPr lang="en-MY" dirty="0"/>
              <a:t>he closes his browser</a:t>
            </a:r>
            <a:r>
              <a:rPr lang="en-MY" dirty="0" smtClean="0"/>
              <a:t>.</a:t>
            </a:r>
          </a:p>
          <a:p>
            <a:r>
              <a:rPr lang="en-MY" dirty="0"/>
              <a:t>The path and domain fields work together: The path is a directory found on </a:t>
            </a:r>
            <a:r>
              <a:rPr lang="en-MY" dirty="0" smtClean="0"/>
              <a:t>the domain</a:t>
            </a:r>
            <a:r>
              <a:rPr lang="en-MY" dirty="0"/>
              <a:t>, below which the cookie should be sent back to the server.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the path is </a:t>
            </a:r>
            <a:r>
              <a:rPr lang="en-MY" dirty="0" smtClean="0"/>
              <a:t>“/”, which </a:t>
            </a:r>
            <a:r>
              <a:rPr lang="en-MY" dirty="0"/>
              <a:t>is common, that means the cookie can be read by any files below the </a:t>
            </a:r>
            <a:r>
              <a:rPr lang="en-MY" dirty="0" smtClean="0"/>
              <a:t>document root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the path is “/products/”, the cookie can be read only by files </a:t>
            </a:r>
            <a:r>
              <a:rPr lang="en-MY" dirty="0" smtClean="0"/>
              <a:t>within the </a:t>
            </a:r>
            <a:r>
              <a:rPr lang="en-MY" dirty="0"/>
              <a:t>/products directory of the website.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021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The domain field represents the Internet domain from which cookie-based </a:t>
            </a:r>
            <a:r>
              <a:rPr lang="en-MY" dirty="0" smtClean="0"/>
              <a:t>communication is </a:t>
            </a:r>
            <a:r>
              <a:rPr lang="en-MY" dirty="0"/>
              <a:t>allowed. </a:t>
            </a:r>
            <a:endParaRPr lang="en-MY" dirty="0" smtClean="0"/>
          </a:p>
          <a:p>
            <a:r>
              <a:rPr lang="en-MY" dirty="0" smtClean="0"/>
              <a:t>For </a:t>
            </a:r>
            <a:r>
              <a:rPr lang="en-MY" dirty="0"/>
              <a:t>example, if your domain is www.yourdomain.com and </a:t>
            </a:r>
            <a:r>
              <a:rPr lang="en-MY" dirty="0" smtClean="0"/>
              <a:t>you use </a:t>
            </a:r>
            <a:r>
              <a:rPr lang="en-MY" dirty="0"/>
              <a:t>www.yourdomain.com as the domain value for the cookie, the cookie will </a:t>
            </a:r>
            <a:r>
              <a:rPr lang="en-MY" dirty="0" smtClean="0"/>
              <a:t>be valid </a:t>
            </a:r>
            <a:r>
              <a:rPr lang="en-MY" dirty="0"/>
              <a:t>only when browsing the www.domain.com website. This could pose a </a:t>
            </a:r>
            <a:r>
              <a:rPr lang="en-MY" dirty="0" smtClean="0"/>
              <a:t>problem if </a:t>
            </a:r>
            <a:r>
              <a:rPr lang="en-MY" dirty="0"/>
              <a:t>you send the user to some domain like www2.domain.com or </a:t>
            </a:r>
            <a:r>
              <a:rPr lang="en-MY" dirty="0" smtClean="0"/>
              <a:t>billing.domain.com within </a:t>
            </a:r>
            <a:r>
              <a:rPr lang="en-MY" dirty="0"/>
              <a:t>the course of his browsing experience, because the original cookie will </a:t>
            </a:r>
            <a:r>
              <a:rPr lang="en-MY" dirty="0" smtClean="0"/>
              <a:t>no longer </a:t>
            </a:r>
            <a:r>
              <a:rPr lang="en-MY" dirty="0"/>
              <a:t>work. </a:t>
            </a:r>
            <a:endParaRPr lang="en-MY" dirty="0" smtClean="0"/>
          </a:p>
          <a:p>
            <a:r>
              <a:rPr lang="en-MY" dirty="0" smtClean="0"/>
              <a:t>Therefore</a:t>
            </a:r>
            <a:r>
              <a:rPr lang="en-MY" dirty="0"/>
              <a:t>, it is common simply to begin the value of the domain slot </a:t>
            </a:r>
            <a:r>
              <a:rPr lang="en-MY" dirty="0" smtClean="0"/>
              <a:t>in cookie </a:t>
            </a:r>
            <a:r>
              <a:rPr lang="en-MY" dirty="0"/>
              <a:t>definitions with a dot, leaving off the host (for example, .domain.com). </a:t>
            </a:r>
            <a:endParaRPr lang="en-MY" dirty="0" smtClean="0"/>
          </a:p>
          <a:p>
            <a:r>
              <a:rPr lang="en-MY" dirty="0" smtClean="0"/>
              <a:t>In this </a:t>
            </a:r>
            <a:r>
              <a:rPr lang="en-MY" dirty="0"/>
              <a:t>manner, the cookie is valid for all hosts on the domain.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domain cannot </a:t>
            </a:r>
            <a:r>
              <a:rPr lang="en-MY" dirty="0" smtClean="0"/>
              <a:t>be different </a:t>
            </a:r>
            <a:r>
              <a:rPr lang="en-MY" dirty="0"/>
              <a:t>from the domain from which the cookie was sent; otherwise, the </a:t>
            </a:r>
            <a:r>
              <a:rPr lang="en-MY" dirty="0" smtClean="0"/>
              <a:t>cookie will </a:t>
            </a:r>
            <a:r>
              <a:rPr lang="en-MY" dirty="0"/>
              <a:t>not function </a:t>
            </a:r>
            <a:r>
              <a:rPr lang="en-MY" dirty="0" smtClean="0"/>
              <a:t>properly.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053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Accessing Cookies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If your web browser is configured to store cookies, it keeps the cookie-based </a:t>
            </a:r>
            <a:r>
              <a:rPr lang="en-MY" dirty="0" smtClean="0"/>
              <a:t>information until </a:t>
            </a:r>
            <a:r>
              <a:rPr lang="en-MY" dirty="0"/>
              <a:t>the expiration date.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the user points the browser at any page that </a:t>
            </a:r>
            <a:r>
              <a:rPr lang="en-MY" dirty="0" smtClean="0"/>
              <a:t>matches the </a:t>
            </a:r>
            <a:r>
              <a:rPr lang="en-MY" dirty="0"/>
              <a:t>path and domain of the cookie, it resends the cookie to the server.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31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7760" y="857827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 HTTP/1.0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6.1; WOW64)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AppleWebKit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/535.7 (KHTML, like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Gecko) Chrome/16.0.912.75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Safari/535.7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www.yourdomain.com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image/gif, image/x-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xbitmap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image/jpeg, image/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pjpeg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image/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*/*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Accept-Encoding: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en,pdf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Accept-Charset: iso-8859-1,*,utf-8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 vegetable=artichoke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Redirecting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PHP script then has access to the cookie in the environment variable </a:t>
            </a:r>
            <a:r>
              <a:rPr lang="en-MY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HTTP_COOKIE</a:t>
            </a:r>
            <a:r>
              <a:rPr lang="en-MY" dirty="0" smtClean="0"/>
              <a:t> or </a:t>
            </a:r>
            <a:r>
              <a:rPr lang="en-MY" dirty="0"/>
              <a:t>as part of the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$_COOKIE </a:t>
            </a:r>
            <a:r>
              <a:rPr lang="en-MY" dirty="0" err="1"/>
              <a:t>superglobal</a:t>
            </a:r>
            <a:r>
              <a:rPr lang="en-MY" dirty="0"/>
              <a:t> variable, which you may access </a:t>
            </a:r>
            <a:r>
              <a:rPr lang="en-MY" dirty="0" smtClean="0"/>
              <a:t>three different ways: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$_SERVER[‘HTTP_COOKIE’]; // will print “vegetable=artichoke”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(‘HTTP_COOKIE’); // will print “vegetable=artichoke”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$_COOKIE[‘vegetable’]; // will print “artichoke”</a:t>
            </a:r>
            <a:endParaRPr lang="en-MY" b="1" dirty="0" smtClean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9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Setting a Cookie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You can set a cookie in a PHP script in two ways. </a:t>
            </a:r>
            <a:endParaRPr lang="en-MY" dirty="0" smtClean="0"/>
          </a:p>
          <a:p>
            <a:r>
              <a:rPr lang="en-MY" dirty="0" smtClean="0"/>
              <a:t>First</a:t>
            </a:r>
            <a:r>
              <a:rPr lang="en-MY" dirty="0"/>
              <a:t>, you can use the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MY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MY" dirty="0" smtClean="0"/>
              <a:t>function </a:t>
            </a:r>
            <a:r>
              <a:rPr lang="en-MY" dirty="0"/>
              <a:t>to set the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Set-Cookie</a:t>
            </a:r>
            <a:r>
              <a:rPr lang="en-MY" dirty="0"/>
              <a:t> header.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header() function requires a string </a:t>
            </a:r>
            <a:r>
              <a:rPr lang="en-MY" dirty="0" smtClean="0"/>
              <a:t>that is </a:t>
            </a:r>
            <a:r>
              <a:rPr lang="en-MY" dirty="0"/>
              <a:t>then included in the header section of the server response. </a:t>
            </a:r>
            <a:endParaRPr lang="en-MY" dirty="0" smtClean="0"/>
          </a:p>
          <a:p>
            <a:r>
              <a:rPr lang="en-MY" dirty="0" smtClean="0"/>
              <a:t>Because </a:t>
            </a:r>
            <a:r>
              <a:rPr lang="en-MY" dirty="0"/>
              <a:t>headers </a:t>
            </a:r>
            <a:r>
              <a:rPr lang="en-MY" dirty="0" smtClean="0"/>
              <a:t>are sent </a:t>
            </a:r>
            <a:r>
              <a:rPr lang="en-MY" dirty="0"/>
              <a:t>automatically for you, header() must be called </a:t>
            </a:r>
            <a:r>
              <a:rPr lang="en-MY" dirty="0" smtClean="0"/>
              <a:t>before </a:t>
            </a:r>
            <a:r>
              <a:rPr lang="en-MY" dirty="0"/>
              <a:t>any output at all is </a:t>
            </a:r>
            <a:r>
              <a:rPr lang="en-MY" dirty="0" smtClean="0"/>
              <a:t>sent to </a:t>
            </a:r>
            <a:r>
              <a:rPr lang="en-MY" dirty="0"/>
              <a:t>the browser</a:t>
            </a:r>
            <a:r>
              <a:rPr lang="en-MY" dirty="0" smtClean="0"/>
              <a:t>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header(“Set-Cookie: vegetable=artichoke; expires=Thu, 19-Jan-12 14:39:58 GMT;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path=/; domain=yourdomain.com”);</a:t>
            </a:r>
            <a:endParaRPr lang="en-MY" b="1" dirty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9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 </a:t>
            </a:r>
            <a:r>
              <a:rPr lang="en-MY" dirty="0" err="1"/>
              <a:t>setcookie</a:t>
            </a:r>
            <a:r>
              <a:rPr lang="en-MY" dirty="0"/>
              <a:t>() function does what its name suggests—it outputs a </a:t>
            </a:r>
            <a:r>
              <a:rPr lang="en-MY" dirty="0" smtClean="0"/>
              <a:t>Set-Cookie header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For </a:t>
            </a:r>
            <a:r>
              <a:rPr lang="en-MY" dirty="0"/>
              <a:t>this reason, it should be called before any other content is sent to </a:t>
            </a:r>
            <a:r>
              <a:rPr lang="en-MY" dirty="0" smtClean="0"/>
              <a:t>the browser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function accepts the cookie name, cookie value, expiration date </a:t>
            </a:r>
            <a:r>
              <a:rPr lang="en-MY" dirty="0" smtClean="0"/>
              <a:t>in UNIX </a:t>
            </a:r>
            <a:r>
              <a:rPr lang="en-MY" dirty="0"/>
              <a:t>epoch format, path, domain, and integer that should be set to 1 if the </a:t>
            </a:r>
            <a:r>
              <a:rPr lang="en-MY" dirty="0" smtClean="0"/>
              <a:t>cookie is </a:t>
            </a:r>
            <a:r>
              <a:rPr lang="en-MY" dirty="0"/>
              <a:t>to be sent only over a secure connection. </a:t>
            </a:r>
            <a:endParaRPr lang="en-MY" dirty="0" smtClean="0"/>
          </a:p>
          <a:p>
            <a:r>
              <a:rPr lang="en-MY" dirty="0" smtClean="0"/>
              <a:t>All </a:t>
            </a:r>
            <a:r>
              <a:rPr lang="en-MY" dirty="0"/>
              <a:t>arguments to this function </a:t>
            </a:r>
            <a:r>
              <a:rPr lang="en-MY" dirty="0" smtClean="0"/>
              <a:t>are optional </a:t>
            </a:r>
            <a:r>
              <a:rPr lang="en-MY" dirty="0"/>
              <a:t>apart from the first (cookie name) parameter.</a:t>
            </a:r>
          </a:p>
        </p:txBody>
      </p:sp>
    </p:spTree>
    <p:extLst>
      <p:ext uri="{BB962C8B-B14F-4D97-AF65-F5344CB8AC3E}">
        <p14:creationId xmlns:p14="http://schemas.microsoft.com/office/powerpoint/2010/main" val="158459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Setting and Printing a Cookie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MY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(“vegetable”, “artichoke”, time()+3600, “/”, “.yourdomain.com”, 0);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if (</a:t>
            </a:r>
            <a:r>
              <a:rPr lang="en-MY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($_COOKIE[‘vegetable’])) 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echo “&lt;p&gt;Hello again! You have chosen: “.$_COOKIE[‘vegetable’].”.&lt;/p&gt;”;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} else </a:t>
            </a:r>
            <a:r>
              <a:rPr lang="en-MY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echo “&lt;p&gt;Hello, you. This may be your first visit.&lt;/p&gt;”;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}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?&gt;</a:t>
            </a:r>
          </a:p>
        </p:txBody>
      </p:sp>
    </p:spTree>
    <p:extLst>
      <p:ext uri="{BB962C8B-B14F-4D97-AF65-F5344CB8AC3E}">
        <p14:creationId xmlns:p14="http://schemas.microsoft.com/office/powerpoint/2010/main" val="93172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Viewing </a:t>
            </a:r>
            <a:r>
              <a:rPr lang="en-MY" dirty="0" smtClean="0"/>
              <a:t>a stored </a:t>
            </a:r>
            <a:r>
              <a:rPr lang="en-MY" dirty="0"/>
              <a:t>cookie </a:t>
            </a:r>
            <a:r>
              <a:rPr lang="en-MY" dirty="0" smtClean="0"/>
              <a:t>in a </a:t>
            </a:r>
            <a:r>
              <a:rPr lang="en-MY" dirty="0"/>
              <a:t>web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495" y="2244436"/>
            <a:ext cx="6311173" cy="41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Deleting a Cookie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To </a:t>
            </a:r>
            <a:r>
              <a:rPr lang="en-MY" dirty="0"/>
              <a:t>delete a cookie, you call </a:t>
            </a:r>
            <a:r>
              <a:rPr lang="en-MY" dirty="0" err="1"/>
              <a:t>setcookie</a:t>
            </a:r>
            <a:r>
              <a:rPr lang="en-MY" dirty="0"/>
              <a:t>() with the name argument only:</a:t>
            </a:r>
          </a:p>
          <a:p>
            <a:pPr marL="800100" lvl="2" indent="0">
              <a:buNone/>
            </a:pP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MY" sz="1800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vegetable”);</a:t>
            </a:r>
          </a:p>
          <a:p>
            <a:pPr marL="285750"/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This approach does not always work well, however, and you should not rely on it.</a:t>
            </a:r>
          </a:p>
          <a:p>
            <a:pPr marL="285750"/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Instead, to delete a cookie, it is safest to set the cookie with a date that you are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sure has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already expired:</a:t>
            </a:r>
          </a:p>
          <a:p>
            <a:pPr marL="800100" lvl="2" indent="0">
              <a:buNone/>
            </a:pP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(“vegetable”, “”, time()-60, “/”, “.yourdomain.com”, 0);</a:t>
            </a:r>
          </a:p>
        </p:txBody>
      </p:sp>
    </p:spTree>
    <p:extLst>
      <p:ext uri="{BB962C8B-B14F-4D97-AF65-F5344CB8AC3E}">
        <p14:creationId xmlns:p14="http://schemas.microsoft.com/office/powerpoint/2010/main" val="267017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Configuration for the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mail() </a:t>
            </a:r>
            <a:r>
              <a:rPr lang="en-MY" dirty="0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Before you can use the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mail() </a:t>
            </a:r>
            <a:r>
              <a:rPr lang="en-MY" dirty="0"/>
              <a:t>function to send mail, you need to set up a few </a:t>
            </a:r>
            <a:r>
              <a:rPr lang="en-MY" dirty="0" smtClean="0"/>
              <a:t>directives in </a:t>
            </a:r>
            <a:r>
              <a:rPr lang="en-MY" dirty="0"/>
              <a:t>the php.ini file so that the function works properly. </a:t>
            </a:r>
            <a:endParaRPr lang="en-MY" dirty="0" smtClean="0"/>
          </a:p>
          <a:p>
            <a:r>
              <a:rPr lang="en-MY" dirty="0" smtClean="0"/>
              <a:t>Open </a:t>
            </a:r>
            <a:r>
              <a:rPr lang="en-MY" dirty="0"/>
              <a:t>php.ini with </a:t>
            </a:r>
            <a:r>
              <a:rPr lang="en-MY" dirty="0" smtClean="0"/>
              <a:t>a text </a:t>
            </a:r>
            <a:r>
              <a:rPr lang="en-MY" dirty="0"/>
              <a:t>editor and look for </a:t>
            </a:r>
            <a:r>
              <a:rPr lang="en-MY" dirty="0" smtClean="0"/>
              <a:t>these </a:t>
            </a:r>
            <a:r>
              <a:rPr lang="en-MY" dirty="0"/>
              <a:t>lines</a:t>
            </a:r>
            <a:r>
              <a:rPr lang="en-MY" dirty="0" smtClean="0"/>
              <a:t>: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[mail function]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 Win32 only.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http://php.net/smtp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 = localhost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http://php.net/smtp-port</a:t>
            </a:r>
          </a:p>
          <a:p>
            <a:pPr marL="400050" lvl="1" indent="0">
              <a:buNone/>
            </a:pPr>
            <a:r>
              <a:rPr lang="en-MY" sz="1800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smtp_port</a:t>
            </a:r>
            <a:r>
              <a:rPr lang="en-MY" sz="1800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800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MY" sz="1800" b="1" dirty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8060" y="431165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 Win32 only.</a:t>
            </a:r>
          </a:p>
          <a:p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http://php.net/sendmail-from</a:t>
            </a:r>
          </a:p>
          <a:p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MY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sendmail_from</a:t>
            </a: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me@example.com</a:t>
            </a:r>
            <a:endParaRPr lang="en-MY" b="1" dirty="0" smtClean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b="1" dirty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 Unix only. </a:t>
            </a:r>
            <a:endParaRPr lang="en-MY" b="1" dirty="0" smtClean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http://php.net/sendmail-path</a:t>
            </a:r>
          </a:p>
          <a:p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MY" b="1" dirty="0" err="1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sendmail_path</a:t>
            </a:r>
            <a:r>
              <a:rPr lang="en-MY" b="1" dirty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b="1" dirty="0" smtClean="0">
                <a:solidFill>
                  <a:srgbClr val="005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MY" b="1" dirty="0">
              <a:solidFill>
                <a:srgbClr val="005C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Creating the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Next is the </a:t>
            </a:r>
            <a:r>
              <a:rPr lang="en-MY" dirty="0"/>
              <a:t>basic HTML for creating a simple feedback form </a:t>
            </a:r>
            <a:r>
              <a:rPr lang="en-MY" dirty="0" smtClean="0"/>
              <a:t>named feedback.html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This </a:t>
            </a:r>
            <a:r>
              <a:rPr lang="en-MY" dirty="0"/>
              <a:t>form has an action of </a:t>
            </a:r>
            <a:r>
              <a:rPr lang="en-MY" dirty="0" err="1"/>
              <a:t>sendmail.php</a:t>
            </a:r>
            <a:r>
              <a:rPr lang="en-MY" dirty="0"/>
              <a:t>, which you create in </a:t>
            </a:r>
            <a:r>
              <a:rPr lang="en-MY" dirty="0" smtClean="0"/>
              <a:t>the next </a:t>
            </a:r>
            <a:r>
              <a:rPr lang="en-MY" dirty="0"/>
              <a:t>section.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fields in feedback.html are simple: Lines 8 and 9 create a </a:t>
            </a:r>
            <a:r>
              <a:rPr lang="en-MY" dirty="0" smtClean="0"/>
              <a:t>name field </a:t>
            </a:r>
            <a:r>
              <a:rPr lang="en-MY" dirty="0"/>
              <a:t>and label, lines 10 and 11 create the return email address field and label, </a:t>
            </a:r>
            <a:r>
              <a:rPr lang="en-MY" dirty="0" smtClean="0"/>
              <a:t>and lines </a:t>
            </a:r>
            <a:r>
              <a:rPr lang="en-MY" dirty="0"/>
              <a:t>12 and 13 contain the text area and label for the user’s message.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0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0972" y="369751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&lt;title&gt;E-Mail Form&lt;/title&gt;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&lt;/head&gt;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&lt;body&gt;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&lt;form action=”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sendmail.php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method=”POST”&gt;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&lt;p&gt;&lt;label for=”name”&gt;Name:&lt;/label&gt;&lt;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&lt;input type=”text” size=”25” id=”name” name=”name”/&gt;&lt;/p&gt;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&lt;p&gt;&lt;label for=”email”&gt;E-Mail Address:&lt;/label&gt;&lt;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&lt;input type=”text” size=”25” id=”email” name=”email”/&gt;&lt;/p&gt;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&lt;p&gt;&lt;label for=”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”&gt;Message:&lt;/label&gt;&lt;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9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0972" y="369751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name=”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cols=”30” rows=”5”&gt;&lt;/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&lt;button type=”submit” name=”submit” value=”send”&gt;Send Message&lt;/button&gt;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&lt;/form&gt;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4763" y="5668971"/>
            <a:ext cx="5270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36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Creating the Script to Send the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Next </a:t>
            </a:r>
            <a:r>
              <a:rPr lang="en-MY" dirty="0"/>
              <a:t>script differs only slightly in concept from the script in </a:t>
            </a:r>
            <a:r>
              <a:rPr lang="en-MY" dirty="0" smtClean="0"/>
              <a:t>previous code, </a:t>
            </a:r>
            <a:r>
              <a:rPr lang="en-MY" dirty="0"/>
              <a:t>which </a:t>
            </a:r>
            <a:r>
              <a:rPr lang="en-MY" dirty="0" smtClean="0"/>
              <a:t>simply printed </a:t>
            </a:r>
            <a:r>
              <a:rPr lang="en-MY" dirty="0"/>
              <a:t>form responses to the screen. </a:t>
            </a:r>
            <a:endParaRPr lang="en-MY" dirty="0" smtClean="0"/>
          </a:p>
          <a:p>
            <a:r>
              <a:rPr lang="en-MY" dirty="0" smtClean="0"/>
              <a:t>In </a:t>
            </a:r>
            <a:r>
              <a:rPr lang="en-MY" dirty="0"/>
              <a:t>the script shown </a:t>
            </a:r>
            <a:r>
              <a:rPr lang="en-MY" dirty="0" smtClean="0"/>
              <a:t>next, in addition </a:t>
            </a:r>
            <a:r>
              <a:rPr lang="en-MY" dirty="0"/>
              <a:t>to printing the responses to the screen, you send them to an email address.</a:t>
            </a:r>
            <a:endParaRPr lang="en-MY" sz="1800" u="sng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0972" y="369751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//start building the mail string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“Name: “.$_POST[‘name’].”\n”;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“E-Mail: “.$_POST[‘email’].”\n”;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“Message: “.$_POST[‘message’].”\n”;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//set up the mail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$recipient = “you@yourdomain.com”;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$subject = “Form Submission Results”;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“From: My Web Site &lt;defaultaddress@yourdomain.com&gt; \n”;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.= “Reply-To: “.$_POST[‘email’];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//send the mail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mail($recipient, $subject,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mailheaders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?&gt;</a:t>
            </a:r>
          </a:p>
        </p:txBody>
      </p:sp>
    </p:spTree>
    <p:extLst>
      <p:ext uri="{BB962C8B-B14F-4D97-AF65-F5344CB8AC3E}">
        <p14:creationId xmlns:p14="http://schemas.microsoft.com/office/powerpoint/2010/main" val="34642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0972" y="369751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16: &lt;!DOCTYPE 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 &lt;title&gt;Sending mail from the form in Listing 11.10&lt;/title&gt;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&lt;/head&gt;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&lt;body&gt;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&lt;p&gt;Thanks,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$_POST[‘name’]; ?&gt;&lt;/strong&gt;,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for your message.&lt;/p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 &lt;p&gt;Your e-mail address: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$_POST[‘email’]; ?&gt;&lt;/strong&gt;&lt;/p&gt;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&lt;p&gt;Your message: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$_POST[‘message’]; ?&gt; 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3577" y="5668971"/>
            <a:ext cx="4833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sendmail.php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87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952</TotalTime>
  <Words>2109</Words>
  <Application>Microsoft Office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Ion Boardroom</vt:lpstr>
      <vt:lpstr>PHP </vt:lpstr>
      <vt:lpstr>E-mail</vt:lpstr>
      <vt:lpstr>System Configuration for the mail() Function</vt:lpstr>
      <vt:lpstr>Creating the Form</vt:lpstr>
      <vt:lpstr>PowerPoint Presentation</vt:lpstr>
      <vt:lpstr>PowerPoint Presentation</vt:lpstr>
      <vt:lpstr>Creating the Script to Send the Mail</vt:lpstr>
      <vt:lpstr>PowerPoint Presentation</vt:lpstr>
      <vt:lpstr>PowerPoint Presentation</vt:lpstr>
      <vt:lpstr>PowerPoint Presentation</vt:lpstr>
      <vt:lpstr>Formatting Your Mail with HTML</vt:lpstr>
      <vt:lpstr>PowerPoint Presentation</vt:lpstr>
      <vt:lpstr>PowerPoint Presentation</vt:lpstr>
      <vt:lpstr>PowerPoint Presentation</vt:lpstr>
      <vt:lpstr>PowerPoint Presentation</vt:lpstr>
      <vt:lpstr>cookies ()</vt:lpstr>
      <vt:lpstr>cookies ()</vt:lpstr>
      <vt:lpstr>PowerPoint Presentation</vt:lpstr>
      <vt:lpstr>The Anatomy of a Cookie</vt:lpstr>
      <vt:lpstr>PowerPoint Presentation</vt:lpstr>
      <vt:lpstr>PowerPoint Presentation</vt:lpstr>
      <vt:lpstr>Accessing Cookies</vt:lpstr>
      <vt:lpstr>PowerPoint Presentation</vt:lpstr>
      <vt:lpstr>Redirecting the User</vt:lpstr>
      <vt:lpstr>Setting a Cookie with PHP</vt:lpstr>
      <vt:lpstr>PowerPoint Presentation</vt:lpstr>
      <vt:lpstr>Setting and Printing a Cookie Value</vt:lpstr>
      <vt:lpstr>Viewing a stored cookie in a web browser</vt:lpstr>
      <vt:lpstr>Deleting a Cookie with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hidayah1602@gmail.com</dc:creator>
  <cp:lastModifiedBy>hidayah1602@gmail.com</cp:lastModifiedBy>
  <cp:revision>32</cp:revision>
  <dcterms:created xsi:type="dcterms:W3CDTF">2018-01-18T02:44:46Z</dcterms:created>
  <dcterms:modified xsi:type="dcterms:W3CDTF">2018-01-24T03:51:11Z</dcterms:modified>
</cp:coreProperties>
</file>