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65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75818" autoAdjust="0"/>
  </p:normalViewPr>
  <p:slideViewPr>
    <p:cSldViewPr snapToGrid="0">
      <p:cViewPr varScale="1">
        <p:scale>
          <a:sx n="48" d="100"/>
          <a:sy n="48" d="100"/>
        </p:scale>
        <p:origin x="6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43AA7-DB72-4269-AD3E-734269BD53E8}" type="datetimeFigureOut">
              <a:rPr lang="en-MY" smtClean="0"/>
              <a:t>17/11/2017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8BC47-C68D-42FC-9249-66BF0D9B1CE4}" type="slidenum">
              <a:rPr lang="en-MY" smtClean="0"/>
              <a:t>‹#›</a:t>
            </a:fld>
            <a:endParaRPr lang="en-MY"/>
          </a:p>
        </p:txBody>
      </p:sp>
    </p:spTree>
    <p:extLst>
      <p:ext uri="{BB962C8B-B14F-4D97-AF65-F5344CB8AC3E}">
        <p14:creationId xmlns:p14="http://schemas.microsoft.com/office/powerpoint/2010/main" val="141560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FLOAT(M,D), DOUBLE,</a:t>
            </a:r>
            <a:r>
              <a:rPr lang="en-MY" baseline="0" dirty="0" smtClean="0"/>
              <a:t> DECIMAL </a:t>
            </a:r>
            <a:r>
              <a:rPr lang="en-MY" dirty="0" smtClean="0"/>
              <a:t>— A floating-point number that cannot be unsigned. </a:t>
            </a:r>
          </a:p>
          <a:p>
            <a:endParaRPr lang="en-MY" dirty="0" smtClean="0"/>
          </a:p>
          <a:p>
            <a:r>
              <a:rPr lang="en-MY" dirty="0" smtClean="0"/>
              <a:t>Of all the MySQL numeric data types, you will likely use INT most often. You can run into problems if you define your fields to be smaller than you actually need; for example, if you define an ID field as an unsigned TINYINT, you cannot successfully insert that 256th record if ID is a primary key (and thus required).</a:t>
            </a:r>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7</a:t>
            </a:fld>
            <a:endParaRPr lang="en-MY"/>
          </a:p>
        </p:txBody>
      </p:sp>
    </p:spTree>
    <p:extLst>
      <p:ext uri="{BB962C8B-B14F-4D97-AF65-F5344CB8AC3E}">
        <p14:creationId xmlns:p14="http://schemas.microsoft.com/office/powerpoint/2010/main" val="3971340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 </a:t>
            </a:r>
            <a:r>
              <a:rPr lang="en-MY" sz="1200" b="0" i="0" u="none" strike="noStrike" kern="1200" baseline="0" dirty="0" err="1" smtClean="0">
                <a:solidFill>
                  <a:schemeClr val="tx1"/>
                </a:solidFill>
                <a:latin typeface="+mn-lt"/>
                <a:ea typeface="+mn-ea"/>
                <a:cs typeface="+mn-cs"/>
              </a:rPr>
              <a:t>firstname</a:t>
            </a:r>
            <a:r>
              <a:rPr lang="en-MY" sz="1200" b="0" i="0" u="none" strike="noStrike" kern="1200" baseline="0" dirty="0" smtClean="0">
                <a:solidFill>
                  <a:schemeClr val="tx1"/>
                </a:solidFill>
                <a:latin typeface="+mn-lt"/>
                <a:ea typeface="+mn-ea"/>
                <a:cs typeface="+mn-cs"/>
              </a:rPr>
              <a:t> | </a:t>
            </a:r>
            <a:r>
              <a:rPr lang="en-MY" sz="1200" b="0" i="0" u="none" strike="noStrike" kern="1200" baseline="0" dirty="0" err="1" smtClean="0">
                <a:solidFill>
                  <a:schemeClr val="tx1"/>
                </a:solidFill>
                <a:latin typeface="+mn-lt"/>
                <a:ea typeface="+mn-ea"/>
                <a:cs typeface="+mn-cs"/>
              </a:rPr>
              <a:t>lastname</a:t>
            </a:r>
            <a:r>
              <a:rPr lang="en-MY" sz="1200" b="0" i="0" u="none" strike="noStrike" kern="1200" baseline="0" dirty="0" smtClean="0">
                <a:solidFill>
                  <a:schemeClr val="tx1"/>
                </a:solidFill>
                <a:latin typeface="+mn-lt"/>
                <a:ea typeface="+mn-ea"/>
                <a:cs typeface="+mn-cs"/>
              </a:rPr>
              <a:t> | email |</a:t>
            </a:r>
          </a:p>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 John | Smith | |</a:t>
            </a:r>
          </a:p>
          <a:p>
            <a:r>
              <a:rPr lang="en-MY" sz="1200" b="0" i="0" u="none" strike="noStrike" kern="1200" baseline="0" dirty="0" smtClean="0">
                <a:solidFill>
                  <a:schemeClr val="tx1"/>
                </a:solidFill>
                <a:latin typeface="+mn-lt"/>
                <a:ea typeface="+mn-ea"/>
                <a:cs typeface="+mn-cs"/>
              </a:rPr>
              <a:t>| Jane | Smith | jsmith@jsmith.com |</a:t>
            </a:r>
          </a:p>
          <a:p>
            <a:r>
              <a:rPr lang="en-MY" sz="1200" b="0" i="0" u="none" strike="noStrike" kern="1200" baseline="0" dirty="0" smtClean="0">
                <a:solidFill>
                  <a:schemeClr val="tx1"/>
                </a:solidFill>
                <a:latin typeface="+mn-lt"/>
                <a:ea typeface="+mn-ea"/>
                <a:cs typeface="+mn-cs"/>
              </a:rPr>
              <a:t>| </a:t>
            </a:r>
            <a:r>
              <a:rPr lang="en-MY" sz="1200" b="0" i="0" u="none" strike="noStrike" kern="1200" baseline="0" dirty="0" err="1" smtClean="0">
                <a:solidFill>
                  <a:schemeClr val="tx1"/>
                </a:solidFill>
                <a:latin typeface="+mn-lt"/>
                <a:ea typeface="+mn-ea"/>
                <a:cs typeface="+mn-cs"/>
              </a:rPr>
              <a:t>Jimbo</a:t>
            </a:r>
            <a:r>
              <a:rPr lang="en-MY" sz="1200" b="0" i="0" u="none" strike="noStrike" kern="1200" baseline="0" dirty="0" smtClean="0">
                <a:solidFill>
                  <a:schemeClr val="tx1"/>
                </a:solidFill>
                <a:latin typeface="+mn-lt"/>
                <a:ea typeface="+mn-ea"/>
                <a:cs typeface="+mn-cs"/>
              </a:rPr>
              <a:t> | Jones | |</a:t>
            </a:r>
          </a:p>
          <a:p>
            <a:r>
              <a:rPr lang="en-MY" sz="1200" b="0" i="0" u="none" strike="noStrike" kern="1200" baseline="0" dirty="0" smtClean="0">
                <a:solidFill>
                  <a:schemeClr val="tx1"/>
                </a:solidFill>
                <a:latin typeface="+mn-lt"/>
                <a:ea typeface="+mn-ea"/>
                <a:cs typeface="+mn-cs"/>
              </a:rPr>
              <a:t>| Andy | Smith | |</a:t>
            </a:r>
          </a:p>
          <a:p>
            <a:r>
              <a:rPr lang="en-MY" sz="1200" b="0" i="0" u="none" strike="noStrike" kern="1200" baseline="0" dirty="0" smtClean="0">
                <a:solidFill>
                  <a:schemeClr val="tx1"/>
                </a:solidFill>
                <a:latin typeface="+mn-lt"/>
                <a:ea typeface="+mn-ea"/>
                <a:cs typeface="+mn-cs"/>
              </a:rPr>
              <a:t>| Chris | Jones | |</a:t>
            </a:r>
          </a:p>
          <a:p>
            <a:r>
              <a:rPr lang="en-MY" sz="1200" b="0" i="0" u="none" strike="noStrike" kern="1200" baseline="0" dirty="0" smtClean="0">
                <a:solidFill>
                  <a:schemeClr val="tx1"/>
                </a:solidFill>
                <a:latin typeface="+mn-lt"/>
                <a:ea typeface="+mn-ea"/>
                <a:cs typeface="+mn-cs"/>
              </a:rPr>
              <a:t>| Anna | Bell | annabell@aol.com |</a:t>
            </a:r>
          </a:p>
          <a:p>
            <a:r>
              <a:rPr lang="en-MY" sz="1200" b="0" i="0" u="none" strike="noStrike" kern="1200" baseline="0" dirty="0" smtClean="0">
                <a:solidFill>
                  <a:schemeClr val="tx1"/>
                </a:solidFill>
                <a:latin typeface="+mn-lt"/>
                <a:ea typeface="+mn-ea"/>
                <a:cs typeface="+mn-cs"/>
              </a:rPr>
              <a:t>| Jimmy | </a:t>
            </a:r>
            <a:r>
              <a:rPr lang="en-MY" sz="1200" b="0" i="0" u="none" strike="noStrike" kern="1200" baseline="0" dirty="0" err="1" smtClean="0">
                <a:solidFill>
                  <a:schemeClr val="tx1"/>
                </a:solidFill>
                <a:latin typeface="+mn-lt"/>
                <a:ea typeface="+mn-ea"/>
                <a:cs typeface="+mn-cs"/>
              </a:rPr>
              <a:t>Carr</a:t>
            </a:r>
            <a:r>
              <a:rPr lang="en-MY" sz="1200" b="0" i="0" u="none" strike="noStrike" kern="1200" baseline="0" dirty="0" smtClean="0">
                <a:solidFill>
                  <a:schemeClr val="tx1"/>
                </a:solidFill>
                <a:latin typeface="+mn-lt"/>
                <a:ea typeface="+mn-ea"/>
                <a:cs typeface="+mn-cs"/>
              </a:rPr>
              <a:t> | |</a:t>
            </a:r>
          </a:p>
          <a:p>
            <a:r>
              <a:rPr lang="en-MY" sz="1200" b="0" i="0" u="none" strike="noStrike" kern="1200" baseline="0" dirty="0" smtClean="0">
                <a:solidFill>
                  <a:schemeClr val="tx1"/>
                </a:solidFill>
                <a:latin typeface="+mn-lt"/>
                <a:ea typeface="+mn-ea"/>
                <a:cs typeface="+mn-cs"/>
              </a:rPr>
              <a:t>| Albert | Smith | |</a:t>
            </a:r>
          </a:p>
          <a:p>
            <a:r>
              <a:rPr lang="en-MY" sz="1200" b="0" i="0" u="none" strike="noStrike" kern="1200" baseline="0" dirty="0" smtClean="0">
                <a:solidFill>
                  <a:schemeClr val="tx1"/>
                </a:solidFill>
                <a:latin typeface="+mn-lt"/>
                <a:ea typeface="+mn-ea"/>
                <a:cs typeface="+mn-cs"/>
              </a:rPr>
              <a:t>| John | Doe | jdoe@yahoo.com |</a:t>
            </a:r>
          </a:p>
          <a:p>
            <a:r>
              <a:rPr lang="en-MY" sz="1200" b="0" i="0" u="none" strike="noStrike" kern="1200" baseline="0" dirty="0" smtClean="0">
                <a:solidFill>
                  <a:schemeClr val="tx1"/>
                </a:solidFill>
                <a:latin typeface="+mn-lt"/>
                <a:ea typeface="+mn-ea"/>
                <a:cs typeface="+mn-cs"/>
              </a:rPr>
              <a:t>+-----------+----------+-------------------+</a:t>
            </a:r>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31</a:t>
            </a:fld>
            <a:endParaRPr lang="en-MY"/>
          </a:p>
        </p:txBody>
      </p:sp>
    </p:spTree>
    <p:extLst>
      <p:ext uri="{BB962C8B-B14F-4D97-AF65-F5344CB8AC3E}">
        <p14:creationId xmlns:p14="http://schemas.microsoft.com/office/powerpoint/2010/main" val="4040651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The results of this query may look something like this:</a:t>
            </a:r>
          </a:p>
          <a:p>
            <a:r>
              <a:rPr lang="en-MY" dirty="0" smtClean="0"/>
              <a:t>+—————-+—————+</a:t>
            </a:r>
          </a:p>
          <a:p>
            <a:r>
              <a:rPr lang="en-MY" dirty="0" smtClean="0"/>
              <a:t>| </a:t>
            </a:r>
            <a:r>
              <a:rPr lang="en-MY" dirty="0" err="1" smtClean="0"/>
              <a:t>firstname</a:t>
            </a:r>
            <a:r>
              <a:rPr lang="en-MY" dirty="0" smtClean="0"/>
              <a:t> | </a:t>
            </a:r>
            <a:r>
              <a:rPr lang="en-MY" dirty="0" err="1" smtClean="0"/>
              <a:t>lastname</a:t>
            </a:r>
            <a:r>
              <a:rPr lang="en-MY" dirty="0" smtClean="0"/>
              <a:t> |</a:t>
            </a:r>
          </a:p>
          <a:p>
            <a:r>
              <a:rPr lang="en-MY" dirty="0" smtClean="0"/>
              <a:t>+-----------+----------+</a:t>
            </a:r>
          </a:p>
          <a:p>
            <a:r>
              <a:rPr lang="en-MY" dirty="0" smtClean="0"/>
              <a:t>| Jane | Smith |</a:t>
            </a:r>
          </a:p>
          <a:p>
            <a:r>
              <a:rPr lang="en-MY" dirty="0" smtClean="0"/>
              <a:t>| Anna | Bell |</a:t>
            </a:r>
          </a:p>
          <a:p>
            <a:r>
              <a:rPr lang="en-MY" dirty="0" smtClean="0"/>
              <a:t>| John | Doe |</a:t>
            </a:r>
          </a:p>
          <a:p>
            <a:r>
              <a:rPr lang="en-MY" dirty="0" smtClean="0"/>
              <a:t>+-----------+----------+</a:t>
            </a:r>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34</a:t>
            </a:fld>
            <a:endParaRPr lang="en-MY"/>
          </a:p>
        </p:txBody>
      </p:sp>
    </p:spTree>
    <p:extLst>
      <p:ext uri="{BB962C8B-B14F-4D97-AF65-F5344CB8AC3E}">
        <p14:creationId xmlns:p14="http://schemas.microsoft.com/office/powerpoint/2010/main" val="83793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u="none" strike="noStrike" kern="1200" baseline="0" dirty="0" smtClean="0">
                <a:solidFill>
                  <a:schemeClr val="tx1"/>
                </a:solidFill>
                <a:latin typeface="+mn-lt"/>
                <a:ea typeface="+mn-ea"/>
                <a:cs typeface="+mn-cs"/>
              </a:rPr>
              <a:t>The flexibility of MySQL’s date and time types also means that the responsibility for date checking falls on the application developer. </a:t>
            </a:r>
          </a:p>
          <a:p>
            <a:r>
              <a:rPr lang="en-MY" sz="1200" b="0" i="0" u="none" strike="noStrike" kern="1200" baseline="0" dirty="0" smtClean="0">
                <a:solidFill>
                  <a:schemeClr val="tx1"/>
                </a:solidFill>
                <a:latin typeface="+mn-lt"/>
                <a:ea typeface="+mn-ea"/>
                <a:cs typeface="+mn-cs"/>
              </a:rPr>
              <a:t>Any date validation you want to include in your application should happen in your PHP code before you even attempt to add a record with a bogus date into your database table.</a:t>
            </a:r>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8</a:t>
            </a:fld>
            <a:endParaRPr lang="en-MY"/>
          </a:p>
        </p:txBody>
      </p:sp>
    </p:spTree>
    <p:extLst>
      <p:ext uri="{BB962C8B-B14F-4D97-AF65-F5344CB8AC3E}">
        <p14:creationId xmlns:p14="http://schemas.microsoft.com/office/powerpoint/2010/main" val="3363555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MY" b="1" dirty="0" smtClean="0"/>
              <a:t>DATE </a:t>
            </a:r>
            <a:r>
              <a:rPr lang="en-MY" dirty="0" smtClean="0"/>
              <a:t>For example, December 30, 1973, is stored as 1973-12-30.</a:t>
            </a:r>
          </a:p>
          <a:p>
            <a:pPr lvl="1"/>
            <a:r>
              <a:rPr lang="en-MY" b="1" dirty="0" smtClean="0"/>
              <a:t>DATETIME</a:t>
            </a:r>
            <a:r>
              <a:rPr lang="en-MY" b="1" baseline="0" dirty="0" smtClean="0"/>
              <a:t> </a:t>
            </a:r>
            <a:r>
              <a:rPr lang="en-MY" dirty="0" smtClean="0"/>
              <a:t> For example, 3:30 in the afternoon on December 30, 1973, is stored as 1973-12-30 15:30:00.</a:t>
            </a:r>
          </a:p>
          <a:p>
            <a:pPr lvl="1"/>
            <a:r>
              <a:rPr lang="en-MY" b="1" dirty="0" smtClean="0"/>
              <a:t>TIMESTAMP</a:t>
            </a:r>
            <a:r>
              <a:rPr lang="en-MY" b="1" baseline="0" dirty="0" smtClean="0"/>
              <a:t> </a:t>
            </a:r>
            <a:r>
              <a:rPr lang="en-MY" dirty="0" smtClean="0"/>
              <a:t>3:30 in the afternoon on December 30, 1973, is stored as 19731230153000. </a:t>
            </a:r>
          </a:p>
          <a:p>
            <a:pPr lvl="1"/>
            <a:r>
              <a:rPr lang="en-MY" b="1" dirty="0" smtClean="0"/>
              <a:t>TIME</a:t>
            </a:r>
            <a:r>
              <a:rPr lang="en-MY" dirty="0" smtClean="0"/>
              <a:t>—Stores the time in HH:MM:SS format. </a:t>
            </a:r>
          </a:p>
          <a:p>
            <a:pPr lvl="1"/>
            <a:endParaRPr lang="en-MY" dirty="0" smtClean="0"/>
          </a:p>
          <a:p>
            <a:r>
              <a:rPr lang="en-MY" sz="1200" b="0" i="0" u="none" strike="noStrike" kern="1200" baseline="0" dirty="0" smtClean="0">
                <a:solidFill>
                  <a:schemeClr val="tx1"/>
                </a:solidFill>
                <a:latin typeface="+mn-lt"/>
                <a:ea typeface="+mn-ea"/>
                <a:cs typeface="+mn-cs"/>
              </a:rPr>
              <a:t>You will likely use DATETIME or DATE more often than any other date- or time-related data type.</a:t>
            </a:r>
            <a:endParaRPr lang="en-MY" dirty="0" smtClean="0"/>
          </a:p>
        </p:txBody>
      </p:sp>
      <p:sp>
        <p:nvSpPr>
          <p:cNvPr id="4" name="Slide Number Placeholder 3"/>
          <p:cNvSpPr>
            <a:spLocks noGrp="1"/>
          </p:cNvSpPr>
          <p:nvPr>
            <p:ph type="sldNum" sz="quarter" idx="10"/>
          </p:nvPr>
        </p:nvSpPr>
        <p:spPr/>
        <p:txBody>
          <a:bodyPr/>
          <a:lstStyle/>
          <a:p>
            <a:fld id="{0228BC47-C68D-42FC-9249-66BF0D9B1CE4}" type="slidenum">
              <a:rPr lang="en-MY" smtClean="0"/>
              <a:t>9</a:t>
            </a:fld>
            <a:endParaRPr lang="en-MY"/>
          </a:p>
        </p:txBody>
      </p:sp>
    </p:spTree>
    <p:extLst>
      <p:ext uri="{BB962C8B-B14F-4D97-AF65-F5344CB8AC3E}">
        <p14:creationId xmlns:p14="http://schemas.microsoft.com/office/powerpoint/2010/main" val="12772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10</a:t>
            </a:fld>
            <a:endParaRPr lang="en-MY"/>
          </a:p>
        </p:txBody>
      </p:sp>
    </p:spTree>
    <p:extLst>
      <p:ext uri="{BB962C8B-B14F-4D97-AF65-F5344CB8AC3E}">
        <p14:creationId xmlns:p14="http://schemas.microsoft.com/office/powerpoint/2010/main" val="53129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The MySQL server responds with Query OK each time a command, regardless of type, is successful. Otherwise, an error message displays, telling you where your query went awry.</a:t>
            </a:r>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13</a:t>
            </a:fld>
            <a:endParaRPr lang="en-MY"/>
          </a:p>
        </p:txBody>
      </p:sp>
    </p:spTree>
    <p:extLst>
      <p:ext uri="{BB962C8B-B14F-4D97-AF65-F5344CB8AC3E}">
        <p14:creationId xmlns:p14="http://schemas.microsoft.com/office/powerpoint/2010/main" val="303288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When selecting results from a table without specifying a sort order, the results may or may not be ordered by their key value. This occurs because MySQL reuses the space taken up by previously deleted rows. In other words, if you add records with ID values of 1 through 5, delete the record with ID number 4, and then add another record (ID number 6), the records might appear in the table in this order:</a:t>
            </a:r>
          </a:p>
          <a:p>
            <a:r>
              <a:rPr lang="en-MY" dirty="0" smtClean="0"/>
              <a:t>1, 2, 3, 6, 5.</a:t>
            </a:r>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19</a:t>
            </a:fld>
            <a:endParaRPr lang="en-MY"/>
          </a:p>
        </p:txBody>
      </p:sp>
    </p:spTree>
    <p:extLst>
      <p:ext uri="{BB962C8B-B14F-4D97-AF65-F5344CB8AC3E}">
        <p14:creationId xmlns:p14="http://schemas.microsoft.com/office/powerpoint/2010/main" val="1411873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u="none" strike="noStrike" kern="1200" baseline="0" dirty="0" smtClean="0">
                <a:solidFill>
                  <a:schemeClr val="tx1"/>
                </a:solidFill>
                <a:latin typeface="+mn-lt"/>
                <a:ea typeface="+mn-ea"/>
                <a:cs typeface="+mn-cs"/>
              </a:rPr>
              <a:t>This query might result in something like this:</a:t>
            </a:r>
          </a:p>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 id | </a:t>
            </a:r>
            <a:r>
              <a:rPr lang="en-MY" sz="1200" b="0" i="0" u="none" strike="noStrike" kern="1200" baseline="0" dirty="0" err="1" smtClean="0">
                <a:solidFill>
                  <a:schemeClr val="tx1"/>
                </a:solidFill>
                <a:latin typeface="+mn-lt"/>
                <a:ea typeface="+mn-ea"/>
                <a:cs typeface="+mn-cs"/>
              </a:rPr>
              <a:t>fruitname</a:t>
            </a:r>
            <a:r>
              <a:rPr lang="en-MY" sz="1200" b="0" i="0" u="none" strike="noStrike" kern="1200" baseline="0" dirty="0" smtClean="0">
                <a:solidFill>
                  <a:schemeClr val="tx1"/>
                </a:solidFill>
                <a:latin typeface="+mn-lt"/>
                <a:ea typeface="+mn-ea"/>
                <a:cs typeface="+mn-cs"/>
              </a:rPr>
              <a:t> |</a:t>
            </a:r>
          </a:p>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 1 | apple |</a:t>
            </a:r>
          </a:p>
          <a:p>
            <a:r>
              <a:rPr lang="en-MY" sz="1200" b="0" i="0" u="none" strike="noStrike" kern="1200" baseline="0" dirty="0" smtClean="0">
                <a:solidFill>
                  <a:schemeClr val="tx1"/>
                </a:solidFill>
                <a:latin typeface="+mn-lt"/>
                <a:ea typeface="+mn-ea"/>
                <a:cs typeface="+mn-cs"/>
              </a:rPr>
              <a:t>| 2 | orange |</a:t>
            </a:r>
          </a:p>
          <a:p>
            <a:r>
              <a:rPr lang="en-MY" sz="1200" b="0" i="0" u="none" strike="noStrike" kern="1200" baseline="0" dirty="0" smtClean="0">
                <a:solidFill>
                  <a:schemeClr val="tx1"/>
                </a:solidFill>
                <a:latin typeface="+mn-lt"/>
                <a:ea typeface="+mn-ea"/>
                <a:cs typeface="+mn-cs"/>
              </a:rPr>
              <a:t>| 3 | grape |</a:t>
            </a:r>
          </a:p>
          <a:p>
            <a:r>
              <a:rPr lang="en-MY" sz="1200" b="0" i="0" u="none" strike="noStrike" kern="1200" baseline="0" dirty="0" smtClean="0">
                <a:solidFill>
                  <a:schemeClr val="tx1"/>
                </a:solidFill>
                <a:latin typeface="+mn-lt"/>
                <a:ea typeface="+mn-ea"/>
                <a:cs typeface="+mn-cs"/>
              </a:rPr>
              <a:t>| 4 | banana |</a:t>
            </a:r>
          </a:p>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The second query could result in data like this:</a:t>
            </a:r>
          </a:p>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 id | </a:t>
            </a:r>
            <a:r>
              <a:rPr lang="en-MY" sz="1200" b="0" i="0" u="none" strike="noStrike" kern="1200" baseline="0" dirty="0" err="1" smtClean="0">
                <a:solidFill>
                  <a:schemeClr val="tx1"/>
                </a:solidFill>
                <a:latin typeface="+mn-lt"/>
                <a:ea typeface="+mn-ea"/>
                <a:cs typeface="+mn-cs"/>
              </a:rPr>
              <a:t>colorname</a:t>
            </a:r>
            <a:r>
              <a:rPr lang="en-MY" sz="1200" b="0" i="0" u="none" strike="noStrike" kern="1200" baseline="0" dirty="0" smtClean="0">
                <a:solidFill>
                  <a:schemeClr val="tx1"/>
                </a:solidFill>
                <a:latin typeface="+mn-lt"/>
                <a:ea typeface="+mn-ea"/>
                <a:cs typeface="+mn-cs"/>
              </a:rPr>
              <a:t> |</a:t>
            </a:r>
          </a:p>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 1 | red |</a:t>
            </a:r>
          </a:p>
          <a:p>
            <a:r>
              <a:rPr lang="en-MY" sz="1200" b="0" i="0" u="none" strike="noStrike" kern="1200" baseline="0" dirty="0" smtClean="0">
                <a:solidFill>
                  <a:schemeClr val="tx1"/>
                </a:solidFill>
                <a:latin typeface="+mn-lt"/>
                <a:ea typeface="+mn-ea"/>
                <a:cs typeface="+mn-cs"/>
              </a:rPr>
              <a:t>| 2 | orange |</a:t>
            </a:r>
          </a:p>
          <a:p>
            <a:r>
              <a:rPr lang="en-MY" sz="1200" b="0" i="0" u="none" strike="noStrike" kern="1200" baseline="0" dirty="0" smtClean="0">
                <a:solidFill>
                  <a:schemeClr val="tx1"/>
                </a:solidFill>
                <a:latin typeface="+mn-lt"/>
                <a:ea typeface="+mn-ea"/>
                <a:cs typeface="+mn-cs"/>
              </a:rPr>
              <a:t>| 3 | purple |</a:t>
            </a:r>
          </a:p>
          <a:p>
            <a:r>
              <a:rPr lang="en-MY" sz="1200" b="0" i="0" u="none" strike="noStrike" kern="1200" baseline="0" dirty="0" smtClean="0">
                <a:solidFill>
                  <a:schemeClr val="tx1"/>
                </a:solidFill>
                <a:latin typeface="+mn-lt"/>
                <a:ea typeface="+mn-ea"/>
                <a:cs typeface="+mn-cs"/>
              </a:rPr>
              <a:t>| 4 | yellow |</a:t>
            </a:r>
          </a:p>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4 rows in set (0.00</a:t>
            </a:r>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26</a:t>
            </a:fld>
            <a:endParaRPr lang="en-MY"/>
          </a:p>
        </p:txBody>
      </p:sp>
    </p:spTree>
    <p:extLst>
      <p:ext uri="{BB962C8B-B14F-4D97-AF65-F5344CB8AC3E}">
        <p14:creationId xmlns:p14="http://schemas.microsoft.com/office/powerpoint/2010/main" val="742236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28</a:t>
            </a:fld>
            <a:endParaRPr lang="en-MY"/>
          </a:p>
        </p:txBody>
      </p:sp>
    </p:spTree>
    <p:extLst>
      <p:ext uri="{BB962C8B-B14F-4D97-AF65-F5344CB8AC3E}">
        <p14:creationId xmlns:p14="http://schemas.microsoft.com/office/powerpoint/2010/main" val="42800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 </a:t>
            </a:r>
            <a:r>
              <a:rPr lang="en-MY" sz="1200" b="0" i="0" u="none" strike="noStrike" kern="1200" baseline="0" dirty="0" err="1" smtClean="0">
                <a:solidFill>
                  <a:schemeClr val="tx1"/>
                </a:solidFill>
                <a:latin typeface="+mn-lt"/>
                <a:ea typeface="+mn-ea"/>
                <a:cs typeface="+mn-cs"/>
              </a:rPr>
              <a:t>firstname</a:t>
            </a:r>
            <a:r>
              <a:rPr lang="en-MY" sz="1200" b="0" i="0" u="none" strike="noStrike" kern="1200" baseline="0" dirty="0" smtClean="0">
                <a:solidFill>
                  <a:schemeClr val="tx1"/>
                </a:solidFill>
                <a:latin typeface="+mn-lt"/>
                <a:ea typeface="+mn-ea"/>
                <a:cs typeface="+mn-cs"/>
              </a:rPr>
              <a:t> | </a:t>
            </a:r>
            <a:r>
              <a:rPr lang="en-MY" sz="1200" b="0" i="0" u="none" strike="noStrike" kern="1200" baseline="0" dirty="0" err="1" smtClean="0">
                <a:solidFill>
                  <a:schemeClr val="tx1"/>
                </a:solidFill>
                <a:latin typeface="+mn-lt"/>
                <a:ea typeface="+mn-ea"/>
                <a:cs typeface="+mn-cs"/>
              </a:rPr>
              <a:t>lastname</a:t>
            </a:r>
            <a:r>
              <a:rPr lang="en-MY" sz="1200" b="0" i="0" u="none" strike="noStrike" kern="1200" baseline="0" dirty="0" smtClean="0">
                <a:solidFill>
                  <a:schemeClr val="tx1"/>
                </a:solidFill>
                <a:latin typeface="+mn-lt"/>
                <a:ea typeface="+mn-ea"/>
                <a:cs typeface="+mn-cs"/>
              </a:rPr>
              <a:t> | email |</a:t>
            </a:r>
          </a:p>
          <a:p>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 John | Smith | |</a:t>
            </a:r>
          </a:p>
          <a:p>
            <a:r>
              <a:rPr lang="en-MY" sz="1200" b="0" i="0" u="none" strike="noStrike" kern="1200" baseline="0" dirty="0" smtClean="0">
                <a:solidFill>
                  <a:schemeClr val="tx1"/>
                </a:solidFill>
                <a:latin typeface="+mn-lt"/>
                <a:ea typeface="+mn-ea"/>
                <a:cs typeface="+mn-cs"/>
              </a:rPr>
              <a:t>| Jane | Smith | jsmith@jsmith.com |</a:t>
            </a:r>
          </a:p>
          <a:p>
            <a:r>
              <a:rPr lang="en-MY" sz="1200" b="0" i="0" u="none" strike="noStrike" kern="1200" baseline="0" dirty="0" smtClean="0">
                <a:solidFill>
                  <a:schemeClr val="tx1"/>
                </a:solidFill>
                <a:latin typeface="+mn-lt"/>
                <a:ea typeface="+mn-ea"/>
                <a:cs typeface="+mn-cs"/>
              </a:rPr>
              <a:t>| </a:t>
            </a:r>
            <a:r>
              <a:rPr lang="en-MY" sz="1200" b="0" i="0" u="none" strike="noStrike" kern="1200" baseline="0" dirty="0" err="1" smtClean="0">
                <a:solidFill>
                  <a:schemeClr val="tx1"/>
                </a:solidFill>
                <a:latin typeface="+mn-lt"/>
                <a:ea typeface="+mn-ea"/>
                <a:cs typeface="+mn-cs"/>
              </a:rPr>
              <a:t>Jimbo</a:t>
            </a:r>
            <a:r>
              <a:rPr lang="en-MY" sz="1200" b="0" i="0" u="none" strike="noStrike" kern="1200" baseline="0" dirty="0" smtClean="0">
                <a:solidFill>
                  <a:schemeClr val="tx1"/>
                </a:solidFill>
                <a:latin typeface="+mn-lt"/>
                <a:ea typeface="+mn-ea"/>
                <a:cs typeface="+mn-cs"/>
              </a:rPr>
              <a:t> | Jones | |</a:t>
            </a:r>
          </a:p>
          <a:p>
            <a:r>
              <a:rPr lang="en-MY" sz="1200" b="0" i="0" u="none" strike="noStrike" kern="1200" baseline="0" dirty="0" smtClean="0">
                <a:solidFill>
                  <a:schemeClr val="tx1"/>
                </a:solidFill>
                <a:latin typeface="+mn-lt"/>
                <a:ea typeface="+mn-ea"/>
                <a:cs typeface="+mn-cs"/>
              </a:rPr>
              <a:t>| Andy | Smith | |</a:t>
            </a:r>
          </a:p>
          <a:p>
            <a:r>
              <a:rPr lang="en-MY" sz="1200" b="0" i="0" u="none" strike="noStrike" kern="1200" baseline="0" dirty="0" smtClean="0">
                <a:solidFill>
                  <a:schemeClr val="tx1"/>
                </a:solidFill>
                <a:latin typeface="+mn-lt"/>
                <a:ea typeface="+mn-ea"/>
                <a:cs typeface="+mn-cs"/>
              </a:rPr>
              <a:t>| Chris | Jones | |</a:t>
            </a:r>
          </a:p>
          <a:p>
            <a:r>
              <a:rPr lang="en-MY" sz="1200" b="0" i="0" u="none" strike="noStrike" kern="1200" baseline="0" dirty="0" smtClean="0">
                <a:solidFill>
                  <a:schemeClr val="tx1"/>
                </a:solidFill>
                <a:latin typeface="+mn-lt"/>
                <a:ea typeface="+mn-ea"/>
                <a:cs typeface="+mn-cs"/>
              </a:rPr>
              <a:t>| Anna | Bell | annabell@aol.com |</a:t>
            </a:r>
          </a:p>
          <a:p>
            <a:r>
              <a:rPr lang="en-MY" sz="1200" b="0" i="0" u="none" strike="noStrike" kern="1200" baseline="0" dirty="0" smtClean="0">
                <a:solidFill>
                  <a:schemeClr val="tx1"/>
                </a:solidFill>
                <a:latin typeface="+mn-lt"/>
                <a:ea typeface="+mn-ea"/>
                <a:cs typeface="+mn-cs"/>
              </a:rPr>
              <a:t>| Jimmy | </a:t>
            </a:r>
            <a:r>
              <a:rPr lang="en-MY" sz="1200" b="0" i="0" u="none" strike="noStrike" kern="1200" baseline="0" dirty="0" err="1" smtClean="0">
                <a:solidFill>
                  <a:schemeClr val="tx1"/>
                </a:solidFill>
                <a:latin typeface="+mn-lt"/>
                <a:ea typeface="+mn-ea"/>
                <a:cs typeface="+mn-cs"/>
              </a:rPr>
              <a:t>Carr</a:t>
            </a:r>
            <a:r>
              <a:rPr lang="en-MY" sz="1200" b="0" i="0" u="none" strike="noStrike" kern="1200" baseline="0" dirty="0" smtClean="0">
                <a:solidFill>
                  <a:schemeClr val="tx1"/>
                </a:solidFill>
                <a:latin typeface="+mn-lt"/>
                <a:ea typeface="+mn-ea"/>
                <a:cs typeface="+mn-cs"/>
              </a:rPr>
              <a:t> | |</a:t>
            </a:r>
          </a:p>
          <a:p>
            <a:r>
              <a:rPr lang="en-MY" sz="1200" b="0" i="0" u="none" strike="noStrike" kern="1200" baseline="0" dirty="0" smtClean="0">
                <a:solidFill>
                  <a:schemeClr val="tx1"/>
                </a:solidFill>
                <a:latin typeface="+mn-lt"/>
                <a:ea typeface="+mn-ea"/>
                <a:cs typeface="+mn-cs"/>
              </a:rPr>
              <a:t>| Albert | Smith | |</a:t>
            </a:r>
          </a:p>
          <a:p>
            <a:r>
              <a:rPr lang="en-MY" sz="1200" b="0" i="0" u="none" strike="noStrike" kern="1200" baseline="0" dirty="0" smtClean="0">
                <a:solidFill>
                  <a:schemeClr val="tx1"/>
                </a:solidFill>
                <a:latin typeface="+mn-lt"/>
                <a:ea typeface="+mn-ea"/>
                <a:cs typeface="+mn-cs"/>
              </a:rPr>
              <a:t>| John | Doe | jdoe@yahoo.com |</a:t>
            </a:r>
          </a:p>
          <a:p>
            <a:r>
              <a:rPr lang="en-MY" sz="1200" b="0" i="0" u="none" strike="noStrike" kern="1200" baseline="0" dirty="0" smtClean="0">
                <a:solidFill>
                  <a:schemeClr val="tx1"/>
                </a:solidFill>
                <a:latin typeface="+mn-lt"/>
                <a:ea typeface="+mn-ea"/>
                <a:cs typeface="+mn-cs"/>
              </a:rPr>
              <a:t>+-----------+----------+-------------------+</a:t>
            </a:r>
            <a:endParaRPr lang="en-MY" dirty="0"/>
          </a:p>
        </p:txBody>
      </p:sp>
      <p:sp>
        <p:nvSpPr>
          <p:cNvPr id="4" name="Slide Number Placeholder 3"/>
          <p:cNvSpPr>
            <a:spLocks noGrp="1"/>
          </p:cNvSpPr>
          <p:nvPr>
            <p:ph type="sldNum" sz="quarter" idx="10"/>
          </p:nvPr>
        </p:nvSpPr>
        <p:spPr/>
        <p:txBody>
          <a:bodyPr/>
          <a:lstStyle/>
          <a:p>
            <a:fld id="{0228BC47-C68D-42FC-9249-66BF0D9B1CE4}" type="slidenum">
              <a:rPr lang="en-MY" smtClean="0"/>
              <a:t>30</a:t>
            </a:fld>
            <a:endParaRPr lang="en-MY"/>
          </a:p>
        </p:txBody>
      </p:sp>
    </p:spTree>
    <p:extLst>
      <p:ext uri="{BB962C8B-B14F-4D97-AF65-F5344CB8AC3E}">
        <p14:creationId xmlns:p14="http://schemas.microsoft.com/office/powerpoint/2010/main" val="42004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51E518-64F7-4806-A211-03D06550B120}" type="datetime1">
              <a:rPr lang="en-US" smtClean="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61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8ACC47-C51D-4BA8-8722-5C5068E5097A}" type="datetime1">
              <a:rPr lang="en-US" smtClean="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74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6A56E1-B086-4B92-8F1D-D1C0A4B29869}" type="datetime1">
              <a:rPr lang="en-US" smtClean="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5304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EBB085-BE18-4F77-BFD1-2E022E2B6135}" type="datetime1">
              <a:rPr lang="en-US" smtClean="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93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216CBB-CE19-4D3F-A83D-F6B4BA80A53D}" type="datetime1">
              <a:rPr lang="en-US" smtClean="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5280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F460AD4-1FC1-41D9-AD14-149D0074575A}" type="datetime1">
              <a:rPr lang="en-US" smtClean="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0781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1ED518-A320-4779-AAD2-E5F89CB8B48B}" type="datetime1">
              <a:rPr lang="en-US" smtClean="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699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4F20A-EEA5-4E5C-8528-1D6832650B6C}" type="datetime1">
              <a:rPr lang="en-US" smtClean="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207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14AD2F-9114-4C3B-B6BE-B8008D45CE0A}" type="datetime1">
              <a:rPr lang="en-US" smtClean="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7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732967-64FE-4D45-9852-CA11499C7553}" type="datetime1">
              <a:rPr lang="en-US" smtClean="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521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CE3790-E692-485F-A148-99A1D95D236C}" type="datetime1">
              <a:rPr lang="en-US" smtClean="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44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A46BDD-BE96-4B62-9C7D-24750DD6A354}" type="datetime1">
              <a:rPr lang="en-US" smtClean="0"/>
              <a:t>11/17/2017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818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ED686C-7228-45E9-A437-7482BEFA85CC}" type="datetime1">
              <a:rPr lang="en-US" smtClean="0"/>
              <a:t>11/17/2017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113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9190D-6832-459F-A75B-F15993FA2A6E}" type="datetime1">
              <a:rPr lang="en-US" smtClean="0"/>
              <a:t>11/17/2017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280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40013B-2BB5-4365-81F5-B7BAED76F359}" type="datetime1">
              <a:rPr lang="en-US" smtClean="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8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C97C53-93AF-432E-8D0D-69B4DBC010F1}" type="datetime1">
              <a:rPr lang="en-US" smtClean="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70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5A1576-1896-4A12-B482-26B1463605C6}" type="datetime1">
              <a:rPr lang="en-US" smtClean="0"/>
              <a:t>11/17/2017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67290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Database Design</a:t>
            </a:r>
            <a:endParaRPr lang="en-MY" dirty="0"/>
          </a:p>
        </p:txBody>
      </p:sp>
      <p:sp>
        <p:nvSpPr>
          <p:cNvPr id="3" name="Subtitle 2"/>
          <p:cNvSpPr>
            <a:spLocks noGrp="1"/>
          </p:cNvSpPr>
          <p:nvPr>
            <p:ph type="subTitle" idx="1"/>
          </p:nvPr>
        </p:nvSpPr>
        <p:spPr/>
        <p:txBody>
          <a:bodyPr/>
          <a:lstStyle/>
          <a:p>
            <a:r>
              <a:rPr lang="en-MY" dirty="0" smtClean="0"/>
              <a:t>MySQL </a:t>
            </a:r>
            <a:endParaRPr lang="en-MY"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656903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String Types</a:t>
            </a:r>
          </a:p>
        </p:txBody>
      </p:sp>
      <p:sp>
        <p:nvSpPr>
          <p:cNvPr id="3" name="Content Placeholder 2"/>
          <p:cNvSpPr>
            <a:spLocks noGrp="1"/>
          </p:cNvSpPr>
          <p:nvPr>
            <p:ph idx="1"/>
          </p:nvPr>
        </p:nvSpPr>
        <p:spPr>
          <a:xfrm>
            <a:off x="2589212" y="2133600"/>
            <a:ext cx="8915400" cy="3784122"/>
          </a:xfrm>
        </p:spPr>
        <p:txBody>
          <a:bodyPr>
            <a:normAutofit/>
          </a:bodyPr>
          <a:lstStyle/>
          <a:p>
            <a:r>
              <a:rPr lang="en-MY" dirty="0"/>
              <a:t>This list describes the common string data types in </a:t>
            </a:r>
            <a:r>
              <a:rPr lang="en-MY" dirty="0" smtClean="0"/>
              <a:t>MySQL: </a:t>
            </a:r>
          </a:p>
          <a:p>
            <a:pPr lvl="1"/>
            <a:r>
              <a:rPr lang="en-MY" b="1" dirty="0" smtClean="0"/>
              <a:t>CHAR(M) </a:t>
            </a:r>
            <a:r>
              <a:rPr lang="en-MY" dirty="0" smtClean="0"/>
              <a:t>—</a:t>
            </a:r>
            <a:r>
              <a:rPr lang="en-MY" dirty="0"/>
              <a:t>A fixed-length string between 1 and 255 characters in </a:t>
            </a:r>
            <a:r>
              <a:rPr lang="en-MY" dirty="0" smtClean="0"/>
              <a:t>length. For example</a:t>
            </a:r>
            <a:r>
              <a:rPr lang="en-MY" dirty="0"/>
              <a:t>, </a:t>
            </a:r>
            <a:r>
              <a:rPr lang="en-MY" dirty="0" smtClean="0"/>
              <a:t>CHAR(5). </a:t>
            </a:r>
            <a:endParaRPr lang="en-MY" dirty="0"/>
          </a:p>
          <a:p>
            <a:pPr lvl="1"/>
            <a:r>
              <a:rPr lang="en-MY" b="1" dirty="0" smtClean="0"/>
              <a:t>VARCHAR(M) </a:t>
            </a:r>
            <a:r>
              <a:rPr lang="en-MY" dirty="0" smtClean="0"/>
              <a:t>—</a:t>
            </a:r>
            <a:r>
              <a:rPr lang="en-MY" dirty="0"/>
              <a:t>A variable-length string between 1 and 255 characters in </a:t>
            </a:r>
            <a:r>
              <a:rPr lang="en-MY" dirty="0" smtClean="0"/>
              <a:t>length; for </a:t>
            </a:r>
            <a:r>
              <a:rPr lang="en-MY" dirty="0"/>
              <a:t>example, VARCHAR(25). You must define a length when creating a </a:t>
            </a:r>
            <a:r>
              <a:rPr lang="en-MY" dirty="0" smtClean="0"/>
              <a:t>VARCHAR field</a:t>
            </a:r>
            <a:r>
              <a:rPr lang="en-MY" dirty="0"/>
              <a:t>.</a:t>
            </a:r>
          </a:p>
          <a:p>
            <a:pPr lvl="1"/>
            <a:r>
              <a:rPr lang="en-MY" b="1" dirty="0" smtClean="0"/>
              <a:t>BLOB </a:t>
            </a:r>
            <a:r>
              <a:rPr lang="en-MY" b="1" dirty="0"/>
              <a:t>or </a:t>
            </a:r>
            <a:r>
              <a:rPr lang="en-MY" b="1" dirty="0" smtClean="0"/>
              <a:t>TEXT </a:t>
            </a:r>
            <a:r>
              <a:rPr lang="en-MY" dirty="0" smtClean="0"/>
              <a:t>—</a:t>
            </a:r>
            <a:r>
              <a:rPr lang="en-MY" dirty="0"/>
              <a:t>A field with a maximum length of 65,535 characters. BLOBs </a:t>
            </a:r>
            <a:r>
              <a:rPr lang="en-MY" dirty="0" smtClean="0"/>
              <a:t>are Binary </a:t>
            </a:r>
            <a:r>
              <a:rPr lang="en-MY" dirty="0"/>
              <a:t>Large Objects and are used to store large amounts of binary data, </a:t>
            </a:r>
            <a:r>
              <a:rPr lang="en-MY" dirty="0" smtClean="0"/>
              <a:t>such as </a:t>
            </a:r>
            <a:r>
              <a:rPr lang="en-MY" dirty="0"/>
              <a:t>images or other types of files. </a:t>
            </a:r>
            <a:r>
              <a:rPr lang="en-MY" dirty="0" smtClean="0"/>
              <a:t>You </a:t>
            </a:r>
            <a:r>
              <a:rPr lang="en-MY" dirty="0"/>
              <a:t>do not specify a length with BLOB or TEXT</a:t>
            </a:r>
            <a:r>
              <a:rPr lang="en-MY" dirty="0" smtClean="0"/>
              <a:t>.</a:t>
            </a:r>
          </a:p>
          <a:p>
            <a:pPr lvl="1"/>
            <a:r>
              <a:rPr lang="en-MY" b="1" dirty="0"/>
              <a:t>TINYBLOB or TINYTEXT</a:t>
            </a:r>
            <a:r>
              <a:rPr lang="en-MY" dirty="0"/>
              <a:t>—A BLOB or TEXT column with a maximum length </a:t>
            </a:r>
            <a:r>
              <a:rPr lang="en-MY" dirty="0" smtClean="0"/>
              <a:t>of 255 </a:t>
            </a:r>
            <a:r>
              <a:rPr lang="en-MY" dirty="0"/>
              <a:t>characters. You do not specify a length with TINYBLOB or TINYTEXT.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96261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String Types</a:t>
            </a:r>
          </a:p>
        </p:txBody>
      </p:sp>
      <p:sp>
        <p:nvSpPr>
          <p:cNvPr id="3" name="Content Placeholder 2"/>
          <p:cNvSpPr>
            <a:spLocks noGrp="1"/>
          </p:cNvSpPr>
          <p:nvPr>
            <p:ph idx="1"/>
          </p:nvPr>
        </p:nvSpPr>
        <p:spPr/>
        <p:txBody>
          <a:bodyPr>
            <a:normAutofit/>
          </a:bodyPr>
          <a:lstStyle/>
          <a:p>
            <a:r>
              <a:rPr lang="en-MY" b="1" dirty="0"/>
              <a:t>MEDIUMBLOB or MEDIUMTEXT</a:t>
            </a:r>
            <a:r>
              <a:rPr lang="en-MY" dirty="0"/>
              <a:t>—A BLOB or TEXT column with a maximum </a:t>
            </a:r>
            <a:r>
              <a:rPr lang="en-MY" dirty="0" smtClean="0"/>
              <a:t>length of </a:t>
            </a:r>
            <a:r>
              <a:rPr lang="en-MY" dirty="0"/>
              <a:t>16,777,215 characters. You do not specify a length with MEDIUMBLOB </a:t>
            </a:r>
            <a:r>
              <a:rPr lang="en-MY" dirty="0" smtClean="0"/>
              <a:t>or MEDIUMTEXT</a:t>
            </a:r>
            <a:r>
              <a:rPr lang="en-MY" dirty="0"/>
              <a:t>.</a:t>
            </a:r>
          </a:p>
          <a:p>
            <a:r>
              <a:rPr lang="en-MY" b="1" dirty="0" smtClean="0"/>
              <a:t>LONGBLOB </a:t>
            </a:r>
            <a:r>
              <a:rPr lang="en-MY" b="1" dirty="0"/>
              <a:t>or LONGTEXT</a:t>
            </a:r>
            <a:r>
              <a:rPr lang="en-MY" dirty="0"/>
              <a:t>—A BLOB or TEXT column with a maximum length </a:t>
            </a:r>
            <a:r>
              <a:rPr lang="en-MY" dirty="0" smtClean="0"/>
              <a:t>of 4,294,967,295 </a:t>
            </a:r>
            <a:r>
              <a:rPr lang="en-MY" dirty="0"/>
              <a:t>characters. You do not specify a length with LONGBLOB or </a:t>
            </a:r>
            <a:r>
              <a:rPr lang="en-MY" dirty="0" smtClean="0"/>
              <a:t> LONGTEXT.</a:t>
            </a:r>
            <a:endParaRPr lang="en-MY"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8718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Table-Creation Syntax</a:t>
            </a:r>
          </a:p>
        </p:txBody>
      </p:sp>
      <p:sp>
        <p:nvSpPr>
          <p:cNvPr id="3" name="Content Placeholder 2"/>
          <p:cNvSpPr>
            <a:spLocks noGrp="1"/>
          </p:cNvSpPr>
          <p:nvPr>
            <p:ph idx="1"/>
          </p:nvPr>
        </p:nvSpPr>
        <p:spPr/>
        <p:txBody>
          <a:bodyPr/>
          <a:lstStyle/>
          <a:p>
            <a:r>
              <a:rPr lang="en-MY" dirty="0"/>
              <a:t>The table-creation command requires</a:t>
            </a:r>
          </a:p>
          <a:p>
            <a:pPr lvl="1"/>
            <a:r>
              <a:rPr lang="en-MY" dirty="0" smtClean="0"/>
              <a:t>Name </a:t>
            </a:r>
            <a:r>
              <a:rPr lang="en-MY" dirty="0"/>
              <a:t>of the table</a:t>
            </a:r>
          </a:p>
          <a:p>
            <a:pPr lvl="1"/>
            <a:r>
              <a:rPr lang="en-MY" dirty="0" smtClean="0"/>
              <a:t>Names </a:t>
            </a:r>
            <a:r>
              <a:rPr lang="en-MY" dirty="0"/>
              <a:t>of fields</a:t>
            </a:r>
          </a:p>
          <a:p>
            <a:pPr lvl="1"/>
            <a:r>
              <a:rPr lang="en-MY" dirty="0" smtClean="0"/>
              <a:t>Definitions </a:t>
            </a:r>
            <a:r>
              <a:rPr lang="en-MY" dirty="0"/>
              <a:t>for each </a:t>
            </a:r>
            <a:r>
              <a:rPr lang="en-MY" dirty="0" smtClean="0"/>
              <a:t>field</a:t>
            </a:r>
          </a:p>
          <a:p>
            <a:r>
              <a:rPr lang="en-MY" dirty="0"/>
              <a:t>The generic table-creation syntax is</a:t>
            </a:r>
          </a:p>
          <a:p>
            <a:pPr marL="0" indent="0">
              <a:buNone/>
            </a:pPr>
            <a:r>
              <a:rPr lang="en-MY" dirty="0" smtClean="0"/>
              <a:t>	</a:t>
            </a:r>
            <a:r>
              <a:rPr lang="en-MY" b="1" dirty="0" smtClean="0">
                <a:solidFill>
                  <a:srgbClr val="29651B"/>
                </a:solidFill>
                <a:latin typeface="Courier New" panose="02070309020205020404" pitchFamily="49" charset="0"/>
                <a:cs typeface="Courier New" panose="02070309020205020404" pitchFamily="49" charset="0"/>
              </a:rPr>
              <a:t>CREATE </a:t>
            </a:r>
            <a:r>
              <a:rPr lang="en-MY" b="1" dirty="0">
                <a:solidFill>
                  <a:srgbClr val="29651B"/>
                </a:solidFill>
                <a:latin typeface="Courier New" panose="02070309020205020404" pitchFamily="49" charset="0"/>
                <a:cs typeface="Courier New" panose="02070309020205020404" pitchFamily="49" charset="0"/>
              </a:rPr>
              <a:t>TABLE </a:t>
            </a:r>
            <a:r>
              <a:rPr lang="en-MY" b="1" dirty="0" err="1">
                <a:solidFill>
                  <a:srgbClr val="29651B"/>
                </a:solidFill>
                <a:latin typeface="Courier New" panose="02070309020205020404" pitchFamily="49" charset="0"/>
                <a:cs typeface="Courier New" panose="02070309020205020404" pitchFamily="49" charset="0"/>
              </a:rPr>
              <a:t>table_name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column_name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column_type</a:t>
            </a:r>
            <a:r>
              <a:rPr lang="en-MY" b="1" dirty="0">
                <a:solidFill>
                  <a:srgbClr val="29651B"/>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69617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Table-Creation Syntax</a:t>
            </a:r>
          </a:p>
        </p:txBody>
      </p:sp>
      <p:sp>
        <p:nvSpPr>
          <p:cNvPr id="3" name="Content Placeholder 2"/>
          <p:cNvSpPr>
            <a:spLocks noGrp="1"/>
          </p:cNvSpPr>
          <p:nvPr>
            <p:ph idx="1"/>
          </p:nvPr>
        </p:nvSpPr>
        <p:spPr/>
        <p:txBody>
          <a:bodyPr/>
          <a:lstStyle/>
          <a:p>
            <a:r>
              <a:rPr lang="en-MY" dirty="0"/>
              <a:t>The following table-creation example creates a generic </a:t>
            </a:r>
            <a:r>
              <a:rPr lang="en-MY" dirty="0" err="1"/>
              <a:t>grocery_inventory</a:t>
            </a:r>
            <a:r>
              <a:rPr lang="en-MY" dirty="0"/>
              <a:t> </a:t>
            </a:r>
            <a:r>
              <a:rPr lang="en-MY" dirty="0" smtClean="0"/>
              <a:t>table with </a:t>
            </a:r>
            <a:r>
              <a:rPr lang="en-MY" dirty="0"/>
              <a:t>fields for ID, item name, item description, item price, and quantity. </a:t>
            </a:r>
            <a:endParaRPr lang="en-MY" dirty="0" smtClean="0"/>
          </a:p>
          <a:p>
            <a:pPr marL="400050" lvl="1" indent="0">
              <a:buNone/>
            </a:pPr>
            <a:r>
              <a:rPr lang="en-MY" b="1" dirty="0">
                <a:solidFill>
                  <a:srgbClr val="29651B"/>
                </a:solidFill>
                <a:latin typeface="Courier New" panose="02070309020205020404" pitchFamily="49" charset="0"/>
                <a:cs typeface="Courier New" panose="02070309020205020404" pitchFamily="49" charset="0"/>
              </a:rPr>
              <a:t>CREATE TABLE </a:t>
            </a:r>
            <a:r>
              <a:rPr lang="en-MY" b="1" dirty="0" err="1">
                <a:solidFill>
                  <a:srgbClr val="29651B"/>
                </a:solidFill>
                <a:latin typeface="Courier New" panose="02070309020205020404" pitchFamily="49" charset="0"/>
                <a:cs typeface="Courier New" panose="02070309020205020404" pitchFamily="49" charset="0"/>
              </a:rPr>
              <a:t>grocery_inventory</a:t>
            </a:r>
            <a:r>
              <a:rPr lang="en-MY" b="1" dirty="0">
                <a:solidFill>
                  <a:srgbClr val="29651B"/>
                </a:solidFill>
                <a:latin typeface="Courier New" panose="02070309020205020404" pitchFamily="49" charset="0"/>
                <a:cs typeface="Courier New" panose="02070309020205020404" pitchFamily="49" charset="0"/>
              </a:rPr>
              <a:t> (</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id INT NOT NULL PRIMARY KEY AUTO_INCREMENT,</a:t>
            </a:r>
          </a:p>
          <a:p>
            <a:pPr marL="400050" lvl="1" indent="0">
              <a:buNone/>
            </a:pPr>
            <a:r>
              <a:rPr lang="en-MY" b="1" dirty="0" err="1">
                <a:solidFill>
                  <a:srgbClr val="29651B"/>
                </a:solidFill>
                <a:latin typeface="Courier New" panose="02070309020205020404" pitchFamily="49" charset="0"/>
                <a:cs typeface="Courier New" panose="02070309020205020404" pitchFamily="49" charset="0"/>
              </a:rPr>
              <a:t>item_name</a:t>
            </a:r>
            <a:r>
              <a:rPr lang="en-MY" b="1" dirty="0">
                <a:solidFill>
                  <a:srgbClr val="29651B"/>
                </a:solidFill>
                <a:latin typeface="Courier New" panose="02070309020205020404" pitchFamily="49" charset="0"/>
                <a:cs typeface="Courier New" panose="02070309020205020404" pitchFamily="49" charset="0"/>
              </a:rPr>
              <a:t> VARCHAR (50) NOT NULL,</a:t>
            </a:r>
          </a:p>
          <a:p>
            <a:pPr marL="400050" lvl="1" indent="0">
              <a:buNone/>
            </a:pPr>
            <a:r>
              <a:rPr lang="en-MY" b="1" dirty="0" err="1">
                <a:solidFill>
                  <a:srgbClr val="29651B"/>
                </a:solidFill>
                <a:latin typeface="Courier New" panose="02070309020205020404" pitchFamily="49" charset="0"/>
                <a:cs typeface="Courier New" panose="02070309020205020404" pitchFamily="49" charset="0"/>
              </a:rPr>
              <a:t>item_desc</a:t>
            </a:r>
            <a:r>
              <a:rPr lang="en-MY" b="1" dirty="0">
                <a:solidFill>
                  <a:srgbClr val="29651B"/>
                </a:solidFill>
                <a:latin typeface="Courier New" panose="02070309020205020404" pitchFamily="49" charset="0"/>
                <a:cs typeface="Courier New" panose="02070309020205020404" pitchFamily="49" charset="0"/>
              </a:rPr>
              <a:t> TEXT,</a:t>
            </a:r>
          </a:p>
          <a:p>
            <a:pPr marL="400050" lvl="1" indent="0">
              <a:buNone/>
            </a:pPr>
            <a:r>
              <a:rPr lang="en-MY" b="1" dirty="0" err="1">
                <a:solidFill>
                  <a:srgbClr val="29651B"/>
                </a:solidFill>
                <a:latin typeface="Courier New" panose="02070309020205020404" pitchFamily="49" charset="0"/>
                <a:cs typeface="Courier New" panose="02070309020205020404" pitchFamily="49" charset="0"/>
              </a:rPr>
              <a:t>item_price</a:t>
            </a:r>
            <a:r>
              <a:rPr lang="en-MY" b="1" dirty="0">
                <a:solidFill>
                  <a:srgbClr val="29651B"/>
                </a:solidFill>
                <a:latin typeface="Courier New" panose="02070309020205020404" pitchFamily="49" charset="0"/>
                <a:cs typeface="Courier New" panose="02070309020205020404" pitchFamily="49" charset="0"/>
              </a:rPr>
              <a:t> FLOAT NOT NULL,</a:t>
            </a:r>
          </a:p>
          <a:p>
            <a:pPr marL="400050" lvl="1" indent="0">
              <a:buNone/>
            </a:pPr>
            <a:r>
              <a:rPr lang="en-MY" b="1" dirty="0" err="1">
                <a:solidFill>
                  <a:srgbClr val="29651B"/>
                </a:solidFill>
                <a:latin typeface="Courier New" panose="02070309020205020404" pitchFamily="49" charset="0"/>
                <a:cs typeface="Courier New" panose="02070309020205020404" pitchFamily="49" charset="0"/>
              </a:rPr>
              <a:t>curr_qty</a:t>
            </a:r>
            <a:r>
              <a:rPr lang="en-MY" b="1" dirty="0">
                <a:solidFill>
                  <a:srgbClr val="29651B"/>
                </a:solidFill>
                <a:latin typeface="Courier New" panose="02070309020205020404" pitchFamily="49" charset="0"/>
                <a:cs typeface="Courier New" panose="02070309020205020404" pitchFamily="49" charset="0"/>
              </a:rPr>
              <a:t> INT NOT NULL</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06363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INSERT Command</a:t>
            </a:r>
          </a:p>
        </p:txBody>
      </p:sp>
      <p:sp>
        <p:nvSpPr>
          <p:cNvPr id="3" name="Content Placeholder 2"/>
          <p:cNvSpPr>
            <a:spLocks noGrp="1"/>
          </p:cNvSpPr>
          <p:nvPr>
            <p:ph idx="1"/>
          </p:nvPr>
        </p:nvSpPr>
        <p:spPr/>
        <p:txBody>
          <a:bodyPr/>
          <a:lstStyle/>
          <a:p>
            <a:r>
              <a:rPr lang="en-MY" dirty="0"/>
              <a:t>After you have created some tables, you use the SQL command INSERT for </a:t>
            </a:r>
            <a:r>
              <a:rPr lang="en-MY" dirty="0" smtClean="0"/>
              <a:t>adding new </a:t>
            </a:r>
            <a:r>
              <a:rPr lang="en-MY" dirty="0"/>
              <a:t>records to these tables. The basic syntax of INSERT is</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INSERT INTO </a:t>
            </a:r>
            <a:r>
              <a:rPr lang="en-MY" b="1" dirty="0" err="1">
                <a:solidFill>
                  <a:srgbClr val="29651B"/>
                </a:solidFill>
                <a:latin typeface="Courier New" panose="02070309020205020404" pitchFamily="49" charset="0"/>
                <a:cs typeface="Courier New" panose="02070309020205020404" pitchFamily="49" charset="0"/>
              </a:rPr>
              <a:t>table_name</a:t>
            </a:r>
            <a:r>
              <a:rPr lang="en-MY" b="1" dirty="0">
                <a:solidFill>
                  <a:srgbClr val="29651B"/>
                </a:solidFill>
                <a:latin typeface="Courier New" panose="02070309020205020404" pitchFamily="49" charset="0"/>
                <a:cs typeface="Courier New" panose="02070309020205020404" pitchFamily="49" charset="0"/>
              </a:rPr>
              <a:t> (column </a:t>
            </a:r>
            <a:r>
              <a:rPr lang="en-MY" b="1" dirty="0" smtClean="0">
                <a:solidFill>
                  <a:srgbClr val="29651B"/>
                </a:solidFill>
                <a:latin typeface="Courier New" panose="02070309020205020404" pitchFamily="49" charset="0"/>
                <a:cs typeface="Courier New" panose="02070309020205020404" pitchFamily="49" charset="0"/>
              </a:rPr>
              <a:t>list</a:t>
            </a:r>
            <a:r>
              <a:rPr lang="en-MY" b="1" dirty="0">
                <a:solidFill>
                  <a:srgbClr val="29651B"/>
                </a:solidFill>
                <a:latin typeface="Courier New" panose="02070309020205020404" pitchFamily="49" charset="0"/>
                <a:cs typeface="Courier New" panose="02070309020205020404" pitchFamily="49" charset="0"/>
              </a:rPr>
              <a:t>) VALUES (column values</a:t>
            </a:r>
            <a:r>
              <a:rPr lang="en-MY" b="1" dirty="0" smtClean="0">
                <a:solidFill>
                  <a:srgbClr val="29651B"/>
                </a:solidFill>
                <a:latin typeface="Courier New" panose="02070309020205020404" pitchFamily="49" charset="0"/>
                <a:cs typeface="Courier New" panose="02070309020205020404" pitchFamily="49" charset="0"/>
              </a:rPr>
              <a:t>);</a:t>
            </a:r>
          </a:p>
          <a:p>
            <a:r>
              <a:rPr lang="en-MY" dirty="0">
                <a:solidFill>
                  <a:schemeClr val="tx1"/>
                </a:solidFill>
                <a:cs typeface="Courier New" panose="02070309020205020404" pitchFamily="49" charset="0"/>
              </a:rPr>
              <a:t>Within the parenthetical list of values, you must enclose strings within </a:t>
            </a:r>
            <a:r>
              <a:rPr lang="en-MY" dirty="0" smtClean="0">
                <a:solidFill>
                  <a:schemeClr val="tx1"/>
                </a:solidFill>
                <a:cs typeface="Courier New" panose="02070309020205020404" pitchFamily="49" charset="0"/>
              </a:rPr>
              <a:t>quotation marks.</a:t>
            </a:r>
            <a:endParaRPr lang="en-MY" dirty="0">
              <a:solidFill>
                <a:schemeClr val="tx1"/>
              </a:solidFill>
              <a:cs typeface="Courier New" panose="02070309020205020404" pitchFamily="49" charset="0"/>
            </a:endParaRPr>
          </a:p>
          <a:p>
            <a:r>
              <a:rPr lang="en-MY" dirty="0">
                <a:solidFill>
                  <a:schemeClr val="tx1"/>
                </a:solidFill>
                <a:cs typeface="Courier New" panose="02070309020205020404" pitchFamily="49" charset="0"/>
              </a:rPr>
              <a:t>But </a:t>
            </a:r>
            <a:r>
              <a:rPr lang="en-MY" dirty="0" smtClean="0">
                <a:solidFill>
                  <a:schemeClr val="tx1"/>
                </a:solidFill>
                <a:cs typeface="Courier New" panose="02070309020205020404" pitchFamily="49" charset="0"/>
              </a:rPr>
              <a:t>integers </a:t>
            </a:r>
            <a:r>
              <a:rPr lang="en-MY" dirty="0">
                <a:solidFill>
                  <a:schemeClr val="tx1"/>
                </a:solidFill>
                <a:cs typeface="Courier New" panose="02070309020205020404" pitchFamily="49" charset="0"/>
              </a:rPr>
              <a:t>do not require quotation marks around them</a:t>
            </a:r>
            <a:r>
              <a:rPr lang="en-MY" dirty="0" smtClean="0">
                <a:solidFill>
                  <a:schemeClr val="tx1"/>
                </a:solidFill>
                <a:cs typeface="Courier New" panose="02070309020205020404" pitchFamily="49" charset="0"/>
              </a:rPr>
              <a:t>.</a:t>
            </a:r>
          </a:p>
          <a:p>
            <a:r>
              <a:rPr lang="en-MY" dirty="0">
                <a:solidFill>
                  <a:schemeClr val="tx1"/>
                </a:solidFill>
                <a:cs typeface="Courier New" panose="02070309020205020404" pitchFamily="49" charset="0"/>
              </a:rPr>
              <a:t>Only the value list is actually required, but if you </a:t>
            </a:r>
            <a:r>
              <a:rPr lang="en-MY" dirty="0" smtClean="0">
                <a:solidFill>
                  <a:schemeClr val="tx1"/>
                </a:solidFill>
                <a:cs typeface="Courier New" panose="02070309020205020404" pitchFamily="49" charset="0"/>
              </a:rPr>
              <a:t>omit the </a:t>
            </a:r>
            <a:r>
              <a:rPr lang="en-MY" dirty="0">
                <a:solidFill>
                  <a:schemeClr val="tx1"/>
                </a:solidFill>
                <a:cs typeface="Courier New" panose="02070309020205020404" pitchFamily="49" charset="0"/>
              </a:rPr>
              <a:t>column list, you must specifically provide for each column in your value </a:t>
            </a:r>
            <a:r>
              <a:rPr lang="en-MY" dirty="0" smtClean="0">
                <a:solidFill>
                  <a:schemeClr val="tx1"/>
                </a:solidFill>
                <a:cs typeface="Courier New" panose="02070309020205020404" pitchFamily="49" charset="0"/>
              </a:rPr>
              <a:t>list—in the </a:t>
            </a:r>
            <a:r>
              <a:rPr lang="en-MY" dirty="0">
                <a:solidFill>
                  <a:schemeClr val="tx1"/>
                </a:solidFill>
                <a:cs typeface="Courier New" panose="02070309020205020404" pitchFamily="49" charset="0"/>
              </a:rPr>
              <a:t>exact order.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54005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INSERT Command</a:t>
            </a:r>
          </a:p>
        </p:txBody>
      </p:sp>
      <p:sp>
        <p:nvSpPr>
          <p:cNvPr id="3" name="Content Placeholder 2"/>
          <p:cNvSpPr>
            <a:spLocks noGrp="1"/>
          </p:cNvSpPr>
          <p:nvPr>
            <p:ph idx="1"/>
          </p:nvPr>
        </p:nvSpPr>
        <p:spPr/>
        <p:txBody>
          <a:bodyPr/>
          <a:lstStyle/>
          <a:p>
            <a:r>
              <a:rPr lang="en-MY" dirty="0" smtClean="0"/>
              <a:t>A </a:t>
            </a:r>
            <a:r>
              <a:rPr lang="en-MY" dirty="0"/>
              <a:t>statement with all columns named:</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INSERT INTO </a:t>
            </a:r>
            <a:r>
              <a:rPr lang="en-MY" b="1" dirty="0" err="1">
                <a:solidFill>
                  <a:srgbClr val="29651B"/>
                </a:solidFill>
                <a:latin typeface="Courier New" panose="02070309020205020404" pitchFamily="49" charset="0"/>
                <a:cs typeface="Courier New" panose="02070309020205020404" pitchFamily="49" charset="0"/>
              </a:rPr>
              <a:t>grocery_inventory</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(id, </a:t>
            </a:r>
            <a:r>
              <a:rPr lang="en-MY" b="1" dirty="0" err="1">
                <a:solidFill>
                  <a:srgbClr val="29651B"/>
                </a:solidFill>
                <a:latin typeface="Courier New" panose="02070309020205020404" pitchFamily="49" charset="0"/>
                <a:cs typeface="Courier New" panose="02070309020205020404" pitchFamily="49" charset="0"/>
              </a:rPr>
              <a:t>item_name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item_desc</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item_price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curr_qty</a:t>
            </a:r>
            <a:r>
              <a:rPr lang="en-MY" b="1" dirty="0">
                <a:solidFill>
                  <a:srgbClr val="29651B"/>
                </a:solidFill>
                <a:latin typeface="Courier New" panose="02070309020205020404" pitchFamily="49" charset="0"/>
                <a:cs typeface="Courier New" panose="02070309020205020404" pitchFamily="49" charset="0"/>
              </a:rPr>
              <a:t>)</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VALUES (‘1’, ‘Apples’, ‘Beautiful, ripe apples.’, ‘0.25’, 1000);</a:t>
            </a:r>
          </a:p>
          <a:p>
            <a:r>
              <a:rPr lang="en-MY" dirty="0" smtClean="0"/>
              <a:t>A </a:t>
            </a:r>
            <a:r>
              <a:rPr lang="en-MY" dirty="0"/>
              <a:t>statement that uses all columns but does not explicitly name them:</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INSERT INTO </a:t>
            </a:r>
            <a:r>
              <a:rPr lang="en-MY" b="1" dirty="0" err="1">
                <a:solidFill>
                  <a:srgbClr val="29651B"/>
                </a:solidFill>
                <a:latin typeface="Courier New" panose="02070309020205020404" pitchFamily="49" charset="0"/>
                <a:cs typeface="Courier New" panose="02070309020205020404" pitchFamily="49" charset="0"/>
              </a:rPr>
              <a:t>grocery_inventory</a:t>
            </a:r>
            <a:r>
              <a:rPr lang="en-MY" b="1" dirty="0">
                <a:solidFill>
                  <a:srgbClr val="29651B"/>
                </a:solidFill>
                <a:latin typeface="Courier New" panose="02070309020205020404" pitchFamily="49" charset="0"/>
                <a:cs typeface="Courier New" panose="02070309020205020404" pitchFamily="49" charset="0"/>
              </a:rPr>
              <a:t> VALUES (‘2’, ‘Bunches of Grapes’,</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‘Seedless grapes.’, ‘2.99’, 500</a:t>
            </a:r>
            <a:r>
              <a:rPr lang="en-MY" b="1" dirty="0" smtClean="0">
                <a:solidFill>
                  <a:srgbClr val="29651B"/>
                </a:solidFill>
                <a:latin typeface="Courier New" panose="02070309020205020404" pitchFamily="49" charset="0"/>
                <a:cs typeface="Courier New" panose="02070309020205020404" pitchFamily="49" charset="0"/>
              </a:rPr>
              <a:t>);</a:t>
            </a:r>
          </a:p>
          <a:p>
            <a:pPr marL="285750"/>
            <a:r>
              <a:rPr lang="en-MY" dirty="0" smtClean="0">
                <a:solidFill>
                  <a:srgbClr val="29651B"/>
                </a:solidFill>
                <a:cs typeface="Courier New" panose="02070309020205020404" pitchFamily="49" charset="0"/>
              </a:rPr>
              <a:t>A statement without value to id:</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INSERT INTO </a:t>
            </a:r>
            <a:r>
              <a:rPr lang="en-MY" b="1" dirty="0" err="1">
                <a:solidFill>
                  <a:srgbClr val="29651B"/>
                </a:solidFill>
                <a:latin typeface="Courier New" panose="02070309020205020404" pitchFamily="49" charset="0"/>
                <a:cs typeface="Courier New" panose="02070309020205020404" pitchFamily="49" charset="0"/>
              </a:rPr>
              <a:t>grocery_inventory</a:t>
            </a:r>
            <a:r>
              <a:rPr lang="en-MY" b="1" dirty="0">
                <a:solidFill>
                  <a:srgbClr val="29651B"/>
                </a:solidFill>
                <a:latin typeface="Courier New" panose="02070309020205020404" pitchFamily="49" charset="0"/>
                <a:cs typeface="Courier New" panose="02070309020205020404" pitchFamily="49" charset="0"/>
              </a:rPr>
              <a:t> VALUES</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(‘Bottled Water (6-pack)’, ‘500ml spring water.’, 2.29, 250);</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70315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INSERT Command</a:t>
            </a:r>
          </a:p>
        </p:txBody>
      </p:sp>
      <p:sp>
        <p:nvSpPr>
          <p:cNvPr id="3" name="Content Placeholder 2"/>
          <p:cNvSpPr>
            <a:spLocks noGrp="1"/>
          </p:cNvSpPr>
          <p:nvPr>
            <p:ph idx="1"/>
          </p:nvPr>
        </p:nvSpPr>
        <p:spPr/>
        <p:txBody>
          <a:bodyPr/>
          <a:lstStyle/>
          <a:p>
            <a:r>
              <a:rPr lang="en-MY" dirty="0" smtClean="0"/>
              <a:t>A </a:t>
            </a:r>
            <a:r>
              <a:rPr lang="en-MY" dirty="0"/>
              <a:t>statement with all columns named except id:</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INSERT INTO </a:t>
            </a:r>
            <a:r>
              <a:rPr lang="en-MY" b="1" dirty="0" err="1">
                <a:solidFill>
                  <a:srgbClr val="29651B"/>
                </a:solidFill>
                <a:latin typeface="Courier New" panose="02070309020205020404" pitchFamily="49" charset="0"/>
                <a:cs typeface="Courier New" panose="02070309020205020404" pitchFamily="49" charset="0"/>
              </a:rPr>
              <a:t>grocery_inventory</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item_name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item_desc</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item_price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curr_qty</a:t>
            </a:r>
            <a:r>
              <a:rPr lang="en-MY" b="1" dirty="0">
                <a:solidFill>
                  <a:srgbClr val="29651B"/>
                </a:solidFill>
                <a:latin typeface="Courier New" panose="02070309020205020404" pitchFamily="49" charset="0"/>
                <a:cs typeface="Courier New" panose="02070309020205020404" pitchFamily="49" charset="0"/>
              </a:rPr>
              <a:t>)</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VALUES (‘Bottled Water (6-pack)’, ‘500ml spring water.’, ‘2.29’, 250);</a:t>
            </a:r>
          </a:p>
          <a:p>
            <a:r>
              <a:rPr lang="en-MY" dirty="0" smtClean="0"/>
              <a:t>A </a:t>
            </a:r>
            <a:r>
              <a:rPr lang="en-MY" dirty="0"/>
              <a:t>statement that uses all columns, but does not explicitly name them </a:t>
            </a:r>
            <a:r>
              <a:rPr lang="en-MY" dirty="0" smtClean="0"/>
              <a:t>and indicates </a:t>
            </a:r>
            <a:r>
              <a:rPr lang="en-MY" dirty="0"/>
              <a:t>a NULL entry for </a:t>
            </a:r>
            <a:r>
              <a:rPr lang="en-MY" dirty="0" smtClean="0"/>
              <a:t>id:</a:t>
            </a:r>
            <a:endParaRPr lang="en-MY" dirty="0"/>
          </a:p>
          <a:p>
            <a:pPr marL="400050" lvl="1" indent="0">
              <a:buNone/>
            </a:pPr>
            <a:r>
              <a:rPr lang="en-MY" b="1" dirty="0">
                <a:solidFill>
                  <a:srgbClr val="29651B"/>
                </a:solidFill>
                <a:latin typeface="Courier New" panose="02070309020205020404" pitchFamily="49" charset="0"/>
                <a:cs typeface="Courier New" panose="02070309020205020404" pitchFamily="49" charset="0"/>
              </a:rPr>
              <a:t>INSERT INTO </a:t>
            </a:r>
            <a:r>
              <a:rPr lang="en-MY" b="1" dirty="0" err="1">
                <a:solidFill>
                  <a:srgbClr val="29651B"/>
                </a:solidFill>
                <a:latin typeface="Courier New" panose="02070309020205020404" pitchFamily="49" charset="0"/>
                <a:cs typeface="Courier New" panose="02070309020205020404" pitchFamily="49" charset="0"/>
              </a:rPr>
              <a:t>grocery_inventory</a:t>
            </a:r>
            <a:r>
              <a:rPr lang="en-MY" b="1" dirty="0">
                <a:solidFill>
                  <a:srgbClr val="29651B"/>
                </a:solidFill>
                <a:latin typeface="Courier New" panose="02070309020205020404" pitchFamily="49" charset="0"/>
                <a:cs typeface="Courier New" panose="02070309020205020404" pitchFamily="49" charset="0"/>
              </a:rPr>
              <a:t> VALUES (‘NULL’, ‘Bottled Water (12-pack</a:t>
            </a:r>
            <a:r>
              <a:rPr lang="en-MY" b="1" dirty="0" smtClean="0">
                <a:solidFill>
                  <a:srgbClr val="29651B"/>
                </a:solidFill>
                <a:latin typeface="Courier New" panose="02070309020205020404" pitchFamily="49" charset="0"/>
                <a:cs typeface="Courier New" panose="02070309020205020404" pitchFamily="49" charset="0"/>
              </a:rPr>
              <a:t>)’, ‘</a:t>
            </a:r>
            <a:r>
              <a:rPr lang="en-MY" b="1" dirty="0">
                <a:solidFill>
                  <a:srgbClr val="29651B"/>
                </a:solidFill>
                <a:latin typeface="Courier New" panose="02070309020205020404" pitchFamily="49" charset="0"/>
                <a:cs typeface="Courier New" panose="02070309020205020404" pitchFamily="49" charset="0"/>
              </a:rPr>
              <a:t>500ml spring water.’, 4.49, 500);</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548042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SELECT Command</a:t>
            </a:r>
            <a:endParaRPr lang="en-MY" dirty="0"/>
          </a:p>
        </p:txBody>
      </p:sp>
      <p:sp>
        <p:nvSpPr>
          <p:cNvPr id="3" name="Content Placeholder 2"/>
          <p:cNvSpPr>
            <a:spLocks noGrp="1"/>
          </p:cNvSpPr>
          <p:nvPr>
            <p:ph idx="1"/>
          </p:nvPr>
        </p:nvSpPr>
        <p:spPr/>
        <p:txBody>
          <a:bodyPr>
            <a:normAutofit/>
          </a:bodyPr>
          <a:lstStyle/>
          <a:p>
            <a:r>
              <a:rPr lang="en-MY" dirty="0"/>
              <a:t>SELECT is the SQL command used to retrieve records from your tables</a:t>
            </a:r>
            <a:r>
              <a:rPr lang="en-MY" dirty="0" smtClean="0"/>
              <a:t>.</a:t>
            </a:r>
            <a:endParaRPr lang="en-MY" dirty="0"/>
          </a:p>
          <a:p>
            <a:r>
              <a:rPr lang="en-MY" dirty="0"/>
              <a:t>The most basic SELECT syntax looks like this:</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a:t>
            </a:r>
            <a:r>
              <a:rPr lang="en-MY" b="1" dirty="0" err="1">
                <a:solidFill>
                  <a:srgbClr val="29651B"/>
                </a:solidFill>
                <a:latin typeface="Courier New" panose="02070309020205020404" pitchFamily="49" charset="0"/>
                <a:cs typeface="Courier New" panose="02070309020205020404" pitchFamily="49" charset="0"/>
              </a:rPr>
              <a:t>expressions_and_columns</a:t>
            </a:r>
            <a:r>
              <a:rPr lang="en-MY" b="1" dirty="0">
                <a:solidFill>
                  <a:srgbClr val="29651B"/>
                </a:solidFill>
                <a:latin typeface="Courier New" panose="02070309020205020404" pitchFamily="49" charset="0"/>
                <a:cs typeface="Courier New" panose="02070309020205020404" pitchFamily="49" charset="0"/>
              </a:rPr>
              <a:t> FROM </a:t>
            </a:r>
            <a:r>
              <a:rPr lang="en-MY" b="1" dirty="0" err="1">
                <a:solidFill>
                  <a:srgbClr val="29651B"/>
                </a:solidFill>
                <a:latin typeface="Courier New" panose="02070309020205020404" pitchFamily="49" charset="0"/>
                <a:cs typeface="Courier New" panose="02070309020205020404" pitchFamily="49" charset="0"/>
              </a:rPr>
              <a:t>table_name</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[WHERE </a:t>
            </a:r>
            <a:r>
              <a:rPr lang="en-MY" b="1" dirty="0" err="1">
                <a:solidFill>
                  <a:srgbClr val="29651B"/>
                </a:solidFill>
                <a:latin typeface="Courier New" panose="02070309020205020404" pitchFamily="49" charset="0"/>
                <a:cs typeface="Courier New" panose="02070309020205020404" pitchFamily="49" charset="0"/>
              </a:rPr>
              <a:t>some_condition_is_true</a:t>
            </a:r>
            <a:r>
              <a:rPr lang="en-MY" b="1" dirty="0">
                <a:solidFill>
                  <a:srgbClr val="29651B"/>
                </a:solidFill>
                <a:latin typeface="Courier New" panose="02070309020205020404" pitchFamily="49" charset="0"/>
                <a:cs typeface="Courier New" panose="02070309020205020404" pitchFamily="49" charset="0"/>
              </a:rPr>
              <a:t>]</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[ORDER BY </a:t>
            </a:r>
            <a:r>
              <a:rPr lang="en-MY" b="1" dirty="0" err="1">
                <a:solidFill>
                  <a:srgbClr val="29651B"/>
                </a:solidFill>
                <a:latin typeface="Courier New" panose="02070309020205020404" pitchFamily="49" charset="0"/>
                <a:cs typeface="Courier New" panose="02070309020205020404" pitchFamily="49" charset="0"/>
              </a:rPr>
              <a:t>some_column</a:t>
            </a:r>
            <a:r>
              <a:rPr lang="en-MY" b="1" dirty="0">
                <a:solidFill>
                  <a:srgbClr val="29651B"/>
                </a:solidFill>
                <a:latin typeface="Courier New" panose="02070309020205020404" pitchFamily="49" charset="0"/>
                <a:cs typeface="Courier New" panose="02070309020205020404" pitchFamily="49" charset="0"/>
              </a:rPr>
              <a:t> [ASC | DESC]]</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[LIMIT offset, rows</a:t>
            </a:r>
            <a:r>
              <a:rPr lang="en-MY" b="1" dirty="0" smtClean="0">
                <a:solidFill>
                  <a:srgbClr val="29651B"/>
                </a:solidFill>
                <a:latin typeface="Courier New" panose="02070309020205020404" pitchFamily="49" charset="0"/>
                <a:cs typeface="Courier New" panose="02070309020205020404" pitchFamily="49" charset="0"/>
              </a:rPr>
              <a:t>]</a:t>
            </a:r>
          </a:p>
          <a:p>
            <a:r>
              <a:rPr lang="en-MY" dirty="0">
                <a:solidFill>
                  <a:schemeClr val="tx1"/>
                </a:solidFill>
                <a:cs typeface="Courier New" panose="02070309020205020404" pitchFamily="49" charset="0"/>
              </a:rPr>
              <a:t>One handy expression is the * symbol, which stands for everything. So, to </a:t>
            </a:r>
            <a:r>
              <a:rPr lang="en-MY" dirty="0" smtClean="0">
                <a:solidFill>
                  <a:schemeClr val="tx1"/>
                </a:solidFill>
                <a:cs typeface="Courier New" panose="02070309020205020404" pitchFamily="49" charset="0"/>
              </a:rPr>
              <a:t>select everything </a:t>
            </a:r>
            <a:r>
              <a:rPr lang="en-MY" dirty="0">
                <a:solidFill>
                  <a:schemeClr val="tx1"/>
                </a:solidFill>
                <a:cs typeface="Courier New" panose="02070309020205020404" pitchFamily="49" charset="0"/>
              </a:rPr>
              <a:t>(all rows, all columns) from the </a:t>
            </a:r>
            <a:r>
              <a:rPr lang="en-MY" dirty="0" err="1">
                <a:solidFill>
                  <a:schemeClr val="tx1"/>
                </a:solidFill>
                <a:cs typeface="Courier New" panose="02070309020205020404" pitchFamily="49" charset="0"/>
              </a:rPr>
              <a:t>grocery_inventory</a:t>
            </a:r>
            <a:r>
              <a:rPr lang="en-MY" dirty="0">
                <a:solidFill>
                  <a:schemeClr val="tx1"/>
                </a:solidFill>
                <a:cs typeface="Courier New" panose="02070309020205020404" pitchFamily="49" charset="0"/>
              </a:rPr>
              <a:t> table, your </a:t>
            </a:r>
            <a:r>
              <a:rPr lang="en-MY" dirty="0" smtClean="0">
                <a:solidFill>
                  <a:schemeClr val="tx1"/>
                </a:solidFill>
                <a:cs typeface="Courier New" panose="02070309020205020404" pitchFamily="49" charset="0"/>
              </a:rPr>
              <a:t>SQL statement </a:t>
            </a:r>
            <a:r>
              <a:rPr lang="en-MY" dirty="0">
                <a:solidFill>
                  <a:schemeClr val="tx1"/>
                </a:solidFill>
                <a:cs typeface="Courier New" panose="02070309020205020404" pitchFamily="49" charset="0"/>
              </a:rPr>
              <a:t>would be</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 FROM </a:t>
            </a:r>
            <a:r>
              <a:rPr lang="en-MY" b="1" dirty="0" err="1">
                <a:solidFill>
                  <a:srgbClr val="29651B"/>
                </a:solidFill>
                <a:latin typeface="Courier New" panose="02070309020205020404" pitchFamily="49" charset="0"/>
                <a:cs typeface="Courier New" panose="02070309020205020404" pitchFamily="49" charset="0"/>
              </a:rPr>
              <a:t>grocery_inventory</a:t>
            </a:r>
            <a:r>
              <a:rPr lang="en-MY" dirty="0">
                <a:solidFill>
                  <a:schemeClr val="tx1"/>
                </a:solidFill>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05812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SELECT Command</a:t>
            </a:r>
          </a:p>
        </p:txBody>
      </p:sp>
      <p:sp>
        <p:nvSpPr>
          <p:cNvPr id="3" name="Content Placeholder 2"/>
          <p:cNvSpPr>
            <a:spLocks noGrp="1"/>
          </p:cNvSpPr>
          <p:nvPr>
            <p:ph idx="1"/>
          </p:nvPr>
        </p:nvSpPr>
        <p:spPr/>
        <p:txBody>
          <a:bodyPr/>
          <a:lstStyle/>
          <a:p>
            <a:r>
              <a:rPr lang="en-MY" dirty="0"/>
              <a:t>If you want to select specific columns only, replace the * with the names of the</a:t>
            </a:r>
          </a:p>
          <a:p>
            <a:r>
              <a:rPr lang="en-MY" dirty="0"/>
              <a:t>columns, separated by commas. The following statement selects just the id,</a:t>
            </a:r>
          </a:p>
          <a:p>
            <a:r>
              <a:rPr lang="en-MY" dirty="0" err="1"/>
              <a:t>item_name</a:t>
            </a:r>
            <a:r>
              <a:rPr lang="en-MY" dirty="0"/>
              <a:t>, and </a:t>
            </a:r>
            <a:r>
              <a:rPr lang="en-MY" dirty="0" err="1"/>
              <a:t>curr_qty</a:t>
            </a:r>
            <a:r>
              <a:rPr lang="en-MY" dirty="0"/>
              <a:t> fields from the </a:t>
            </a:r>
            <a:r>
              <a:rPr lang="en-MY" dirty="0" err="1"/>
              <a:t>grocery_inventory</a:t>
            </a:r>
            <a:r>
              <a:rPr lang="en-MY" dirty="0"/>
              <a:t> table:</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id, </a:t>
            </a:r>
            <a:r>
              <a:rPr lang="en-MY" b="1" dirty="0" err="1">
                <a:solidFill>
                  <a:srgbClr val="29651B"/>
                </a:solidFill>
                <a:latin typeface="Courier New" panose="02070309020205020404" pitchFamily="49" charset="0"/>
                <a:cs typeface="Courier New" panose="02070309020205020404" pitchFamily="49" charset="0"/>
              </a:rPr>
              <a:t>item_name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curr_qty</a:t>
            </a:r>
            <a:r>
              <a:rPr lang="en-MY" b="1" dirty="0">
                <a:solidFill>
                  <a:srgbClr val="29651B"/>
                </a:solidFill>
                <a:latin typeface="Courier New" panose="02070309020205020404" pitchFamily="49" charset="0"/>
                <a:cs typeface="Courier New" panose="02070309020205020404" pitchFamily="49" charset="0"/>
              </a:rPr>
              <a:t> FROM </a:t>
            </a:r>
            <a:r>
              <a:rPr lang="en-MY" b="1" dirty="0" err="1">
                <a:solidFill>
                  <a:srgbClr val="29651B"/>
                </a:solidFill>
                <a:latin typeface="Courier New" panose="02070309020205020404" pitchFamily="49" charset="0"/>
                <a:cs typeface="Courier New" panose="02070309020205020404" pitchFamily="49" charset="0"/>
              </a:rPr>
              <a:t>grocery_inventory</a:t>
            </a:r>
            <a:r>
              <a:rPr lang="en-MY" b="1" dirty="0">
                <a:solidFill>
                  <a:srgbClr val="29651B"/>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77486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Ordering SELECT Results</a:t>
            </a:r>
          </a:p>
        </p:txBody>
      </p:sp>
      <p:sp>
        <p:nvSpPr>
          <p:cNvPr id="3" name="Content Placeholder 2"/>
          <p:cNvSpPr>
            <a:spLocks noGrp="1"/>
          </p:cNvSpPr>
          <p:nvPr>
            <p:ph idx="1"/>
          </p:nvPr>
        </p:nvSpPr>
        <p:spPr/>
        <p:txBody>
          <a:bodyPr>
            <a:normAutofit/>
          </a:bodyPr>
          <a:lstStyle/>
          <a:p>
            <a:r>
              <a:rPr lang="en-MY" dirty="0"/>
              <a:t>Results of SELECT queries are ordered as they were inserted into the table and </a:t>
            </a:r>
            <a:r>
              <a:rPr lang="en-MY" dirty="0" smtClean="0"/>
              <a:t>should not </a:t>
            </a:r>
            <a:r>
              <a:rPr lang="en-MY" dirty="0"/>
              <a:t>be relied on as a meaningful ordering system. </a:t>
            </a:r>
            <a:endParaRPr lang="en-MY" dirty="0" smtClean="0"/>
          </a:p>
          <a:p>
            <a:r>
              <a:rPr lang="en-MY" dirty="0" smtClean="0"/>
              <a:t>In </a:t>
            </a:r>
            <a:r>
              <a:rPr lang="en-MY" dirty="0"/>
              <a:t>the following statement, the intention is a </a:t>
            </a:r>
            <a:r>
              <a:rPr lang="en-MY" dirty="0" err="1"/>
              <a:t>resultset</a:t>
            </a:r>
            <a:r>
              <a:rPr lang="en-MY" dirty="0"/>
              <a:t> ordered </a:t>
            </a:r>
            <a:r>
              <a:rPr lang="en-MY" dirty="0" smtClean="0"/>
              <a:t>alphanumerically by </a:t>
            </a:r>
            <a:r>
              <a:rPr lang="en-MY" dirty="0" err="1"/>
              <a:t>item_name</a:t>
            </a:r>
            <a:r>
              <a:rPr lang="en-MY" dirty="0"/>
              <a:t>:</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id, </a:t>
            </a:r>
            <a:r>
              <a:rPr lang="en-MY" b="1" dirty="0" err="1">
                <a:solidFill>
                  <a:srgbClr val="29651B"/>
                </a:solidFill>
                <a:latin typeface="Courier New" panose="02070309020205020404" pitchFamily="49" charset="0"/>
                <a:cs typeface="Courier New" panose="02070309020205020404" pitchFamily="49" charset="0"/>
              </a:rPr>
              <a:t>item_name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curr_qty</a:t>
            </a:r>
            <a:r>
              <a:rPr lang="en-MY" b="1" dirty="0">
                <a:solidFill>
                  <a:srgbClr val="29651B"/>
                </a:solidFill>
                <a:latin typeface="Courier New" panose="02070309020205020404" pitchFamily="49" charset="0"/>
                <a:cs typeface="Courier New" panose="02070309020205020404" pitchFamily="49" charset="0"/>
              </a:rPr>
              <a:t> FROM </a:t>
            </a:r>
            <a:r>
              <a:rPr lang="en-MY" b="1" dirty="0" err="1">
                <a:solidFill>
                  <a:srgbClr val="29651B"/>
                </a:solidFill>
                <a:latin typeface="Courier New" panose="02070309020205020404" pitchFamily="49" charset="0"/>
                <a:cs typeface="Courier New" panose="02070309020205020404" pitchFamily="49" charset="0"/>
              </a:rPr>
              <a:t>grocery_inventory</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ORDER BY </a:t>
            </a:r>
            <a:r>
              <a:rPr lang="en-MY" b="1" dirty="0" err="1">
                <a:solidFill>
                  <a:srgbClr val="29651B"/>
                </a:solidFill>
                <a:latin typeface="Courier New" panose="02070309020205020404" pitchFamily="49" charset="0"/>
                <a:cs typeface="Courier New" panose="02070309020205020404" pitchFamily="49" charset="0"/>
              </a:rPr>
              <a:t>item_name</a:t>
            </a:r>
            <a:r>
              <a:rPr lang="en-MY" b="1" dirty="0" smtClean="0">
                <a:solidFill>
                  <a:srgbClr val="29651B"/>
                </a:solidFill>
                <a:latin typeface="Courier New" panose="02070309020205020404" pitchFamily="49" charset="0"/>
                <a:cs typeface="Courier New" panose="02070309020205020404" pitchFamily="49" charset="0"/>
              </a:rPr>
              <a:t>;</a:t>
            </a:r>
          </a:p>
          <a:p>
            <a:r>
              <a:rPr lang="en-MY" dirty="0">
                <a:solidFill>
                  <a:schemeClr val="tx1"/>
                </a:solidFill>
                <a:cs typeface="Courier New" panose="02070309020205020404" pitchFamily="49" charset="0"/>
              </a:rPr>
              <a:t>The default sorting of ORDER BY results is ascending (ASC); strings sort from A to </a:t>
            </a:r>
            <a:r>
              <a:rPr lang="en-MY" dirty="0" smtClean="0">
                <a:solidFill>
                  <a:schemeClr val="tx1"/>
                </a:solidFill>
                <a:cs typeface="Courier New" panose="02070309020205020404" pitchFamily="49" charset="0"/>
              </a:rPr>
              <a:t>Z, integers </a:t>
            </a:r>
            <a:r>
              <a:rPr lang="en-MY" dirty="0">
                <a:solidFill>
                  <a:schemeClr val="tx1"/>
                </a:solidFill>
                <a:cs typeface="Courier New" panose="02070309020205020404" pitchFamily="49" charset="0"/>
              </a:rPr>
              <a:t>start at 0, and dates sort from oldest to newest. You can also specify </a:t>
            </a:r>
            <a:r>
              <a:rPr lang="en-MY" dirty="0" smtClean="0">
                <a:solidFill>
                  <a:schemeClr val="tx1"/>
                </a:solidFill>
                <a:cs typeface="Courier New" panose="02070309020205020404" pitchFamily="49" charset="0"/>
              </a:rPr>
              <a:t>a descending </a:t>
            </a:r>
            <a:r>
              <a:rPr lang="en-MY" dirty="0">
                <a:solidFill>
                  <a:schemeClr val="tx1"/>
                </a:solidFill>
                <a:cs typeface="Courier New" panose="02070309020205020404" pitchFamily="49" charset="0"/>
              </a:rPr>
              <a:t>sort, using DESC:</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id, </a:t>
            </a:r>
            <a:r>
              <a:rPr lang="en-MY" b="1" dirty="0" err="1">
                <a:solidFill>
                  <a:srgbClr val="29651B"/>
                </a:solidFill>
                <a:latin typeface="Courier New" panose="02070309020205020404" pitchFamily="49" charset="0"/>
                <a:cs typeface="Courier New" panose="02070309020205020404" pitchFamily="49" charset="0"/>
              </a:rPr>
              <a:t>item_name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curr_qty</a:t>
            </a:r>
            <a:r>
              <a:rPr lang="en-MY" b="1" dirty="0">
                <a:solidFill>
                  <a:srgbClr val="29651B"/>
                </a:solidFill>
                <a:latin typeface="Courier New" panose="02070309020205020404" pitchFamily="49" charset="0"/>
                <a:cs typeface="Courier New" panose="02070309020205020404" pitchFamily="49" charset="0"/>
              </a:rPr>
              <a:t> FROM </a:t>
            </a:r>
            <a:r>
              <a:rPr lang="en-MY" b="1" dirty="0" err="1">
                <a:solidFill>
                  <a:srgbClr val="29651B"/>
                </a:solidFill>
                <a:latin typeface="Courier New" panose="02070309020205020404" pitchFamily="49" charset="0"/>
                <a:cs typeface="Courier New" panose="02070309020205020404" pitchFamily="49" charset="0"/>
              </a:rPr>
              <a:t>grocery_inventory</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ORDER BY </a:t>
            </a:r>
            <a:r>
              <a:rPr lang="en-MY" b="1" dirty="0" err="1">
                <a:solidFill>
                  <a:srgbClr val="29651B"/>
                </a:solidFill>
                <a:latin typeface="Courier New" panose="02070309020205020404" pitchFamily="49" charset="0"/>
                <a:cs typeface="Courier New" panose="02070309020205020404" pitchFamily="49" charset="0"/>
              </a:rPr>
              <a:t>item_name</a:t>
            </a:r>
            <a:r>
              <a:rPr lang="en-MY" b="1" dirty="0">
                <a:solidFill>
                  <a:srgbClr val="29651B"/>
                </a:solidFill>
                <a:latin typeface="Courier New" panose="02070309020205020404" pitchFamily="49" charset="0"/>
                <a:cs typeface="Courier New" panose="02070309020205020404" pitchFamily="49" charset="0"/>
              </a:rPr>
              <a:t> DESC;</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52447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The Important of Good Design Database</a:t>
            </a:r>
            <a:endParaRPr lang="en-MY" dirty="0"/>
          </a:p>
        </p:txBody>
      </p:sp>
      <p:sp>
        <p:nvSpPr>
          <p:cNvPr id="3" name="Content Placeholder 2"/>
          <p:cNvSpPr>
            <a:spLocks noGrp="1"/>
          </p:cNvSpPr>
          <p:nvPr>
            <p:ph idx="1"/>
          </p:nvPr>
        </p:nvSpPr>
        <p:spPr/>
        <p:txBody>
          <a:bodyPr>
            <a:normAutofit/>
          </a:bodyPr>
          <a:lstStyle/>
          <a:p>
            <a:r>
              <a:rPr lang="en-MY" dirty="0"/>
              <a:t>A good database design is crucial for a high-performance </a:t>
            </a:r>
            <a:r>
              <a:rPr lang="en-MY" dirty="0" smtClean="0"/>
              <a:t>application. </a:t>
            </a:r>
            <a:endParaRPr lang="en-MY" dirty="0"/>
          </a:p>
          <a:p>
            <a:r>
              <a:rPr lang="en-MY" dirty="0"/>
              <a:t>Thinking about relationships and database </a:t>
            </a:r>
            <a:r>
              <a:rPr lang="en-MY" dirty="0" smtClean="0"/>
              <a:t>efficiency—which includes </a:t>
            </a:r>
            <a:r>
              <a:rPr lang="en-MY" dirty="0"/>
              <a:t>ease of maintenance, minimizing duplications, and avoiding </a:t>
            </a:r>
            <a:r>
              <a:rPr lang="en-MY" dirty="0" smtClean="0"/>
              <a:t>inconsistencies—is part </a:t>
            </a:r>
            <a:r>
              <a:rPr lang="en-MY" dirty="0"/>
              <a:t>of normalization</a:t>
            </a:r>
            <a:r>
              <a:rPr lang="en-MY" dirty="0" smtClean="0"/>
              <a:t>.</a:t>
            </a:r>
          </a:p>
          <a:p>
            <a:r>
              <a:rPr lang="en-MY" b="1" dirty="0" smtClean="0"/>
              <a:t>Normalization</a:t>
            </a:r>
            <a:r>
              <a:rPr lang="en-MY" dirty="0" smtClean="0"/>
              <a:t> - Process </a:t>
            </a:r>
            <a:r>
              <a:rPr lang="en-MY" dirty="0"/>
              <a:t>of structuring data to </a:t>
            </a:r>
            <a:r>
              <a:rPr lang="en-MY" dirty="0" smtClean="0"/>
              <a:t>minimize duplication </a:t>
            </a:r>
            <a:r>
              <a:rPr lang="en-MY" dirty="0"/>
              <a:t>and </a:t>
            </a:r>
            <a:r>
              <a:rPr lang="en-MY" dirty="0" smtClean="0"/>
              <a:t>inconsistencies.</a:t>
            </a:r>
          </a:p>
          <a:p>
            <a:r>
              <a:rPr lang="en-MY" dirty="0" smtClean="0"/>
              <a:t>Your </a:t>
            </a:r>
            <a:r>
              <a:rPr lang="en-MY" dirty="0"/>
              <a:t>database </a:t>
            </a:r>
            <a:r>
              <a:rPr lang="en-MY" dirty="0" smtClean="0"/>
              <a:t>should be </a:t>
            </a:r>
            <a:r>
              <a:rPr lang="en-MY" dirty="0"/>
              <a:t>easy to </a:t>
            </a:r>
            <a:r>
              <a:rPr lang="en-MY" dirty="0" smtClean="0"/>
              <a:t>maintain.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21534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Limiting the Result</a:t>
            </a:r>
            <a:endParaRPr lang="en-MY" dirty="0"/>
          </a:p>
        </p:txBody>
      </p:sp>
      <p:sp>
        <p:nvSpPr>
          <p:cNvPr id="3" name="Content Placeholder 2"/>
          <p:cNvSpPr>
            <a:spLocks noGrp="1"/>
          </p:cNvSpPr>
          <p:nvPr>
            <p:ph idx="1"/>
          </p:nvPr>
        </p:nvSpPr>
        <p:spPr/>
        <p:txBody>
          <a:bodyPr/>
          <a:lstStyle/>
          <a:p>
            <a:r>
              <a:rPr lang="en-MY" dirty="0"/>
              <a:t>You can use the LIMIT clause to return only a certain number of records from </a:t>
            </a:r>
            <a:r>
              <a:rPr lang="en-MY" dirty="0" smtClean="0"/>
              <a:t>your SELECT </a:t>
            </a:r>
            <a:r>
              <a:rPr lang="en-MY" dirty="0"/>
              <a:t>query result. </a:t>
            </a:r>
            <a:endParaRPr lang="en-MY" dirty="0" smtClean="0"/>
          </a:p>
          <a:p>
            <a:r>
              <a:rPr lang="en-MY" dirty="0"/>
              <a:t>The following single-parameter limit starts at the 0 position and goes to the </a:t>
            </a:r>
            <a:r>
              <a:rPr lang="en-MY" dirty="0" smtClean="0"/>
              <a:t>second record</a:t>
            </a:r>
            <a:r>
              <a:rPr lang="en-MY" dirty="0"/>
              <a:t>:</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id, </a:t>
            </a:r>
            <a:r>
              <a:rPr lang="en-MY" b="1" dirty="0" err="1">
                <a:solidFill>
                  <a:srgbClr val="29651B"/>
                </a:solidFill>
                <a:latin typeface="Courier New" panose="02070309020205020404" pitchFamily="49" charset="0"/>
                <a:cs typeface="Courier New" panose="02070309020205020404" pitchFamily="49" charset="0"/>
              </a:rPr>
              <a:t>item_name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curr_qty</a:t>
            </a:r>
            <a:r>
              <a:rPr lang="en-MY" b="1" dirty="0">
                <a:solidFill>
                  <a:srgbClr val="29651B"/>
                </a:solidFill>
                <a:latin typeface="Courier New" panose="02070309020205020404" pitchFamily="49" charset="0"/>
                <a:cs typeface="Courier New" panose="02070309020205020404" pitchFamily="49" charset="0"/>
              </a:rPr>
              <a:t> FROM </a:t>
            </a:r>
            <a:r>
              <a:rPr lang="en-MY" b="1" dirty="0" err="1">
                <a:solidFill>
                  <a:srgbClr val="29651B"/>
                </a:solidFill>
                <a:latin typeface="Courier New" panose="02070309020205020404" pitchFamily="49" charset="0"/>
                <a:cs typeface="Courier New" panose="02070309020205020404" pitchFamily="49" charset="0"/>
              </a:rPr>
              <a:t>grocery_inventory</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ORDER BY </a:t>
            </a:r>
            <a:r>
              <a:rPr lang="en-MY" b="1" dirty="0" err="1">
                <a:solidFill>
                  <a:srgbClr val="29651B"/>
                </a:solidFill>
                <a:latin typeface="Courier New" panose="02070309020205020404" pitchFamily="49" charset="0"/>
                <a:cs typeface="Courier New" panose="02070309020205020404" pitchFamily="49" charset="0"/>
              </a:rPr>
              <a:t>curr_qty</a:t>
            </a:r>
            <a:r>
              <a:rPr lang="en-MY" b="1" dirty="0">
                <a:solidFill>
                  <a:srgbClr val="29651B"/>
                </a:solidFill>
                <a:latin typeface="Courier New" panose="02070309020205020404" pitchFamily="49" charset="0"/>
                <a:cs typeface="Courier New" panose="02070309020205020404" pitchFamily="49" charset="0"/>
              </a:rPr>
              <a:t> LIMIT 2;</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82297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WHERE in </a:t>
            </a:r>
            <a:r>
              <a:rPr lang="en-MY" dirty="0" smtClean="0"/>
              <a:t>the </a:t>
            </a:r>
            <a:r>
              <a:rPr lang="en-MY" dirty="0"/>
              <a:t>Queries</a:t>
            </a:r>
          </a:p>
        </p:txBody>
      </p:sp>
      <p:sp>
        <p:nvSpPr>
          <p:cNvPr id="3" name="Content Placeholder 2"/>
          <p:cNvSpPr>
            <a:spLocks noGrp="1"/>
          </p:cNvSpPr>
          <p:nvPr>
            <p:ph idx="1"/>
          </p:nvPr>
        </p:nvSpPr>
        <p:spPr/>
        <p:txBody>
          <a:bodyPr/>
          <a:lstStyle/>
          <a:p>
            <a:r>
              <a:rPr lang="en-MY" dirty="0"/>
              <a:t>From </a:t>
            </a:r>
            <a:r>
              <a:rPr lang="en-MY" dirty="0" smtClean="0"/>
              <a:t>the example </a:t>
            </a:r>
            <a:r>
              <a:rPr lang="en-MY" dirty="0"/>
              <a:t>SELECT syntax, you see that WHERE is used to specify a particular condition:</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a:t>
            </a:r>
            <a:r>
              <a:rPr lang="en-MY" b="1" dirty="0" err="1">
                <a:solidFill>
                  <a:srgbClr val="29651B"/>
                </a:solidFill>
                <a:latin typeface="Courier New" panose="02070309020205020404" pitchFamily="49" charset="0"/>
                <a:cs typeface="Courier New" panose="02070309020205020404" pitchFamily="49" charset="0"/>
              </a:rPr>
              <a:t>expressions_and_columns</a:t>
            </a:r>
            <a:r>
              <a:rPr lang="en-MY" b="1" dirty="0">
                <a:solidFill>
                  <a:srgbClr val="29651B"/>
                </a:solidFill>
                <a:latin typeface="Courier New" panose="02070309020205020404" pitchFamily="49" charset="0"/>
                <a:cs typeface="Courier New" panose="02070309020205020404" pitchFamily="49" charset="0"/>
              </a:rPr>
              <a:t> FROM </a:t>
            </a:r>
            <a:r>
              <a:rPr lang="en-MY" b="1" dirty="0" err="1">
                <a:solidFill>
                  <a:srgbClr val="29651B"/>
                </a:solidFill>
                <a:latin typeface="Courier New" panose="02070309020205020404" pitchFamily="49" charset="0"/>
                <a:cs typeface="Courier New" panose="02070309020205020404" pitchFamily="49" charset="0"/>
              </a:rPr>
              <a:t>table_name</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[WHERE </a:t>
            </a:r>
            <a:r>
              <a:rPr lang="en-MY" b="1" dirty="0" err="1" smtClean="0">
                <a:solidFill>
                  <a:srgbClr val="29651B"/>
                </a:solidFill>
                <a:latin typeface="Courier New" panose="02070309020205020404" pitchFamily="49" charset="0"/>
                <a:cs typeface="Courier New" panose="02070309020205020404" pitchFamily="49" charset="0"/>
              </a:rPr>
              <a:t>some_condition_is_true</a:t>
            </a:r>
            <a:r>
              <a:rPr lang="en-MY" b="1" dirty="0" smtClean="0">
                <a:solidFill>
                  <a:srgbClr val="29651B"/>
                </a:solidFill>
                <a:latin typeface="Courier New" panose="02070309020205020404" pitchFamily="49" charset="0"/>
                <a:cs typeface="Courier New" panose="02070309020205020404" pitchFamily="49" charset="0"/>
              </a:rPr>
              <a:t>]</a:t>
            </a:r>
          </a:p>
          <a:p>
            <a:pPr marL="285750"/>
            <a:r>
              <a:rPr lang="en-MY" dirty="0">
                <a:solidFill>
                  <a:schemeClr val="tx1"/>
                </a:solidFill>
                <a:cs typeface="Courier New" panose="02070309020205020404" pitchFamily="49" charset="0"/>
              </a:rPr>
              <a:t>An example is to retrieve all the records for items with a quantity of 500:</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 FROM </a:t>
            </a:r>
            <a:r>
              <a:rPr lang="en-MY" b="1" dirty="0" err="1">
                <a:solidFill>
                  <a:srgbClr val="29651B"/>
                </a:solidFill>
                <a:latin typeface="Courier New" panose="02070309020205020404" pitchFamily="49" charset="0"/>
                <a:cs typeface="Courier New" panose="02070309020205020404" pitchFamily="49" charset="0"/>
              </a:rPr>
              <a:t>grocery_inventory</a:t>
            </a:r>
            <a:r>
              <a:rPr lang="en-MY" b="1" dirty="0">
                <a:solidFill>
                  <a:srgbClr val="29651B"/>
                </a:solidFill>
                <a:latin typeface="Courier New" panose="02070309020205020404" pitchFamily="49" charset="0"/>
                <a:cs typeface="Courier New" panose="02070309020205020404" pitchFamily="49" charset="0"/>
              </a:rPr>
              <a:t> WHERE </a:t>
            </a:r>
            <a:r>
              <a:rPr lang="en-MY" b="1" dirty="0" err="1">
                <a:solidFill>
                  <a:srgbClr val="29651B"/>
                </a:solidFill>
                <a:latin typeface="Courier New" panose="02070309020205020404" pitchFamily="49" charset="0"/>
                <a:cs typeface="Courier New" panose="02070309020205020404" pitchFamily="49" charset="0"/>
              </a:rPr>
              <a:t>curr_qty</a:t>
            </a:r>
            <a:r>
              <a:rPr lang="en-MY" b="1" dirty="0">
                <a:solidFill>
                  <a:srgbClr val="29651B"/>
                </a:solidFill>
                <a:latin typeface="Courier New" panose="02070309020205020404" pitchFamily="49" charset="0"/>
                <a:cs typeface="Courier New" panose="02070309020205020404" pitchFamily="49" charset="0"/>
              </a:rPr>
              <a:t> = 500;</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213509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Operators in WHERE Clauses</a:t>
            </a:r>
          </a:p>
        </p:txBody>
      </p:sp>
      <p:pic>
        <p:nvPicPr>
          <p:cNvPr id="5" name="Content Placeholder 4"/>
          <p:cNvPicPr>
            <a:picLocks noGrp="1" noChangeAspect="1"/>
          </p:cNvPicPr>
          <p:nvPr>
            <p:ph idx="1"/>
          </p:nvPr>
        </p:nvPicPr>
        <p:blipFill>
          <a:blip r:embed="rId2"/>
          <a:stretch>
            <a:fillRect/>
          </a:stretch>
        </p:blipFill>
        <p:spPr>
          <a:xfrm>
            <a:off x="2732088" y="2636837"/>
            <a:ext cx="8629650" cy="277177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53405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Operators in WHERE Clauses</a:t>
            </a:r>
          </a:p>
        </p:txBody>
      </p:sp>
      <p:sp>
        <p:nvSpPr>
          <p:cNvPr id="3" name="Content Placeholder 2"/>
          <p:cNvSpPr>
            <a:spLocks noGrp="1"/>
          </p:cNvSpPr>
          <p:nvPr>
            <p:ph idx="1"/>
          </p:nvPr>
        </p:nvSpPr>
        <p:spPr/>
        <p:txBody>
          <a:bodyPr/>
          <a:lstStyle/>
          <a:p>
            <a:r>
              <a:rPr lang="en-MY" dirty="0"/>
              <a:t>There’s also a handy operator called BETWEEN, which is useful with integer or </a:t>
            </a:r>
            <a:r>
              <a:rPr lang="en-MY" dirty="0" smtClean="0"/>
              <a:t>date comparisons </a:t>
            </a:r>
            <a:r>
              <a:rPr lang="en-MY" dirty="0"/>
              <a:t>because it searches for results between a minimum and </a:t>
            </a:r>
            <a:r>
              <a:rPr lang="en-MY" dirty="0" smtClean="0"/>
              <a:t>maximum value</a:t>
            </a:r>
            <a:r>
              <a:rPr lang="en-MY" dirty="0"/>
              <a:t>. For example:</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 FROM </a:t>
            </a:r>
            <a:r>
              <a:rPr lang="en-MY" b="1" dirty="0" err="1">
                <a:solidFill>
                  <a:srgbClr val="29651B"/>
                </a:solidFill>
                <a:latin typeface="Courier New" panose="02070309020205020404" pitchFamily="49" charset="0"/>
                <a:cs typeface="Courier New" panose="02070309020205020404" pitchFamily="49" charset="0"/>
              </a:rPr>
              <a:t>grocery_inventory</a:t>
            </a:r>
            <a:r>
              <a:rPr lang="en-MY" b="1" dirty="0">
                <a:solidFill>
                  <a:srgbClr val="29651B"/>
                </a:solidFill>
                <a:latin typeface="Courier New" panose="02070309020205020404" pitchFamily="49" charset="0"/>
                <a:cs typeface="Courier New" panose="02070309020205020404" pitchFamily="49" charset="0"/>
              </a:rPr>
              <a:t> WHERE </a:t>
            </a:r>
            <a:r>
              <a:rPr lang="en-MY" b="1" dirty="0" err="1">
                <a:solidFill>
                  <a:srgbClr val="29651B"/>
                </a:solidFill>
                <a:latin typeface="Courier New" panose="02070309020205020404" pitchFamily="49" charset="0"/>
                <a:cs typeface="Courier New" panose="02070309020205020404" pitchFamily="49" charset="0"/>
              </a:rPr>
              <a:t>item_price</a:t>
            </a:r>
            <a:r>
              <a:rPr lang="en-MY" b="1" dirty="0">
                <a:solidFill>
                  <a:srgbClr val="29651B"/>
                </a:solidFill>
                <a:latin typeface="Courier New" panose="02070309020205020404" pitchFamily="49" charset="0"/>
                <a:cs typeface="Courier New" panose="02070309020205020404" pitchFamily="49" charset="0"/>
              </a:rPr>
              <a:t> BETWEEN 1.50 AND 3.00;</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648194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String Comparison using LIKE</a:t>
            </a:r>
            <a:endParaRPr lang="en-MY" dirty="0"/>
          </a:p>
        </p:txBody>
      </p:sp>
      <p:sp>
        <p:nvSpPr>
          <p:cNvPr id="3" name="Content Placeholder 2"/>
          <p:cNvSpPr>
            <a:spLocks noGrp="1"/>
          </p:cNvSpPr>
          <p:nvPr>
            <p:ph idx="1"/>
          </p:nvPr>
        </p:nvSpPr>
        <p:spPr/>
        <p:txBody>
          <a:bodyPr/>
          <a:lstStyle/>
          <a:p>
            <a:r>
              <a:rPr lang="en-MY" dirty="0"/>
              <a:t>This operator uses two characters as wildcards in pattern matching:</a:t>
            </a:r>
          </a:p>
          <a:p>
            <a:pPr lvl="1"/>
            <a:r>
              <a:rPr lang="en-MY" dirty="0" smtClean="0"/>
              <a:t>%—</a:t>
            </a:r>
            <a:r>
              <a:rPr lang="en-MY" dirty="0"/>
              <a:t>Matches multiple characters</a:t>
            </a:r>
          </a:p>
          <a:p>
            <a:pPr lvl="1"/>
            <a:r>
              <a:rPr lang="en-MY" dirty="0" smtClean="0"/>
              <a:t> </a:t>
            </a:r>
            <a:r>
              <a:rPr lang="en-MY" dirty="0"/>
              <a:t>_—Matches exactly one </a:t>
            </a:r>
            <a:r>
              <a:rPr lang="en-MY" dirty="0" smtClean="0"/>
              <a:t>character</a:t>
            </a:r>
          </a:p>
          <a:p>
            <a:r>
              <a:rPr lang="en-MY" dirty="0"/>
              <a:t>For example, if you want to find records in the </a:t>
            </a:r>
            <a:r>
              <a:rPr lang="en-MY" dirty="0" err="1"/>
              <a:t>grocery_inventory</a:t>
            </a:r>
            <a:r>
              <a:rPr lang="en-MY" dirty="0"/>
              <a:t> table where </a:t>
            </a:r>
            <a:r>
              <a:rPr lang="en-MY" dirty="0" smtClean="0"/>
              <a:t>the first </a:t>
            </a:r>
            <a:r>
              <a:rPr lang="en-MY" dirty="0"/>
              <a:t>name of the item starts with the letter A, you would use the following:</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 FROM </a:t>
            </a:r>
            <a:r>
              <a:rPr lang="en-MY" b="1" dirty="0" err="1">
                <a:solidFill>
                  <a:srgbClr val="29651B"/>
                </a:solidFill>
                <a:latin typeface="Courier New" panose="02070309020205020404" pitchFamily="49" charset="0"/>
                <a:cs typeface="Courier New" panose="02070309020205020404" pitchFamily="49" charset="0"/>
              </a:rPr>
              <a:t>grocery_inventory</a:t>
            </a:r>
            <a:r>
              <a:rPr lang="en-MY" b="1" dirty="0">
                <a:solidFill>
                  <a:srgbClr val="29651B"/>
                </a:solidFill>
                <a:latin typeface="Courier New" panose="02070309020205020404" pitchFamily="49" charset="0"/>
                <a:cs typeface="Courier New" panose="02070309020205020404" pitchFamily="49" charset="0"/>
              </a:rPr>
              <a:t> WHERE </a:t>
            </a:r>
            <a:r>
              <a:rPr lang="en-MY" b="1" dirty="0" err="1">
                <a:solidFill>
                  <a:srgbClr val="29651B"/>
                </a:solidFill>
                <a:latin typeface="Courier New" panose="02070309020205020404" pitchFamily="49" charset="0"/>
                <a:cs typeface="Courier New" panose="02070309020205020404" pitchFamily="49" charset="0"/>
              </a:rPr>
              <a:t>item_name</a:t>
            </a:r>
            <a:r>
              <a:rPr lang="en-MY" b="1" dirty="0">
                <a:solidFill>
                  <a:srgbClr val="29651B"/>
                </a:solidFill>
                <a:latin typeface="Courier New" panose="02070309020205020404" pitchFamily="49" charset="0"/>
                <a:cs typeface="Courier New" panose="02070309020205020404" pitchFamily="49" charset="0"/>
              </a:rPr>
              <a:t> LIKE ‘A%’;</a:t>
            </a:r>
            <a:endParaRPr lang="en-MY" b="1" dirty="0" smtClean="0">
              <a:solidFill>
                <a:srgbClr val="29651B"/>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170721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r>
              <a:rPr lang="en-MY" dirty="0" smtClean="0"/>
              <a:t>Create table fruit &amp; </a:t>
            </a:r>
            <a:r>
              <a:rPr lang="en-MY" dirty="0" err="1" smtClean="0"/>
              <a:t>color</a:t>
            </a:r>
            <a:endParaRPr lang="en-MY" dirty="0" smtClean="0"/>
          </a:p>
          <a:p>
            <a:endParaRPr lang="en-MY"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3690937" y="2920940"/>
            <a:ext cx="2028825" cy="1809750"/>
          </a:xfrm>
          <a:prstGeom prst="rect">
            <a:avLst/>
          </a:prstGeom>
        </p:spPr>
      </p:pic>
      <p:pic>
        <p:nvPicPr>
          <p:cNvPr id="6" name="Picture 5"/>
          <p:cNvPicPr>
            <a:picLocks noChangeAspect="1"/>
          </p:cNvPicPr>
          <p:nvPr/>
        </p:nvPicPr>
        <p:blipFill>
          <a:blip r:embed="rId3"/>
          <a:stretch>
            <a:fillRect/>
          </a:stretch>
        </p:blipFill>
        <p:spPr>
          <a:xfrm>
            <a:off x="6465647" y="2959040"/>
            <a:ext cx="1981200" cy="1771650"/>
          </a:xfrm>
          <a:prstGeom prst="rect">
            <a:avLst/>
          </a:prstGeom>
        </p:spPr>
      </p:pic>
    </p:spTree>
    <p:extLst>
      <p:ext uri="{BB962C8B-B14F-4D97-AF65-F5344CB8AC3E}">
        <p14:creationId xmlns:p14="http://schemas.microsoft.com/office/powerpoint/2010/main" val="1333811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Selecting from Multiple Tables</a:t>
            </a:r>
          </a:p>
        </p:txBody>
      </p:sp>
      <p:sp>
        <p:nvSpPr>
          <p:cNvPr id="3" name="Content Placeholder 2"/>
          <p:cNvSpPr>
            <a:spLocks noGrp="1"/>
          </p:cNvSpPr>
          <p:nvPr>
            <p:ph idx="1"/>
          </p:nvPr>
        </p:nvSpPr>
        <p:spPr/>
        <p:txBody>
          <a:bodyPr>
            <a:normAutofit/>
          </a:bodyPr>
          <a:lstStyle/>
          <a:p>
            <a:r>
              <a:rPr lang="en-MY" dirty="0"/>
              <a:t>You are not limited to selecting only one table at a time. That would certainly </a:t>
            </a:r>
            <a:r>
              <a:rPr lang="en-MY" dirty="0" smtClean="0"/>
              <a:t>make application </a:t>
            </a:r>
            <a:r>
              <a:rPr lang="en-MY" dirty="0"/>
              <a:t>programming a long and tedious task! When you select from more </a:t>
            </a:r>
            <a:r>
              <a:rPr lang="en-MY" dirty="0" smtClean="0"/>
              <a:t>than one </a:t>
            </a:r>
            <a:r>
              <a:rPr lang="en-MY" dirty="0"/>
              <a:t>table in one SELECT statement, you are really joining the tables together</a:t>
            </a:r>
            <a:r>
              <a:rPr lang="en-MY" dirty="0" smtClean="0"/>
              <a:t>.</a:t>
            </a:r>
          </a:p>
          <a:p>
            <a:r>
              <a:rPr lang="en-MY" dirty="0" smtClean="0"/>
              <a:t>If </a:t>
            </a:r>
            <a:r>
              <a:rPr lang="en-MY" dirty="0"/>
              <a:t>you simply want to select all columns and rows from both </a:t>
            </a:r>
            <a:r>
              <a:rPr lang="en-MY" dirty="0" smtClean="0"/>
              <a:t>tables, you </a:t>
            </a:r>
            <a:r>
              <a:rPr lang="en-MY" dirty="0"/>
              <a:t>might think you would use the following SELECT statement:</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 FROM fruit, </a:t>
            </a:r>
            <a:r>
              <a:rPr lang="en-MY" b="1" dirty="0" err="1">
                <a:solidFill>
                  <a:srgbClr val="29651B"/>
                </a:solidFill>
                <a:latin typeface="Courier New" panose="02070309020205020404" pitchFamily="49" charset="0"/>
                <a:cs typeface="Courier New" panose="02070309020205020404" pitchFamily="49" charset="0"/>
              </a:rPr>
              <a:t>color</a:t>
            </a:r>
            <a:r>
              <a:rPr lang="en-MY" b="1" dirty="0" smtClean="0">
                <a:solidFill>
                  <a:srgbClr val="29651B"/>
                </a:solidFill>
                <a:latin typeface="Courier New" panose="02070309020205020404" pitchFamily="49" charset="0"/>
                <a:cs typeface="Courier New" panose="02070309020205020404" pitchFamily="49" charset="0"/>
              </a:rPr>
              <a:t>;</a:t>
            </a:r>
          </a:p>
          <a:p>
            <a:pPr marL="285750"/>
            <a:r>
              <a:rPr lang="en-MY" dirty="0" smtClean="0">
                <a:solidFill>
                  <a:schemeClr val="tx1"/>
                </a:solidFill>
                <a:cs typeface="Courier New" panose="02070309020205020404" pitchFamily="49" charset="0"/>
              </a:rPr>
              <a:t>The </a:t>
            </a:r>
            <a:r>
              <a:rPr lang="en-MY" dirty="0">
                <a:solidFill>
                  <a:schemeClr val="tx1"/>
                </a:solidFill>
                <a:cs typeface="Courier New" panose="02070309020205020404" pitchFamily="49" charset="0"/>
              </a:rPr>
              <a:t>query for selecting </a:t>
            </a:r>
            <a:r>
              <a:rPr lang="en-MY" dirty="0" err="1">
                <a:solidFill>
                  <a:schemeClr val="tx1"/>
                </a:solidFill>
                <a:cs typeface="Courier New" panose="02070309020205020404" pitchFamily="49" charset="0"/>
              </a:rPr>
              <a:t>fruitname</a:t>
            </a:r>
            <a:r>
              <a:rPr lang="en-MY" dirty="0">
                <a:solidFill>
                  <a:schemeClr val="tx1"/>
                </a:solidFill>
                <a:cs typeface="Courier New" panose="02070309020205020404" pitchFamily="49" charset="0"/>
              </a:rPr>
              <a:t> and </a:t>
            </a:r>
            <a:r>
              <a:rPr lang="en-MY" dirty="0" err="1">
                <a:solidFill>
                  <a:schemeClr val="tx1"/>
                </a:solidFill>
                <a:cs typeface="Courier New" panose="02070309020205020404" pitchFamily="49" charset="0"/>
              </a:rPr>
              <a:t>colorname</a:t>
            </a:r>
            <a:r>
              <a:rPr lang="en-MY" dirty="0">
                <a:solidFill>
                  <a:schemeClr val="tx1"/>
                </a:solidFill>
                <a:cs typeface="Courier New" panose="02070309020205020404" pitchFamily="49" charset="0"/>
              </a:rPr>
              <a:t> from both tables where the </a:t>
            </a:r>
            <a:r>
              <a:rPr lang="en-MY" dirty="0" smtClean="0">
                <a:solidFill>
                  <a:schemeClr val="tx1"/>
                </a:solidFill>
                <a:cs typeface="Courier New" panose="02070309020205020404" pitchFamily="49" charset="0"/>
              </a:rPr>
              <a:t>IDs match </a:t>
            </a:r>
            <a:r>
              <a:rPr lang="en-MY" dirty="0">
                <a:solidFill>
                  <a:schemeClr val="tx1"/>
                </a:solidFill>
                <a:cs typeface="Courier New" panose="02070309020205020404" pitchFamily="49" charset="0"/>
              </a:rPr>
              <a:t>would be as follows:</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a:t>
            </a:r>
            <a:r>
              <a:rPr lang="en-MY" b="1" dirty="0" err="1">
                <a:solidFill>
                  <a:srgbClr val="29651B"/>
                </a:solidFill>
                <a:latin typeface="Courier New" panose="02070309020205020404" pitchFamily="49" charset="0"/>
                <a:cs typeface="Courier New" panose="02070309020205020404" pitchFamily="49" charset="0"/>
              </a:rPr>
              <a:t>fruitname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colorname</a:t>
            </a:r>
            <a:r>
              <a:rPr lang="en-MY" b="1" dirty="0">
                <a:solidFill>
                  <a:srgbClr val="29651B"/>
                </a:solidFill>
                <a:latin typeface="Courier New" panose="02070309020205020404" pitchFamily="49" charset="0"/>
                <a:cs typeface="Courier New" panose="02070309020205020404" pitchFamily="49" charset="0"/>
              </a:rPr>
              <a:t> FROM fruit, </a:t>
            </a:r>
            <a:r>
              <a:rPr lang="en-MY" b="1" dirty="0" err="1">
                <a:solidFill>
                  <a:srgbClr val="29651B"/>
                </a:solidFill>
                <a:latin typeface="Courier New" panose="02070309020205020404" pitchFamily="49" charset="0"/>
                <a:cs typeface="Courier New" panose="02070309020205020404" pitchFamily="49" charset="0"/>
              </a:rPr>
              <a:t>color</a:t>
            </a:r>
            <a:r>
              <a:rPr lang="en-MY" b="1" dirty="0">
                <a:solidFill>
                  <a:srgbClr val="29651B"/>
                </a:solidFill>
                <a:latin typeface="Courier New" panose="02070309020205020404" pitchFamily="49" charset="0"/>
                <a:cs typeface="Courier New" panose="02070309020205020404" pitchFamily="49" charset="0"/>
              </a:rPr>
              <a:t> WHERE fruit.id = color.id;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234150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Selecting from Multiple Tables</a:t>
            </a:r>
          </a:p>
        </p:txBody>
      </p:sp>
      <p:sp>
        <p:nvSpPr>
          <p:cNvPr id="3" name="Content Placeholder 2"/>
          <p:cNvSpPr>
            <a:spLocks noGrp="1"/>
          </p:cNvSpPr>
          <p:nvPr>
            <p:ph idx="1"/>
          </p:nvPr>
        </p:nvSpPr>
        <p:spPr/>
        <p:txBody>
          <a:bodyPr>
            <a:normAutofit fontScale="92500" lnSpcReduction="10000"/>
          </a:bodyPr>
          <a:lstStyle/>
          <a:p>
            <a:r>
              <a:rPr lang="en-MY" dirty="0"/>
              <a:t>However, if you attempt to select a column that appears in both tables with </a:t>
            </a:r>
            <a:r>
              <a:rPr lang="en-MY" dirty="0" smtClean="0"/>
              <a:t>the same </a:t>
            </a:r>
            <a:r>
              <a:rPr lang="en-MY" dirty="0"/>
              <a:t>name, you get an ambiguity error:</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id, </a:t>
            </a:r>
            <a:r>
              <a:rPr lang="en-MY" b="1" dirty="0" err="1">
                <a:solidFill>
                  <a:srgbClr val="29651B"/>
                </a:solidFill>
                <a:latin typeface="Courier New" panose="02070309020205020404" pitchFamily="49" charset="0"/>
                <a:cs typeface="Courier New" panose="02070309020205020404" pitchFamily="49" charset="0"/>
              </a:rPr>
              <a:t>fruitname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colorname</a:t>
            </a:r>
            <a:r>
              <a:rPr lang="en-MY" b="1" dirty="0">
                <a:solidFill>
                  <a:srgbClr val="29651B"/>
                </a:solidFill>
                <a:latin typeface="Courier New" panose="02070309020205020404" pitchFamily="49" charset="0"/>
                <a:cs typeface="Courier New" panose="02070309020205020404" pitchFamily="49" charset="0"/>
              </a:rPr>
              <a:t> FROM fruit, </a:t>
            </a:r>
            <a:r>
              <a:rPr lang="en-MY" b="1" dirty="0" err="1">
                <a:solidFill>
                  <a:srgbClr val="29651B"/>
                </a:solidFill>
                <a:latin typeface="Courier New" panose="02070309020205020404" pitchFamily="49" charset="0"/>
                <a:cs typeface="Courier New" panose="02070309020205020404" pitchFamily="49" charset="0"/>
              </a:rPr>
              <a:t>color</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WHERE fruit.id = color.id;</a:t>
            </a:r>
          </a:p>
          <a:p>
            <a:r>
              <a:rPr lang="en-MY" dirty="0"/>
              <a:t>This query produces the following error</a:t>
            </a:r>
            <a:r>
              <a:rPr lang="en-MY" dirty="0" smtClean="0"/>
              <a:t>: ERROR </a:t>
            </a:r>
            <a:r>
              <a:rPr lang="en-MY" dirty="0"/>
              <a:t>1052: Column: ‘id’ in field list is </a:t>
            </a:r>
            <a:r>
              <a:rPr lang="en-MY" dirty="0" smtClean="0"/>
              <a:t>ambiguous</a:t>
            </a:r>
          </a:p>
          <a:p>
            <a:r>
              <a:rPr lang="en-MY" dirty="0"/>
              <a:t>Try test query and see the result:</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 FROM fruit, </a:t>
            </a:r>
            <a:r>
              <a:rPr lang="en-MY" b="1" dirty="0" err="1">
                <a:solidFill>
                  <a:srgbClr val="29651B"/>
                </a:solidFill>
                <a:latin typeface="Courier New" panose="02070309020205020404" pitchFamily="49" charset="0"/>
                <a:cs typeface="Courier New" panose="02070309020205020404" pitchFamily="49" charset="0"/>
              </a:rPr>
              <a:t>color</a:t>
            </a:r>
            <a:r>
              <a:rPr lang="en-MY" b="1" dirty="0">
                <a:solidFill>
                  <a:srgbClr val="29651B"/>
                </a:solidFill>
                <a:latin typeface="Courier New" panose="02070309020205020404" pitchFamily="49" charset="0"/>
                <a:cs typeface="Courier New" panose="02070309020205020404" pitchFamily="49" charset="0"/>
              </a:rPr>
              <a:t>;</a:t>
            </a:r>
          </a:p>
          <a:p>
            <a:r>
              <a:rPr lang="en-MY" dirty="0" smtClean="0"/>
              <a:t>If </a:t>
            </a:r>
            <a:r>
              <a:rPr lang="en-MY" dirty="0"/>
              <a:t>you want to select the ID from the fruit table, you use this:</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fruit.id, </a:t>
            </a:r>
            <a:r>
              <a:rPr lang="en-MY" b="1" dirty="0" err="1">
                <a:solidFill>
                  <a:srgbClr val="29651B"/>
                </a:solidFill>
                <a:latin typeface="Courier New" panose="02070309020205020404" pitchFamily="49" charset="0"/>
                <a:cs typeface="Courier New" panose="02070309020205020404" pitchFamily="49" charset="0"/>
              </a:rPr>
              <a:t>fruitname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colorname</a:t>
            </a:r>
            <a:r>
              <a:rPr lang="en-MY" b="1" dirty="0">
                <a:solidFill>
                  <a:srgbClr val="29651B"/>
                </a:solidFill>
                <a:latin typeface="Courier New" panose="02070309020205020404" pitchFamily="49" charset="0"/>
                <a:cs typeface="Courier New" panose="02070309020205020404" pitchFamily="49" charset="0"/>
              </a:rPr>
              <a:t> FROM fruit,</a:t>
            </a:r>
          </a:p>
          <a:p>
            <a:pPr marL="400050" lvl="1" indent="0">
              <a:buNone/>
            </a:pPr>
            <a:r>
              <a:rPr lang="en-MY" b="1" dirty="0" err="1">
                <a:solidFill>
                  <a:srgbClr val="29651B"/>
                </a:solidFill>
                <a:latin typeface="Courier New" panose="02070309020205020404" pitchFamily="49" charset="0"/>
                <a:cs typeface="Courier New" panose="02070309020205020404" pitchFamily="49" charset="0"/>
              </a:rPr>
              <a:t>color</a:t>
            </a:r>
            <a:r>
              <a:rPr lang="en-MY" b="1" dirty="0">
                <a:solidFill>
                  <a:srgbClr val="29651B"/>
                </a:solidFill>
                <a:latin typeface="Courier New" panose="02070309020205020404" pitchFamily="49" charset="0"/>
                <a:cs typeface="Courier New" panose="02070309020205020404" pitchFamily="49" charset="0"/>
              </a:rPr>
              <a:t> WHERE fruit.id = color.id;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934913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JOIN</a:t>
            </a:r>
          </a:p>
        </p:txBody>
      </p:sp>
      <p:sp>
        <p:nvSpPr>
          <p:cNvPr id="3" name="Content Placeholder 2"/>
          <p:cNvSpPr>
            <a:spLocks noGrp="1"/>
          </p:cNvSpPr>
          <p:nvPr>
            <p:ph idx="1"/>
          </p:nvPr>
        </p:nvSpPr>
        <p:spPr/>
        <p:txBody>
          <a:bodyPr>
            <a:normAutofit fontScale="92500" lnSpcReduction="10000"/>
          </a:bodyPr>
          <a:lstStyle/>
          <a:p>
            <a:r>
              <a:rPr lang="en-MY" dirty="0"/>
              <a:t>You can use several types of JOINs in MySQL, all of which refer to the order in </a:t>
            </a:r>
            <a:r>
              <a:rPr lang="en-MY" dirty="0" smtClean="0"/>
              <a:t>which the </a:t>
            </a:r>
            <a:r>
              <a:rPr lang="en-MY" dirty="0"/>
              <a:t>tables are put together and the results are displayed. The type of JOIN used </a:t>
            </a:r>
            <a:r>
              <a:rPr lang="en-MY" dirty="0" smtClean="0"/>
              <a:t>with the </a:t>
            </a:r>
            <a:r>
              <a:rPr lang="en-MY" dirty="0"/>
              <a:t>fruit and </a:t>
            </a:r>
            <a:r>
              <a:rPr lang="en-MY" dirty="0" err="1"/>
              <a:t>color</a:t>
            </a:r>
            <a:r>
              <a:rPr lang="en-MY" dirty="0"/>
              <a:t> tables is an INNER </a:t>
            </a:r>
            <a:r>
              <a:rPr lang="en-MY" dirty="0" smtClean="0"/>
              <a:t>JOIN. </a:t>
            </a:r>
          </a:p>
          <a:p>
            <a:r>
              <a:rPr lang="en-MY" dirty="0"/>
              <a:t>To rewrite the SQL statement using the proper INNER JOIN syntax, you </a:t>
            </a:r>
            <a:r>
              <a:rPr lang="en-MY" dirty="0" smtClean="0"/>
              <a:t>use the following:</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a:t>
            </a:r>
            <a:r>
              <a:rPr lang="en-MY" b="1" dirty="0" err="1">
                <a:solidFill>
                  <a:srgbClr val="29651B"/>
                </a:solidFill>
                <a:latin typeface="Courier New" panose="02070309020205020404" pitchFamily="49" charset="0"/>
                <a:cs typeface="Courier New" panose="02070309020205020404" pitchFamily="49" charset="0"/>
              </a:rPr>
              <a:t>fruitname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colorname</a:t>
            </a:r>
            <a:r>
              <a:rPr lang="en-MY" b="1" dirty="0">
                <a:solidFill>
                  <a:srgbClr val="29651B"/>
                </a:solidFill>
                <a:latin typeface="Courier New" panose="02070309020205020404" pitchFamily="49" charset="0"/>
                <a:cs typeface="Courier New" panose="02070309020205020404" pitchFamily="49" charset="0"/>
              </a:rPr>
              <a:t> FROM fruit</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INNER JOIN </a:t>
            </a:r>
            <a:r>
              <a:rPr lang="en-MY" b="1" dirty="0" err="1">
                <a:solidFill>
                  <a:srgbClr val="29651B"/>
                </a:solidFill>
                <a:latin typeface="Courier New" panose="02070309020205020404" pitchFamily="49" charset="0"/>
                <a:cs typeface="Courier New" panose="02070309020205020404" pitchFamily="49" charset="0"/>
              </a:rPr>
              <a:t>color</a:t>
            </a:r>
            <a:r>
              <a:rPr lang="en-MY" b="1" dirty="0">
                <a:solidFill>
                  <a:srgbClr val="29651B"/>
                </a:solidFill>
                <a:latin typeface="Courier New" panose="02070309020205020404" pitchFamily="49" charset="0"/>
                <a:cs typeface="Courier New" panose="02070309020205020404" pitchFamily="49" charset="0"/>
              </a:rPr>
              <a:t> ON fruit.id = color.id</a:t>
            </a:r>
            <a:r>
              <a:rPr lang="en-MY" b="1" dirty="0" smtClean="0">
                <a:solidFill>
                  <a:srgbClr val="29651B"/>
                </a:solidFill>
                <a:latin typeface="Courier New" panose="02070309020205020404" pitchFamily="49" charset="0"/>
                <a:cs typeface="Courier New" panose="02070309020205020404" pitchFamily="49" charset="0"/>
              </a:rPr>
              <a:t>;</a:t>
            </a:r>
          </a:p>
          <a:p>
            <a:r>
              <a:rPr lang="en-MY" dirty="0">
                <a:solidFill>
                  <a:schemeClr val="tx1">
                    <a:lumMod val="85000"/>
                    <a:lumOff val="15000"/>
                  </a:schemeClr>
                </a:solidFill>
                <a:cs typeface="Courier New" panose="02070309020205020404" pitchFamily="49" charset="0"/>
              </a:rPr>
              <a:t>The ON clause replaces the WHERE clause you’ve seen before; in this instance, it </a:t>
            </a:r>
            <a:r>
              <a:rPr lang="en-MY" dirty="0" smtClean="0">
                <a:solidFill>
                  <a:schemeClr val="tx1">
                    <a:lumMod val="85000"/>
                    <a:lumOff val="15000"/>
                  </a:schemeClr>
                </a:solidFill>
                <a:cs typeface="Courier New" panose="02070309020205020404" pitchFamily="49" charset="0"/>
              </a:rPr>
              <a:t>tells MySQL </a:t>
            </a:r>
            <a:r>
              <a:rPr lang="en-MY" dirty="0">
                <a:solidFill>
                  <a:schemeClr val="tx1">
                    <a:lumMod val="85000"/>
                    <a:lumOff val="15000"/>
                  </a:schemeClr>
                </a:solidFill>
                <a:cs typeface="Courier New" panose="02070309020205020404" pitchFamily="49" charset="0"/>
              </a:rPr>
              <a:t>to join together the rows in the tables where the IDs match each other.</a:t>
            </a:r>
          </a:p>
          <a:p>
            <a:r>
              <a:rPr lang="en-MY" dirty="0">
                <a:solidFill>
                  <a:schemeClr val="tx1">
                    <a:lumMod val="85000"/>
                    <a:lumOff val="15000"/>
                  </a:schemeClr>
                </a:solidFill>
                <a:cs typeface="Courier New" panose="02070309020205020404" pitchFamily="49" charset="0"/>
              </a:rPr>
              <a:t>When joining tables using ON clauses, you can use any conditions that you </a:t>
            </a:r>
            <a:r>
              <a:rPr lang="en-MY" dirty="0" smtClean="0">
                <a:solidFill>
                  <a:schemeClr val="tx1">
                    <a:lumMod val="85000"/>
                    <a:lumOff val="15000"/>
                  </a:schemeClr>
                </a:solidFill>
                <a:cs typeface="Courier New" panose="02070309020205020404" pitchFamily="49" charset="0"/>
              </a:rPr>
              <a:t>would use </a:t>
            </a:r>
            <a:r>
              <a:rPr lang="en-MY" dirty="0">
                <a:solidFill>
                  <a:schemeClr val="tx1">
                    <a:lumMod val="85000"/>
                    <a:lumOff val="15000"/>
                  </a:schemeClr>
                </a:solidFill>
                <a:cs typeface="Courier New" panose="02070309020205020404" pitchFamily="49" charset="0"/>
              </a:rPr>
              <a:t>in a WHERE clause, including all the various logical and arithmetic operators</a:t>
            </a:r>
            <a:r>
              <a:rPr lang="en-MY" dirty="0" smtClean="0">
                <a:solidFill>
                  <a:schemeClr val="tx1">
                    <a:lumMod val="85000"/>
                    <a:lumOff val="15000"/>
                  </a:schemeClr>
                </a:solidFill>
                <a:cs typeface="Courier New" panose="02070309020205020404" pitchFamily="49" charset="0"/>
              </a:rPr>
              <a:t>.</a:t>
            </a:r>
            <a:endParaRPr lang="en-MY" dirty="0">
              <a:solidFill>
                <a:schemeClr val="tx1">
                  <a:lumMod val="85000"/>
                  <a:lumOff val="15000"/>
                </a:schemeClr>
              </a:solidFill>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388513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r>
              <a:rPr lang="en-MY" dirty="0" smtClean="0"/>
              <a:t>Create table </a:t>
            </a:r>
            <a:r>
              <a:rPr lang="en-MY" dirty="0" err="1" smtClean="0"/>
              <a:t>master_name</a:t>
            </a:r>
            <a:r>
              <a:rPr lang="en-MY" dirty="0" smtClean="0"/>
              <a:t> &amp; email</a:t>
            </a:r>
          </a:p>
          <a:p>
            <a:endParaRPr lang="en-MY"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7" name="Picture 6"/>
          <p:cNvPicPr>
            <a:picLocks noChangeAspect="1"/>
          </p:cNvPicPr>
          <p:nvPr/>
        </p:nvPicPr>
        <p:blipFill>
          <a:blip r:embed="rId2"/>
          <a:stretch>
            <a:fillRect/>
          </a:stretch>
        </p:blipFill>
        <p:spPr>
          <a:xfrm>
            <a:off x="2589212" y="2574611"/>
            <a:ext cx="3667125" cy="2895600"/>
          </a:xfrm>
          <a:prstGeom prst="rect">
            <a:avLst/>
          </a:prstGeom>
        </p:spPr>
      </p:pic>
      <p:pic>
        <p:nvPicPr>
          <p:cNvPr id="8" name="Picture 7"/>
          <p:cNvPicPr>
            <a:picLocks noChangeAspect="1"/>
          </p:cNvPicPr>
          <p:nvPr/>
        </p:nvPicPr>
        <p:blipFill>
          <a:blip r:embed="rId3"/>
          <a:stretch>
            <a:fillRect/>
          </a:stretch>
        </p:blipFill>
        <p:spPr>
          <a:xfrm>
            <a:off x="6972089" y="2574611"/>
            <a:ext cx="3314700" cy="1533525"/>
          </a:xfrm>
          <a:prstGeom prst="rect">
            <a:avLst/>
          </a:prstGeom>
        </p:spPr>
      </p:pic>
    </p:spTree>
    <p:extLst>
      <p:ext uri="{BB962C8B-B14F-4D97-AF65-F5344CB8AC3E}">
        <p14:creationId xmlns:p14="http://schemas.microsoft.com/office/powerpoint/2010/main" val="172791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The Important of Good Design Database</a:t>
            </a:r>
          </a:p>
        </p:txBody>
      </p:sp>
      <p:sp>
        <p:nvSpPr>
          <p:cNvPr id="3" name="Content Placeholder 2"/>
          <p:cNvSpPr>
            <a:spLocks noGrp="1"/>
          </p:cNvSpPr>
          <p:nvPr>
            <p:ph idx="1"/>
          </p:nvPr>
        </p:nvSpPr>
        <p:spPr/>
        <p:txBody>
          <a:bodyPr/>
          <a:lstStyle/>
          <a:p>
            <a:r>
              <a:rPr lang="en-MY" dirty="0"/>
              <a:t>This includes storing only a limited amount (if any) of repetitive data. If you have a lot of repetitive data and one instance of that data undergoes a change (such as a name change), that change has to be made for all occurrences of the data</a:t>
            </a:r>
            <a:r>
              <a:rPr lang="en-MY" dirty="0" smtClean="0"/>
              <a:t>.</a:t>
            </a:r>
          </a:p>
          <a:p>
            <a:r>
              <a:rPr lang="en-MY" dirty="0"/>
              <a:t>To eliminate duplication and enhance your ability to </a:t>
            </a:r>
            <a:r>
              <a:rPr lang="en-MY" dirty="0" smtClean="0"/>
              <a:t>maintain the </a:t>
            </a:r>
            <a:r>
              <a:rPr lang="en-MY" dirty="0"/>
              <a:t>data, you might create a table of possible values and use a key to refer to </a:t>
            </a:r>
            <a:r>
              <a:rPr lang="en-MY" dirty="0" smtClean="0"/>
              <a:t>the value</a:t>
            </a:r>
            <a:r>
              <a:rPr lang="en-MY" dirty="0"/>
              <a:t>. That way, if the value changes names, the change occurs only once—in </a:t>
            </a:r>
            <a:r>
              <a:rPr lang="en-MY" dirty="0" smtClean="0"/>
              <a:t>the master </a:t>
            </a:r>
            <a:r>
              <a:rPr lang="en-MY" dirty="0"/>
              <a:t>table. The reference remains the same throughout other tables.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38311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JOIN</a:t>
            </a:r>
            <a:endParaRPr lang="en-MY" dirty="0"/>
          </a:p>
        </p:txBody>
      </p:sp>
      <p:sp>
        <p:nvSpPr>
          <p:cNvPr id="3" name="Content Placeholder 2"/>
          <p:cNvSpPr>
            <a:spLocks noGrp="1"/>
          </p:cNvSpPr>
          <p:nvPr>
            <p:ph idx="1"/>
          </p:nvPr>
        </p:nvSpPr>
        <p:spPr/>
        <p:txBody>
          <a:bodyPr/>
          <a:lstStyle/>
          <a:p>
            <a:r>
              <a:rPr lang="en-MY" dirty="0"/>
              <a:t>Another common type of JOIN is the LEFT JOIN. When joining two tables with </a:t>
            </a:r>
            <a:r>
              <a:rPr lang="en-MY" dirty="0" smtClean="0"/>
              <a:t>LEFT JOIN</a:t>
            </a:r>
            <a:r>
              <a:rPr lang="en-MY" dirty="0"/>
              <a:t>, all rows from the first table are returned, no matter whether there are </a:t>
            </a:r>
            <a:r>
              <a:rPr lang="en-MY" dirty="0" smtClean="0"/>
              <a:t>matches in </a:t>
            </a:r>
            <a:r>
              <a:rPr lang="en-MY" dirty="0"/>
              <a:t>the second table</a:t>
            </a:r>
            <a:r>
              <a:rPr lang="en-MY" dirty="0" smtClean="0"/>
              <a:t>.</a:t>
            </a:r>
            <a:endParaRPr lang="en-MY" dirty="0"/>
          </a:p>
          <a:p>
            <a:r>
              <a:rPr lang="en-MY" dirty="0"/>
              <a:t>Using LEFT JOIN on these two tables, you can see that if a value from the </a:t>
            </a:r>
            <a:r>
              <a:rPr lang="en-MY" dirty="0" smtClean="0"/>
              <a:t>email table </a:t>
            </a:r>
            <a:r>
              <a:rPr lang="en-MY" dirty="0"/>
              <a:t>does not exist, an empty value appears in place of an email address:</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a:t>
            </a:r>
            <a:r>
              <a:rPr lang="en-MY" b="1" dirty="0" err="1">
                <a:solidFill>
                  <a:srgbClr val="29651B"/>
                </a:solidFill>
                <a:latin typeface="Courier New" panose="02070309020205020404" pitchFamily="49" charset="0"/>
                <a:cs typeface="Courier New" panose="02070309020205020404" pitchFamily="49" charset="0"/>
              </a:rPr>
              <a:t>firstname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lastname</a:t>
            </a:r>
            <a:r>
              <a:rPr lang="en-MY" b="1" dirty="0">
                <a:solidFill>
                  <a:srgbClr val="29651B"/>
                </a:solidFill>
                <a:latin typeface="Courier New" panose="02070309020205020404" pitchFamily="49" charset="0"/>
                <a:cs typeface="Courier New" panose="02070309020205020404" pitchFamily="49" charset="0"/>
              </a:rPr>
              <a:t>, email FROM </a:t>
            </a:r>
            <a:r>
              <a:rPr lang="en-MY" b="1" dirty="0" err="1">
                <a:solidFill>
                  <a:srgbClr val="29651B"/>
                </a:solidFill>
                <a:latin typeface="Courier New" panose="02070309020205020404" pitchFamily="49" charset="0"/>
                <a:cs typeface="Courier New" panose="02070309020205020404" pitchFamily="49" charset="0"/>
              </a:rPr>
              <a:t>master_name</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LEFT JOIN email ON </a:t>
            </a:r>
            <a:r>
              <a:rPr lang="en-MY" b="1" dirty="0" err="1">
                <a:solidFill>
                  <a:srgbClr val="29651B"/>
                </a:solidFill>
                <a:latin typeface="Courier New" panose="02070309020205020404" pitchFamily="49" charset="0"/>
                <a:cs typeface="Courier New" panose="02070309020205020404" pitchFamily="49" charset="0"/>
              </a:rPr>
              <a:t>master_name.name_id</a:t>
            </a:r>
            <a:r>
              <a:rPr lang="en-MY" b="1" dirty="0">
                <a:solidFill>
                  <a:srgbClr val="29651B"/>
                </a:solidFill>
                <a:latin typeface="Courier New" panose="02070309020205020404" pitchFamily="49" charset="0"/>
                <a:cs typeface="Courier New" panose="02070309020205020404" pitchFamily="49" charset="0"/>
              </a:rPr>
              <a:t> = </a:t>
            </a:r>
            <a:r>
              <a:rPr lang="en-MY" b="1" dirty="0" err="1">
                <a:solidFill>
                  <a:srgbClr val="29651B"/>
                </a:solidFill>
                <a:latin typeface="Courier New" panose="02070309020205020404" pitchFamily="49" charset="0"/>
                <a:cs typeface="Courier New" panose="02070309020205020404" pitchFamily="49" charset="0"/>
              </a:rPr>
              <a:t>email.name_id</a:t>
            </a:r>
            <a:r>
              <a:rPr lang="en-MY" b="1" dirty="0">
                <a:solidFill>
                  <a:srgbClr val="29651B"/>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945264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JOIN</a:t>
            </a:r>
            <a:endParaRPr lang="en-MY" dirty="0"/>
          </a:p>
        </p:txBody>
      </p:sp>
      <p:sp>
        <p:nvSpPr>
          <p:cNvPr id="3" name="Content Placeholder 2"/>
          <p:cNvSpPr>
            <a:spLocks noGrp="1"/>
          </p:cNvSpPr>
          <p:nvPr>
            <p:ph idx="1"/>
          </p:nvPr>
        </p:nvSpPr>
        <p:spPr/>
        <p:txBody>
          <a:bodyPr/>
          <a:lstStyle/>
          <a:p>
            <a:r>
              <a:rPr lang="en-MY" dirty="0"/>
              <a:t>A RIGHT JOIN works like LEFT JOIN but with the table order reversed. In </a:t>
            </a:r>
            <a:r>
              <a:rPr lang="en-MY" dirty="0" smtClean="0"/>
              <a:t>other words</a:t>
            </a:r>
            <a:r>
              <a:rPr lang="en-MY" dirty="0"/>
              <a:t>, when using a RIGHT JOIN, all rows from the second table </a:t>
            </a:r>
            <a:r>
              <a:rPr lang="en-MY" dirty="0" smtClean="0"/>
              <a:t>are returned</a:t>
            </a:r>
            <a:r>
              <a:rPr lang="en-MY" dirty="0"/>
              <a:t>, </a:t>
            </a:r>
            <a:r>
              <a:rPr lang="en-MY" dirty="0" smtClean="0"/>
              <a:t>no matter </a:t>
            </a:r>
            <a:r>
              <a:rPr lang="en-MY" dirty="0"/>
              <a:t>whether matches exist in the first table</a:t>
            </a:r>
            <a:r>
              <a:rPr lang="en-MY" dirty="0" smtClean="0"/>
              <a:t>.</a:t>
            </a:r>
          </a:p>
          <a:p>
            <a:r>
              <a:rPr lang="en-MY" dirty="0"/>
              <a:t>However, in the case of </a:t>
            </a:r>
            <a:r>
              <a:rPr lang="en-MY" dirty="0" smtClean="0"/>
              <a:t>the </a:t>
            </a:r>
            <a:r>
              <a:rPr lang="en-MY" dirty="0" err="1" smtClean="0"/>
              <a:t>master_name</a:t>
            </a:r>
            <a:r>
              <a:rPr lang="en-MY" dirty="0" smtClean="0"/>
              <a:t> </a:t>
            </a:r>
            <a:r>
              <a:rPr lang="en-MY" dirty="0"/>
              <a:t>and email tables, there are only three rows in the email table, </a:t>
            </a:r>
            <a:r>
              <a:rPr lang="en-MY" dirty="0" smtClean="0"/>
              <a:t>whereas there </a:t>
            </a:r>
            <a:r>
              <a:rPr lang="en-MY" dirty="0"/>
              <a:t>are nine rows in the </a:t>
            </a:r>
            <a:r>
              <a:rPr lang="en-MY" dirty="0" err="1"/>
              <a:t>master_name</a:t>
            </a:r>
            <a:r>
              <a:rPr lang="en-MY" dirty="0"/>
              <a:t> table. This means that only three of </a:t>
            </a:r>
            <a:r>
              <a:rPr lang="en-MY" dirty="0" smtClean="0"/>
              <a:t>the nine </a:t>
            </a:r>
            <a:r>
              <a:rPr lang="en-MY" dirty="0"/>
              <a:t>rows are returned by this query</a:t>
            </a:r>
            <a:r>
              <a:rPr lang="en-MY" dirty="0" smtClean="0"/>
              <a:t>:</a:t>
            </a:r>
          </a:p>
          <a:p>
            <a:pPr marL="0" indent="0">
              <a:buNone/>
            </a:pPr>
            <a:r>
              <a:rPr lang="en-MY" b="1" dirty="0">
                <a:solidFill>
                  <a:srgbClr val="29651B"/>
                </a:solidFill>
                <a:latin typeface="Courier New" panose="02070309020205020404" pitchFamily="49" charset="0"/>
                <a:cs typeface="Courier New" panose="02070309020205020404" pitchFamily="49" charset="0"/>
              </a:rPr>
              <a:t>	</a:t>
            </a:r>
            <a:r>
              <a:rPr lang="en-MY" b="1" dirty="0" smtClean="0">
                <a:solidFill>
                  <a:srgbClr val="29651B"/>
                </a:solidFill>
                <a:latin typeface="Courier New" panose="02070309020205020404" pitchFamily="49" charset="0"/>
                <a:cs typeface="Courier New" panose="02070309020205020404" pitchFamily="49" charset="0"/>
              </a:rPr>
              <a:t>SELECT </a:t>
            </a:r>
            <a:r>
              <a:rPr lang="en-MY" b="1" dirty="0" err="1">
                <a:solidFill>
                  <a:srgbClr val="29651B"/>
                </a:solidFill>
                <a:latin typeface="Courier New" panose="02070309020205020404" pitchFamily="49" charset="0"/>
                <a:cs typeface="Courier New" panose="02070309020205020404" pitchFamily="49" charset="0"/>
              </a:rPr>
              <a:t>firstname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lastname</a:t>
            </a:r>
            <a:r>
              <a:rPr lang="en-MY" b="1" dirty="0">
                <a:solidFill>
                  <a:srgbClr val="29651B"/>
                </a:solidFill>
                <a:latin typeface="Courier New" panose="02070309020205020404" pitchFamily="49" charset="0"/>
                <a:cs typeface="Courier New" panose="02070309020205020404" pitchFamily="49" charset="0"/>
              </a:rPr>
              <a:t>, email FROM </a:t>
            </a:r>
            <a:r>
              <a:rPr lang="en-MY" b="1" dirty="0" err="1">
                <a:solidFill>
                  <a:srgbClr val="29651B"/>
                </a:solidFill>
                <a:latin typeface="Courier New" panose="02070309020205020404" pitchFamily="49" charset="0"/>
                <a:cs typeface="Courier New" panose="02070309020205020404" pitchFamily="49" charset="0"/>
              </a:rPr>
              <a:t>master_name</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RIGHT JOIN email ON </a:t>
            </a:r>
            <a:r>
              <a:rPr lang="en-MY" b="1" dirty="0" err="1">
                <a:solidFill>
                  <a:srgbClr val="29651B"/>
                </a:solidFill>
                <a:latin typeface="Courier New" panose="02070309020205020404" pitchFamily="49" charset="0"/>
                <a:cs typeface="Courier New" panose="02070309020205020404" pitchFamily="49" charset="0"/>
              </a:rPr>
              <a:t>master_name.name_id</a:t>
            </a:r>
            <a:r>
              <a:rPr lang="en-MY" b="1" dirty="0">
                <a:solidFill>
                  <a:srgbClr val="29651B"/>
                </a:solidFill>
                <a:latin typeface="Courier New" panose="02070309020205020404" pitchFamily="49" charset="0"/>
                <a:cs typeface="Courier New" panose="02070309020205020404" pitchFamily="49" charset="0"/>
              </a:rPr>
              <a:t> = </a:t>
            </a:r>
            <a:r>
              <a:rPr lang="en-MY" b="1" dirty="0" err="1">
                <a:solidFill>
                  <a:srgbClr val="29651B"/>
                </a:solidFill>
                <a:latin typeface="Courier New" panose="02070309020205020404" pitchFamily="49" charset="0"/>
                <a:cs typeface="Courier New" panose="02070309020205020404" pitchFamily="49" charset="0"/>
              </a:rPr>
              <a:t>email.name_id</a:t>
            </a:r>
            <a:r>
              <a:rPr lang="en-MY" b="1" dirty="0">
                <a:solidFill>
                  <a:srgbClr val="29651B"/>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050610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Subqueries</a:t>
            </a:r>
            <a:endParaRPr lang="en-MY" dirty="0"/>
          </a:p>
        </p:txBody>
      </p:sp>
      <p:sp>
        <p:nvSpPr>
          <p:cNvPr id="3" name="Content Placeholder 2"/>
          <p:cNvSpPr>
            <a:spLocks noGrp="1"/>
          </p:cNvSpPr>
          <p:nvPr>
            <p:ph idx="1"/>
          </p:nvPr>
        </p:nvSpPr>
        <p:spPr/>
        <p:txBody>
          <a:bodyPr/>
          <a:lstStyle/>
          <a:p>
            <a:r>
              <a:rPr lang="en-MY" dirty="0" smtClean="0"/>
              <a:t>A </a:t>
            </a:r>
            <a:r>
              <a:rPr lang="en-MY" dirty="0"/>
              <a:t>subquery is a SELECT statement that appears within another </a:t>
            </a:r>
            <a:r>
              <a:rPr lang="en-MY" dirty="0" smtClean="0"/>
              <a:t>SQL statement.</a:t>
            </a:r>
          </a:p>
          <a:p>
            <a:r>
              <a:rPr lang="en-MY" dirty="0" smtClean="0"/>
              <a:t>Useful </a:t>
            </a:r>
            <a:r>
              <a:rPr lang="en-MY" dirty="0"/>
              <a:t>because they often eliminate </a:t>
            </a:r>
            <a:r>
              <a:rPr lang="en-MY" dirty="0" smtClean="0"/>
              <a:t>the need </a:t>
            </a:r>
            <a:r>
              <a:rPr lang="en-MY" dirty="0"/>
              <a:t>for bulky JOIN </a:t>
            </a:r>
            <a:r>
              <a:rPr lang="en-MY" dirty="0" smtClean="0"/>
              <a:t>queries. </a:t>
            </a:r>
          </a:p>
          <a:p>
            <a:r>
              <a:rPr lang="en-MY" dirty="0" smtClean="0"/>
              <a:t>In </a:t>
            </a:r>
            <a:r>
              <a:rPr lang="en-MY" dirty="0"/>
              <a:t>the case of application programming, </a:t>
            </a:r>
            <a:r>
              <a:rPr lang="en-MY" dirty="0" smtClean="0"/>
              <a:t>subqueries can </a:t>
            </a:r>
            <a:r>
              <a:rPr lang="en-MY" dirty="0"/>
              <a:t>eliminate the need for multiple queries within loops.</a:t>
            </a:r>
            <a:endParaRPr lang="en-MY"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3059150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Subqueries</a:t>
            </a:r>
          </a:p>
        </p:txBody>
      </p:sp>
      <p:sp>
        <p:nvSpPr>
          <p:cNvPr id="3" name="Content Placeholder 2"/>
          <p:cNvSpPr>
            <a:spLocks noGrp="1"/>
          </p:cNvSpPr>
          <p:nvPr>
            <p:ph idx="1"/>
          </p:nvPr>
        </p:nvSpPr>
        <p:spPr/>
        <p:txBody>
          <a:bodyPr>
            <a:normAutofit/>
          </a:bodyPr>
          <a:lstStyle/>
          <a:p>
            <a:r>
              <a:rPr lang="en-MY" dirty="0"/>
              <a:t>An example of the basic subquery syntax is shown here:</a:t>
            </a:r>
          </a:p>
          <a:p>
            <a:pPr marL="400050" lvl="1" indent="0">
              <a:buNone/>
            </a:pPr>
            <a:r>
              <a:rPr lang="en-MY" b="1" i="1" dirty="0">
                <a:solidFill>
                  <a:srgbClr val="29651B"/>
                </a:solidFill>
                <a:latin typeface="Courier New" panose="02070309020205020404" pitchFamily="49" charset="0"/>
                <a:cs typeface="Courier New" panose="02070309020205020404" pitchFamily="49" charset="0"/>
              </a:rPr>
              <a:t>SELECT </a:t>
            </a:r>
            <a:r>
              <a:rPr lang="en-MY" b="1" i="1" dirty="0" err="1">
                <a:solidFill>
                  <a:srgbClr val="29651B"/>
                </a:solidFill>
                <a:latin typeface="Courier New" panose="02070309020205020404" pitchFamily="49" charset="0"/>
                <a:cs typeface="Courier New" panose="02070309020205020404" pitchFamily="49" charset="0"/>
              </a:rPr>
              <a:t>expressions_and_columns</a:t>
            </a:r>
            <a:r>
              <a:rPr lang="en-MY" b="1" i="1" dirty="0">
                <a:solidFill>
                  <a:srgbClr val="29651B"/>
                </a:solidFill>
                <a:latin typeface="Courier New" panose="02070309020205020404" pitchFamily="49" charset="0"/>
                <a:cs typeface="Courier New" panose="02070309020205020404" pitchFamily="49" charset="0"/>
              </a:rPr>
              <a:t> FROM </a:t>
            </a:r>
            <a:r>
              <a:rPr lang="en-MY" b="1" i="1" dirty="0" err="1">
                <a:solidFill>
                  <a:srgbClr val="29651B"/>
                </a:solidFill>
                <a:latin typeface="Courier New" panose="02070309020205020404" pitchFamily="49" charset="0"/>
                <a:cs typeface="Courier New" panose="02070309020205020404" pitchFamily="49" charset="0"/>
              </a:rPr>
              <a:t>table_name</a:t>
            </a:r>
            <a:r>
              <a:rPr lang="en-MY" b="1" i="1" dirty="0">
                <a:solidFill>
                  <a:srgbClr val="29651B"/>
                </a:solidFill>
                <a:latin typeface="Courier New" panose="02070309020205020404" pitchFamily="49" charset="0"/>
                <a:cs typeface="Courier New" panose="02070309020205020404" pitchFamily="49" charset="0"/>
              </a:rPr>
              <a:t> WHERE </a:t>
            </a:r>
            <a:r>
              <a:rPr lang="en-MY" b="1" i="1" dirty="0" err="1">
                <a:solidFill>
                  <a:srgbClr val="29651B"/>
                </a:solidFill>
                <a:latin typeface="Courier New" panose="02070309020205020404" pitchFamily="49" charset="0"/>
                <a:cs typeface="Courier New" panose="02070309020205020404" pitchFamily="49" charset="0"/>
              </a:rPr>
              <a:t>somecolumn</a:t>
            </a:r>
            <a:r>
              <a:rPr lang="en-MY" b="1" i="1" dirty="0">
                <a:solidFill>
                  <a:srgbClr val="29651B"/>
                </a:solidFill>
                <a:latin typeface="Courier New" panose="02070309020205020404" pitchFamily="49" charset="0"/>
                <a:cs typeface="Courier New" panose="02070309020205020404" pitchFamily="49" charset="0"/>
              </a:rPr>
              <a:t> = (SUBQUERY);</a:t>
            </a:r>
          </a:p>
          <a:p>
            <a:r>
              <a:rPr lang="en-MY" dirty="0"/>
              <a:t>You can also use subqueries with UPDATE and DELETE statements, as shown here:</a:t>
            </a:r>
          </a:p>
          <a:p>
            <a:pPr marL="400050" lvl="1" indent="0">
              <a:buNone/>
            </a:pPr>
            <a:r>
              <a:rPr lang="en-MY" b="1" i="1" dirty="0">
                <a:solidFill>
                  <a:srgbClr val="29651B"/>
                </a:solidFill>
                <a:latin typeface="Courier New" panose="02070309020205020404" pitchFamily="49" charset="0"/>
                <a:cs typeface="Courier New" panose="02070309020205020404" pitchFamily="49" charset="0"/>
              </a:rPr>
              <a:t>DELETE FROM </a:t>
            </a:r>
            <a:r>
              <a:rPr lang="en-MY" b="1" i="1" dirty="0" err="1">
                <a:solidFill>
                  <a:srgbClr val="29651B"/>
                </a:solidFill>
                <a:latin typeface="Courier New" panose="02070309020205020404" pitchFamily="49" charset="0"/>
                <a:cs typeface="Courier New" panose="02070309020205020404" pitchFamily="49" charset="0"/>
              </a:rPr>
              <a:t>table_name</a:t>
            </a:r>
            <a:r>
              <a:rPr lang="en-MY" b="1" i="1" dirty="0">
                <a:solidFill>
                  <a:srgbClr val="29651B"/>
                </a:solidFill>
                <a:latin typeface="Courier New" panose="02070309020205020404" pitchFamily="49" charset="0"/>
                <a:cs typeface="Courier New" panose="02070309020205020404" pitchFamily="49" charset="0"/>
              </a:rPr>
              <a:t> WHERE </a:t>
            </a:r>
            <a:r>
              <a:rPr lang="en-MY" b="1" i="1" dirty="0" err="1">
                <a:solidFill>
                  <a:srgbClr val="29651B"/>
                </a:solidFill>
                <a:latin typeface="Courier New" panose="02070309020205020404" pitchFamily="49" charset="0"/>
                <a:cs typeface="Courier New" panose="02070309020205020404" pitchFamily="49" charset="0"/>
              </a:rPr>
              <a:t>somecolumn</a:t>
            </a:r>
            <a:r>
              <a:rPr lang="en-MY" b="1" i="1" dirty="0">
                <a:solidFill>
                  <a:srgbClr val="29651B"/>
                </a:solidFill>
                <a:latin typeface="Courier New" panose="02070309020205020404" pitchFamily="49" charset="0"/>
                <a:cs typeface="Courier New" panose="02070309020205020404" pitchFamily="49" charset="0"/>
              </a:rPr>
              <a:t> = (SUBQUERY);</a:t>
            </a:r>
          </a:p>
          <a:p>
            <a:pPr marL="0" indent="0">
              <a:buNone/>
            </a:pPr>
            <a:r>
              <a:rPr lang="en-MY" dirty="0" smtClean="0"/>
              <a:t>	or</a:t>
            </a:r>
            <a:endParaRPr lang="en-MY" dirty="0"/>
          </a:p>
          <a:p>
            <a:pPr marL="400050" lvl="1" indent="0">
              <a:buNone/>
            </a:pPr>
            <a:r>
              <a:rPr lang="en-MY" b="1" dirty="0">
                <a:solidFill>
                  <a:srgbClr val="29651B"/>
                </a:solidFill>
                <a:latin typeface="Courier New" panose="02070309020205020404" pitchFamily="49" charset="0"/>
                <a:cs typeface="Courier New" panose="02070309020205020404" pitchFamily="49" charset="0"/>
              </a:rPr>
              <a:t>UPDATE </a:t>
            </a:r>
            <a:r>
              <a:rPr lang="en-MY" b="1" dirty="0" err="1">
                <a:solidFill>
                  <a:srgbClr val="29651B"/>
                </a:solidFill>
                <a:latin typeface="Courier New" panose="02070309020205020404" pitchFamily="49" charset="0"/>
                <a:cs typeface="Courier New" panose="02070309020205020404" pitchFamily="49" charset="0"/>
              </a:rPr>
              <a:t>table_name</a:t>
            </a:r>
            <a:r>
              <a:rPr lang="en-MY" b="1" dirty="0">
                <a:solidFill>
                  <a:srgbClr val="29651B"/>
                </a:solidFill>
                <a:latin typeface="Courier New" panose="02070309020205020404" pitchFamily="49" charset="0"/>
                <a:cs typeface="Courier New" panose="02070309020205020404" pitchFamily="49" charset="0"/>
              </a:rPr>
              <a:t> SET </a:t>
            </a:r>
            <a:r>
              <a:rPr lang="en-MY" b="1" dirty="0" err="1">
                <a:solidFill>
                  <a:srgbClr val="29651B"/>
                </a:solidFill>
                <a:latin typeface="Courier New" panose="02070309020205020404" pitchFamily="49" charset="0"/>
                <a:cs typeface="Courier New" panose="02070309020205020404" pitchFamily="49" charset="0"/>
              </a:rPr>
              <a:t>somecolumn</a:t>
            </a:r>
            <a:r>
              <a:rPr lang="en-MY" b="1" dirty="0">
                <a:solidFill>
                  <a:srgbClr val="29651B"/>
                </a:solidFill>
                <a:latin typeface="Courier New" panose="02070309020205020404" pitchFamily="49" charset="0"/>
                <a:cs typeface="Courier New" panose="02070309020205020404" pitchFamily="49" charset="0"/>
              </a:rPr>
              <a:t> = ‘something’ WHERE </a:t>
            </a:r>
            <a:r>
              <a:rPr lang="en-MY" b="1" dirty="0" err="1">
                <a:solidFill>
                  <a:srgbClr val="29651B"/>
                </a:solidFill>
                <a:latin typeface="Courier New" panose="02070309020205020404" pitchFamily="49" charset="0"/>
                <a:cs typeface="Courier New" panose="02070309020205020404" pitchFamily="49" charset="0"/>
              </a:rPr>
              <a:t>somecolumn</a:t>
            </a:r>
            <a:r>
              <a:rPr lang="en-MY" b="1" dirty="0">
                <a:solidFill>
                  <a:srgbClr val="29651B"/>
                </a:solidFill>
                <a:latin typeface="Courier New" panose="02070309020205020404" pitchFamily="49" charset="0"/>
                <a:cs typeface="Courier New" panose="02070309020205020404" pitchFamily="49" charset="0"/>
              </a:rPr>
              <a:t> = (SUBQUERY</a:t>
            </a:r>
            <a:r>
              <a:rPr lang="en-MY" b="1" dirty="0" smtClean="0">
                <a:solidFill>
                  <a:srgbClr val="29651B"/>
                </a:solidFill>
                <a:latin typeface="Courier New" panose="02070309020205020404" pitchFamily="49" charset="0"/>
                <a:cs typeface="Courier New" panose="02070309020205020404" pitchFamily="49" charset="0"/>
              </a:rPr>
              <a:t>);</a:t>
            </a:r>
          </a:p>
          <a:p>
            <a:pPr marL="0" indent="0">
              <a:buNone/>
            </a:pPr>
            <a:r>
              <a:rPr lang="en-MY" b="1" i="1" dirty="0" smtClean="0">
                <a:solidFill>
                  <a:srgbClr val="FFC000"/>
                </a:solidFill>
                <a:cs typeface="Courier New" panose="02070309020205020404" pitchFamily="49" charset="0"/>
              </a:rPr>
              <a:t>The </a:t>
            </a:r>
            <a:r>
              <a:rPr lang="en-MY" b="1" i="1" dirty="0">
                <a:solidFill>
                  <a:srgbClr val="FFC000"/>
                </a:solidFill>
                <a:cs typeface="Courier New" panose="02070309020205020404" pitchFamily="49" charset="0"/>
              </a:rPr>
              <a:t>outer statement of a subquery can be SELECT, INSERT, UPDATE, DELETE, </a:t>
            </a:r>
            <a:r>
              <a:rPr lang="en-MY" b="1" i="1" dirty="0" smtClean="0">
                <a:solidFill>
                  <a:srgbClr val="FFC000"/>
                </a:solidFill>
                <a:cs typeface="Courier New" panose="02070309020205020404" pitchFamily="49" charset="0"/>
              </a:rPr>
              <a:t>SET, or </a:t>
            </a:r>
            <a:r>
              <a:rPr lang="en-MY" b="1" i="1" dirty="0">
                <a:solidFill>
                  <a:srgbClr val="FFC000"/>
                </a:solidFill>
                <a:cs typeface="Courier New" panose="02070309020205020404" pitchFamily="49" charset="0"/>
              </a:rPr>
              <a:t>DO.</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137357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Subqueries</a:t>
            </a:r>
          </a:p>
        </p:txBody>
      </p:sp>
      <p:sp>
        <p:nvSpPr>
          <p:cNvPr id="3" name="Content Placeholder 2"/>
          <p:cNvSpPr>
            <a:spLocks noGrp="1"/>
          </p:cNvSpPr>
          <p:nvPr>
            <p:ph idx="1"/>
          </p:nvPr>
        </p:nvSpPr>
        <p:spPr/>
        <p:txBody>
          <a:bodyPr/>
          <a:lstStyle/>
          <a:p>
            <a:r>
              <a:rPr lang="en-MY" dirty="0"/>
              <a:t>When using subqueries, the WHERE portion of the outer statement does not have </a:t>
            </a:r>
            <a:r>
              <a:rPr lang="en-MY" dirty="0" smtClean="0"/>
              <a:t>to use </a:t>
            </a:r>
            <a:r>
              <a:rPr lang="en-MY" dirty="0"/>
              <a:t>the = comparison operator. </a:t>
            </a:r>
            <a:endParaRPr lang="en-MY" dirty="0" smtClean="0"/>
          </a:p>
          <a:p>
            <a:r>
              <a:rPr lang="en-MY" dirty="0" smtClean="0"/>
              <a:t>In </a:t>
            </a:r>
            <a:r>
              <a:rPr lang="en-MY" dirty="0"/>
              <a:t>addition to =, you can use any of the basic </a:t>
            </a:r>
            <a:r>
              <a:rPr lang="en-MY" dirty="0" smtClean="0"/>
              <a:t>comparison operators </a:t>
            </a:r>
            <a:r>
              <a:rPr lang="en-MY" dirty="0"/>
              <a:t>as well as keywords such as IN</a:t>
            </a:r>
            <a:r>
              <a:rPr lang="en-MY" dirty="0" smtClean="0"/>
              <a:t>.</a:t>
            </a:r>
          </a:p>
          <a:p>
            <a:r>
              <a:rPr lang="en-MY" dirty="0"/>
              <a:t>The following example uses a subquery to obtain records from users in the </a:t>
            </a:r>
            <a:r>
              <a:rPr lang="en-MY" dirty="0" err="1" smtClean="0"/>
              <a:t>master_name</a:t>
            </a:r>
            <a:r>
              <a:rPr lang="en-MY" dirty="0" smtClean="0"/>
              <a:t> </a:t>
            </a:r>
            <a:r>
              <a:rPr lang="en-MY" dirty="0"/>
              <a:t>table who have an email address in the email table:</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SELECT </a:t>
            </a:r>
            <a:r>
              <a:rPr lang="en-MY" b="1" dirty="0" err="1">
                <a:solidFill>
                  <a:srgbClr val="29651B"/>
                </a:solidFill>
                <a:latin typeface="Courier New" panose="02070309020205020404" pitchFamily="49" charset="0"/>
                <a:cs typeface="Courier New" panose="02070309020205020404" pitchFamily="49" charset="0"/>
              </a:rPr>
              <a:t>firstname</a:t>
            </a:r>
            <a:r>
              <a:rPr lang="en-MY" b="1" dirty="0">
                <a:solidFill>
                  <a:srgbClr val="29651B"/>
                </a:solidFill>
                <a:latin typeface="Courier New" panose="02070309020205020404" pitchFamily="49" charset="0"/>
                <a:cs typeface="Courier New" panose="02070309020205020404" pitchFamily="49" charset="0"/>
              </a:rPr>
              <a:t>, </a:t>
            </a:r>
            <a:r>
              <a:rPr lang="en-MY" b="1" dirty="0" err="1">
                <a:solidFill>
                  <a:srgbClr val="29651B"/>
                </a:solidFill>
                <a:latin typeface="Courier New" panose="02070309020205020404" pitchFamily="49" charset="0"/>
                <a:cs typeface="Courier New" panose="02070309020205020404" pitchFamily="49" charset="0"/>
              </a:rPr>
              <a:t>lastname</a:t>
            </a:r>
            <a:r>
              <a:rPr lang="en-MY" b="1" dirty="0">
                <a:solidFill>
                  <a:srgbClr val="29651B"/>
                </a:solidFill>
                <a:latin typeface="Courier New" panose="02070309020205020404" pitchFamily="49" charset="0"/>
                <a:cs typeface="Courier New" panose="02070309020205020404" pitchFamily="49" charset="0"/>
              </a:rPr>
              <a:t> FROM </a:t>
            </a:r>
            <a:r>
              <a:rPr lang="en-MY" b="1" dirty="0" err="1">
                <a:solidFill>
                  <a:srgbClr val="29651B"/>
                </a:solidFill>
                <a:latin typeface="Courier New" panose="02070309020205020404" pitchFamily="49" charset="0"/>
                <a:cs typeface="Courier New" panose="02070309020205020404" pitchFamily="49" charset="0"/>
              </a:rPr>
              <a:t>master_name</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WHERE </a:t>
            </a:r>
            <a:r>
              <a:rPr lang="en-MY" b="1" dirty="0" err="1">
                <a:solidFill>
                  <a:srgbClr val="29651B"/>
                </a:solidFill>
                <a:latin typeface="Courier New" panose="02070309020205020404" pitchFamily="49" charset="0"/>
                <a:cs typeface="Courier New" panose="02070309020205020404" pitchFamily="49" charset="0"/>
              </a:rPr>
              <a:t>name_id</a:t>
            </a:r>
            <a:r>
              <a:rPr lang="en-MY" b="1" dirty="0">
                <a:solidFill>
                  <a:srgbClr val="29651B"/>
                </a:solidFill>
                <a:latin typeface="Courier New" panose="02070309020205020404" pitchFamily="49" charset="0"/>
                <a:cs typeface="Courier New" panose="02070309020205020404" pitchFamily="49" charset="0"/>
              </a:rPr>
              <a:t> IN (SELECT </a:t>
            </a:r>
            <a:r>
              <a:rPr lang="en-MY" b="1" dirty="0" err="1">
                <a:solidFill>
                  <a:srgbClr val="29651B"/>
                </a:solidFill>
                <a:latin typeface="Courier New" panose="02070309020205020404" pitchFamily="49" charset="0"/>
                <a:cs typeface="Courier New" panose="02070309020205020404" pitchFamily="49" charset="0"/>
              </a:rPr>
              <a:t>name_id</a:t>
            </a:r>
            <a:r>
              <a:rPr lang="en-MY" b="1" dirty="0">
                <a:solidFill>
                  <a:srgbClr val="29651B"/>
                </a:solidFill>
                <a:latin typeface="Courier New" panose="02070309020205020404" pitchFamily="49" charset="0"/>
                <a:cs typeface="Courier New" panose="02070309020205020404" pitchFamily="49" charset="0"/>
              </a:rPr>
              <a:t> FROM email);</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5105343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UPDATE Syntax</a:t>
            </a:r>
            <a:endParaRPr lang="en-MY" dirty="0"/>
          </a:p>
        </p:txBody>
      </p:sp>
      <p:sp>
        <p:nvSpPr>
          <p:cNvPr id="3" name="Content Placeholder 2"/>
          <p:cNvSpPr>
            <a:spLocks noGrp="1"/>
          </p:cNvSpPr>
          <p:nvPr>
            <p:ph idx="1"/>
          </p:nvPr>
        </p:nvSpPr>
        <p:spPr/>
        <p:txBody>
          <a:bodyPr/>
          <a:lstStyle/>
          <a:p>
            <a:r>
              <a:rPr lang="en-MY" dirty="0"/>
              <a:t>UPDATE is the SQL command used to modify the contents of one or more columns </a:t>
            </a:r>
            <a:r>
              <a:rPr lang="en-MY" dirty="0" smtClean="0"/>
              <a:t>in an </a:t>
            </a:r>
            <a:r>
              <a:rPr lang="en-MY" dirty="0"/>
              <a:t>existing record or set of records. The most basic UPDATE syntax looks like this:</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UPDATE </a:t>
            </a:r>
            <a:r>
              <a:rPr lang="en-MY" b="1" dirty="0" err="1">
                <a:solidFill>
                  <a:srgbClr val="29651B"/>
                </a:solidFill>
                <a:latin typeface="Courier New" panose="02070309020205020404" pitchFamily="49" charset="0"/>
                <a:cs typeface="Courier New" panose="02070309020205020404" pitchFamily="49" charset="0"/>
              </a:rPr>
              <a:t>table_name</a:t>
            </a:r>
            <a:endParaRPr lang="en-MY" b="1" dirty="0">
              <a:solidFill>
                <a:srgbClr val="29651B"/>
              </a:solidFill>
              <a:latin typeface="Courier New" panose="02070309020205020404" pitchFamily="49" charset="0"/>
              <a:cs typeface="Courier New" panose="02070309020205020404" pitchFamily="49" charset="0"/>
            </a:endParaRPr>
          </a:p>
          <a:p>
            <a:pPr marL="400050" lvl="1" indent="0">
              <a:buNone/>
            </a:pPr>
            <a:r>
              <a:rPr lang="en-MY" b="1" dirty="0">
                <a:solidFill>
                  <a:srgbClr val="29651B"/>
                </a:solidFill>
                <a:latin typeface="Courier New" panose="02070309020205020404" pitchFamily="49" charset="0"/>
                <a:cs typeface="Courier New" panose="02070309020205020404" pitchFamily="49" charset="0"/>
              </a:rPr>
              <a:t>SET column1=’new value’,</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column2=’new value2’</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[WHERE </a:t>
            </a:r>
            <a:r>
              <a:rPr lang="en-MY" b="1" dirty="0" err="1">
                <a:solidFill>
                  <a:srgbClr val="29651B"/>
                </a:solidFill>
                <a:latin typeface="Courier New" panose="02070309020205020404" pitchFamily="49" charset="0"/>
                <a:cs typeface="Courier New" panose="02070309020205020404" pitchFamily="49" charset="0"/>
              </a:rPr>
              <a:t>some_condition_is_true</a:t>
            </a:r>
            <a:r>
              <a:rPr lang="en-MY" b="1" dirty="0">
                <a:solidFill>
                  <a:srgbClr val="29651B"/>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450684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UPDATE Syntax</a:t>
            </a:r>
          </a:p>
        </p:txBody>
      </p:sp>
      <p:sp>
        <p:nvSpPr>
          <p:cNvPr id="3" name="Content Placeholder 2"/>
          <p:cNvSpPr>
            <a:spLocks noGrp="1"/>
          </p:cNvSpPr>
          <p:nvPr>
            <p:ph idx="1"/>
          </p:nvPr>
        </p:nvSpPr>
        <p:spPr/>
        <p:txBody>
          <a:bodyPr/>
          <a:lstStyle/>
          <a:p>
            <a:r>
              <a:rPr lang="en-MY" dirty="0"/>
              <a:t>The guidelines for updating a record are similar to those used when inserting </a:t>
            </a:r>
            <a:r>
              <a:rPr lang="en-MY" dirty="0" smtClean="0"/>
              <a:t>a record</a:t>
            </a:r>
            <a:r>
              <a:rPr lang="en-MY" dirty="0"/>
              <a:t>: </a:t>
            </a:r>
            <a:endParaRPr lang="en-MY" dirty="0" smtClean="0"/>
          </a:p>
          <a:p>
            <a:pPr lvl="1"/>
            <a:r>
              <a:rPr lang="en-MY" dirty="0" smtClean="0"/>
              <a:t>The </a:t>
            </a:r>
            <a:r>
              <a:rPr lang="en-MY" dirty="0"/>
              <a:t>data you’re entering must be appropriate to the data type of the field,</a:t>
            </a:r>
          </a:p>
          <a:p>
            <a:pPr lvl="1"/>
            <a:r>
              <a:rPr lang="en-MY" dirty="0" smtClean="0"/>
              <a:t>You </a:t>
            </a:r>
            <a:r>
              <a:rPr lang="en-MY" dirty="0"/>
              <a:t>must enclose your strings in single or double </a:t>
            </a:r>
            <a:r>
              <a:rPr lang="en-MY" dirty="0" smtClean="0"/>
              <a:t>quotes, escaping </a:t>
            </a:r>
            <a:r>
              <a:rPr lang="en-MY" dirty="0"/>
              <a:t>where necessary</a:t>
            </a:r>
            <a:r>
              <a:rPr lang="en-MY" dirty="0" smtClean="0"/>
              <a:t>.</a:t>
            </a:r>
          </a:p>
          <a:p>
            <a:pPr lvl="1"/>
            <a:endParaRPr lang="en-MY"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936476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MY" dirty="0"/>
              <a:t>UPDATE Syntax</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p:sp>
        <p:nvSpPr>
          <p:cNvPr id="7" name="Content Placeholder 6"/>
          <p:cNvSpPr>
            <a:spLocks noGrp="1"/>
          </p:cNvSpPr>
          <p:nvPr>
            <p:ph idx="1"/>
          </p:nvPr>
        </p:nvSpPr>
        <p:spPr/>
        <p:txBody>
          <a:bodyPr/>
          <a:lstStyle/>
          <a:p>
            <a:endParaRPr lang="en-MY" dirty="0"/>
          </a:p>
        </p:txBody>
      </p:sp>
      <p:pic>
        <p:nvPicPr>
          <p:cNvPr id="8" name="Picture 7"/>
          <p:cNvPicPr>
            <a:picLocks noChangeAspect="1"/>
          </p:cNvPicPr>
          <p:nvPr/>
        </p:nvPicPr>
        <p:blipFill>
          <a:blip r:embed="rId2"/>
          <a:stretch>
            <a:fillRect/>
          </a:stretch>
        </p:blipFill>
        <p:spPr>
          <a:xfrm>
            <a:off x="4310268" y="2325758"/>
            <a:ext cx="4269138" cy="2524538"/>
          </a:xfrm>
          <a:prstGeom prst="rect">
            <a:avLst/>
          </a:prstGeom>
        </p:spPr>
      </p:pic>
    </p:spTree>
    <p:extLst>
      <p:ext uri="{BB962C8B-B14F-4D97-AF65-F5344CB8AC3E}">
        <p14:creationId xmlns:p14="http://schemas.microsoft.com/office/powerpoint/2010/main" val="845304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UPDATE Syntax</a:t>
            </a:r>
          </a:p>
        </p:txBody>
      </p:sp>
      <p:sp>
        <p:nvSpPr>
          <p:cNvPr id="3" name="Content Placeholder 2"/>
          <p:cNvSpPr>
            <a:spLocks noGrp="1"/>
          </p:cNvSpPr>
          <p:nvPr>
            <p:ph idx="1"/>
          </p:nvPr>
        </p:nvSpPr>
        <p:spPr/>
        <p:txBody>
          <a:bodyPr/>
          <a:lstStyle/>
          <a:p>
            <a:r>
              <a:rPr lang="en-MY" dirty="0"/>
              <a:t>To update the status of the fruit to ripe, use</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UPDATE fruit SET status = ‘ripe’;</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UPDATE fruit SET </a:t>
            </a:r>
            <a:r>
              <a:rPr lang="en-MY" b="1" dirty="0" err="1">
                <a:solidFill>
                  <a:srgbClr val="29651B"/>
                </a:solidFill>
                <a:latin typeface="Courier New" panose="02070309020205020404" pitchFamily="49" charset="0"/>
                <a:cs typeface="Courier New" panose="02070309020205020404" pitchFamily="49" charset="0"/>
              </a:rPr>
              <a:t>fruit_name</a:t>
            </a:r>
            <a:r>
              <a:rPr lang="en-MY" b="1" dirty="0">
                <a:solidFill>
                  <a:srgbClr val="29651B"/>
                </a:solidFill>
                <a:latin typeface="Courier New" panose="02070309020205020404" pitchFamily="49" charset="0"/>
                <a:cs typeface="Courier New" panose="02070309020205020404" pitchFamily="49" charset="0"/>
              </a:rPr>
              <a:t> = ‘grape’;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4001813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Conditional UPDATEs</a:t>
            </a:r>
            <a:endParaRPr lang="en-MY" dirty="0"/>
          </a:p>
        </p:txBody>
      </p:sp>
      <p:sp>
        <p:nvSpPr>
          <p:cNvPr id="3" name="Content Placeholder 2"/>
          <p:cNvSpPr>
            <a:spLocks noGrp="1"/>
          </p:cNvSpPr>
          <p:nvPr>
            <p:ph idx="1"/>
          </p:nvPr>
        </p:nvSpPr>
        <p:spPr/>
        <p:txBody>
          <a:bodyPr/>
          <a:lstStyle/>
          <a:p>
            <a:r>
              <a:rPr lang="en-MY" dirty="0"/>
              <a:t>Making a conditional UPDATE means that you are using WHERE clauses to match </a:t>
            </a:r>
            <a:r>
              <a:rPr lang="en-MY" dirty="0" smtClean="0"/>
              <a:t>specific records</a:t>
            </a:r>
            <a:r>
              <a:rPr lang="en-MY" dirty="0"/>
              <a:t>. </a:t>
            </a:r>
            <a:endParaRPr lang="en-MY" dirty="0" smtClean="0"/>
          </a:p>
          <a:p>
            <a:r>
              <a:rPr lang="en-MY" dirty="0" smtClean="0"/>
              <a:t>Using </a:t>
            </a:r>
            <a:r>
              <a:rPr lang="en-MY" dirty="0"/>
              <a:t>a WHERE clause in an UPDATE statement is just like using a </a:t>
            </a:r>
            <a:r>
              <a:rPr lang="en-MY" dirty="0" smtClean="0"/>
              <a:t>WHERE clause </a:t>
            </a:r>
            <a:r>
              <a:rPr lang="en-MY" dirty="0"/>
              <a:t>in a SELECT statement. All the same comparison and logical operators can </a:t>
            </a:r>
            <a:r>
              <a:rPr lang="en-MY" dirty="0" smtClean="0"/>
              <a:t>be used</a:t>
            </a:r>
            <a:r>
              <a:rPr lang="en-MY" dirty="0"/>
              <a:t>, such </a:t>
            </a:r>
            <a:r>
              <a:rPr lang="en-MY" dirty="0" smtClean="0"/>
              <a:t>as </a:t>
            </a:r>
            <a:r>
              <a:rPr lang="en-MY" dirty="0"/>
              <a:t>equal to, greater than, OR, and </a:t>
            </a:r>
            <a:r>
              <a:rPr lang="en-MY" dirty="0" err="1" smtClean="0"/>
              <a:t>AND</a:t>
            </a:r>
            <a:r>
              <a:rPr lang="en-MY" dirty="0" smtClean="0"/>
              <a:t>. </a:t>
            </a:r>
          </a:p>
          <a:p>
            <a:pPr marL="400050" lvl="1" indent="0">
              <a:buNone/>
            </a:pPr>
            <a:r>
              <a:rPr lang="en-MY" b="1" dirty="0">
                <a:solidFill>
                  <a:srgbClr val="29651B"/>
                </a:solidFill>
                <a:latin typeface="Courier New" panose="02070309020205020404" pitchFamily="49" charset="0"/>
                <a:cs typeface="Courier New" panose="02070309020205020404" pitchFamily="49" charset="0"/>
              </a:rPr>
              <a:t>UPDATE fruit SET </a:t>
            </a:r>
            <a:r>
              <a:rPr lang="en-MY" b="1" dirty="0" err="1">
                <a:solidFill>
                  <a:srgbClr val="29651B"/>
                </a:solidFill>
                <a:latin typeface="Courier New" panose="02070309020205020404" pitchFamily="49" charset="0"/>
                <a:cs typeface="Courier New" panose="02070309020205020404" pitchFamily="49" charset="0"/>
              </a:rPr>
              <a:t>fruit_name</a:t>
            </a:r>
            <a:r>
              <a:rPr lang="en-MY" b="1" dirty="0">
                <a:solidFill>
                  <a:srgbClr val="29651B"/>
                </a:solidFill>
                <a:latin typeface="Courier New" panose="02070309020205020404" pitchFamily="49" charset="0"/>
                <a:cs typeface="Courier New" panose="02070309020205020404" pitchFamily="49" charset="0"/>
              </a:rPr>
              <a:t> = ‘grape’ WHERE </a:t>
            </a:r>
            <a:r>
              <a:rPr lang="en-MY" b="1" dirty="0" err="1">
                <a:solidFill>
                  <a:srgbClr val="29651B"/>
                </a:solidFill>
                <a:latin typeface="Courier New" panose="02070309020205020404" pitchFamily="49" charset="0"/>
                <a:cs typeface="Courier New" panose="02070309020205020404" pitchFamily="49" charset="0"/>
              </a:rPr>
              <a:t>fruit_name</a:t>
            </a:r>
            <a:r>
              <a:rPr lang="en-MY" b="1" dirty="0">
                <a:solidFill>
                  <a:srgbClr val="29651B"/>
                </a:solidFill>
                <a:latin typeface="Courier New" panose="02070309020205020404" pitchFamily="49" charset="0"/>
                <a:cs typeface="Courier New" panose="02070309020205020404" pitchFamily="49" charset="0"/>
              </a:rPr>
              <a:t> = ‘</a:t>
            </a:r>
            <a:r>
              <a:rPr lang="en-MY" b="1" dirty="0" err="1">
                <a:solidFill>
                  <a:srgbClr val="29651B"/>
                </a:solidFill>
                <a:latin typeface="Courier New" panose="02070309020205020404" pitchFamily="49" charset="0"/>
                <a:cs typeface="Courier New" panose="02070309020205020404" pitchFamily="49" charset="0"/>
              </a:rPr>
              <a:t>grappe</a:t>
            </a:r>
            <a:r>
              <a:rPr lang="en-MY" b="1" dirty="0" smtClean="0">
                <a:solidFill>
                  <a:srgbClr val="29651B"/>
                </a:solidFill>
                <a:latin typeface="Courier New" panose="02070309020205020404" pitchFamily="49" charset="0"/>
                <a:cs typeface="Courier New" panose="02070309020205020404" pitchFamily="49" charset="0"/>
              </a:rPr>
              <a:t>’;</a:t>
            </a:r>
          </a:p>
          <a:p>
            <a:pPr marL="285750"/>
            <a:r>
              <a:rPr lang="en-MY" dirty="0" smtClean="0">
                <a:solidFill>
                  <a:schemeClr val="accent1">
                    <a:lumMod val="75000"/>
                  </a:schemeClr>
                </a:solidFill>
                <a:cs typeface="Courier New" panose="02070309020205020404" pitchFamily="49" charset="0"/>
              </a:rPr>
              <a:t>Update all the data as below: </a:t>
            </a:r>
          </a:p>
          <a:p>
            <a:pPr marL="285750"/>
            <a:endParaRPr lang="en-MY" b="1" dirty="0">
              <a:solidFill>
                <a:srgbClr val="29651B"/>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5103812" y="4562267"/>
            <a:ext cx="2659680" cy="1577555"/>
          </a:xfrm>
          <a:prstGeom prst="rect">
            <a:avLst/>
          </a:prstGeom>
        </p:spPr>
      </p:pic>
    </p:spTree>
    <p:extLst>
      <p:ext uri="{BB962C8B-B14F-4D97-AF65-F5344CB8AC3E}">
        <p14:creationId xmlns:p14="http://schemas.microsoft.com/office/powerpoint/2010/main" val="58132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The Important of Good Design Database</a:t>
            </a:r>
          </a:p>
        </p:txBody>
      </p:sp>
      <p:sp>
        <p:nvSpPr>
          <p:cNvPr id="3" name="Content Placeholder 2"/>
          <p:cNvSpPr>
            <a:spLocks noGrp="1"/>
          </p:cNvSpPr>
          <p:nvPr>
            <p:ph idx="1"/>
          </p:nvPr>
        </p:nvSpPr>
        <p:spPr/>
        <p:txBody>
          <a:bodyPr>
            <a:normAutofit/>
          </a:bodyPr>
          <a:lstStyle/>
          <a:p>
            <a:r>
              <a:rPr lang="en-MY" dirty="0"/>
              <a:t>For </a:t>
            </a:r>
            <a:r>
              <a:rPr lang="en-MY" dirty="0" smtClean="0"/>
              <a:t>example</a:t>
            </a:r>
          </a:p>
          <a:p>
            <a:pPr marL="400050" lvl="1" indent="0">
              <a:buNone/>
            </a:pPr>
            <a:r>
              <a:rPr lang="en-MY" b="1" i="1" dirty="0" smtClean="0">
                <a:solidFill>
                  <a:schemeClr val="accent6">
                    <a:lumMod val="50000"/>
                  </a:schemeClr>
                </a:solidFill>
              </a:rPr>
              <a:t>You are </a:t>
            </a:r>
            <a:r>
              <a:rPr lang="en-MY" b="1" i="1" dirty="0">
                <a:solidFill>
                  <a:schemeClr val="accent6">
                    <a:lumMod val="50000"/>
                  </a:schemeClr>
                </a:solidFill>
              </a:rPr>
              <a:t>responsible for maintaining a database of </a:t>
            </a:r>
            <a:r>
              <a:rPr lang="en-MY" b="1" i="1" dirty="0" smtClean="0">
                <a:solidFill>
                  <a:schemeClr val="accent6">
                    <a:lumMod val="50000"/>
                  </a:schemeClr>
                </a:solidFill>
              </a:rPr>
              <a:t>students and </a:t>
            </a:r>
            <a:r>
              <a:rPr lang="en-MY" b="1" i="1" dirty="0">
                <a:solidFill>
                  <a:schemeClr val="accent6">
                    <a:lumMod val="50000"/>
                  </a:schemeClr>
                </a:solidFill>
              </a:rPr>
              <a:t>the classes in which they are enrolled. If 35 of these students are in </a:t>
            </a:r>
            <a:r>
              <a:rPr lang="en-MY" b="1" i="1" dirty="0" smtClean="0">
                <a:solidFill>
                  <a:schemeClr val="accent6">
                    <a:lumMod val="50000"/>
                  </a:schemeClr>
                </a:solidFill>
              </a:rPr>
              <a:t>the same </a:t>
            </a:r>
            <a:r>
              <a:rPr lang="en-MY" b="1" i="1" dirty="0">
                <a:solidFill>
                  <a:schemeClr val="accent6">
                    <a:lumMod val="50000"/>
                  </a:schemeClr>
                </a:solidFill>
              </a:rPr>
              <a:t>class, let's call it Advanced Math, this class name would appear 35 times </a:t>
            </a:r>
            <a:r>
              <a:rPr lang="en-MY" b="1" i="1" dirty="0" smtClean="0">
                <a:solidFill>
                  <a:schemeClr val="accent6">
                    <a:lumMod val="50000"/>
                  </a:schemeClr>
                </a:solidFill>
              </a:rPr>
              <a:t>in the </a:t>
            </a:r>
            <a:r>
              <a:rPr lang="en-MY" b="1" i="1" dirty="0">
                <a:solidFill>
                  <a:schemeClr val="accent6">
                    <a:lumMod val="50000"/>
                  </a:schemeClr>
                </a:solidFill>
              </a:rPr>
              <a:t>table. </a:t>
            </a:r>
            <a:endParaRPr lang="en-MY" b="1" i="1" dirty="0" smtClean="0">
              <a:solidFill>
                <a:schemeClr val="accent6">
                  <a:lumMod val="50000"/>
                </a:schemeClr>
              </a:solidFill>
            </a:endParaRPr>
          </a:p>
          <a:p>
            <a:pPr marL="400050" lvl="1" indent="0">
              <a:buNone/>
            </a:pPr>
            <a:r>
              <a:rPr lang="en-MY" b="1" i="1" dirty="0" smtClean="0">
                <a:solidFill>
                  <a:schemeClr val="accent6">
                    <a:lumMod val="50000"/>
                  </a:schemeClr>
                </a:solidFill>
              </a:rPr>
              <a:t>Now</a:t>
            </a:r>
            <a:r>
              <a:rPr lang="en-MY" b="1" i="1" dirty="0">
                <a:solidFill>
                  <a:schemeClr val="accent6">
                    <a:lumMod val="50000"/>
                  </a:schemeClr>
                </a:solidFill>
              </a:rPr>
              <a:t>, if the instructor decides to change the name of the class </a:t>
            </a:r>
            <a:r>
              <a:rPr lang="en-MY" b="1" i="1" dirty="0" smtClean="0">
                <a:solidFill>
                  <a:schemeClr val="accent6">
                    <a:lumMod val="50000"/>
                  </a:schemeClr>
                </a:solidFill>
              </a:rPr>
              <a:t>to Mathematics </a:t>
            </a:r>
            <a:r>
              <a:rPr lang="en-MY" b="1" i="1" dirty="0">
                <a:solidFill>
                  <a:schemeClr val="accent6">
                    <a:lumMod val="50000"/>
                  </a:schemeClr>
                </a:solidFill>
              </a:rPr>
              <a:t>IV, you must change 35 records to reflect the new name of the class. </a:t>
            </a:r>
            <a:r>
              <a:rPr lang="en-MY" b="1" i="1" dirty="0" smtClean="0">
                <a:solidFill>
                  <a:schemeClr val="accent6">
                    <a:lumMod val="50000"/>
                  </a:schemeClr>
                </a:solidFill>
              </a:rPr>
              <a:t>If the </a:t>
            </a:r>
            <a:r>
              <a:rPr lang="en-MY" b="1" i="1" dirty="0">
                <a:solidFill>
                  <a:schemeClr val="accent6">
                    <a:lumMod val="50000"/>
                  </a:schemeClr>
                </a:solidFill>
              </a:rPr>
              <a:t>database were designed so that class names appeared in one table and just </a:t>
            </a:r>
            <a:r>
              <a:rPr lang="en-MY" b="1" i="1" dirty="0" smtClean="0">
                <a:solidFill>
                  <a:schemeClr val="accent6">
                    <a:lumMod val="50000"/>
                  </a:schemeClr>
                </a:solidFill>
              </a:rPr>
              <a:t>the class </a:t>
            </a:r>
            <a:r>
              <a:rPr lang="en-MY" b="1" i="1" dirty="0">
                <a:solidFill>
                  <a:schemeClr val="accent6">
                    <a:lumMod val="50000"/>
                  </a:schemeClr>
                </a:solidFill>
              </a:rPr>
              <a:t>ID number was stored with the student record, you would have to change </a:t>
            </a:r>
            <a:r>
              <a:rPr lang="en-MY" b="1" i="1" dirty="0" smtClean="0">
                <a:solidFill>
                  <a:schemeClr val="accent6">
                    <a:lumMod val="50000"/>
                  </a:schemeClr>
                </a:solidFill>
              </a:rPr>
              <a:t>only 1 </a:t>
            </a:r>
            <a:r>
              <a:rPr lang="en-MY" b="1" i="1" dirty="0">
                <a:solidFill>
                  <a:schemeClr val="accent6">
                    <a:lumMod val="50000"/>
                  </a:schemeClr>
                </a:solidFill>
              </a:rPr>
              <a:t>record—not 35—to update the name change</a:t>
            </a:r>
            <a:r>
              <a:rPr lang="en-MY" b="1" dirty="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28501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MySQL Data Types</a:t>
            </a:r>
            <a:endParaRPr lang="en-MY" dirty="0"/>
          </a:p>
        </p:txBody>
      </p:sp>
      <p:sp>
        <p:nvSpPr>
          <p:cNvPr id="3" name="Content Placeholder 2"/>
          <p:cNvSpPr>
            <a:spLocks noGrp="1"/>
          </p:cNvSpPr>
          <p:nvPr>
            <p:ph idx="1"/>
          </p:nvPr>
        </p:nvSpPr>
        <p:spPr/>
        <p:txBody>
          <a:bodyPr/>
          <a:lstStyle/>
          <a:p>
            <a:r>
              <a:rPr lang="en-MY" dirty="0"/>
              <a:t>Properly defining the fields in a table is important to the overall optimization </a:t>
            </a:r>
            <a:r>
              <a:rPr lang="en-MY" dirty="0" smtClean="0"/>
              <a:t>of your </a:t>
            </a:r>
            <a:r>
              <a:rPr lang="en-MY" dirty="0"/>
              <a:t>database. You should use only the type and size of field you really need to </a:t>
            </a:r>
            <a:r>
              <a:rPr lang="en-MY" dirty="0" smtClean="0"/>
              <a:t>use. </a:t>
            </a:r>
          </a:p>
          <a:p>
            <a:r>
              <a:rPr lang="en-MY" dirty="0" smtClean="0"/>
              <a:t>Do </a:t>
            </a:r>
            <a:r>
              <a:rPr lang="en-MY" dirty="0"/>
              <a:t>not define a field as 10 characters wide if you know you’re only going to use </a:t>
            </a:r>
            <a:r>
              <a:rPr lang="en-MY" dirty="0" smtClean="0"/>
              <a:t>2 characters.</a:t>
            </a:r>
          </a:p>
          <a:p>
            <a:r>
              <a:rPr lang="en-MY" dirty="0" smtClean="0"/>
              <a:t>These </a:t>
            </a:r>
            <a:r>
              <a:rPr lang="en-MY" dirty="0"/>
              <a:t>field types are also referred to as data types, as in the “type </a:t>
            </a:r>
            <a:r>
              <a:rPr lang="en-MY" dirty="0" smtClean="0"/>
              <a:t>of data</a:t>
            </a:r>
            <a:r>
              <a:rPr lang="en-MY" dirty="0"/>
              <a:t>” you will be storing in those fields.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81758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Numeric Data Types</a:t>
            </a:r>
          </a:p>
        </p:txBody>
      </p:sp>
      <p:sp>
        <p:nvSpPr>
          <p:cNvPr id="3" name="Content Placeholder 2"/>
          <p:cNvSpPr>
            <a:spLocks noGrp="1"/>
          </p:cNvSpPr>
          <p:nvPr>
            <p:ph idx="1"/>
          </p:nvPr>
        </p:nvSpPr>
        <p:spPr/>
        <p:txBody>
          <a:bodyPr>
            <a:normAutofit fontScale="92500"/>
          </a:bodyPr>
          <a:lstStyle/>
          <a:p>
            <a:r>
              <a:rPr lang="en-MY" dirty="0"/>
              <a:t>The terms signed and unsigned are used in the list of numeric data types. </a:t>
            </a:r>
            <a:r>
              <a:rPr lang="en-MY" dirty="0" smtClean="0"/>
              <a:t>Signed integer - positive or </a:t>
            </a:r>
            <a:r>
              <a:rPr lang="en-MY" dirty="0"/>
              <a:t>negative </a:t>
            </a:r>
            <a:r>
              <a:rPr lang="en-MY" dirty="0" smtClean="0"/>
              <a:t>integer; unsigned </a:t>
            </a:r>
            <a:r>
              <a:rPr lang="en-MY" dirty="0"/>
              <a:t>integer </a:t>
            </a:r>
            <a:r>
              <a:rPr lang="en-MY" dirty="0" smtClean="0"/>
              <a:t>– positive integer.</a:t>
            </a:r>
          </a:p>
          <a:p>
            <a:pPr lvl="1"/>
            <a:r>
              <a:rPr lang="en-MY" b="1" dirty="0" smtClean="0"/>
              <a:t>INT</a:t>
            </a:r>
            <a:r>
              <a:rPr lang="en-MY" dirty="0" smtClean="0"/>
              <a:t>—If </a:t>
            </a:r>
            <a:r>
              <a:rPr lang="en-MY" dirty="0"/>
              <a:t>signed, </a:t>
            </a:r>
            <a:r>
              <a:rPr lang="en-MY" dirty="0" smtClean="0"/>
              <a:t>the allowable </a:t>
            </a:r>
            <a:r>
              <a:rPr lang="en-MY" dirty="0"/>
              <a:t>range is from –2147483648 to 2147483647. If unsigned, the </a:t>
            </a:r>
            <a:r>
              <a:rPr lang="en-MY" dirty="0" smtClean="0"/>
              <a:t>allowable range </a:t>
            </a:r>
            <a:r>
              <a:rPr lang="en-MY" dirty="0"/>
              <a:t>is from 0 to 4294967295. You can specify a width of up to 11 digits.</a:t>
            </a:r>
          </a:p>
          <a:p>
            <a:pPr lvl="1"/>
            <a:r>
              <a:rPr lang="en-MY" b="1" dirty="0" smtClean="0"/>
              <a:t>TINYINT</a:t>
            </a:r>
            <a:r>
              <a:rPr lang="en-MY" dirty="0" smtClean="0"/>
              <a:t>— If </a:t>
            </a:r>
            <a:r>
              <a:rPr lang="en-MY" dirty="0"/>
              <a:t>signed, the </a:t>
            </a:r>
            <a:r>
              <a:rPr lang="en-MY" dirty="0" smtClean="0"/>
              <a:t>allowable range </a:t>
            </a:r>
            <a:r>
              <a:rPr lang="en-MY" dirty="0"/>
              <a:t>is from –128 to 127. If unsigned, the allowable range is from 0 </a:t>
            </a:r>
            <a:r>
              <a:rPr lang="en-MY" dirty="0" smtClean="0"/>
              <a:t>to 255</a:t>
            </a:r>
            <a:r>
              <a:rPr lang="en-MY" dirty="0"/>
              <a:t>. You can specify a width of up to 4 digits.</a:t>
            </a:r>
          </a:p>
          <a:p>
            <a:pPr lvl="1"/>
            <a:r>
              <a:rPr lang="en-MY" b="1" dirty="0" smtClean="0"/>
              <a:t>SMALLINT</a:t>
            </a:r>
            <a:r>
              <a:rPr lang="en-MY" dirty="0" smtClean="0"/>
              <a:t>—</a:t>
            </a:r>
            <a:r>
              <a:rPr lang="en-MY" dirty="0"/>
              <a:t> </a:t>
            </a:r>
            <a:r>
              <a:rPr lang="en-MY" dirty="0" smtClean="0"/>
              <a:t>If </a:t>
            </a:r>
            <a:r>
              <a:rPr lang="en-MY" dirty="0"/>
              <a:t>signed, </a:t>
            </a:r>
            <a:r>
              <a:rPr lang="en-MY" dirty="0" smtClean="0"/>
              <a:t>the allowable </a:t>
            </a:r>
            <a:r>
              <a:rPr lang="en-MY" dirty="0"/>
              <a:t>range is from –32768 to 32767. If unsigned, the allowable range </a:t>
            </a:r>
            <a:r>
              <a:rPr lang="en-MY" dirty="0" smtClean="0"/>
              <a:t>is from </a:t>
            </a:r>
            <a:r>
              <a:rPr lang="en-MY" dirty="0"/>
              <a:t>0 to 65535. You can specify a width of up to 5 digits.</a:t>
            </a:r>
          </a:p>
          <a:p>
            <a:pPr lvl="1"/>
            <a:r>
              <a:rPr lang="en-MY" b="1" dirty="0" smtClean="0"/>
              <a:t>MEDIUMINT</a:t>
            </a:r>
            <a:r>
              <a:rPr lang="en-MY" dirty="0" smtClean="0"/>
              <a:t>—If signed, the </a:t>
            </a:r>
            <a:r>
              <a:rPr lang="en-MY" dirty="0"/>
              <a:t>allowable range is from –8388608 to 8388607. If unsigned, the </a:t>
            </a:r>
            <a:r>
              <a:rPr lang="en-MY" dirty="0" smtClean="0"/>
              <a:t>allowable range </a:t>
            </a:r>
            <a:r>
              <a:rPr lang="en-MY" dirty="0"/>
              <a:t>is from 0 to 16777215. You can specify a width of up to 9 digits.</a:t>
            </a:r>
          </a:p>
          <a:p>
            <a:pPr lvl="1"/>
            <a:r>
              <a:rPr lang="en-MY" b="1" dirty="0" smtClean="0"/>
              <a:t>BIGINT</a:t>
            </a:r>
            <a:r>
              <a:rPr lang="en-MY" dirty="0" smtClean="0"/>
              <a:t>—</a:t>
            </a:r>
            <a:r>
              <a:rPr lang="en-MY" dirty="0"/>
              <a:t> </a:t>
            </a:r>
            <a:r>
              <a:rPr lang="en-MY" dirty="0" smtClean="0"/>
              <a:t>If </a:t>
            </a:r>
            <a:r>
              <a:rPr lang="en-MY" dirty="0"/>
              <a:t>signed, the </a:t>
            </a:r>
            <a:r>
              <a:rPr lang="en-MY" dirty="0" smtClean="0"/>
              <a:t>allowable range </a:t>
            </a:r>
            <a:r>
              <a:rPr lang="en-MY" dirty="0"/>
              <a:t>is from –9223372036854775808 to </a:t>
            </a:r>
            <a:r>
              <a:rPr lang="en-MY" dirty="0" smtClean="0"/>
              <a:t>223372036854775807</a:t>
            </a:r>
            <a:r>
              <a:rPr lang="en-MY" dirty="0"/>
              <a:t>. </a:t>
            </a:r>
            <a:r>
              <a:rPr lang="en-MY" dirty="0" smtClean="0"/>
              <a:t>If unsigned</a:t>
            </a:r>
            <a:r>
              <a:rPr lang="en-MY" dirty="0"/>
              <a:t>, the allowable range is from 0 to </a:t>
            </a:r>
            <a:r>
              <a:rPr lang="en-MY" dirty="0" smtClean="0"/>
              <a:t>8446744073709551615</a:t>
            </a:r>
            <a:r>
              <a:rPr lang="en-MY" dirty="0"/>
              <a:t>. </a:t>
            </a:r>
            <a:r>
              <a:rPr lang="en-MY" dirty="0" smtClean="0"/>
              <a:t>You can specify a width of up to 11 digits.</a:t>
            </a:r>
            <a:endParaRPr lang="en-MY"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802539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Numeric Data Types</a:t>
            </a:r>
          </a:p>
        </p:txBody>
      </p:sp>
      <p:sp>
        <p:nvSpPr>
          <p:cNvPr id="3" name="Content Placeholder 2"/>
          <p:cNvSpPr>
            <a:spLocks noGrp="1"/>
          </p:cNvSpPr>
          <p:nvPr>
            <p:ph idx="1"/>
          </p:nvPr>
        </p:nvSpPr>
        <p:spPr/>
        <p:txBody>
          <a:bodyPr>
            <a:normAutofit/>
          </a:bodyPr>
          <a:lstStyle/>
          <a:p>
            <a:r>
              <a:rPr lang="en-MY" b="1" dirty="0" smtClean="0"/>
              <a:t>FLOAT(M,D)</a:t>
            </a:r>
            <a:r>
              <a:rPr lang="en-MY" dirty="0" smtClean="0"/>
              <a:t>— You can define </a:t>
            </a:r>
            <a:r>
              <a:rPr lang="en-MY" dirty="0"/>
              <a:t>the display length (M) and the number of decimals (D). This is </a:t>
            </a:r>
            <a:r>
              <a:rPr lang="en-MY" dirty="0" smtClean="0"/>
              <a:t>not required </a:t>
            </a:r>
            <a:r>
              <a:rPr lang="en-MY" dirty="0"/>
              <a:t>and defaults to 10,2, where 2 is the number of decimals and 10 is </a:t>
            </a:r>
            <a:r>
              <a:rPr lang="en-MY" dirty="0" smtClean="0"/>
              <a:t>the total </a:t>
            </a:r>
            <a:r>
              <a:rPr lang="en-MY" dirty="0"/>
              <a:t>number of digits (including decimals). Decimal precision can go to </a:t>
            </a:r>
            <a:r>
              <a:rPr lang="en-MY" dirty="0" smtClean="0"/>
              <a:t>24 places </a:t>
            </a:r>
            <a:r>
              <a:rPr lang="en-MY" dirty="0"/>
              <a:t>for a FLOAT.</a:t>
            </a:r>
          </a:p>
          <a:p>
            <a:r>
              <a:rPr lang="en-MY" b="1" dirty="0" smtClean="0"/>
              <a:t>DOUBLE(M,D)</a:t>
            </a:r>
            <a:r>
              <a:rPr lang="en-MY" dirty="0" smtClean="0"/>
              <a:t>— You </a:t>
            </a:r>
            <a:r>
              <a:rPr lang="en-MY" dirty="0"/>
              <a:t>can define the display length (M) and the number of </a:t>
            </a:r>
            <a:r>
              <a:rPr lang="en-MY" dirty="0" smtClean="0"/>
              <a:t>decimals (D</a:t>
            </a:r>
            <a:r>
              <a:rPr lang="en-MY" dirty="0"/>
              <a:t>). This is not required and will default to 16,4, where 4 is the number </a:t>
            </a:r>
            <a:r>
              <a:rPr lang="en-MY" dirty="0" smtClean="0"/>
              <a:t>of decimals</a:t>
            </a:r>
            <a:r>
              <a:rPr lang="en-MY" dirty="0"/>
              <a:t>. Decimal precision can go to 53 places for a DOUBLE. REAL is a </a:t>
            </a:r>
            <a:r>
              <a:rPr lang="en-MY" dirty="0" smtClean="0"/>
              <a:t>synonym for </a:t>
            </a:r>
            <a:r>
              <a:rPr lang="en-MY" dirty="0"/>
              <a:t>DOUBLE.</a:t>
            </a:r>
          </a:p>
          <a:p>
            <a:r>
              <a:rPr lang="en-MY" b="1" dirty="0" smtClean="0"/>
              <a:t>DECIMAL(M,D)</a:t>
            </a:r>
            <a:r>
              <a:rPr lang="en-MY" dirty="0" smtClean="0"/>
              <a:t>—In </a:t>
            </a:r>
            <a:r>
              <a:rPr lang="en-MY" dirty="0"/>
              <a:t>unpacked decimals, each decimal corresponds to 1 byte. Defining the </a:t>
            </a:r>
            <a:r>
              <a:rPr lang="en-MY" dirty="0" smtClean="0"/>
              <a:t>display length </a:t>
            </a:r>
            <a:r>
              <a:rPr lang="en-MY" dirty="0"/>
              <a:t>(M) and the number of decimals (D) is required. NUMERIC is a </a:t>
            </a:r>
            <a:r>
              <a:rPr lang="en-MY" dirty="0" smtClean="0"/>
              <a:t>synonym for </a:t>
            </a:r>
            <a:r>
              <a:rPr lang="en-MY" dirty="0"/>
              <a:t>DECIMAL.</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87453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Date and Time Types</a:t>
            </a:r>
          </a:p>
        </p:txBody>
      </p:sp>
      <p:sp>
        <p:nvSpPr>
          <p:cNvPr id="3" name="Content Placeholder 2"/>
          <p:cNvSpPr>
            <a:spLocks noGrp="1"/>
          </p:cNvSpPr>
          <p:nvPr>
            <p:ph idx="1"/>
          </p:nvPr>
        </p:nvSpPr>
        <p:spPr/>
        <p:txBody>
          <a:bodyPr/>
          <a:lstStyle/>
          <a:p>
            <a:r>
              <a:rPr lang="en-MY" dirty="0"/>
              <a:t>MySQL has several data types available for storing dates and times, and these </a:t>
            </a:r>
            <a:r>
              <a:rPr lang="en-MY" dirty="0" smtClean="0"/>
              <a:t>data types </a:t>
            </a:r>
            <a:r>
              <a:rPr lang="en-MY" dirty="0"/>
              <a:t>are flexible in their input. </a:t>
            </a:r>
            <a:endParaRPr lang="en-MY" dirty="0" smtClean="0"/>
          </a:p>
          <a:p>
            <a:r>
              <a:rPr lang="en-MY" dirty="0" smtClean="0"/>
              <a:t>In </a:t>
            </a:r>
            <a:r>
              <a:rPr lang="en-MY" dirty="0"/>
              <a:t>other words, you can enter dates that are </a:t>
            </a:r>
            <a:r>
              <a:rPr lang="en-MY" dirty="0" smtClean="0"/>
              <a:t>not really </a:t>
            </a:r>
            <a:r>
              <a:rPr lang="en-MY" dirty="0"/>
              <a:t>days, such as February 30—February has only 28 or 29 days, never 30. </a:t>
            </a:r>
            <a:endParaRPr lang="en-MY" dirty="0" smtClean="0"/>
          </a:p>
          <a:p>
            <a:r>
              <a:rPr lang="en-MY" dirty="0" smtClean="0"/>
              <a:t>Also, you </a:t>
            </a:r>
            <a:r>
              <a:rPr lang="en-MY" dirty="0"/>
              <a:t>can store dates with missing information. For example, if you know </a:t>
            </a:r>
            <a:r>
              <a:rPr lang="en-MY" dirty="0" smtClean="0"/>
              <a:t>that someone was </a:t>
            </a:r>
            <a:r>
              <a:rPr lang="en-MY" dirty="0"/>
              <a:t>born sometime in November 1980, you can use 1980-11-00, where </a:t>
            </a:r>
            <a:r>
              <a:rPr lang="en-MY" dirty="0" smtClean="0"/>
              <a:t>00 would </a:t>
            </a:r>
            <a:r>
              <a:rPr lang="en-MY" dirty="0"/>
              <a:t>have been for the </a:t>
            </a:r>
            <a:r>
              <a:rPr lang="en-MY" dirty="0" smtClean="0"/>
              <a:t>day.</a:t>
            </a:r>
          </a:p>
          <a:p>
            <a:r>
              <a:rPr lang="en-MY" dirty="0"/>
              <a:t>MySQL </a:t>
            </a:r>
            <a:r>
              <a:rPr lang="en-MY" dirty="0" smtClean="0"/>
              <a:t>checks only </a:t>
            </a:r>
            <a:r>
              <a:rPr lang="en-MY" dirty="0"/>
              <a:t>two elements for validity: that the month is between 0 and 12 and that the </a:t>
            </a:r>
            <a:r>
              <a:rPr lang="en-MY" dirty="0" smtClean="0"/>
              <a:t>day is </a:t>
            </a:r>
            <a:r>
              <a:rPr lang="en-MY" dirty="0"/>
              <a:t>between 0 and 31.</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84848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Date and Time Types</a:t>
            </a:r>
          </a:p>
        </p:txBody>
      </p:sp>
      <p:sp>
        <p:nvSpPr>
          <p:cNvPr id="3" name="Content Placeholder 2"/>
          <p:cNvSpPr>
            <a:spLocks noGrp="1"/>
          </p:cNvSpPr>
          <p:nvPr>
            <p:ph idx="1"/>
          </p:nvPr>
        </p:nvSpPr>
        <p:spPr/>
        <p:txBody>
          <a:bodyPr>
            <a:normAutofit lnSpcReduction="10000"/>
          </a:bodyPr>
          <a:lstStyle/>
          <a:p>
            <a:r>
              <a:rPr lang="en-MY" dirty="0"/>
              <a:t>The MySQL date and time data types are as </a:t>
            </a:r>
            <a:r>
              <a:rPr lang="en-MY" dirty="0" smtClean="0"/>
              <a:t>follows:-  </a:t>
            </a:r>
          </a:p>
          <a:p>
            <a:pPr lvl="1"/>
            <a:r>
              <a:rPr lang="en-MY" b="1" dirty="0" smtClean="0"/>
              <a:t>DATE— </a:t>
            </a:r>
            <a:r>
              <a:rPr lang="en-MY" b="1" dirty="0"/>
              <a:t> </a:t>
            </a:r>
            <a:r>
              <a:rPr lang="en-MY" dirty="0" smtClean="0"/>
              <a:t>date </a:t>
            </a:r>
            <a:r>
              <a:rPr lang="en-MY" dirty="0"/>
              <a:t>in YYYY-MM-DD format, between 1000-01-01 and </a:t>
            </a:r>
            <a:r>
              <a:rPr lang="en-MY" dirty="0" smtClean="0"/>
              <a:t>9999-12-31.</a:t>
            </a:r>
          </a:p>
          <a:p>
            <a:pPr lvl="1"/>
            <a:r>
              <a:rPr lang="en-MY" b="1" dirty="0" smtClean="0"/>
              <a:t>DATETIME</a:t>
            </a:r>
            <a:r>
              <a:rPr lang="en-MY" dirty="0" smtClean="0"/>
              <a:t>—A </a:t>
            </a:r>
            <a:r>
              <a:rPr lang="en-MY" dirty="0"/>
              <a:t>date and time combination in YYYY-MM-DD HH:MM:SS </a:t>
            </a:r>
            <a:r>
              <a:rPr lang="en-MY" dirty="0" smtClean="0"/>
              <a:t>format, between </a:t>
            </a:r>
            <a:r>
              <a:rPr lang="en-MY" dirty="0"/>
              <a:t>1000-01-01 00:00:00 and 9999-12-31 23:59:59. </a:t>
            </a:r>
            <a:endParaRPr lang="en-MY" dirty="0" smtClean="0"/>
          </a:p>
          <a:p>
            <a:pPr lvl="1"/>
            <a:r>
              <a:rPr lang="en-MY" b="1" dirty="0" smtClean="0"/>
              <a:t>TIMESTAMP</a:t>
            </a:r>
            <a:r>
              <a:rPr lang="en-MY" dirty="0" smtClean="0"/>
              <a:t>—A </a:t>
            </a:r>
            <a:r>
              <a:rPr lang="en-MY" dirty="0"/>
              <a:t>timestamp between midnight, January 1, 1970, and </a:t>
            </a:r>
            <a:r>
              <a:rPr lang="en-MY" dirty="0" smtClean="0"/>
              <a:t>sometime in </a:t>
            </a:r>
            <a:r>
              <a:rPr lang="en-MY" dirty="0"/>
              <a:t>2037. </a:t>
            </a:r>
            <a:r>
              <a:rPr lang="en-MY" dirty="0" smtClean="0"/>
              <a:t>The </a:t>
            </a:r>
            <a:r>
              <a:rPr lang="en-MY" dirty="0"/>
              <a:t>default length for TIMESTAMP is 14, </a:t>
            </a:r>
            <a:r>
              <a:rPr lang="en-MY" dirty="0" smtClean="0"/>
              <a:t>which stores </a:t>
            </a:r>
            <a:r>
              <a:rPr lang="en-MY" dirty="0"/>
              <a:t>YYYYMMDDHHMMSS. This looks like the previous DATETIME </a:t>
            </a:r>
            <a:r>
              <a:rPr lang="en-MY" dirty="0" smtClean="0"/>
              <a:t>format, only </a:t>
            </a:r>
            <a:r>
              <a:rPr lang="en-MY" dirty="0"/>
              <a:t>without the hyphens between </a:t>
            </a:r>
            <a:r>
              <a:rPr lang="en-MY" dirty="0" smtClean="0"/>
              <a:t>numbers. </a:t>
            </a:r>
            <a:r>
              <a:rPr lang="en-MY" dirty="0"/>
              <a:t>Other definitions of </a:t>
            </a:r>
            <a:r>
              <a:rPr lang="en-MY" dirty="0" smtClean="0"/>
              <a:t>TIMESTAMP are </a:t>
            </a:r>
            <a:r>
              <a:rPr lang="en-MY" dirty="0"/>
              <a:t>12 (YYMMDDHHMMSS), 8 (YYYYMMDD), and 6 (YYMMDD).</a:t>
            </a:r>
          </a:p>
          <a:p>
            <a:pPr lvl="1"/>
            <a:r>
              <a:rPr lang="en-MY" b="1" dirty="0" smtClean="0"/>
              <a:t>TIME</a:t>
            </a:r>
            <a:r>
              <a:rPr lang="en-MY" dirty="0" smtClean="0"/>
              <a:t>—Stores </a:t>
            </a:r>
            <a:r>
              <a:rPr lang="en-MY" dirty="0"/>
              <a:t>the time in HH:MM:SS format</a:t>
            </a:r>
            <a:r>
              <a:rPr lang="en-MY" dirty="0" smtClean="0"/>
              <a:t>. </a:t>
            </a:r>
          </a:p>
          <a:p>
            <a:pPr lvl="1"/>
            <a:r>
              <a:rPr lang="en-MY" b="1" dirty="0" smtClean="0"/>
              <a:t>YEAR(M</a:t>
            </a:r>
            <a:r>
              <a:rPr lang="en-MY" b="1" dirty="0"/>
              <a:t>)</a:t>
            </a:r>
            <a:r>
              <a:rPr lang="en-MY" dirty="0"/>
              <a:t>—Stores a year in two-digit or four-digit format. If the length is </a:t>
            </a:r>
            <a:r>
              <a:rPr lang="en-MY" dirty="0" smtClean="0"/>
              <a:t>specified as </a:t>
            </a:r>
            <a:r>
              <a:rPr lang="en-MY" dirty="0"/>
              <a:t>2 (for example, YEAR(2)), YEAR can be 1970 to 2069 (70 to 69). If </a:t>
            </a:r>
            <a:r>
              <a:rPr lang="en-MY" dirty="0" smtClean="0"/>
              <a:t>the length </a:t>
            </a:r>
            <a:r>
              <a:rPr lang="en-MY" dirty="0"/>
              <a:t>is specified as 4, YEAR can be 1901 to 2155. The default length is 4.</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0282109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2696</TotalTime>
  <Words>3661</Words>
  <Application>Microsoft Office PowerPoint</Application>
  <PresentationFormat>Widescreen</PresentationFormat>
  <Paragraphs>322</Paragraphs>
  <Slides>39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Century Gothic</vt:lpstr>
      <vt:lpstr>Courier New</vt:lpstr>
      <vt:lpstr>Wingdings 3</vt:lpstr>
      <vt:lpstr>Wisp</vt:lpstr>
      <vt:lpstr>Database Design</vt:lpstr>
      <vt:lpstr>The Important of Good Design Database</vt:lpstr>
      <vt:lpstr>The Important of Good Design Database</vt:lpstr>
      <vt:lpstr>The Important of Good Design Database</vt:lpstr>
      <vt:lpstr>MySQL Data Types</vt:lpstr>
      <vt:lpstr>Numeric Data Types</vt:lpstr>
      <vt:lpstr>Numeric Data Types</vt:lpstr>
      <vt:lpstr>Date and Time Types</vt:lpstr>
      <vt:lpstr>Date and Time Types</vt:lpstr>
      <vt:lpstr>String Types</vt:lpstr>
      <vt:lpstr>String Types</vt:lpstr>
      <vt:lpstr>Table-Creation Syntax</vt:lpstr>
      <vt:lpstr>Table-Creation Syntax</vt:lpstr>
      <vt:lpstr>INSERT Command</vt:lpstr>
      <vt:lpstr>INSERT Command</vt:lpstr>
      <vt:lpstr>INSERT Command</vt:lpstr>
      <vt:lpstr>SELECT Command</vt:lpstr>
      <vt:lpstr>SELECT Command</vt:lpstr>
      <vt:lpstr>Ordering SELECT Results</vt:lpstr>
      <vt:lpstr>Limiting the Result</vt:lpstr>
      <vt:lpstr>Using WHERE in the Queries</vt:lpstr>
      <vt:lpstr>Using Operators in WHERE Clauses</vt:lpstr>
      <vt:lpstr>Using Operators in WHERE Clauses</vt:lpstr>
      <vt:lpstr>String Comparison using LIKE</vt:lpstr>
      <vt:lpstr>PowerPoint Presentation</vt:lpstr>
      <vt:lpstr>Selecting from Multiple Tables</vt:lpstr>
      <vt:lpstr>Selecting from Multiple Tables</vt:lpstr>
      <vt:lpstr>Using JOIN</vt:lpstr>
      <vt:lpstr>PowerPoint Presentation</vt:lpstr>
      <vt:lpstr>Using JOIN</vt:lpstr>
      <vt:lpstr>Using JOIN</vt:lpstr>
      <vt:lpstr>Using Subqueries</vt:lpstr>
      <vt:lpstr>Using Subqueries</vt:lpstr>
      <vt:lpstr>Using Subqueries</vt:lpstr>
      <vt:lpstr>UPDATE Syntax</vt:lpstr>
      <vt:lpstr>UPDATE Syntax</vt:lpstr>
      <vt:lpstr>UPDATE Syntax</vt:lpstr>
      <vt:lpstr>UPDATE Syntax</vt:lpstr>
      <vt:lpstr>Conditional UPDATEs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hidayah1602@gmail.com</dc:creator>
  <cp:lastModifiedBy>hidayah1602@gmail.com</cp:lastModifiedBy>
  <cp:revision>31</cp:revision>
  <dcterms:created xsi:type="dcterms:W3CDTF">2017-11-13T21:15:45Z</dcterms:created>
  <dcterms:modified xsi:type="dcterms:W3CDTF">2017-11-17T06:20:09Z</dcterms:modified>
</cp:coreProperties>
</file>