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7" r:id="rId21"/>
    <p:sldId id="258" r:id="rId22"/>
    <p:sldId id="259" r:id="rId23"/>
    <p:sldId id="260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2" r:id="rId33"/>
    <p:sldId id="288" r:id="rId34"/>
    <p:sldId id="289" r:id="rId35"/>
    <p:sldId id="290" r:id="rId36"/>
    <p:sldId id="291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A40"/>
    <a:srgbClr val="ED3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PHP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Part 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806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Incrementing and Decrementing an</a:t>
            </a:r>
            <a:br>
              <a:rPr lang="en-MY" dirty="0"/>
            </a:br>
            <a:r>
              <a:rPr lang="en-MY" dirty="0"/>
              <a:t>Integer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coding in PHP, you will often find it necessary to increment or decrement </a:t>
            </a:r>
            <a:r>
              <a:rPr lang="en-MY" dirty="0" smtClean="0"/>
              <a:t>a variable </a:t>
            </a:r>
            <a:r>
              <a:rPr lang="en-MY" dirty="0"/>
              <a:t>that is an integer type. </a:t>
            </a:r>
            <a:endParaRPr lang="en-MY" dirty="0" smtClean="0"/>
          </a:p>
          <a:p>
            <a:r>
              <a:rPr lang="en-MY" dirty="0" smtClean="0"/>
              <a:t>You </a:t>
            </a:r>
            <a:r>
              <a:rPr lang="en-MY" dirty="0"/>
              <a:t>usually </a:t>
            </a:r>
            <a:r>
              <a:rPr lang="en-MY" dirty="0" smtClean="0"/>
              <a:t>need </a:t>
            </a:r>
            <a:r>
              <a:rPr lang="en-MY" dirty="0"/>
              <a:t>to do this when you are </a:t>
            </a:r>
            <a:r>
              <a:rPr lang="en-MY" dirty="0" smtClean="0"/>
              <a:t>counting the </a:t>
            </a:r>
            <a:r>
              <a:rPr lang="en-MY" dirty="0"/>
              <a:t>iterations of a loop</a:t>
            </a:r>
            <a:r>
              <a:rPr lang="en-MY" dirty="0" smtClean="0"/>
              <a:t>.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$x + 1; // $x is incremented by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+= 1; // $x is incremented by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MY" i="1" dirty="0">
                <a:solidFill>
                  <a:schemeClr val="tx1"/>
                </a:solidFill>
                <a:cs typeface="Courier New" panose="02070309020205020404" pitchFamily="49" charset="0"/>
              </a:rPr>
              <a:t>post-increment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and </a:t>
            </a:r>
            <a:r>
              <a:rPr lang="en-MY" i="1" dirty="0">
                <a:solidFill>
                  <a:schemeClr val="tx1"/>
                </a:solidFill>
                <a:cs typeface="Courier New" panose="02070309020205020404" pitchFamily="49" charset="0"/>
              </a:rPr>
              <a:t>post-decrement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operators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$x++; // $x is incremented by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$x--; // $x is decremented by 1</a:t>
            </a:r>
          </a:p>
        </p:txBody>
      </p:sp>
    </p:spTree>
    <p:extLst>
      <p:ext uri="{BB962C8B-B14F-4D97-AF65-F5344CB8AC3E}">
        <p14:creationId xmlns:p14="http://schemas.microsoft.com/office/powerpoint/2010/main" val="404769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some circumstances, you might want to increment or decrement a variable in </a:t>
            </a:r>
            <a:r>
              <a:rPr lang="en-MY" dirty="0" smtClean="0"/>
              <a:t>a test </a:t>
            </a:r>
            <a:r>
              <a:rPr lang="en-MY" dirty="0"/>
              <a:t>expression before the test is carried out. </a:t>
            </a:r>
            <a:endParaRPr lang="en-MY" dirty="0" smtClean="0"/>
          </a:p>
          <a:p>
            <a:r>
              <a:rPr lang="en-MY" dirty="0" smtClean="0"/>
              <a:t>PHP </a:t>
            </a:r>
            <a:r>
              <a:rPr lang="en-MY" dirty="0"/>
              <a:t>provides the pre-increment and </a:t>
            </a:r>
            <a:r>
              <a:rPr lang="en-MY" dirty="0" err="1" smtClean="0"/>
              <a:t>predecrement</a:t>
            </a:r>
            <a:r>
              <a:rPr lang="en-MY" dirty="0" smtClean="0"/>
              <a:t> operators </a:t>
            </a:r>
            <a:r>
              <a:rPr lang="en-MY" dirty="0"/>
              <a:t>for this </a:t>
            </a:r>
            <a:r>
              <a:rPr lang="en-MY" dirty="0" smtClean="0"/>
              <a:t>purpose. 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++$x; // $x is incremented by 1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--$x; // $x is decremented by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/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Example 1</a:t>
            </a:r>
          </a:p>
          <a:p>
            <a:pPr marL="914400" lvl="2" indent="0">
              <a:buNone/>
            </a:pPr>
            <a:r>
              <a:rPr lang="da-DK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3;</a:t>
            </a:r>
          </a:p>
          <a:p>
            <a:pPr marL="914400" lvl="2" indent="0">
              <a:buNone/>
            </a:pPr>
            <a:r>
              <a:rPr lang="da-DK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++$x &lt; 4; // false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0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Comparison operators perform comparative tests using their operands and </a:t>
            </a:r>
            <a:r>
              <a:rPr lang="en-MY" dirty="0" smtClean="0"/>
              <a:t>return the </a:t>
            </a:r>
            <a:r>
              <a:rPr lang="en-MY" dirty="0"/>
              <a:t>Boolean value true if the test is successful or false if the test fails</a:t>
            </a:r>
            <a:r>
              <a:rPr lang="en-MY" dirty="0" smtClean="0"/>
              <a:t>.</a:t>
            </a:r>
          </a:p>
          <a:p>
            <a:r>
              <a:rPr lang="en-MY" dirty="0" smtClean="0"/>
              <a:t> </a:t>
            </a:r>
            <a:r>
              <a:rPr lang="en-MY" dirty="0"/>
              <a:t>This type </a:t>
            </a:r>
            <a:r>
              <a:rPr lang="en-MY" dirty="0" smtClean="0"/>
              <a:t>of expression </a:t>
            </a:r>
            <a:r>
              <a:rPr lang="en-MY" dirty="0"/>
              <a:t>is useful when using control structures in your scripts, such as if </a:t>
            </a:r>
            <a:r>
              <a:rPr lang="en-MY" dirty="0" smtClean="0"/>
              <a:t>and while </a:t>
            </a:r>
            <a:r>
              <a:rPr lang="en-MY" dirty="0"/>
              <a:t>statements</a:t>
            </a:r>
            <a:r>
              <a:rPr lang="en-MY" dirty="0" smtClean="0"/>
              <a:t>.</a:t>
            </a:r>
          </a:p>
          <a:p>
            <a:pPr marL="85725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&lt; 5</a:t>
            </a:r>
          </a:p>
        </p:txBody>
      </p:sp>
    </p:spTree>
    <p:extLst>
      <p:ext uri="{BB962C8B-B14F-4D97-AF65-F5344CB8AC3E}">
        <p14:creationId xmlns:p14="http://schemas.microsoft.com/office/powerpoint/2010/main" val="289870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060" y="1889125"/>
            <a:ext cx="5029200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85" y="3279775"/>
            <a:ext cx="5019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8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Logical operators test combinations of Boolean values. For example, the or </a:t>
            </a:r>
            <a:r>
              <a:rPr lang="en-MY" dirty="0" smtClean="0"/>
              <a:t>operator, which </a:t>
            </a:r>
            <a:r>
              <a:rPr lang="en-MY" dirty="0"/>
              <a:t>is indicated by two pipe characters (||) or simply the word or, returns </a:t>
            </a:r>
            <a:r>
              <a:rPr lang="en-MY" dirty="0" smtClean="0"/>
              <a:t>the Boolean </a:t>
            </a:r>
            <a:r>
              <a:rPr lang="en-MY" dirty="0"/>
              <a:t>value true if either the left or the right operand is true: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||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//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00100" lvl="2" indent="0">
              <a:buNone/>
            </a:pPr>
            <a:endParaRPr lang="en-MY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29" y="4297135"/>
            <a:ext cx="6157914" cy="24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7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The </a:t>
            </a:r>
            <a:r>
              <a:rPr lang="en-MY" dirty="0"/>
              <a:t>PHP engine usually reads </a:t>
            </a:r>
            <a:r>
              <a:rPr lang="en-MY" dirty="0" smtClean="0"/>
              <a:t>your expression </a:t>
            </a:r>
            <a:r>
              <a:rPr lang="en-MY" dirty="0"/>
              <a:t>from left to right</a:t>
            </a:r>
            <a:r>
              <a:rPr lang="en-MY" dirty="0" smtClean="0"/>
              <a:t>.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+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+ 5 *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914400" lvl="2" indent="0">
              <a:buNone/>
            </a:pPr>
            <a:endParaRPr lang="en-MY" sz="1800" b="1" dirty="0" smtClean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/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Whatever the precedence of the operators in a complex expression, it is a good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idea to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use parentheses to make your code clearer and to save you from bugs such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as applying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sales tax to the wrong subtotal in a shopping cart situation.</a:t>
            </a:r>
          </a:p>
        </p:txBody>
      </p:sp>
    </p:spTree>
    <p:extLst>
      <p:ext uri="{BB962C8B-B14F-4D97-AF65-F5344CB8AC3E}">
        <p14:creationId xmlns:p14="http://schemas.microsoft.com/office/powerpoint/2010/main" val="17196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737" y="1917246"/>
            <a:ext cx="2717233" cy="450579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7576457" y="2002971"/>
            <a:ext cx="537029" cy="42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21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Variables offer a flexible way of storing data because you can change their </a:t>
            </a:r>
            <a:r>
              <a:rPr lang="en-MY" dirty="0" smtClean="0"/>
              <a:t>values. </a:t>
            </a:r>
          </a:p>
          <a:p>
            <a:r>
              <a:rPr lang="en-MY" dirty="0" smtClean="0"/>
              <a:t>However</a:t>
            </a:r>
            <a:r>
              <a:rPr lang="en-MY" dirty="0"/>
              <a:t>, if you want to work with a value that must remain unchanged </a:t>
            </a:r>
            <a:r>
              <a:rPr lang="en-MY" dirty="0" smtClean="0"/>
              <a:t>throughout your </a:t>
            </a:r>
            <a:r>
              <a:rPr lang="en-MY" dirty="0"/>
              <a:t>script’s execution, you can define and use a constant. </a:t>
            </a:r>
            <a:endParaRPr lang="en-MY" dirty="0" smtClean="0"/>
          </a:p>
          <a:p>
            <a:r>
              <a:rPr lang="en-MY" dirty="0" smtClean="0"/>
              <a:t>You </a:t>
            </a:r>
            <a:r>
              <a:rPr lang="en-MY" dirty="0"/>
              <a:t>must use PHP’s </a:t>
            </a:r>
            <a:r>
              <a:rPr lang="en-MY" dirty="0" err="1" smtClean="0"/>
              <a:t>builtin</a:t>
            </a:r>
            <a:r>
              <a:rPr lang="en-MY" dirty="0" smtClean="0"/>
              <a:t> 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define()</a:t>
            </a:r>
            <a:r>
              <a:rPr lang="en-MY" dirty="0" smtClean="0"/>
              <a:t>function </a:t>
            </a:r>
            <a:r>
              <a:rPr lang="en-MY" dirty="0"/>
              <a:t>to create a constant, which subsequently cannot be </a:t>
            </a:r>
            <a:r>
              <a:rPr lang="en-MY" dirty="0" smtClean="0"/>
              <a:t>changed unless </a:t>
            </a:r>
            <a:r>
              <a:rPr lang="en-MY" dirty="0"/>
              <a:t>you specifically </a:t>
            </a: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MY" dirty="0" smtClean="0"/>
              <a:t>it </a:t>
            </a:r>
            <a:r>
              <a:rPr lang="en-MY" dirty="0"/>
              <a:t>again. </a:t>
            </a:r>
            <a:endParaRPr lang="en-MY" dirty="0" smtClean="0"/>
          </a:p>
          <a:p>
            <a:r>
              <a:rPr lang="en-MY" dirty="0" smtClean="0"/>
              <a:t>To </a:t>
            </a:r>
            <a:r>
              <a:rPr lang="en-MY" dirty="0"/>
              <a:t>use the </a:t>
            </a: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MY" dirty="0" smtClean="0"/>
              <a:t>function</a:t>
            </a:r>
            <a:r>
              <a:rPr lang="en-MY" dirty="0"/>
              <a:t>, place </a:t>
            </a:r>
            <a:r>
              <a:rPr lang="en-MY" dirty="0" smtClean="0"/>
              <a:t>the name </a:t>
            </a:r>
            <a:r>
              <a:rPr lang="en-MY" dirty="0"/>
              <a:t>of the constant and the value you want to give it within parentheses and </a:t>
            </a:r>
            <a:r>
              <a:rPr lang="en-MY" dirty="0" smtClean="0"/>
              <a:t>separated by </a:t>
            </a:r>
            <a:r>
              <a:rPr lang="en-MY" dirty="0"/>
              <a:t>a comma: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define(“YOUR_CONSTANT_NAME”, 42);</a:t>
            </a:r>
          </a:p>
        </p:txBody>
      </p:sp>
    </p:spTree>
    <p:extLst>
      <p:ext uri="{BB962C8B-B14F-4D97-AF65-F5344CB8AC3E}">
        <p14:creationId xmlns:p14="http://schemas.microsoft.com/office/powerpoint/2010/main" val="205951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MY" sz="18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(“THE_YEAR”, “2012”);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 is the year “.THE_YEAR;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Exercise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Assign values to two variables. Use comparison operators to test whether </a:t>
            </a:r>
            <a:r>
              <a:rPr lang="en-MY" dirty="0" smtClean="0"/>
              <a:t>the first </a:t>
            </a:r>
            <a:r>
              <a:rPr lang="en-MY" dirty="0"/>
              <a:t>value is</a:t>
            </a:r>
          </a:p>
          <a:p>
            <a:pPr lvl="1"/>
            <a:r>
              <a:rPr lang="en-MY" dirty="0" smtClean="0"/>
              <a:t>The </a:t>
            </a:r>
            <a:r>
              <a:rPr lang="en-MY" dirty="0"/>
              <a:t>same as the second</a:t>
            </a:r>
          </a:p>
          <a:p>
            <a:pPr lvl="1"/>
            <a:r>
              <a:rPr lang="en-MY" dirty="0" smtClean="0"/>
              <a:t>Less </a:t>
            </a:r>
            <a:r>
              <a:rPr lang="en-MY" dirty="0"/>
              <a:t>than the second</a:t>
            </a:r>
          </a:p>
          <a:p>
            <a:pPr lvl="1"/>
            <a:r>
              <a:rPr lang="en-MY" dirty="0" smtClean="0"/>
              <a:t>Greater </a:t>
            </a:r>
            <a:r>
              <a:rPr lang="en-MY" dirty="0"/>
              <a:t>than the second</a:t>
            </a:r>
          </a:p>
          <a:p>
            <a:pPr lvl="1"/>
            <a:r>
              <a:rPr lang="en-MY" dirty="0" smtClean="0"/>
              <a:t>Less </a:t>
            </a:r>
            <a:r>
              <a:rPr lang="en-MY" dirty="0"/>
              <a:t>than or equal to the second</a:t>
            </a:r>
          </a:p>
          <a:p>
            <a:r>
              <a:rPr lang="en-MY" dirty="0"/>
              <a:t>Print the result of each test to the browser.</a:t>
            </a:r>
          </a:p>
          <a:p>
            <a:r>
              <a:rPr lang="en-MY" dirty="0"/>
              <a:t>Change the values assigned to your test variables and run the script again.</a:t>
            </a:r>
          </a:p>
        </p:txBody>
      </p:sp>
    </p:spTree>
    <p:extLst>
      <p:ext uri="{BB962C8B-B14F-4D97-AF65-F5344CB8AC3E}">
        <p14:creationId xmlns:p14="http://schemas.microsoft.com/office/powerpoint/2010/main" val="193566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Operators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86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Flow Control Function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414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Switching Flow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It is common for scripts to evaluate conditions and change their </a:t>
            </a:r>
            <a:r>
              <a:rPr lang="en-MY" dirty="0" smtClean="0"/>
              <a:t>behaviour </a:t>
            </a:r>
            <a:r>
              <a:rPr lang="en-MY" dirty="0"/>
              <a:t>accordingly.</a:t>
            </a:r>
          </a:p>
          <a:p>
            <a:r>
              <a:rPr lang="en-MY" dirty="0"/>
              <a:t>These decisions are what make your PHP pages </a:t>
            </a:r>
            <a:r>
              <a:rPr lang="en-MY" dirty="0" smtClean="0"/>
              <a:t>dynamic. </a:t>
            </a:r>
          </a:p>
          <a:p>
            <a:r>
              <a:rPr lang="en-MY" dirty="0"/>
              <a:t>PHP enables you to </a:t>
            </a:r>
            <a:r>
              <a:rPr lang="en-MY" dirty="0" smtClean="0"/>
              <a:t>do this </a:t>
            </a:r>
            <a:r>
              <a:rPr lang="en-MY" dirty="0"/>
              <a:t>with an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dirty="0"/>
              <a:t> </a:t>
            </a:r>
            <a:r>
              <a:rPr lang="en-MY" dirty="0" smtClean="0"/>
              <a:t>statement.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50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MY" dirty="0"/>
              <a:t>statement is a way of controlling the execution of a statement that follows </a:t>
            </a:r>
            <a:r>
              <a:rPr lang="en-MY" dirty="0" smtClean="0"/>
              <a:t>it. </a:t>
            </a:r>
          </a:p>
          <a:p>
            <a:r>
              <a:rPr lang="en-MY" dirty="0"/>
              <a:t>The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dirty="0"/>
              <a:t> statement </a:t>
            </a:r>
            <a:r>
              <a:rPr lang="en-MY" dirty="0" smtClean="0"/>
              <a:t>evaluates an </a:t>
            </a:r>
            <a:r>
              <a:rPr lang="en-MY" dirty="0"/>
              <a:t>expression found between parentheses</a:t>
            </a:r>
            <a:r>
              <a:rPr lang="en-MY" dirty="0" smtClean="0"/>
              <a:t>.</a:t>
            </a:r>
          </a:p>
          <a:p>
            <a:r>
              <a:rPr lang="en-MY" dirty="0" smtClean="0"/>
              <a:t>If </a:t>
            </a:r>
            <a:r>
              <a:rPr lang="en-MY" dirty="0"/>
              <a:t>this expression results in a </a:t>
            </a:r>
            <a:r>
              <a:rPr lang="en-MY" dirty="0" smtClean="0"/>
              <a:t>true value</a:t>
            </a:r>
            <a:r>
              <a:rPr lang="en-MY" dirty="0"/>
              <a:t>, the statement is executed. Otherwise, the statement is </a:t>
            </a:r>
            <a:r>
              <a:rPr lang="en-MY" dirty="0" smtClean="0"/>
              <a:t>skipped </a:t>
            </a:r>
            <a:r>
              <a:rPr lang="en-MY" dirty="0"/>
              <a:t>entirely</a:t>
            </a:r>
            <a:r>
              <a:rPr lang="en-MY" dirty="0" smtClean="0"/>
              <a:t>.</a:t>
            </a:r>
          </a:p>
          <a:p>
            <a:pPr marL="457200" lvl="1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(expression) {</a:t>
            </a:r>
          </a:p>
          <a:p>
            <a:pPr marL="457200" lvl="1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if the expression evaluates to true</a:t>
            </a:r>
          </a:p>
          <a:p>
            <a:pPr marL="457200" lvl="1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5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1: if statement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$mood = “happy”;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if ($mood == “happy”) {</a:t>
            </a:r>
          </a:p>
          <a:p>
            <a:pPr marL="0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echo “Hooray! I’m in a good mood!”;</a:t>
            </a:r>
          </a:p>
          <a:p>
            <a:pPr marL="0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}</a:t>
            </a:r>
          </a:p>
          <a:p>
            <a:pPr marL="0" indent="0">
              <a:buNone/>
            </a:pP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indent="0">
              <a:buNone/>
            </a:pPr>
            <a:endParaRPr lang="en-MY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1" dirty="0" smtClean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Now try to add another if statement if mood is sad. Please print “I need a break!”. </a:t>
            </a:r>
            <a:endParaRPr lang="en-MY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rgbClr val="EBEBEB"/>
                </a:solidFill>
              </a:rPr>
              <a:t>The </a:t>
            </a:r>
            <a:r>
              <a:rPr lang="en-MY" b="1" dirty="0" smtClean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</a:t>
            </a:r>
            <a:r>
              <a:rPr lang="en-MY" dirty="0" smtClean="0">
                <a:solidFill>
                  <a:srgbClr val="EBEBEB"/>
                </a:solidFill>
              </a:rPr>
              <a:t> </a:t>
            </a:r>
            <a:r>
              <a:rPr lang="en-MY" dirty="0">
                <a:solidFill>
                  <a:srgbClr val="EBEBEB"/>
                </a:solidFill>
              </a:rPr>
              <a:t>Statement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working with an if statement, you might want to define an alternative block </a:t>
            </a:r>
            <a:r>
              <a:rPr lang="en-MY" dirty="0" smtClean="0"/>
              <a:t>of code </a:t>
            </a:r>
            <a:r>
              <a:rPr lang="en-MY" dirty="0"/>
              <a:t>that should be executed if the expression you are testing evaluates to false</a:t>
            </a:r>
            <a:r>
              <a:rPr lang="en-MY" dirty="0" smtClean="0"/>
              <a:t>.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(expression)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if the expression evaluates to true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in all other cases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69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2:</a:t>
            </a:r>
            <a:r>
              <a:rPr lang="en-MY" b="1" dirty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if…else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9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9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$mood = “sad”;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if ($mood == “happy”)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echo “Hooray! I’m in a good mood!”;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} else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echo “I’m in a $mood </a:t>
            </a:r>
            <a:r>
              <a:rPr lang="en-MY" sz="19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mood</a:t>
            </a: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}</a:t>
            </a:r>
          </a:p>
          <a:p>
            <a:pPr marL="0" lvl="0" indent="0">
              <a:buClr>
                <a:srgbClr val="B31166"/>
              </a:buClr>
              <a:buNone/>
            </a:pPr>
            <a:r>
              <a:rPr lang="en-MY" sz="19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8</a:t>
            </a: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MY" sz="19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0" lvl="0" indent="0">
              <a:buClr>
                <a:srgbClr val="B31166"/>
              </a:buClr>
              <a:buNone/>
            </a:pPr>
            <a:endParaRPr lang="en-MY" sz="1800" b="1" dirty="0" smtClean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B31166"/>
              </a:buClr>
              <a:buNone/>
            </a:pPr>
            <a:r>
              <a:rPr lang="en-MY" b="1" dirty="0" smtClean="0">
                <a:solidFill>
                  <a:srgbClr val="D53DD0">
                    <a:lumMod val="50000"/>
                  </a:srgbClr>
                </a:solidFill>
                <a:cs typeface="Courier New" panose="02070309020205020404" pitchFamily="49" charset="0"/>
              </a:rPr>
              <a:t>What is the output?</a:t>
            </a:r>
            <a:endParaRPr lang="en-MY" b="1" dirty="0">
              <a:solidFill>
                <a:srgbClr val="D53DD0">
                  <a:lumMod val="50000"/>
                </a:srgbClr>
              </a:solidFill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MY" sz="1800" b="1" dirty="0" smtClean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3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 if…else </a:t>
            </a:r>
            <a:r>
              <a:rPr lang="en-MY" dirty="0">
                <a:solidFill>
                  <a:srgbClr val="EBEBEB"/>
                </a:solidFill>
              </a:rPr>
              <a:t>Statement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11814"/>
          </a:xfrm>
        </p:spPr>
        <p:txBody>
          <a:bodyPr>
            <a:normAutofit fontScale="92500" lnSpcReduction="10000"/>
          </a:bodyPr>
          <a:lstStyle/>
          <a:p>
            <a:r>
              <a:rPr lang="en-MY" dirty="0"/>
              <a:t>You can use an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if...</a:t>
            </a:r>
            <a:r>
              <a:rPr lang="en-MY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...else </a:t>
            </a:r>
            <a:r>
              <a:rPr lang="en-MY" dirty="0"/>
              <a:t>clause to test multiple expressions (</a:t>
            </a:r>
            <a:r>
              <a:rPr lang="en-MY" dirty="0" smtClean="0"/>
              <a:t>the </a:t>
            </a:r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...else </a:t>
            </a:r>
            <a:r>
              <a:rPr lang="en-MY" dirty="0"/>
              <a:t>portion) before offering a </a:t>
            </a:r>
            <a:r>
              <a:rPr lang="en-MY" dirty="0" smtClean="0"/>
              <a:t>default </a:t>
            </a:r>
            <a:r>
              <a:rPr lang="en-MY" dirty="0"/>
              <a:t>block of </a:t>
            </a:r>
            <a:r>
              <a:rPr lang="en-MY" dirty="0" smtClean="0"/>
              <a:t>code.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(expression)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if the expression evaluates to true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MY" sz="19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(another expression)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if the previous expression failed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and this one evaluates to true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in all other cases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721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3:</a:t>
            </a:r>
            <a:r>
              <a:rPr lang="en-MY" b="1" dirty="0" smtClean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if…else if…else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56957"/>
          </a:xfrm>
        </p:spPr>
        <p:txBody>
          <a:bodyPr>
            <a:normAutofit fontScale="92500" lnSpcReduction="10000"/>
          </a:bodyPr>
          <a:lstStyle/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9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9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$mood = “sad”;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if ($mood == “happy”)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echo “Hooray! I’m in a good mood!”;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} </a:t>
            </a:r>
            <a:r>
              <a:rPr lang="en-MY" sz="19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($mood == “sad”)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echo “</a:t>
            </a:r>
            <a:r>
              <a:rPr lang="en-MY" sz="19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Awww</a:t>
            </a: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Don’t be down!”;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} else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echo “I’m neither happy nor sad, but $mood.”;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}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</a:t>
            </a:r>
            <a:r>
              <a:rPr lang="en-MY" sz="19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MY" b="1" dirty="0">
              <a:solidFill>
                <a:srgbClr val="D53DD0">
                  <a:lumMod val="5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MY" sz="1800" b="1" dirty="0" smtClean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3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MY" dirty="0" smtClean="0">
                <a:solidFill>
                  <a:srgbClr val="EBEBEB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MY" dirty="0">
                <a:solidFill>
                  <a:srgbClr val="EBEBEB"/>
                </a:solidFill>
                <a:latin typeface="+mn-lt"/>
                <a:cs typeface="Courier New" panose="02070309020205020404" pitchFamily="49" charset="0"/>
              </a:rPr>
              <a:t>Statement</a:t>
            </a:r>
            <a:endParaRPr lang="en-MY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11814"/>
          </a:xfrm>
        </p:spPr>
        <p:txBody>
          <a:bodyPr>
            <a:normAutofit/>
          </a:bodyPr>
          <a:lstStyle/>
          <a:p>
            <a:r>
              <a:rPr lang="en-MY" dirty="0"/>
              <a:t>The switch statement is an alternative way of changing flow, based on the </a:t>
            </a:r>
            <a:r>
              <a:rPr lang="en-MY" dirty="0" smtClean="0"/>
              <a:t>evaluation of </a:t>
            </a:r>
            <a:r>
              <a:rPr lang="en-MY" dirty="0"/>
              <a:t>an expression. </a:t>
            </a:r>
            <a:endParaRPr lang="en-MY" dirty="0" smtClean="0"/>
          </a:p>
          <a:p>
            <a:r>
              <a:rPr lang="en-MY" dirty="0" smtClean="0"/>
              <a:t>Using </a:t>
            </a:r>
            <a:r>
              <a:rPr lang="en-MY" dirty="0"/>
              <a:t>the if statement in conjunction with </a:t>
            </a:r>
            <a:r>
              <a:rPr lang="en-MY" dirty="0" err="1"/>
              <a:t>elseif</a:t>
            </a:r>
            <a:r>
              <a:rPr lang="en-MY" dirty="0"/>
              <a:t>, you </a:t>
            </a:r>
            <a:r>
              <a:rPr lang="en-MY" dirty="0" smtClean="0"/>
              <a:t>can evaluate </a:t>
            </a:r>
            <a:r>
              <a:rPr lang="en-MY" dirty="0"/>
              <a:t>multiple expressions, as you’ve just seen. </a:t>
            </a:r>
            <a:endParaRPr lang="en-MY" dirty="0" smtClean="0"/>
          </a:p>
          <a:p>
            <a:r>
              <a:rPr lang="en-MY" dirty="0" smtClean="0"/>
              <a:t>However</a:t>
            </a:r>
            <a:r>
              <a:rPr lang="en-MY" dirty="0"/>
              <a:t>, a switch </a:t>
            </a:r>
            <a:r>
              <a:rPr lang="en-MY" dirty="0" smtClean="0"/>
              <a:t>statement evaluates </a:t>
            </a:r>
            <a:r>
              <a:rPr lang="en-MY" dirty="0"/>
              <a:t>only one expression in a list of expressions, selecting the correct one </a:t>
            </a:r>
            <a:r>
              <a:rPr lang="en-MY" dirty="0" smtClean="0"/>
              <a:t>based on </a:t>
            </a:r>
            <a:r>
              <a:rPr lang="en-MY" dirty="0"/>
              <a:t>a specific bit of matching code.</a:t>
            </a:r>
            <a:endParaRPr lang="en-MY" sz="19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26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MY" dirty="0">
                <a:solidFill>
                  <a:srgbClr val="EBEBEB"/>
                </a:solidFill>
                <a:latin typeface="+mn-lt"/>
                <a:cs typeface="Courier New" panose="02070309020205020404" pitchFamily="49" charset="0"/>
              </a:rPr>
              <a:t>S</a:t>
            </a:r>
            <a:r>
              <a:rPr lang="en-MY" dirty="0" smtClean="0">
                <a:solidFill>
                  <a:srgbClr val="EBEBEB"/>
                </a:solidFill>
                <a:latin typeface="+mn-lt"/>
                <a:cs typeface="Courier New" panose="02070309020205020404" pitchFamily="49" charset="0"/>
              </a:rPr>
              <a:t>yntax</a:t>
            </a:r>
            <a:r>
              <a:rPr lang="en-MY" b="1" dirty="0" smtClean="0">
                <a:solidFill>
                  <a:srgbClr val="EBEBEB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MY" dirty="0" smtClean="0"/>
              <a:t>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56957"/>
          </a:xfrm>
        </p:spPr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result1: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 this if expression results in result1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result2: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 this if expression results in result2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 this if no break statement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 been encountered hitherto</a:t>
            </a:r>
          </a:p>
          <a:p>
            <a:pPr marL="800100" lvl="2" indent="0">
              <a:buNone/>
            </a:pPr>
            <a:r>
              <a:rPr lang="en-MY" sz="19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1800" b="1" dirty="0" smtClean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Operators &amp; Expressions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Operators are symbols used </a:t>
            </a:r>
            <a:r>
              <a:rPr lang="en-MY" dirty="0" smtClean="0"/>
              <a:t>to:-</a:t>
            </a:r>
          </a:p>
          <a:p>
            <a:pPr lvl="1"/>
            <a:r>
              <a:rPr lang="en-MY" dirty="0" smtClean="0"/>
              <a:t>manipulate </a:t>
            </a:r>
            <a:r>
              <a:rPr lang="en-MY" dirty="0"/>
              <a:t>data stored in </a:t>
            </a:r>
            <a:r>
              <a:rPr lang="en-MY" dirty="0" smtClean="0"/>
              <a:t>variables</a:t>
            </a:r>
          </a:p>
          <a:p>
            <a:pPr lvl="1"/>
            <a:r>
              <a:rPr lang="en-MY" dirty="0" smtClean="0"/>
              <a:t>make </a:t>
            </a:r>
            <a:r>
              <a:rPr lang="en-MY" dirty="0"/>
              <a:t>it </a:t>
            </a:r>
            <a:r>
              <a:rPr lang="en-MY" dirty="0" smtClean="0"/>
              <a:t>possible to </a:t>
            </a:r>
            <a:r>
              <a:rPr lang="en-MY" dirty="0"/>
              <a:t>use one or more values to produce a new </a:t>
            </a:r>
            <a:r>
              <a:rPr lang="en-MY" dirty="0" smtClean="0"/>
              <a:t>value </a:t>
            </a:r>
          </a:p>
          <a:p>
            <a:pPr lvl="1"/>
            <a:r>
              <a:rPr lang="en-MY" dirty="0" smtClean="0"/>
              <a:t>check </a:t>
            </a:r>
            <a:r>
              <a:rPr lang="en-MY" dirty="0"/>
              <a:t>the validity </a:t>
            </a:r>
            <a:r>
              <a:rPr lang="en-MY" dirty="0" smtClean="0"/>
              <a:t>of data </a:t>
            </a:r>
            <a:r>
              <a:rPr lang="en-MY" dirty="0"/>
              <a:t>to determine the next step in a condition, and so forth. </a:t>
            </a:r>
            <a:endParaRPr lang="en-MY" dirty="0" smtClean="0"/>
          </a:p>
          <a:p>
            <a:r>
              <a:rPr lang="en-MY" dirty="0" smtClean="0"/>
              <a:t>A </a:t>
            </a:r>
            <a:r>
              <a:rPr lang="en-MY" dirty="0"/>
              <a:t>value </a:t>
            </a:r>
            <a:r>
              <a:rPr lang="en-MY" dirty="0" smtClean="0"/>
              <a:t>operated </a:t>
            </a:r>
            <a:r>
              <a:rPr lang="en-MY" dirty="0"/>
              <a:t>on </a:t>
            </a:r>
            <a:r>
              <a:rPr lang="en-MY" dirty="0" smtClean="0"/>
              <a:t>by an </a:t>
            </a:r>
            <a:r>
              <a:rPr lang="en-MY" dirty="0"/>
              <a:t>operator is referred to as an </a:t>
            </a:r>
            <a:r>
              <a:rPr lang="en-MY" dirty="0" smtClean="0"/>
              <a:t>operand. </a:t>
            </a:r>
          </a:p>
          <a:p>
            <a:r>
              <a:rPr lang="en-MY" dirty="0"/>
              <a:t>An operator is a symbol or series of symbols that, when used in conjunction </a:t>
            </a:r>
            <a:r>
              <a:rPr lang="en-MY" dirty="0" smtClean="0"/>
              <a:t>with values</a:t>
            </a:r>
            <a:r>
              <a:rPr lang="en-MY" dirty="0"/>
              <a:t>, performs an action, and usually produces a new value.</a:t>
            </a:r>
          </a:p>
          <a:p>
            <a:r>
              <a:rPr lang="en-MY" dirty="0"/>
              <a:t>An operand is a value used in conjunction with an operator. There are usually </a:t>
            </a:r>
            <a:r>
              <a:rPr lang="en-MY" dirty="0" smtClean="0"/>
              <a:t>two or </a:t>
            </a:r>
            <a:r>
              <a:rPr lang="en-MY" dirty="0"/>
              <a:t>more operands to one operator.</a:t>
            </a:r>
          </a:p>
        </p:txBody>
      </p:sp>
    </p:spTree>
    <p:extLst>
      <p:ext uri="{BB962C8B-B14F-4D97-AF65-F5344CB8AC3E}">
        <p14:creationId xmlns:p14="http://schemas.microsoft.com/office/powerpoint/2010/main" val="5325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</a:t>
            </a:r>
            <a:r>
              <a:rPr lang="en-MY" dirty="0" smtClean="0"/>
              <a:t>4:</a:t>
            </a:r>
            <a:r>
              <a:rPr lang="en-MY" b="1" dirty="0" smtClean="0">
                <a:solidFill>
                  <a:srgbClr val="EBEB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switch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9875"/>
            <a:ext cx="8825659" cy="4300582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$mood = “sad”;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switch ($mood)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case “happy”: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echo “Hooray! I’m in a good mood!”;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break;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case “sad”: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8: echo “</a:t>
            </a:r>
            <a:r>
              <a:rPr lang="en-MY" sz="18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Awww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Don’t be down!”;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9: break;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 default: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11: echo “I’m neither happy nor sad, but $mood.”;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} 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MY" sz="1800" b="1" dirty="0" smtClean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78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Loops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379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Loops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Scripts can also decide how many times to execute a block of code. </a:t>
            </a:r>
            <a:endParaRPr lang="en-MY" dirty="0" smtClean="0"/>
          </a:p>
          <a:p>
            <a:r>
              <a:rPr lang="en-MY" dirty="0" smtClean="0"/>
              <a:t>Loop statements are </a:t>
            </a:r>
            <a:r>
              <a:rPr lang="en-MY" dirty="0"/>
              <a:t>specifically designed to enable you to perform repetitive tasks </a:t>
            </a:r>
            <a:r>
              <a:rPr lang="en-MY" dirty="0" smtClean="0"/>
              <a:t>because they </a:t>
            </a:r>
            <a:r>
              <a:rPr lang="en-MY" dirty="0"/>
              <a:t>continue to operate until a specified condition is achieved or until you </a:t>
            </a:r>
            <a:r>
              <a:rPr lang="en-MY" dirty="0" smtClean="0"/>
              <a:t>explicitly choose </a:t>
            </a:r>
            <a:r>
              <a:rPr lang="en-MY" dirty="0"/>
              <a:t>to exit the loop.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70401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MY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while statement looks similar in structure to a basic if statement, but has </a:t>
            </a:r>
            <a:r>
              <a:rPr lang="en-MY" dirty="0" smtClean="0"/>
              <a:t>the ability </a:t>
            </a:r>
            <a:r>
              <a:rPr lang="en-MY" dirty="0"/>
              <a:t>to loop: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(expression)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</a:p>
          <a:p>
            <a:pPr marL="800100" lvl="2" indent="0">
              <a:buNone/>
            </a:pP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Within the block, you usually change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something that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affects the while statement’s expression; otherwise, your loop continues indefinitely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MY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53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1: </a:t>
            </a:r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MY" dirty="0" smtClean="0"/>
              <a:t> loop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$counter = 1;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while ($counter &lt;= 12)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echo $counter.” times 2 is “.($counter * 2).”&lt;</a:t>
            </a:r>
            <a:r>
              <a:rPr lang="en-MY" sz="18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$counter++;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}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?&gt;</a:t>
            </a:r>
          </a:p>
        </p:txBody>
      </p:sp>
    </p:spTree>
    <p:extLst>
      <p:ext uri="{BB962C8B-B14F-4D97-AF65-F5344CB8AC3E}">
        <p14:creationId xmlns:p14="http://schemas.microsoft.com/office/powerpoint/2010/main" val="793289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MY" dirty="0" smtClean="0"/>
              <a:t> </a:t>
            </a:r>
            <a:r>
              <a:rPr lang="en-MY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essential difference between the two is that the code block is executed before </a:t>
            </a:r>
            <a:r>
              <a:rPr lang="en-MY" dirty="0" smtClean="0"/>
              <a:t>the truth </a:t>
            </a:r>
            <a:r>
              <a:rPr lang="en-MY" dirty="0"/>
              <a:t>test and not after it: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be executed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(expression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/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Useful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when you want the code block to be executed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at least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once, even if the while expression evaluates to false.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812972" y="4050393"/>
            <a:ext cx="1998617" cy="522514"/>
          </a:xfrm>
          <a:prstGeom prst="wedgeEllipseCallout">
            <a:avLst>
              <a:gd name="adj1" fmla="val -77696"/>
              <a:gd name="adj2" fmla="val -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r>
              <a:rPr lang="en-MY" dirty="0" smtClean="0"/>
              <a:t>  is a must!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4345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2: </a:t>
            </a:r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r>
              <a:rPr lang="en-MY" dirty="0" smtClean="0"/>
              <a:t> loop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&lt;?php</a:t>
            </a:r>
          </a:p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$num = 1;</a:t>
            </a:r>
          </a:p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do {</a:t>
            </a:r>
          </a:p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echo “The number is: “.$num.”&lt;br /&gt;”;</a:t>
            </a:r>
          </a:p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$num++;</a:t>
            </a:r>
          </a:p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} while (($num &gt; 200) &amp;&amp; ($num &lt; 400));</a:t>
            </a:r>
          </a:p>
          <a:p>
            <a:pPr marL="800100" lvl="2" indent="0">
              <a:buNone/>
            </a:pPr>
            <a:r>
              <a:rPr lang="pt-BR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?&gt;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4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MY" dirty="0" smtClean="0"/>
              <a:t> </a:t>
            </a:r>
            <a:r>
              <a:rPr lang="en-MY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With a for statement, you can achieve this same series of events, but in a </a:t>
            </a:r>
            <a:r>
              <a:rPr lang="en-MY" dirty="0" smtClean="0"/>
              <a:t>single line </a:t>
            </a:r>
            <a:r>
              <a:rPr lang="en-MY" dirty="0"/>
              <a:t>of code. </a:t>
            </a:r>
            <a:endParaRPr lang="en-MY" dirty="0" smtClean="0"/>
          </a:p>
          <a:p>
            <a:r>
              <a:rPr lang="en-MY" dirty="0" smtClean="0"/>
              <a:t>This </a:t>
            </a:r>
            <a:r>
              <a:rPr lang="en-MY" dirty="0"/>
              <a:t>allows for more compact code and makes it less likely that </a:t>
            </a:r>
            <a:r>
              <a:rPr lang="en-MY" dirty="0" smtClean="0"/>
              <a:t>you might </a:t>
            </a:r>
            <a:r>
              <a:rPr lang="en-MY" dirty="0"/>
              <a:t>forget to increment a counter variable, thereby creating an infinite loop: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MY" sz="1800" b="1" i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 expression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800" b="1" i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expression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800" b="1" i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 expression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be executed</a:t>
            </a:r>
          </a:p>
          <a:p>
            <a:pPr marL="9144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49439" y="4265023"/>
            <a:ext cx="2207623" cy="1404257"/>
            <a:chOff x="6949439" y="4265023"/>
            <a:chExt cx="2207623" cy="1404257"/>
          </a:xfrm>
        </p:grpSpPr>
        <p:sp>
          <p:nvSpPr>
            <p:cNvPr id="6" name="4-Point Star 5"/>
            <p:cNvSpPr/>
            <p:nvPr/>
          </p:nvSpPr>
          <p:spPr>
            <a:xfrm>
              <a:off x="8445136" y="4265023"/>
              <a:ext cx="404948" cy="1234440"/>
            </a:xfrm>
            <a:custGeom>
              <a:avLst/>
              <a:gdLst>
                <a:gd name="connsiteX0" fmla="*/ 0 w 1293223"/>
                <a:gd name="connsiteY0" fmla="*/ 826226 h 1652451"/>
                <a:gd name="connsiteX1" fmla="*/ 564576 w 1293223"/>
                <a:gd name="connsiteY1" fmla="*/ 721403 h 1652451"/>
                <a:gd name="connsiteX2" fmla="*/ 646612 w 1293223"/>
                <a:gd name="connsiteY2" fmla="*/ 0 h 1652451"/>
                <a:gd name="connsiteX3" fmla="*/ 728647 w 1293223"/>
                <a:gd name="connsiteY3" fmla="*/ 721403 h 1652451"/>
                <a:gd name="connsiteX4" fmla="*/ 1293223 w 1293223"/>
                <a:gd name="connsiteY4" fmla="*/ 826226 h 1652451"/>
                <a:gd name="connsiteX5" fmla="*/ 728647 w 1293223"/>
                <a:gd name="connsiteY5" fmla="*/ 931048 h 1652451"/>
                <a:gd name="connsiteX6" fmla="*/ 646612 w 1293223"/>
                <a:gd name="connsiteY6" fmla="*/ 1652451 h 1652451"/>
                <a:gd name="connsiteX7" fmla="*/ 564576 w 1293223"/>
                <a:gd name="connsiteY7" fmla="*/ 931048 h 1652451"/>
                <a:gd name="connsiteX8" fmla="*/ 0 w 1293223"/>
                <a:gd name="connsiteY8" fmla="*/ 826226 h 1652451"/>
                <a:gd name="connsiteX0" fmla="*/ 0 w 1293223"/>
                <a:gd name="connsiteY0" fmla="*/ 826226 h 973182"/>
                <a:gd name="connsiteX1" fmla="*/ 564576 w 1293223"/>
                <a:gd name="connsiteY1" fmla="*/ 721403 h 973182"/>
                <a:gd name="connsiteX2" fmla="*/ 646612 w 1293223"/>
                <a:gd name="connsiteY2" fmla="*/ 0 h 973182"/>
                <a:gd name="connsiteX3" fmla="*/ 728647 w 1293223"/>
                <a:gd name="connsiteY3" fmla="*/ 721403 h 973182"/>
                <a:gd name="connsiteX4" fmla="*/ 1293223 w 1293223"/>
                <a:gd name="connsiteY4" fmla="*/ 826226 h 973182"/>
                <a:gd name="connsiteX5" fmla="*/ 728647 w 1293223"/>
                <a:gd name="connsiteY5" fmla="*/ 931048 h 973182"/>
                <a:gd name="connsiteX6" fmla="*/ 594361 w 1293223"/>
                <a:gd name="connsiteY6" fmla="*/ 973182 h 973182"/>
                <a:gd name="connsiteX7" fmla="*/ 564576 w 1293223"/>
                <a:gd name="connsiteY7" fmla="*/ 931048 h 973182"/>
                <a:gd name="connsiteX8" fmla="*/ 0 w 1293223"/>
                <a:gd name="connsiteY8" fmla="*/ 826226 h 973182"/>
                <a:gd name="connsiteX0" fmla="*/ 0 w 796834"/>
                <a:gd name="connsiteY0" fmla="*/ 826226 h 1048295"/>
                <a:gd name="connsiteX1" fmla="*/ 564576 w 796834"/>
                <a:gd name="connsiteY1" fmla="*/ 721403 h 1048295"/>
                <a:gd name="connsiteX2" fmla="*/ 646612 w 796834"/>
                <a:gd name="connsiteY2" fmla="*/ 0 h 1048295"/>
                <a:gd name="connsiteX3" fmla="*/ 728647 w 796834"/>
                <a:gd name="connsiteY3" fmla="*/ 721403 h 1048295"/>
                <a:gd name="connsiteX4" fmla="*/ 796834 w 796834"/>
                <a:gd name="connsiteY4" fmla="*/ 1048295 h 1048295"/>
                <a:gd name="connsiteX5" fmla="*/ 728647 w 796834"/>
                <a:gd name="connsiteY5" fmla="*/ 931048 h 1048295"/>
                <a:gd name="connsiteX6" fmla="*/ 594361 w 796834"/>
                <a:gd name="connsiteY6" fmla="*/ 973182 h 1048295"/>
                <a:gd name="connsiteX7" fmla="*/ 564576 w 796834"/>
                <a:gd name="connsiteY7" fmla="*/ 931048 h 1048295"/>
                <a:gd name="connsiteX8" fmla="*/ 0 w 796834"/>
                <a:gd name="connsiteY8" fmla="*/ 826226 h 1048295"/>
                <a:gd name="connsiteX0" fmla="*/ 0 w 404948"/>
                <a:gd name="connsiteY0" fmla="*/ 865415 h 1048295"/>
                <a:gd name="connsiteX1" fmla="*/ 172690 w 404948"/>
                <a:gd name="connsiteY1" fmla="*/ 721403 h 1048295"/>
                <a:gd name="connsiteX2" fmla="*/ 254726 w 404948"/>
                <a:gd name="connsiteY2" fmla="*/ 0 h 1048295"/>
                <a:gd name="connsiteX3" fmla="*/ 336761 w 404948"/>
                <a:gd name="connsiteY3" fmla="*/ 721403 h 1048295"/>
                <a:gd name="connsiteX4" fmla="*/ 404948 w 404948"/>
                <a:gd name="connsiteY4" fmla="*/ 1048295 h 1048295"/>
                <a:gd name="connsiteX5" fmla="*/ 336761 w 404948"/>
                <a:gd name="connsiteY5" fmla="*/ 931048 h 1048295"/>
                <a:gd name="connsiteX6" fmla="*/ 202475 w 404948"/>
                <a:gd name="connsiteY6" fmla="*/ 973182 h 1048295"/>
                <a:gd name="connsiteX7" fmla="*/ 172690 w 404948"/>
                <a:gd name="connsiteY7" fmla="*/ 931048 h 1048295"/>
                <a:gd name="connsiteX8" fmla="*/ 0 w 404948"/>
                <a:gd name="connsiteY8" fmla="*/ 865415 h 104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948" h="1048295">
                  <a:moveTo>
                    <a:pt x="0" y="865415"/>
                  </a:moveTo>
                  <a:lnTo>
                    <a:pt x="172690" y="721403"/>
                  </a:lnTo>
                  <a:lnTo>
                    <a:pt x="254726" y="0"/>
                  </a:lnTo>
                  <a:lnTo>
                    <a:pt x="336761" y="721403"/>
                  </a:lnTo>
                  <a:lnTo>
                    <a:pt x="404948" y="1048295"/>
                  </a:lnTo>
                  <a:lnTo>
                    <a:pt x="336761" y="931048"/>
                  </a:lnTo>
                  <a:lnTo>
                    <a:pt x="202475" y="973182"/>
                  </a:lnTo>
                  <a:lnTo>
                    <a:pt x="172690" y="931048"/>
                  </a:lnTo>
                  <a:lnTo>
                    <a:pt x="0" y="865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Oval Callout 4"/>
            <p:cNvSpPr/>
            <p:nvPr/>
          </p:nvSpPr>
          <p:spPr>
            <a:xfrm>
              <a:off x="6949439" y="5081452"/>
              <a:ext cx="2207623" cy="587828"/>
            </a:xfrm>
            <a:prstGeom prst="wedgeEllipseCallout">
              <a:avLst>
                <a:gd name="adj1" fmla="val -77638"/>
                <a:gd name="adj2" fmla="val -201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b="1" dirty="0" smtClean="0"/>
                <a:t>semicolon</a:t>
              </a:r>
              <a:endParaRPr lang="en-MY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90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 3: </a:t>
            </a:r>
            <a:r>
              <a:rPr lang="en-MY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MY" dirty="0" smtClean="0"/>
              <a:t> loop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&lt;?</a:t>
            </a:r>
            <a:r>
              <a:rPr lang="en-MY" sz="18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MY" sz="1800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for ($counter=1; $counter&lt;=12; $counter++) {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echo $counter.” times 2 is “.($counter * 2).”&lt;</a:t>
            </a:r>
            <a:r>
              <a:rPr lang="en-MY" sz="18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/&gt;”;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}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?&gt;</a:t>
            </a:r>
          </a:p>
        </p:txBody>
      </p:sp>
    </p:spTree>
    <p:extLst>
      <p:ext uri="{BB962C8B-B14F-4D97-AF65-F5344CB8AC3E}">
        <p14:creationId xmlns:p14="http://schemas.microsoft.com/office/powerpoint/2010/main" val="3273890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Flow Control Exercise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1. How do you use an if statement to print the string “Youth message” to </a:t>
            </a:r>
            <a:r>
              <a:rPr lang="en-MY" dirty="0" smtClean="0"/>
              <a:t>the browser </a:t>
            </a:r>
            <a:r>
              <a:rPr lang="en-MY" dirty="0"/>
              <a:t>if an integer variable, $age, is between 18 and 35? If $age </a:t>
            </a:r>
            <a:r>
              <a:rPr lang="en-MY" dirty="0" smtClean="0"/>
              <a:t>contains any </a:t>
            </a:r>
            <a:r>
              <a:rPr lang="en-MY" dirty="0"/>
              <a:t>other value, the string “Generic message” should be printed to </a:t>
            </a:r>
            <a:r>
              <a:rPr lang="en-MY" dirty="0" smtClean="0"/>
              <a:t>the browser</a:t>
            </a:r>
            <a:r>
              <a:rPr lang="en-MY" dirty="0"/>
              <a:t>.</a:t>
            </a:r>
          </a:p>
          <a:p>
            <a:r>
              <a:rPr lang="en-MY" dirty="0"/>
              <a:t>2. How do you extend your code in question 1 to print the string “Child </a:t>
            </a:r>
            <a:r>
              <a:rPr lang="en-MY" dirty="0" smtClean="0"/>
              <a:t>message” if </a:t>
            </a:r>
            <a:r>
              <a:rPr lang="en-MY" dirty="0"/>
              <a:t>the $age variable is between 1 and 17?</a:t>
            </a:r>
          </a:p>
          <a:p>
            <a:r>
              <a:rPr lang="en-MY" dirty="0"/>
              <a:t>3. How do you create a while statement that increments through and </a:t>
            </a:r>
            <a:r>
              <a:rPr lang="en-MY" dirty="0" smtClean="0"/>
              <a:t>prints every </a:t>
            </a:r>
            <a:r>
              <a:rPr lang="en-MY" dirty="0"/>
              <a:t>odd number between 1 and </a:t>
            </a:r>
            <a:r>
              <a:rPr lang="en-MY" dirty="0" smtClean="0"/>
              <a:t>49?</a:t>
            </a:r>
          </a:p>
          <a:p>
            <a:r>
              <a:rPr lang="en-MY" dirty="0" smtClean="0"/>
              <a:t>4. How do you convert the while statement you created in question 3 into a for statement</a:t>
            </a:r>
            <a:r>
              <a:rPr lang="en-MY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86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MY" sz="4000" b="1" dirty="0" smtClean="0">
                <a:solidFill>
                  <a:schemeClr val="accent4">
                    <a:lumMod val="75000"/>
                  </a:schemeClr>
                </a:solidFill>
              </a:rPr>
              <a:t> x = 4 </a:t>
            </a:r>
            <a:r>
              <a:rPr lang="en-MY" sz="4000" b="1" dirty="0">
                <a:solidFill>
                  <a:schemeClr val="accent4">
                    <a:lumMod val="75000"/>
                  </a:schemeClr>
                </a:solidFill>
              </a:rPr>
              <a:t>+ </a:t>
            </a:r>
            <a:r>
              <a:rPr lang="en-MY" sz="4000" b="1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</a:p>
          <a:p>
            <a:pPr marL="0" indent="0" algn="ctr">
              <a:buNone/>
            </a:pPr>
            <a:endParaRPr lang="en-MY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MY" sz="4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MY" sz="4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MY" sz="2600" b="1" dirty="0" smtClean="0">
                <a:solidFill>
                  <a:schemeClr val="accent6">
                    <a:lumMod val="75000"/>
                  </a:schemeClr>
                </a:solidFill>
              </a:rPr>
              <a:t>Expression : operator, constant, variables, functions call</a:t>
            </a:r>
            <a:endParaRPr lang="en-MY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76616" y="3743416"/>
            <a:ext cx="1998617" cy="640080"/>
          </a:xfrm>
          <a:prstGeom prst="wedgeEllipseCallout">
            <a:avLst>
              <a:gd name="adj1" fmla="val 41907"/>
              <a:gd name="adj2" fmla="val -150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Operands</a:t>
            </a:r>
            <a:endParaRPr lang="en-MY" dirty="0"/>
          </a:p>
        </p:txBody>
      </p:sp>
      <p:sp>
        <p:nvSpPr>
          <p:cNvPr id="5" name="Oval Callout 4"/>
          <p:cNvSpPr/>
          <p:nvPr/>
        </p:nvSpPr>
        <p:spPr>
          <a:xfrm>
            <a:off x="7908697" y="3423920"/>
            <a:ext cx="1998617" cy="640080"/>
          </a:xfrm>
          <a:prstGeom prst="wedgeEllipseCallout">
            <a:avLst>
              <a:gd name="adj1" fmla="val -109873"/>
              <a:gd name="adj2" fmla="val -10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Operands</a:t>
            </a:r>
            <a:endParaRPr lang="en-MY" dirty="0"/>
          </a:p>
        </p:txBody>
      </p:sp>
      <p:sp>
        <p:nvSpPr>
          <p:cNvPr id="6" name="Oval Callout 5"/>
          <p:cNvSpPr/>
          <p:nvPr/>
        </p:nvSpPr>
        <p:spPr>
          <a:xfrm>
            <a:off x="5535660" y="4311650"/>
            <a:ext cx="1834503" cy="641804"/>
          </a:xfrm>
          <a:prstGeom prst="wedgeEllipseCallout">
            <a:avLst>
              <a:gd name="adj1" fmla="val -19251"/>
              <a:gd name="adj2" fmla="val -24151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Operators</a:t>
            </a:r>
            <a:endParaRPr lang="en-MY" dirty="0"/>
          </a:p>
        </p:txBody>
      </p:sp>
      <p:sp>
        <p:nvSpPr>
          <p:cNvPr id="7" name="Oval Callout 6"/>
          <p:cNvSpPr/>
          <p:nvPr/>
        </p:nvSpPr>
        <p:spPr>
          <a:xfrm>
            <a:off x="1727200" y="2652395"/>
            <a:ext cx="2049416" cy="521063"/>
          </a:xfrm>
          <a:prstGeom prst="wedgeEllipseCallout">
            <a:avLst>
              <a:gd name="adj1" fmla="val 96116"/>
              <a:gd name="adj2" fmla="val 95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Expressions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67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Assignment Operators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The </a:t>
            </a:r>
            <a:r>
              <a:rPr lang="en-MY" dirty="0"/>
              <a:t>assignment operator consists of the single character: =. </a:t>
            </a:r>
            <a:endParaRPr lang="en-MY" dirty="0" smtClean="0"/>
          </a:p>
          <a:p>
            <a:r>
              <a:rPr lang="en-MY" dirty="0" smtClean="0"/>
              <a:t>The assignment operator </a:t>
            </a:r>
            <a:r>
              <a:rPr lang="en-MY" dirty="0"/>
              <a:t>takes the value of the right-side operand and assigns it to the left-side</a:t>
            </a:r>
          </a:p>
          <a:p>
            <a:r>
              <a:rPr lang="en-MY" dirty="0"/>
              <a:t>operand:</a:t>
            </a:r>
          </a:p>
          <a:p>
            <a:pPr marL="0" indent="0">
              <a:buNone/>
            </a:pPr>
            <a:r>
              <a:rPr lang="en-MY" dirty="0" smtClean="0"/>
              <a:t>	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</a:t>
            </a:r>
            <a:r>
              <a:rPr lang="en-MY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Jimbo</a:t>
            </a: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MY" dirty="0" smtClean="0"/>
              <a:t>The </a:t>
            </a:r>
            <a:r>
              <a:rPr lang="en-MY" dirty="0"/>
              <a:t>assignment operator always resolves to a copy of the value of the right operand.</a:t>
            </a:r>
          </a:p>
          <a:p>
            <a:pPr marL="0" indent="0">
              <a:buNone/>
            </a:pPr>
            <a:r>
              <a:rPr lang="en-MY" dirty="0" smtClean="0"/>
              <a:t>	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MY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$name = “</a:t>
            </a:r>
            <a:r>
              <a:rPr lang="en-MY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Jimbo</a:t>
            </a:r>
            <a:r>
              <a:rPr lang="en-MY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MY" b="1" dirty="0">
              <a:solidFill>
                <a:srgbClr val="368A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Arithmetic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arithmetic operators </a:t>
            </a:r>
            <a:r>
              <a:rPr lang="en-MY" dirty="0" smtClean="0"/>
              <a:t>- do </a:t>
            </a:r>
            <a:r>
              <a:rPr lang="en-MY" dirty="0"/>
              <a:t>exactly what you would expect—they perform </a:t>
            </a:r>
            <a:r>
              <a:rPr lang="en-MY" dirty="0" smtClean="0"/>
              <a:t>arithmetic operations. </a:t>
            </a:r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87" y="3314601"/>
            <a:ext cx="3088514" cy="32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Combined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PHP provides a number </a:t>
            </a:r>
            <a:r>
              <a:rPr lang="en-MY" dirty="0" smtClean="0"/>
              <a:t>of combination </a:t>
            </a:r>
            <a:r>
              <a:rPr lang="en-MY" dirty="0"/>
              <a:t>operators that transform the left-side operand and return a result </a:t>
            </a:r>
            <a:r>
              <a:rPr lang="en-MY" dirty="0" smtClean="0"/>
              <a:t>while also </a:t>
            </a:r>
            <a:r>
              <a:rPr lang="en-MY" dirty="0"/>
              <a:t>modifying the original value of the variable</a:t>
            </a:r>
            <a:r>
              <a:rPr lang="en-MY" dirty="0" smtClean="0"/>
              <a:t>.</a:t>
            </a:r>
          </a:p>
          <a:p>
            <a:r>
              <a:rPr lang="en-MY" dirty="0" smtClean="0"/>
              <a:t>Combined </a:t>
            </a:r>
            <a:r>
              <a:rPr lang="en-MY" dirty="0"/>
              <a:t>assignment operator consists of a standard operator </a:t>
            </a:r>
            <a:r>
              <a:rPr lang="en-MY" dirty="0" smtClean="0"/>
              <a:t>symbol followed </a:t>
            </a:r>
            <a:r>
              <a:rPr lang="en-MY" dirty="0"/>
              <a:t>by an equal </a:t>
            </a:r>
            <a:r>
              <a:rPr lang="en-MY" dirty="0" smtClean="0"/>
              <a:t>sign. </a:t>
            </a:r>
          </a:p>
          <a:p>
            <a:pPr marL="800100" lvl="2" indent="0">
              <a:buNone/>
            </a:pPr>
            <a:r>
              <a:rPr lang="en-MY" sz="1800" dirty="0" smtClean="0"/>
              <a:t>Ex 1: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4;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$x + 4; // $x now equals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800100" lvl="2" indent="0">
              <a:buNone/>
            </a:pPr>
            <a:r>
              <a:rPr lang="en-MY" sz="1800" dirty="0" smtClean="0"/>
              <a:t>Ex 2: </a:t>
            </a:r>
            <a:r>
              <a:rPr lang="en-MY" sz="18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+= 4; // $x now equals 8</a:t>
            </a:r>
          </a:p>
        </p:txBody>
      </p:sp>
    </p:spTree>
    <p:extLst>
      <p:ext uri="{BB962C8B-B14F-4D97-AF65-F5344CB8AC3E}">
        <p14:creationId xmlns:p14="http://schemas.microsoft.com/office/powerpoint/2010/main" val="385422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211" y="2674710"/>
            <a:ext cx="7981156" cy="25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Concatenation </a:t>
            </a:r>
            <a:r>
              <a:rPr lang="en-MY" dirty="0"/>
              <a:t>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The concatenation operator is represented by a single period (</a:t>
            </a:r>
            <a:r>
              <a:rPr lang="en-MY" b="1" dirty="0"/>
              <a:t>.</a:t>
            </a:r>
            <a:r>
              <a:rPr lang="en-MY" dirty="0"/>
              <a:t>). </a:t>
            </a:r>
            <a:endParaRPr lang="en-MY" dirty="0" smtClean="0"/>
          </a:p>
          <a:p>
            <a:r>
              <a:rPr lang="en-MY" dirty="0" smtClean="0"/>
              <a:t>Treating both operands </a:t>
            </a:r>
            <a:r>
              <a:rPr lang="en-MY" dirty="0"/>
              <a:t>as strings, this operator appends the right-side operand to the </a:t>
            </a:r>
            <a:r>
              <a:rPr lang="en-MY" dirty="0" smtClean="0"/>
              <a:t>left-side operand. </a:t>
            </a:r>
          </a:p>
          <a:p>
            <a:pPr marL="800100" lvl="2" indent="0">
              <a:buNone/>
            </a:pPr>
            <a:r>
              <a:rPr lang="en-MY" sz="20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“hello”.” world</a:t>
            </a:r>
            <a:r>
              <a:rPr lang="en-MY" sz="20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800100" lvl="2" indent="0">
              <a:buNone/>
            </a:pPr>
            <a:r>
              <a:rPr lang="en-MY" sz="20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MY" sz="2000" b="1" dirty="0" err="1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MY" sz="2000" b="1" dirty="0" err="1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”.”world</a:t>
            </a:r>
            <a:r>
              <a:rPr lang="en-MY" sz="2000" b="1" dirty="0" smtClean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Regardless of the data types of the operands used with the concatenation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operator, they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are treated as strings, and the result is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always </a:t>
            </a:r>
            <a:r>
              <a:rPr lang="en-MY" dirty="0">
                <a:solidFill>
                  <a:schemeClr val="tx1"/>
                </a:solidFill>
                <a:cs typeface="Courier New" panose="02070309020205020404" pitchFamily="49" charset="0"/>
              </a:rPr>
              <a:t>of the string </a:t>
            </a:r>
            <a:r>
              <a:rPr lang="en-MY" dirty="0" smtClean="0">
                <a:solidFill>
                  <a:schemeClr val="tx1"/>
                </a:solidFill>
                <a:cs typeface="Courier New" panose="02070309020205020404" pitchFamily="49" charset="0"/>
              </a:rPr>
              <a:t>type. 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$cm = 212;</a:t>
            </a:r>
          </a:p>
          <a:p>
            <a:pPr marL="800100" lvl="2" indent="0">
              <a:buNone/>
            </a:pPr>
            <a:r>
              <a:rPr lang="en-MY" sz="1800" b="1" dirty="0">
                <a:solidFill>
                  <a:srgbClr val="368A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“the width is “.($cm/100).” meters”;</a:t>
            </a:r>
          </a:p>
        </p:txBody>
      </p:sp>
    </p:spTree>
    <p:extLst>
      <p:ext uri="{BB962C8B-B14F-4D97-AF65-F5344CB8AC3E}">
        <p14:creationId xmlns:p14="http://schemas.microsoft.com/office/powerpoint/2010/main" val="9103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2057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Courier New</vt:lpstr>
      <vt:lpstr>Wingdings 3</vt:lpstr>
      <vt:lpstr>Ion Boardroom</vt:lpstr>
      <vt:lpstr>PHP</vt:lpstr>
      <vt:lpstr>Operators</vt:lpstr>
      <vt:lpstr>Operators &amp; Expressions</vt:lpstr>
      <vt:lpstr>PowerPoint Presentation</vt:lpstr>
      <vt:lpstr>Assignment Operators</vt:lpstr>
      <vt:lpstr>Arithmetic Operation</vt:lpstr>
      <vt:lpstr>Combined Assignment Operators</vt:lpstr>
      <vt:lpstr>PowerPoint Presentation</vt:lpstr>
      <vt:lpstr>Concatenation Operator</vt:lpstr>
      <vt:lpstr>Incrementing and Decrementing an Integer Variable</vt:lpstr>
      <vt:lpstr>PowerPoint Presentation</vt:lpstr>
      <vt:lpstr>Comparison Operators</vt:lpstr>
      <vt:lpstr>PowerPoint Presentation</vt:lpstr>
      <vt:lpstr>Logical Operators</vt:lpstr>
      <vt:lpstr>Operator Precedence</vt:lpstr>
      <vt:lpstr>PowerPoint Presentation</vt:lpstr>
      <vt:lpstr>Constants</vt:lpstr>
      <vt:lpstr>PowerPoint Presentation</vt:lpstr>
      <vt:lpstr>Exercise </vt:lpstr>
      <vt:lpstr>Flow Control Function</vt:lpstr>
      <vt:lpstr>Switching Flow</vt:lpstr>
      <vt:lpstr>The if Statement</vt:lpstr>
      <vt:lpstr>Ex 1: if statement</vt:lpstr>
      <vt:lpstr>The if…else Statement</vt:lpstr>
      <vt:lpstr>Ex 2: if…else </vt:lpstr>
      <vt:lpstr>if…else if…else Statement</vt:lpstr>
      <vt:lpstr>Ex 3: if…else if…else </vt:lpstr>
      <vt:lpstr>switch Statement</vt:lpstr>
      <vt:lpstr>switch Syntax  </vt:lpstr>
      <vt:lpstr>Ex 4: switch</vt:lpstr>
      <vt:lpstr>Loops</vt:lpstr>
      <vt:lpstr>Loops</vt:lpstr>
      <vt:lpstr>The while Statement</vt:lpstr>
      <vt:lpstr>Ex 1: while loop</vt:lpstr>
      <vt:lpstr>The do…while Statement</vt:lpstr>
      <vt:lpstr>Ex 2: do…while loop</vt:lpstr>
      <vt:lpstr>The for Statement</vt:lpstr>
      <vt:lpstr>Ex 3: for loop</vt:lpstr>
      <vt:lpstr>Flow Control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hidayah1602@gmail.com</dc:creator>
  <cp:lastModifiedBy>hidayah1602@gmail.com</cp:lastModifiedBy>
  <cp:revision>22</cp:revision>
  <dcterms:created xsi:type="dcterms:W3CDTF">2018-01-11T16:55:19Z</dcterms:created>
  <dcterms:modified xsi:type="dcterms:W3CDTF">2018-01-17T04:00:38Z</dcterms:modified>
</cp:coreProperties>
</file>