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65"/>
  </p:notesMasterIdLst>
  <p:sldIdLst>
    <p:sldId id="256" r:id="rId2"/>
    <p:sldId id="305" r:id="rId3"/>
    <p:sldId id="306" r:id="rId4"/>
    <p:sldId id="307" r:id="rId5"/>
    <p:sldId id="308" r:id="rId6"/>
    <p:sldId id="309" r:id="rId7"/>
    <p:sldId id="310" r:id="rId8"/>
    <p:sldId id="296" r:id="rId9"/>
    <p:sldId id="311" r:id="rId10"/>
    <p:sldId id="312" r:id="rId11"/>
    <p:sldId id="313" r:id="rId12"/>
    <p:sldId id="314" r:id="rId13"/>
    <p:sldId id="315" r:id="rId14"/>
    <p:sldId id="316" r:id="rId15"/>
    <p:sldId id="317" r:id="rId16"/>
    <p:sldId id="318" r:id="rId17"/>
    <p:sldId id="319" r:id="rId18"/>
    <p:sldId id="304" r:id="rId19"/>
    <p:sldId id="320" r:id="rId20"/>
    <p:sldId id="321" r:id="rId21"/>
    <p:sldId id="322" r:id="rId22"/>
    <p:sldId id="323" r:id="rId23"/>
    <p:sldId id="324" r:id="rId24"/>
    <p:sldId id="325" r:id="rId25"/>
    <p:sldId id="327" r:id="rId26"/>
    <p:sldId id="326"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1" r:id="rId59"/>
    <p:sldId id="360" r:id="rId60"/>
    <p:sldId id="362" r:id="rId61"/>
    <p:sldId id="363" r:id="rId62"/>
    <p:sldId id="364" r:id="rId63"/>
    <p:sldId id="36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ABCC9-AB24-4DC9-84F4-8ED44762185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07BEB4F-978E-4977-B09F-D62227B30A9A}">
      <dgm:prSet/>
      <dgm:spPr/>
      <dgm:t>
        <a:bodyPr/>
        <a:lstStyle/>
        <a:p>
          <a:pPr rtl="0"/>
          <a:r>
            <a:rPr lang="en-MY" dirty="0" smtClean="0"/>
            <a:t>Cookies  used to track website activity. </a:t>
          </a:r>
          <a:endParaRPr lang="en-MY" dirty="0"/>
        </a:p>
      </dgm:t>
    </dgm:pt>
    <dgm:pt modelId="{10A73CCA-D917-4A53-95EA-451C08FFA281}" type="parTrans" cxnId="{F3CAE692-33C6-4E38-A471-CB0C0914AF06}">
      <dgm:prSet/>
      <dgm:spPr/>
      <dgm:t>
        <a:bodyPr/>
        <a:lstStyle/>
        <a:p>
          <a:endParaRPr lang="en-US"/>
        </a:p>
      </dgm:t>
    </dgm:pt>
    <dgm:pt modelId="{5D00129B-1CEB-45DE-977C-4C71BAB2BB5B}" type="sibTrans" cxnId="{F3CAE692-33C6-4E38-A471-CB0C0914AF06}">
      <dgm:prSet/>
      <dgm:spPr/>
      <dgm:t>
        <a:bodyPr/>
        <a:lstStyle/>
        <a:p>
          <a:endParaRPr lang="en-US"/>
        </a:p>
      </dgm:t>
    </dgm:pt>
    <dgm:pt modelId="{A2D75383-7991-4F3E-ACFA-CD6BA5852767}">
      <dgm:prSet/>
      <dgm:spPr/>
      <dgm:t>
        <a:bodyPr/>
        <a:lstStyle/>
        <a:p>
          <a:pPr rtl="0"/>
          <a:r>
            <a:rPr lang="en-MY" smtClean="0"/>
            <a:t>When you visit some sites, the server gives you a cookie that acts as your identification card. </a:t>
          </a:r>
          <a:endParaRPr lang="en-MY"/>
        </a:p>
      </dgm:t>
    </dgm:pt>
    <dgm:pt modelId="{BA8EA1DE-FC87-4972-B261-916B59D37ACE}" type="parTrans" cxnId="{01738FBF-ACEE-4036-8474-9B13A1E4F0B3}">
      <dgm:prSet/>
      <dgm:spPr/>
      <dgm:t>
        <a:bodyPr/>
        <a:lstStyle/>
        <a:p>
          <a:endParaRPr lang="en-US"/>
        </a:p>
      </dgm:t>
    </dgm:pt>
    <dgm:pt modelId="{6A444BC5-EC5C-46E6-ADB4-6134D0A8AC1F}" type="sibTrans" cxnId="{01738FBF-ACEE-4036-8474-9B13A1E4F0B3}">
      <dgm:prSet/>
      <dgm:spPr/>
      <dgm:t>
        <a:bodyPr/>
        <a:lstStyle/>
        <a:p>
          <a:endParaRPr lang="en-US"/>
        </a:p>
      </dgm:t>
    </dgm:pt>
    <dgm:pt modelId="{928E37CF-9E22-4F16-875D-BE0308941178}">
      <dgm:prSet/>
      <dgm:spPr/>
      <dgm:t>
        <a:bodyPr/>
        <a:lstStyle/>
        <a:p>
          <a:pPr rtl="0"/>
          <a:r>
            <a:rPr lang="en-MY" smtClean="0"/>
            <a:t>Upon each return visit to that site, your browser passes that cookie back to the server. </a:t>
          </a:r>
          <a:endParaRPr lang="en-MY"/>
        </a:p>
      </dgm:t>
    </dgm:pt>
    <dgm:pt modelId="{18660ABE-DF53-4F43-AEAA-387A8EF86D6F}" type="parTrans" cxnId="{E10C8B95-8260-4249-908C-9CFCC521CC37}">
      <dgm:prSet/>
      <dgm:spPr/>
      <dgm:t>
        <a:bodyPr/>
        <a:lstStyle/>
        <a:p>
          <a:endParaRPr lang="en-US"/>
        </a:p>
      </dgm:t>
    </dgm:pt>
    <dgm:pt modelId="{E9A266CB-8F1C-4E62-AD4C-7D246831F2E7}" type="sibTrans" cxnId="{E10C8B95-8260-4249-908C-9CFCC521CC37}">
      <dgm:prSet/>
      <dgm:spPr/>
      <dgm:t>
        <a:bodyPr/>
        <a:lstStyle/>
        <a:p>
          <a:endParaRPr lang="en-US"/>
        </a:p>
      </dgm:t>
    </dgm:pt>
    <dgm:pt modelId="{B6CCA5DA-F603-4D83-8607-F5D602924C10}">
      <dgm:prSet/>
      <dgm:spPr/>
      <dgm:t>
        <a:bodyPr/>
        <a:lstStyle/>
        <a:p>
          <a:pPr rtl="0"/>
          <a:r>
            <a:rPr lang="en-MY" dirty="0" smtClean="0"/>
            <a:t>Web server can gather information about which web pages are used the most, and which pages are gathering the most repeat hits.</a:t>
          </a:r>
          <a:endParaRPr lang="en-MY" dirty="0"/>
        </a:p>
      </dgm:t>
    </dgm:pt>
    <dgm:pt modelId="{3D8CDA8A-4847-40E3-8752-E8901F02F6D7}" type="parTrans" cxnId="{948A5C73-67F2-4052-A9E8-F5091038459A}">
      <dgm:prSet/>
      <dgm:spPr/>
      <dgm:t>
        <a:bodyPr/>
        <a:lstStyle/>
        <a:p>
          <a:endParaRPr lang="en-US"/>
        </a:p>
      </dgm:t>
    </dgm:pt>
    <dgm:pt modelId="{5C3A1013-52F4-4970-85CA-1980F109CF97}" type="sibTrans" cxnId="{948A5C73-67F2-4052-A9E8-F5091038459A}">
      <dgm:prSet/>
      <dgm:spPr/>
      <dgm:t>
        <a:bodyPr/>
        <a:lstStyle/>
        <a:p>
          <a:endParaRPr lang="en-US"/>
        </a:p>
      </dgm:t>
    </dgm:pt>
    <dgm:pt modelId="{0F6E86CB-B84E-4091-BBC5-4B9B23065CBF}" type="pres">
      <dgm:prSet presAssocID="{C23ABCC9-AB24-4DC9-84F4-8ED447621851}" presName="Name0" presStyleCnt="0">
        <dgm:presLayoutVars>
          <dgm:dir/>
          <dgm:resizeHandles val="exact"/>
        </dgm:presLayoutVars>
      </dgm:prSet>
      <dgm:spPr/>
      <dgm:t>
        <a:bodyPr/>
        <a:lstStyle/>
        <a:p>
          <a:endParaRPr lang="en-US"/>
        </a:p>
      </dgm:t>
    </dgm:pt>
    <dgm:pt modelId="{C6EDF5B4-CA69-441C-A28B-48B2946D6088}" type="pres">
      <dgm:prSet presAssocID="{E07BEB4F-978E-4977-B09F-D62227B30A9A}" presName="node" presStyleLbl="node1" presStyleIdx="0" presStyleCnt="4">
        <dgm:presLayoutVars>
          <dgm:bulletEnabled val="1"/>
        </dgm:presLayoutVars>
      </dgm:prSet>
      <dgm:spPr/>
      <dgm:t>
        <a:bodyPr/>
        <a:lstStyle/>
        <a:p>
          <a:endParaRPr lang="en-US"/>
        </a:p>
      </dgm:t>
    </dgm:pt>
    <dgm:pt modelId="{C23E1D15-A88B-4C1D-B32D-232151BA07E8}" type="pres">
      <dgm:prSet presAssocID="{5D00129B-1CEB-45DE-977C-4C71BAB2BB5B}" presName="sibTrans" presStyleLbl="sibTrans2D1" presStyleIdx="0" presStyleCnt="3"/>
      <dgm:spPr/>
      <dgm:t>
        <a:bodyPr/>
        <a:lstStyle/>
        <a:p>
          <a:endParaRPr lang="en-US"/>
        </a:p>
      </dgm:t>
    </dgm:pt>
    <dgm:pt modelId="{F070FDDF-D961-4327-9C2A-8C0FD7574C90}" type="pres">
      <dgm:prSet presAssocID="{5D00129B-1CEB-45DE-977C-4C71BAB2BB5B}" presName="connectorText" presStyleLbl="sibTrans2D1" presStyleIdx="0" presStyleCnt="3"/>
      <dgm:spPr/>
      <dgm:t>
        <a:bodyPr/>
        <a:lstStyle/>
        <a:p>
          <a:endParaRPr lang="en-US"/>
        </a:p>
      </dgm:t>
    </dgm:pt>
    <dgm:pt modelId="{9AE2CB3C-54E9-4973-8E49-A09146048ADC}" type="pres">
      <dgm:prSet presAssocID="{A2D75383-7991-4F3E-ACFA-CD6BA5852767}" presName="node" presStyleLbl="node1" presStyleIdx="1" presStyleCnt="4">
        <dgm:presLayoutVars>
          <dgm:bulletEnabled val="1"/>
        </dgm:presLayoutVars>
      </dgm:prSet>
      <dgm:spPr/>
      <dgm:t>
        <a:bodyPr/>
        <a:lstStyle/>
        <a:p>
          <a:endParaRPr lang="en-US"/>
        </a:p>
      </dgm:t>
    </dgm:pt>
    <dgm:pt modelId="{9BB9B972-B618-4798-9588-6D841D8A4DB9}" type="pres">
      <dgm:prSet presAssocID="{6A444BC5-EC5C-46E6-ADB4-6134D0A8AC1F}" presName="sibTrans" presStyleLbl="sibTrans2D1" presStyleIdx="1" presStyleCnt="3"/>
      <dgm:spPr/>
      <dgm:t>
        <a:bodyPr/>
        <a:lstStyle/>
        <a:p>
          <a:endParaRPr lang="en-US"/>
        </a:p>
      </dgm:t>
    </dgm:pt>
    <dgm:pt modelId="{B556FBD9-0587-464E-ABBE-6BF1DCBB33A1}" type="pres">
      <dgm:prSet presAssocID="{6A444BC5-EC5C-46E6-ADB4-6134D0A8AC1F}" presName="connectorText" presStyleLbl="sibTrans2D1" presStyleIdx="1" presStyleCnt="3"/>
      <dgm:spPr/>
      <dgm:t>
        <a:bodyPr/>
        <a:lstStyle/>
        <a:p>
          <a:endParaRPr lang="en-US"/>
        </a:p>
      </dgm:t>
    </dgm:pt>
    <dgm:pt modelId="{CBF95BC2-A597-404C-8490-EF0E8FE01B4A}" type="pres">
      <dgm:prSet presAssocID="{928E37CF-9E22-4F16-875D-BE0308941178}" presName="node" presStyleLbl="node1" presStyleIdx="2" presStyleCnt="4">
        <dgm:presLayoutVars>
          <dgm:bulletEnabled val="1"/>
        </dgm:presLayoutVars>
      </dgm:prSet>
      <dgm:spPr/>
      <dgm:t>
        <a:bodyPr/>
        <a:lstStyle/>
        <a:p>
          <a:endParaRPr lang="en-US"/>
        </a:p>
      </dgm:t>
    </dgm:pt>
    <dgm:pt modelId="{940B9D32-FB07-480D-A59A-85B17AF60F5E}" type="pres">
      <dgm:prSet presAssocID="{E9A266CB-8F1C-4E62-AD4C-7D246831F2E7}" presName="sibTrans" presStyleLbl="sibTrans2D1" presStyleIdx="2" presStyleCnt="3"/>
      <dgm:spPr/>
      <dgm:t>
        <a:bodyPr/>
        <a:lstStyle/>
        <a:p>
          <a:endParaRPr lang="en-US"/>
        </a:p>
      </dgm:t>
    </dgm:pt>
    <dgm:pt modelId="{08E57F34-C213-48FE-8C4D-0A56F1B9D2A3}" type="pres">
      <dgm:prSet presAssocID="{E9A266CB-8F1C-4E62-AD4C-7D246831F2E7}" presName="connectorText" presStyleLbl="sibTrans2D1" presStyleIdx="2" presStyleCnt="3"/>
      <dgm:spPr/>
      <dgm:t>
        <a:bodyPr/>
        <a:lstStyle/>
        <a:p>
          <a:endParaRPr lang="en-US"/>
        </a:p>
      </dgm:t>
    </dgm:pt>
    <dgm:pt modelId="{D0326299-CA4C-4078-9EA5-8693CB689921}" type="pres">
      <dgm:prSet presAssocID="{B6CCA5DA-F603-4D83-8607-F5D602924C10}" presName="node" presStyleLbl="node1" presStyleIdx="3" presStyleCnt="4">
        <dgm:presLayoutVars>
          <dgm:bulletEnabled val="1"/>
        </dgm:presLayoutVars>
      </dgm:prSet>
      <dgm:spPr/>
      <dgm:t>
        <a:bodyPr/>
        <a:lstStyle/>
        <a:p>
          <a:endParaRPr lang="en-US"/>
        </a:p>
      </dgm:t>
    </dgm:pt>
  </dgm:ptLst>
  <dgm:cxnLst>
    <dgm:cxn modelId="{833D2268-BBED-48F5-BF90-9675A8E0C652}" type="presOf" srcId="{6A444BC5-EC5C-46E6-ADB4-6134D0A8AC1F}" destId="{9BB9B972-B618-4798-9588-6D841D8A4DB9}" srcOrd="0" destOrd="0" presId="urn:microsoft.com/office/officeart/2005/8/layout/process1"/>
    <dgm:cxn modelId="{8E9B8E79-5416-4737-8AF5-58D0FB492FF6}" type="presOf" srcId="{C23ABCC9-AB24-4DC9-84F4-8ED447621851}" destId="{0F6E86CB-B84E-4091-BBC5-4B9B23065CBF}" srcOrd="0" destOrd="0" presId="urn:microsoft.com/office/officeart/2005/8/layout/process1"/>
    <dgm:cxn modelId="{82CB1413-5FAB-4EAF-86E8-BB22CCFAB354}" type="presOf" srcId="{6A444BC5-EC5C-46E6-ADB4-6134D0A8AC1F}" destId="{B556FBD9-0587-464E-ABBE-6BF1DCBB33A1}" srcOrd="1" destOrd="0" presId="urn:microsoft.com/office/officeart/2005/8/layout/process1"/>
    <dgm:cxn modelId="{E10C8B95-8260-4249-908C-9CFCC521CC37}" srcId="{C23ABCC9-AB24-4DC9-84F4-8ED447621851}" destId="{928E37CF-9E22-4F16-875D-BE0308941178}" srcOrd="2" destOrd="0" parTransId="{18660ABE-DF53-4F43-AEAA-387A8EF86D6F}" sibTransId="{E9A266CB-8F1C-4E62-AD4C-7D246831F2E7}"/>
    <dgm:cxn modelId="{F3CAE692-33C6-4E38-A471-CB0C0914AF06}" srcId="{C23ABCC9-AB24-4DC9-84F4-8ED447621851}" destId="{E07BEB4F-978E-4977-B09F-D62227B30A9A}" srcOrd="0" destOrd="0" parTransId="{10A73CCA-D917-4A53-95EA-451C08FFA281}" sibTransId="{5D00129B-1CEB-45DE-977C-4C71BAB2BB5B}"/>
    <dgm:cxn modelId="{01738FBF-ACEE-4036-8474-9B13A1E4F0B3}" srcId="{C23ABCC9-AB24-4DC9-84F4-8ED447621851}" destId="{A2D75383-7991-4F3E-ACFA-CD6BA5852767}" srcOrd="1" destOrd="0" parTransId="{BA8EA1DE-FC87-4972-B261-916B59D37ACE}" sibTransId="{6A444BC5-EC5C-46E6-ADB4-6134D0A8AC1F}"/>
    <dgm:cxn modelId="{CF6E0DE7-CB34-4566-9FEB-689A639240E9}" type="presOf" srcId="{928E37CF-9E22-4F16-875D-BE0308941178}" destId="{CBF95BC2-A597-404C-8490-EF0E8FE01B4A}" srcOrd="0" destOrd="0" presId="urn:microsoft.com/office/officeart/2005/8/layout/process1"/>
    <dgm:cxn modelId="{FFB815FB-FE6E-4FB0-BAA6-BDA564192BFA}" type="presOf" srcId="{E9A266CB-8F1C-4E62-AD4C-7D246831F2E7}" destId="{940B9D32-FB07-480D-A59A-85B17AF60F5E}" srcOrd="0" destOrd="0" presId="urn:microsoft.com/office/officeart/2005/8/layout/process1"/>
    <dgm:cxn modelId="{C3D365FE-5F83-4299-A461-EB4E950AA695}" type="presOf" srcId="{5D00129B-1CEB-45DE-977C-4C71BAB2BB5B}" destId="{C23E1D15-A88B-4C1D-B32D-232151BA07E8}" srcOrd="0" destOrd="0" presId="urn:microsoft.com/office/officeart/2005/8/layout/process1"/>
    <dgm:cxn modelId="{48941B95-EC6B-439B-806C-E1821A43C4BD}" type="presOf" srcId="{5D00129B-1CEB-45DE-977C-4C71BAB2BB5B}" destId="{F070FDDF-D961-4327-9C2A-8C0FD7574C90}" srcOrd="1" destOrd="0" presId="urn:microsoft.com/office/officeart/2005/8/layout/process1"/>
    <dgm:cxn modelId="{D33E0916-6355-452E-9C0B-A160C528408D}" type="presOf" srcId="{E07BEB4F-978E-4977-B09F-D62227B30A9A}" destId="{C6EDF5B4-CA69-441C-A28B-48B2946D6088}" srcOrd="0" destOrd="0" presId="urn:microsoft.com/office/officeart/2005/8/layout/process1"/>
    <dgm:cxn modelId="{0658D5BF-7C8C-43F8-B31B-41DF8FDC9BC8}" type="presOf" srcId="{B6CCA5DA-F603-4D83-8607-F5D602924C10}" destId="{D0326299-CA4C-4078-9EA5-8693CB689921}" srcOrd="0" destOrd="0" presId="urn:microsoft.com/office/officeart/2005/8/layout/process1"/>
    <dgm:cxn modelId="{B96D753B-0A39-444E-8BC4-2D42EB2AB1C9}" type="presOf" srcId="{E9A266CB-8F1C-4E62-AD4C-7D246831F2E7}" destId="{08E57F34-C213-48FE-8C4D-0A56F1B9D2A3}" srcOrd="1" destOrd="0" presId="urn:microsoft.com/office/officeart/2005/8/layout/process1"/>
    <dgm:cxn modelId="{948A5C73-67F2-4052-A9E8-F5091038459A}" srcId="{C23ABCC9-AB24-4DC9-84F4-8ED447621851}" destId="{B6CCA5DA-F603-4D83-8607-F5D602924C10}" srcOrd="3" destOrd="0" parTransId="{3D8CDA8A-4847-40E3-8752-E8901F02F6D7}" sibTransId="{5C3A1013-52F4-4970-85CA-1980F109CF97}"/>
    <dgm:cxn modelId="{A900848D-E68B-4629-ABD8-A6D5289D9F70}" type="presOf" srcId="{A2D75383-7991-4F3E-ACFA-CD6BA5852767}" destId="{9AE2CB3C-54E9-4973-8E49-A09146048ADC}" srcOrd="0" destOrd="0" presId="urn:microsoft.com/office/officeart/2005/8/layout/process1"/>
    <dgm:cxn modelId="{D8AB9C94-754C-47E5-8E34-11C62D4994C3}" type="presParOf" srcId="{0F6E86CB-B84E-4091-BBC5-4B9B23065CBF}" destId="{C6EDF5B4-CA69-441C-A28B-48B2946D6088}" srcOrd="0" destOrd="0" presId="urn:microsoft.com/office/officeart/2005/8/layout/process1"/>
    <dgm:cxn modelId="{2A0D5967-CBAA-4BFD-A95F-420278644FEF}" type="presParOf" srcId="{0F6E86CB-B84E-4091-BBC5-4B9B23065CBF}" destId="{C23E1D15-A88B-4C1D-B32D-232151BA07E8}" srcOrd="1" destOrd="0" presId="urn:microsoft.com/office/officeart/2005/8/layout/process1"/>
    <dgm:cxn modelId="{A57A9F49-BDB3-4024-8E62-D9BC5CB986BC}" type="presParOf" srcId="{C23E1D15-A88B-4C1D-B32D-232151BA07E8}" destId="{F070FDDF-D961-4327-9C2A-8C0FD7574C90}" srcOrd="0" destOrd="0" presId="urn:microsoft.com/office/officeart/2005/8/layout/process1"/>
    <dgm:cxn modelId="{31E2CE1B-DF59-4856-80B9-944298760127}" type="presParOf" srcId="{0F6E86CB-B84E-4091-BBC5-4B9B23065CBF}" destId="{9AE2CB3C-54E9-4973-8E49-A09146048ADC}" srcOrd="2" destOrd="0" presId="urn:microsoft.com/office/officeart/2005/8/layout/process1"/>
    <dgm:cxn modelId="{80C8F716-B116-4724-8391-D0B707124D1C}" type="presParOf" srcId="{0F6E86CB-B84E-4091-BBC5-4B9B23065CBF}" destId="{9BB9B972-B618-4798-9588-6D841D8A4DB9}" srcOrd="3" destOrd="0" presId="urn:microsoft.com/office/officeart/2005/8/layout/process1"/>
    <dgm:cxn modelId="{01386EAA-F75E-48CA-B7D2-9942C4A994E3}" type="presParOf" srcId="{9BB9B972-B618-4798-9588-6D841D8A4DB9}" destId="{B556FBD9-0587-464E-ABBE-6BF1DCBB33A1}" srcOrd="0" destOrd="0" presId="urn:microsoft.com/office/officeart/2005/8/layout/process1"/>
    <dgm:cxn modelId="{C9E6B1AA-0F8F-43FE-B719-CBFAF74040AB}" type="presParOf" srcId="{0F6E86CB-B84E-4091-BBC5-4B9B23065CBF}" destId="{CBF95BC2-A597-404C-8490-EF0E8FE01B4A}" srcOrd="4" destOrd="0" presId="urn:microsoft.com/office/officeart/2005/8/layout/process1"/>
    <dgm:cxn modelId="{C004ABF9-BDBC-4D8F-BBC3-15ADC3D1326F}" type="presParOf" srcId="{0F6E86CB-B84E-4091-BBC5-4B9B23065CBF}" destId="{940B9D32-FB07-480D-A59A-85B17AF60F5E}" srcOrd="5" destOrd="0" presId="urn:microsoft.com/office/officeart/2005/8/layout/process1"/>
    <dgm:cxn modelId="{035C7445-4618-4977-8C31-B5F3FFD860B7}" type="presParOf" srcId="{940B9D32-FB07-480D-A59A-85B17AF60F5E}" destId="{08E57F34-C213-48FE-8C4D-0A56F1B9D2A3}" srcOrd="0" destOrd="0" presId="urn:microsoft.com/office/officeart/2005/8/layout/process1"/>
    <dgm:cxn modelId="{CC643A12-80E3-4DAE-A9BB-C336250F0428}" type="presParOf" srcId="{0F6E86CB-B84E-4091-BBC5-4B9B23065CBF}" destId="{D0326299-CA4C-4078-9EA5-8693CB68992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DF5B4-CA69-441C-A28B-48B2946D6088}">
      <dsp:nvSpPr>
        <dsp:cNvPr id="0" name=""/>
        <dsp:cNvSpPr/>
      </dsp:nvSpPr>
      <dsp:spPr>
        <a:xfrm>
          <a:off x="4402" y="294319"/>
          <a:ext cx="1924982" cy="25355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kern="1200" dirty="0" smtClean="0"/>
            <a:t>Cookies  used to track website activity. </a:t>
          </a:r>
          <a:endParaRPr lang="en-MY" sz="1800" kern="1200" dirty="0"/>
        </a:p>
      </dsp:txBody>
      <dsp:txXfrm>
        <a:off x="60783" y="350700"/>
        <a:ext cx="1812220" cy="2422800"/>
      </dsp:txXfrm>
    </dsp:sp>
    <dsp:sp modelId="{C23E1D15-A88B-4C1D-B32D-232151BA07E8}">
      <dsp:nvSpPr>
        <dsp:cNvPr id="0" name=""/>
        <dsp:cNvSpPr/>
      </dsp:nvSpPr>
      <dsp:spPr>
        <a:xfrm>
          <a:off x="2121883" y="1323402"/>
          <a:ext cx="408096" cy="477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21883" y="1418881"/>
        <a:ext cx="285667" cy="286437"/>
      </dsp:txXfrm>
    </dsp:sp>
    <dsp:sp modelId="{9AE2CB3C-54E9-4973-8E49-A09146048ADC}">
      <dsp:nvSpPr>
        <dsp:cNvPr id="0" name=""/>
        <dsp:cNvSpPr/>
      </dsp:nvSpPr>
      <dsp:spPr>
        <a:xfrm>
          <a:off x="2699377" y="294319"/>
          <a:ext cx="1924982" cy="25355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kern="1200" smtClean="0"/>
            <a:t>When you visit some sites, the server gives you a cookie that acts as your identification card. </a:t>
          </a:r>
          <a:endParaRPr lang="en-MY" sz="1800" kern="1200"/>
        </a:p>
      </dsp:txBody>
      <dsp:txXfrm>
        <a:off x="2755758" y="350700"/>
        <a:ext cx="1812220" cy="2422800"/>
      </dsp:txXfrm>
    </dsp:sp>
    <dsp:sp modelId="{9BB9B972-B618-4798-9588-6D841D8A4DB9}">
      <dsp:nvSpPr>
        <dsp:cNvPr id="0" name=""/>
        <dsp:cNvSpPr/>
      </dsp:nvSpPr>
      <dsp:spPr>
        <a:xfrm>
          <a:off x="4816858" y="1323402"/>
          <a:ext cx="408096" cy="477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816858" y="1418881"/>
        <a:ext cx="285667" cy="286437"/>
      </dsp:txXfrm>
    </dsp:sp>
    <dsp:sp modelId="{CBF95BC2-A597-404C-8490-EF0E8FE01B4A}">
      <dsp:nvSpPr>
        <dsp:cNvPr id="0" name=""/>
        <dsp:cNvSpPr/>
      </dsp:nvSpPr>
      <dsp:spPr>
        <a:xfrm>
          <a:off x="5394352" y="294319"/>
          <a:ext cx="1924982" cy="25355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kern="1200" smtClean="0"/>
            <a:t>Upon each return visit to that site, your browser passes that cookie back to the server. </a:t>
          </a:r>
          <a:endParaRPr lang="en-MY" sz="1800" kern="1200"/>
        </a:p>
      </dsp:txBody>
      <dsp:txXfrm>
        <a:off x="5450733" y="350700"/>
        <a:ext cx="1812220" cy="2422800"/>
      </dsp:txXfrm>
    </dsp:sp>
    <dsp:sp modelId="{940B9D32-FB07-480D-A59A-85B17AF60F5E}">
      <dsp:nvSpPr>
        <dsp:cNvPr id="0" name=""/>
        <dsp:cNvSpPr/>
      </dsp:nvSpPr>
      <dsp:spPr>
        <a:xfrm>
          <a:off x="7511833" y="1323402"/>
          <a:ext cx="408096" cy="477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511833" y="1418881"/>
        <a:ext cx="285667" cy="286437"/>
      </dsp:txXfrm>
    </dsp:sp>
    <dsp:sp modelId="{D0326299-CA4C-4078-9EA5-8693CB689921}">
      <dsp:nvSpPr>
        <dsp:cNvPr id="0" name=""/>
        <dsp:cNvSpPr/>
      </dsp:nvSpPr>
      <dsp:spPr>
        <a:xfrm>
          <a:off x="8089328" y="294319"/>
          <a:ext cx="1924982" cy="25355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MY" sz="1800" kern="1200" dirty="0" smtClean="0"/>
            <a:t>Web server can gather information about which web pages are used the most, and which pages are gathering the most repeat hits.</a:t>
          </a:r>
          <a:endParaRPr lang="en-MY" sz="1800" kern="1200" dirty="0"/>
        </a:p>
      </dsp:txBody>
      <dsp:txXfrm>
        <a:off x="8145709" y="350700"/>
        <a:ext cx="1812220" cy="24228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37E24-D20F-4B11-A01A-82D16D51BE1C}" type="datetimeFigureOut">
              <a:rPr lang="en-MY" smtClean="0"/>
              <a:t>9/12/2017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8B706-13C7-4B29-8F13-D90C958326EA}" type="slidenum">
              <a:rPr lang="en-MY" smtClean="0"/>
              <a:t>‹#›</a:t>
            </a:fld>
            <a:endParaRPr lang="en-MY"/>
          </a:p>
        </p:txBody>
      </p:sp>
    </p:spTree>
    <p:extLst>
      <p:ext uri="{BB962C8B-B14F-4D97-AF65-F5344CB8AC3E}">
        <p14:creationId xmlns:p14="http://schemas.microsoft.com/office/powerpoint/2010/main" val="162654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a:xfrm>
            <a:off x="5332412" y="5883275"/>
            <a:ext cx="4324044" cy="365125"/>
          </a:xfrm>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3023399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4211018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4815300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28700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1633466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9496755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4250221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848253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3668831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a:xfrm>
            <a:off x="10951856" y="5867131"/>
            <a:ext cx="551167" cy="365125"/>
          </a:xfrm>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7369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Tutorial 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5199490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24326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Tutorial 1</a:t>
            </a:r>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9585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Tutorial 1</a:t>
            </a:r>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170609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 1</a:t>
            </a:r>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327172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25140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Tutorial 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D5C5935-A9D4-4B7F-9B86-E3EA1F85AF78}" type="slidenum">
              <a:rPr lang="en-MY" smtClean="0"/>
              <a:t>‹#›</a:t>
            </a:fld>
            <a:endParaRPr lang="en-MY"/>
          </a:p>
        </p:txBody>
      </p:sp>
    </p:spTree>
    <p:extLst>
      <p:ext uri="{BB962C8B-B14F-4D97-AF65-F5344CB8AC3E}">
        <p14:creationId xmlns:p14="http://schemas.microsoft.com/office/powerpoint/2010/main" val="96710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smtClean="0"/>
              <a:t>Tutorial 1</a:t>
            </a:r>
            <a:endParaRPr lang="en-MY"/>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5C5935-A9D4-4B7F-9B86-E3EA1F85AF78}" type="slidenum">
              <a:rPr lang="en-MY" smtClean="0"/>
              <a:t>‹#›</a:t>
            </a:fld>
            <a:endParaRPr lang="en-MY"/>
          </a:p>
        </p:txBody>
      </p:sp>
    </p:spTree>
    <p:extLst>
      <p:ext uri="{BB962C8B-B14F-4D97-AF65-F5344CB8AC3E}">
        <p14:creationId xmlns:p14="http://schemas.microsoft.com/office/powerpoint/2010/main" val="339344488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mudah.com.m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World Wide Web</a:t>
            </a:r>
            <a:endParaRPr lang="en-MY" dirty="0"/>
          </a:p>
        </p:txBody>
      </p:sp>
      <p:sp>
        <p:nvSpPr>
          <p:cNvPr id="3" name="Subtitle 2"/>
          <p:cNvSpPr>
            <a:spLocks noGrp="1"/>
          </p:cNvSpPr>
          <p:nvPr>
            <p:ph type="subTitle" idx="1"/>
          </p:nvPr>
        </p:nvSpPr>
        <p:spPr/>
        <p:txBody>
          <a:bodyPr/>
          <a:lstStyle/>
          <a:p>
            <a:endParaRPr lang="en-MY"/>
          </a:p>
        </p:txBody>
      </p:sp>
      <p:sp>
        <p:nvSpPr>
          <p:cNvPr id="4" name="Slide Number Placeholder 3"/>
          <p:cNvSpPr>
            <a:spLocks noGrp="1"/>
          </p:cNvSpPr>
          <p:nvPr>
            <p:ph type="sldNum" sz="quarter" idx="12"/>
          </p:nvPr>
        </p:nvSpPr>
        <p:spPr/>
        <p:txBody>
          <a:bodyPr/>
          <a:lstStyle/>
          <a:p>
            <a:fld id="{9D5C5935-A9D4-4B7F-9B86-E3EA1F85AF78}" type="slidenum">
              <a:rPr lang="en-MY" smtClean="0"/>
              <a:t>1</a:t>
            </a:fld>
            <a:endParaRPr lang="en-MY"/>
          </a:p>
        </p:txBody>
      </p:sp>
    </p:spTree>
    <p:extLst>
      <p:ext uri="{BB962C8B-B14F-4D97-AF65-F5344CB8AC3E}">
        <p14:creationId xmlns:p14="http://schemas.microsoft.com/office/powerpoint/2010/main" val="204400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Documents</a:t>
            </a:r>
            <a:endParaRPr lang="en-MY" dirty="0"/>
          </a:p>
        </p:txBody>
      </p:sp>
      <p:sp>
        <p:nvSpPr>
          <p:cNvPr id="3" name="Content Placeholder 2"/>
          <p:cNvSpPr>
            <a:spLocks noGrp="1"/>
          </p:cNvSpPr>
          <p:nvPr>
            <p:ph idx="1"/>
          </p:nvPr>
        </p:nvSpPr>
        <p:spPr/>
        <p:txBody>
          <a:bodyPr/>
          <a:lstStyle/>
          <a:p>
            <a:r>
              <a:rPr lang="en-MY" dirty="0"/>
              <a:t>Documents are sometimes just text, usually with embedded links to </a:t>
            </a:r>
            <a:r>
              <a:rPr lang="en-MY" dirty="0" smtClean="0"/>
              <a:t>other documents. </a:t>
            </a:r>
          </a:p>
          <a:p>
            <a:r>
              <a:rPr lang="en-MY" dirty="0" smtClean="0"/>
              <a:t>Often include </a:t>
            </a:r>
            <a:r>
              <a:rPr lang="en-MY" dirty="0"/>
              <a:t>images, sound recordings, or other kinds </a:t>
            </a:r>
            <a:r>
              <a:rPr lang="en-MY" dirty="0" smtClean="0"/>
              <a:t>of media</a:t>
            </a:r>
            <a:r>
              <a:rPr lang="en-MY" dirty="0"/>
              <a:t>. </a:t>
            </a:r>
            <a:endParaRPr lang="en-MY" dirty="0" smtClean="0"/>
          </a:p>
          <a:p>
            <a:r>
              <a:rPr lang="en-MY" dirty="0" smtClean="0"/>
              <a:t>When </a:t>
            </a:r>
            <a:r>
              <a:rPr lang="en-MY" dirty="0"/>
              <a:t>a document contains </a:t>
            </a:r>
            <a:r>
              <a:rPr lang="en-MY" dirty="0" err="1"/>
              <a:t>nontextual</a:t>
            </a:r>
            <a:r>
              <a:rPr lang="en-MY" dirty="0"/>
              <a:t> information, it is called </a:t>
            </a:r>
            <a:r>
              <a:rPr lang="en-MY" i="1" dirty="0"/>
              <a:t>hypermedia.</a:t>
            </a:r>
          </a:p>
        </p:txBody>
      </p:sp>
      <p:sp>
        <p:nvSpPr>
          <p:cNvPr id="4" name="Slide Number Placeholder 3"/>
          <p:cNvSpPr>
            <a:spLocks noGrp="1"/>
          </p:cNvSpPr>
          <p:nvPr>
            <p:ph type="sldNum" sz="quarter" idx="12"/>
          </p:nvPr>
        </p:nvSpPr>
        <p:spPr/>
        <p:txBody>
          <a:bodyPr/>
          <a:lstStyle/>
          <a:p>
            <a:fld id="{9D5C5935-A9D4-4B7F-9B86-E3EA1F85AF78}" type="slidenum">
              <a:rPr lang="en-MY" smtClean="0"/>
              <a:t>10</a:t>
            </a:fld>
            <a:endParaRPr lang="en-MY"/>
          </a:p>
        </p:txBody>
      </p:sp>
    </p:spTree>
    <p:extLst>
      <p:ext uri="{BB962C8B-B14F-4D97-AF65-F5344CB8AC3E}">
        <p14:creationId xmlns:p14="http://schemas.microsoft.com/office/powerpoint/2010/main" val="275364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or Internet</a:t>
            </a:r>
            <a:endParaRPr lang="en-MY" dirty="0"/>
          </a:p>
        </p:txBody>
      </p:sp>
      <p:sp>
        <p:nvSpPr>
          <p:cNvPr id="3" name="Content Placeholder 2"/>
          <p:cNvSpPr>
            <a:spLocks noGrp="1"/>
          </p:cNvSpPr>
          <p:nvPr>
            <p:ph idx="1"/>
          </p:nvPr>
        </p:nvSpPr>
        <p:spPr/>
        <p:txBody>
          <a:bodyPr>
            <a:normAutofit fontScale="92500" lnSpcReduction="20000"/>
          </a:bodyPr>
          <a:lstStyle/>
          <a:p>
            <a:r>
              <a:rPr lang="en-MY" dirty="0" smtClean="0"/>
              <a:t>Internet - collection </a:t>
            </a:r>
            <a:r>
              <a:rPr lang="en-MY" dirty="0"/>
              <a:t>of computers and other devices connected </a:t>
            </a:r>
            <a:r>
              <a:rPr lang="en-MY" dirty="0" smtClean="0"/>
              <a:t>by equipment </a:t>
            </a:r>
            <a:r>
              <a:rPr lang="en-MY" dirty="0"/>
              <a:t>that allows them to communicate with each other. </a:t>
            </a:r>
            <a:endParaRPr lang="en-MY" dirty="0" smtClean="0"/>
          </a:p>
          <a:p>
            <a:r>
              <a:rPr lang="en-MY" dirty="0" smtClean="0"/>
              <a:t>The </a:t>
            </a:r>
            <a:r>
              <a:rPr lang="en-MY" dirty="0"/>
              <a:t>Web is a </a:t>
            </a:r>
            <a:r>
              <a:rPr lang="en-MY" dirty="0" smtClean="0"/>
              <a:t>collection of </a:t>
            </a:r>
            <a:r>
              <a:rPr lang="en-MY" dirty="0"/>
              <a:t>software and protocols that has been installed on most, if not all, of </a:t>
            </a:r>
            <a:r>
              <a:rPr lang="en-MY" dirty="0" smtClean="0"/>
              <a:t>the computers </a:t>
            </a:r>
            <a:r>
              <a:rPr lang="en-MY" dirty="0"/>
              <a:t>on the Internet. </a:t>
            </a:r>
            <a:endParaRPr lang="en-MY" dirty="0" smtClean="0"/>
          </a:p>
          <a:p>
            <a:r>
              <a:rPr lang="en-MY" dirty="0" smtClean="0"/>
              <a:t>Some </a:t>
            </a:r>
            <a:r>
              <a:rPr lang="en-MY" dirty="0"/>
              <a:t>of these computers run Web servers, </a:t>
            </a:r>
            <a:r>
              <a:rPr lang="en-MY" dirty="0" smtClean="0"/>
              <a:t>provide documents</a:t>
            </a:r>
            <a:r>
              <a:rPr lang="en-MY" dirty="0"/>
              <a:t>, but most run Web clients, or browsers, which request </a:t>
            </a:r>
            <a:r>
              <a:rPr lang="en-MY" dirty="0" smtClean="0"/>
              <a:t>documents from </a:t>
            </a:r>
            <a:r>
              <a:rPr lang="en-MY" dirty="0"/>
              <a:t>servers and display them to users. </a:t>
            </a:r>
            <a:endParaRPr lang="en-MY" dirty="0" smtClean="0"/>
          </a:p>
          <a:p>
            <a:r>
              <a:rPr lang="en-MY" dirty="0" smtClean="0"/>
              <a:t>The </a:t>
            </a:r>
            <a:r>
              <a:rPr lang="en-MY" dirty="0"/>
              <a:t>Internet was quite useful before </a:t>
            </a:r>
            <a:r>
              <a:rPr lang="en-MY" dirty="0" smtClean="0"/>
              <a:t>the Web </a:t>
            </a:r>
            <a:r>
              <a:rPr lang="en-MY" dirty="0"/>
              <a:t>was developed, and it is still useful without it. However, most users of </a:t>
            </a:r>
            <a:r>
              <a:rPr lang="en-MY" dirty="0" smtClean="0"/>
              <a:t>the Internet </a:t>
            </a:r>
            <a:r>
              <a:rPr lang="en-MY" dirty="0"/>
              <a:t>now use it through the Web.</a:t>
            </a:r>
          </a:p>
        </p:txBody>
      </p:sp>
      <p:sp>
        <p:nvSpPr>
          <p:cNvPr id="4" name="Slide Number Placeholder 3"/>
          <p:cNvSpPr>
            <a:spLocks noGrp="1"/>
          </p:cNvSpPr>
          <p:nvPr>
            <p:ph type="sldNum" sz="quarter" idx="12"/>
          </p:nvPr>
        </p:nvSpPr>
        <p:spPr/>
        <p:txBody>
          <a:bodyPr/>
          <a:lstStyle/>
          <a:p>
            <a:fld id="{9D5C5935-A9D4-4B7F-9B86-E3EA1F85AF78}" type="slidenum">
              <a:rPr lang="en-MY" smtClean="0"/>
              <a:t>11</a:t>
            </a:fld>
            <a:endParaRPr lang="en-MY"/>
          </a:p>
        </p:txBody>
      </p:sp>
    </p:spTree>
    <p:extLst>
      <p:ext uri="{BB962C8B-B14F-4D97-AF65-F5344CB8AC3E}">
        <p14:creationId xmlns:p14="http://schemas.microsoft.com/office/powerpoint/2010/main" val="62381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Browsers</a:t>
            </a:r>
          </a:p>
        </p:txBody>
      </p:sp>
      <p:sp>
        <p:nvSpPr>
          <p:cNvPr id="3" name="Content Placeholder 2"/>
          <p:cNvSpPr>
            <a:spLocks noGrp="1"/>
          </p:cNvSpPr>
          <p:nvPr>
            <p:ph idx="1"/>
          </p:nvPr>
        </p:nvSpPr>
        <p:spPr/>
        <p:txBody>
          <a:bodyPr>
            <a:normAutofit fontScale="85000" lnSpcReduction="10000"/>
          </a:bodyPr>
          <a:lstStyle/>
          <a:p>
            <a:r>
              <a:rPr lang="en-MY" dirty="0"/>
              <a:t>Documents provided by servers on the Web are requested by browsers, </a:t>
            </a:r>
            <a:r>
              <a:rPr lang="en-MY" dirty="0" smtClean="0"/>
              <a:t>which are </a:t>
            </a:r>
            <a:r>
              <a:rPr lang="en-MY" dirty="0"/>
              <a:t>programs running on client </a:t>
            </a:r>
            <a:r>
              <a:rPr lang="en-MY" dirty="0" smtClean="0"/>
              <a:t>machines.</a:t>
            </a:r>
          </a:p>
          <a:p>
            <a:r>
              <a:rPr lang="en-MY" dirty="0"/>
              <a:t>The first </a:t>
            </a:r>
            <a:r>
              <a:rPr lang="en-MY" dirty="0" smtClean="0"/>
              <a:t>browsers were </a:t>
            </a:r>
            <a:r>
              <a:rPr lang="en-MY" dirty="0"/>
              <a:t>text based—they were not capable of displaying graphic information, </a:t>
            </a:r>
            <a:r>
              <a:rPr lang="en-MY" dirty="0" smtClean="0"/>
              <a:t>nor did </a:t>
            </a:r>
            <a:r>
              <a:rPr lang="en-MY" dirty="0"/>
              <a:t>they have a graphical user interface</a:t>
            </a:r>
            <a:r>
              <a:rPr lang="en-MY" dirty="0" smtClean="0"/>
              <a:t>.</a:t>
            </a:r>
          </a:p>
          <a:p>
            <a:r>
              <a:rPr lang="en-MY" dirty="0"/>
              <a:t>In early </a:t>
            </a:r>
            <a:r>
              <a:rPr lang="en-MY" dirty="0" smtClean="0"/>
              <a:t>1993 - Mosaic, the </a:t>
            </a:r>
            <a:r>
              <a:rPr lang="en-MY" dirty="0"/>
              <a:t>first browser with a </a:t>
            </a:r>
            <a:r>
              <a:rPr lang="en-MY" dirty="0" smtClean="0"/>
              <a:t>GUI. </a:t>
            </a:r>
          </a:p>
          <a:p>
            <a:r>
              <a:rPr lang="en-MY" dirty="0" smtClean="0"/>
              <a:t>It was </a:t>
            </a:r>
            <a:r>
              <a:rPr lang="en-MY" dirty="0"/>
              <a:t>developed at </a:t>
            </a:r>
            <a:r>
              <a:rPr lang="en-MY" dirty="0" smtClean="0"/>
              <a:t>the National </a:t>
            </a:r>
            <a:r>
              <a:rPr lang="en-MY" dirty="0" err="1"/>
              <a:t>Center</a:t>
            </a:r>
            <a:r>
              <a:rPr lang="en-MY" dirty="0"/>
              <a:t> for Supercomputer Applications (NCSA) at the University </a:t>
            </a:r>
            <a:r>
              <a:rPr lang="en-MY" dirty="0" smtClean="0"/>
              <a:t>of Illinois.</a:t>
            </a:r>
          </a:p>
          <a:p>
            <a:r>
              <a:rPr lang="en-MY" dirty="0"/>
              <a:t>The first release of Mosaic </a:t>
            </a:r>
            <a:r>
              <a:rPr lang="en-MY" dirty="0" smtClean="0"/>
              <a:t>ran on </a:t>
            </a:r>
            <a:r>
              <a:rPr lang="en-MY" dirty="0"/>
              <a:t>UNIX systems using the X Window system. By late 1993, versions of </a:t>
            </a:r>
            <a:r>
              <a:rPr lang="en-MY" dirty="0" smtClean="0"/>
              <a:t>Mosaic for </a:t>
            </a:r>
            <a:r>
              <a:rPr lang="en-MY" dirty="0"/>
              <a:t>Apple Macintosh and Microsoft Windows systems had been </a:t>
            </a:r>
            <a:r>
              <a:rPr lang="en-MY" dirty="0" smtClean="0"/>
              <a:t>released. </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12</a:t>
            </a:fld>
            <a:endParaRPr lang="en-MY"/>
          </a:p>
        </p:txBody>
      </p:sp>
    </p:spTree>
    <p:extLst>
      <p:ext uri="{BB962C8B-B14F-4D97-AF65-F5344CB8AC3E}">
        <p14:creationId xmlns:p14="http://schemas.microsoft.com/office/powerpoint/2010/main" val="141806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Browser</a:t>
            </a:r>
            <a:endParaRPr lang="en-MY" dirty="0"/>
          </a:p>
        </p:txBody>
      </p:sp>
      <p:sp>
        <p:nvSpPr>
          <p:cNvPr id="3" name="Content Placeholder 2"/>
          <p:cNvSpPr>
            <a:spLocks noGrp="1"/>
          </p:cNvSpPr>
          <p:nvPr>
            <p:ph idx="1"/>
          </p:nvPr>
        </p:nvSpPr>
        <p:spPr/>
        <p:txBody>
          <a:bodyPr>
            <a:normAutofit fontScale="92500" lnSpcReduction="20000"/>
          </a:bodyPr>
          <a:lstStyle/>
          <a:p>
            <a:r>
              <a:rPr lang="en-MY" dirty="0"/>
              <a:t>A browser is a client on the Web because it initiates the communication </a:t>
            </a:r>
            <a:r>
              <a:rPr lang="en-MY" dirty="0" smtClean="0"/>
              <a:t>with a </a:t>
            </a:r>
            <a:r>
              <a:rPr lang="en-MY" dirty="0"/>
              <a:t>server, which waits for a request from the client before doing anything</a:t>
            </a:r>
            <a:r>
              <a:rPr lang="en-MY" dirty="0" smtClean="0"/>
              <a:t>. </a:t>
            </a:r>
          </a:p>
          <a:p>
            <a:r>
              <a:rPr lang="en-MY" dirty="0" smtClean="0"/>
              <a:t>In the simplest </a:t>
            </a:r>
            <a:r>
              <a:rPr lang="en-MY" dirty="0"/>
              <a:t>case, a browser requests a static document from a </a:t>
            </a:r>
            <a:r>
              <a:rPr lang="en-MY" dirty="0" smtClean="0"/>
              <a:t>server </a:t>
            </a:r>
            <a:r>
              <a:rPr lang="en-MY" dirty="0" smtClean="0">
                <a:sym typeface="Wingdings" panose="05000000000000000000" pitchFamily="2" charset="2"/>
              </a:rPr>
              <a:t> </a:t>
            </a:r>
            <a:r>
              <a:rPr lang="en-MY" dirty="0" smtClean="0"/>
              <a:t>The server locates </a:t>
            </a:r>
            <a:r>
              <a:rPr lang="en-MY" dirty="0"/>
              <a:t>the document among its servable documents </a:t>
            </a:r>
            <a:r>
              <a:rPr lang="en-MY" dirty="0" smtClean="0">
                <a:sym typeface="Wingdings" panose="05000000000000000000" pitchFamily="2" charset="2"/>
              </a:rPr>
              <a:t> S</a:t>
            </a:r>
            <a:r>
              <a:rPr lang="en-MY" dirty="0" smtClean="0"/>
              <a:t>ends </a:t>
            </a:r>
            <a:r>
              <a:rPr lang="en-MY" dirty="0"/>
              <a:t>it to the </a:t>
            </a:r>
            <a:r>
              <a:rPr lang="en-MY" dirty="0" smtClean="0"/>
              <a:t>browser, which </a:t>
            </a:r>
            <a:r>
              <a:rPr lang="en-MY" dirty="0"/>
              <a:t>displays it for the user. </a:t>
            </a:r>
            <a:endParaRPr lang="en-MY" dirty="0" smtClean="0"/>
          </a:p>
          <a:p>
            <a:r>
              <a:rPr lang="en-MY" dirty="0" smtClean="0"/>
              <a:t>However</a:t>
            </a:r>
            <a:r>
              <a:rPr lang="en-MY" dirty="0"/>
              <a:t>, more complicated situations are </a:t>
            </a:r>
            <a:r>
              <a:rPr lang="en-MY" dirty="0" smtClean="0"/>
              <a:t>common. The </a:t>
            </a:r>
            <a:r>
              <a:rPr lang="en-MY" dirty="0"/>
              <a:t>server may provide a document that requests input </a:t>
            </a:r>
            <a:r>
              <a:rPr lang="en-MY" dirty="0" smtClean="0"/>
              <a:t>from the </a:t>
            </a:r>
            <a:r>
              <a:rPr lang="en-MY" dirty="0"/>
              <a:t>user through the </a:t>
            </a:r>
            <a:r>
              <a:rPr lang="en-MY" dirty="0" smtClean="0"/>
              <a:t>browser</a:t>
            </a:r>
            <a:r>
              <a:rPr lang="en-MY" dirty="0" smtClean="0">
                <a:sym typeface="Wingdings" panose="05000000000000000000" pitchFamily="2" charset="2"/>
              </a:rPr>
              <a:t> </a:t>
            </a:r>
            <a:r>
              <a:rPr lang="en-MY" dirty="0" smtClean="0"/>
              <a:t>After </a:t>
            </a:r>
            <a:r>
              <a:rPr lang="en-MY" dirty="0"/>
              <a:t>the user supplies the requested </a:t>
            </a:r>
            <a:r>
              <a:rPr lang="en-MY" dirty="0" smtClean="0"/>
              <a:t>input </a:t>
            </a:r>
            <a:r>
              <a:rPr lang="en-MY" dirty="0" smtClean="0">
                <a:sym typeface="Wingdings" panose="05000000000000000000" pitchFamily="2" charset="2"/>
              </a:rPr>
              <a:t> I</a:t>
            </a:r>
            <a:r>
              <a:rPr lang="en-MY" dirty="0" smtClean="0"/>
              <a:t>t is transmitted </a:t>
            </a:r>
            <a:r>
              <a:rPr lang="en-MY" dirty="0"/>
              <a:t>from the browser to the server, which may use the input to </a:t>
            </a:r>
            <a:r>
              <a:rPr lang="en-MY" dirty="0" smtClean="0"/>
              <a:t>perform some </a:t>
            </a:r>
            <a:r>
              <a:rPr lang="en-MY" dirty="0"/>
              <a:t>computation </a:t>
            </a:r>
            <a:r>
              <a:rPr lang="en-MY" dirty="0" smtClean="0">
                <a:sym typeface="Wingdings" panose="05000000000000000000" pitchFamily="2" charset="2"/>
              </a:rPr>
              <a:t></a:t>
            </a:r>
            <a:r>
              <a:rPr lang="en-MY" dirty="0" smtClean="0"/>
              <a:t> Return </a:t>
            </a:r>
            <a:r>
              <a:rPr lang="en-MY" dirty="0"/>
              <a:t>a new document to the browser to inform </a:t>
            </a:r>
            <a:r>
              <a:rPr lang="en-MY" dirty="0" smtClean="0"/>
              <a:t>the user </a:t>
            </a:r>
            <a:r>
              <a:rPr lang="en-MY" dirty="0"/>
              <a:t>of the results of the computation.</a:t>
            </a:r>
          </a:p>
        </p:txBody>
      </p:sp>
      <p:sp>
        <p:nvSpPr>
          <p:cNvPr id="4" name="Slide Number Placeholder 3"/>
          <p:cNvSpPr>
            <a:spLocks noGrp="1"/>
          </p:cNvSpPr>
          <p:nvPr>
            <p:ph type="sldNum" sz="quarter" idx="12"/>
          </p:nvPr>
        </p:nvSpPr>
        <p:spPr/>
        <p:txBody>
          <a:bodyPr/>
          <a:lstStyle/>
          <a:p>
            <a:fld id="{9D5C5935-A9D4-4B7F-9B86-E3EA1F85AF78}" type="slidenum">
              <a:rPr lang="en-MY" smtClean="0"/>
              <a:t>13</a:t>
            </a:fld>
            <a:endParaRPr lang="en-MY"/>
          </a:p>
        </p:txBody>
      </p:sp>
    </p:spTree>
    <p:extLst>
      <p:ext uri="{BB962C8B-B14F-4D97-AF65-F5344CB8AC3E}">
        <p14:creationId xmlns:p14="http://schemas.microsoft.com/office/powerpoint/2010/main" val="183962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Browser</a:t>
            </a:r>
            <a:endParaRPr lang="en-MY" dirty="0"/>
          </a:p>
        </p:txBody>
      </p:sp>
      <p:sp>
        <p:nvSpPr>
          <p:cNvPr id="3" name="Content Placeholder 2"/>
          <p:cNvSpPr>
            <a:spLocks noGrp="1"/>
          </p:cNvSpPr>
          <p:nvPr>
            <p:ph idx="1"/>
          </p:nvPr>
        </p:nvSpPr>
        <p:spPr/>
        <p:txBody>
          <a:bodyPr/>
          <a:lstStyle/>
          <a:p>
            <a:r>
              <a:rPr lang="en-MY" dirty="0"/>
              <a:t>Although the Web supports a variety of protocols, the most common </a:t>
            </a:r>
            <a:r>
              <a:rPr lang="en-MY" dirty="0" smtClean="0"/>
              <a:t>one is </a:t>
            </a:r>
            <a:r>
              <a:rPr lang="en-MY" dirty="0"/>
              <a:t>the HTTP. </a:t>
            </a:r>
            <a:endParaRPr lang="en-MY" dirty="0" smtClean="0"/>
          </a:p>
          <a:p>
            <a:r>
              <a:rPr lang="en-MY" dirty="0" smtClean="0"/>
              <a:t>HTTP </a:t>
            </a:r>
            <a:r>
              <a:rPr lang="en-MY" dirty="0"/>
              <a:t>provides a standard form of communication </a:t>
            </a:r>
            <a:r>
              <a:rPr lang="en-MY" dirty="0" smtClean="0"/>
              <a:t>between browsers </a:t>
            </a:r>
            <a:r>
              <a:rPr lang="en-MY" dirty="0"/>
              <a:t>and Web </a:t>
            </a:r>
            <a:r>
              <a:rPr lang="en-MY" dirty="0" smtClean="0"/>
              <a:t>servers. </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14</a:t>
            </a:fld>
            <a:endParaRPr lang="en-MY"/>
          </a:p>
        </p:txBody>
      </p:sp>
      <p:sp>
        <p:nvSpPr>
          <p:cNvPr id="5" name="Rectangle 4"/>
          <p:cNvSpPr/>
          <p:nvPr/>
        </p:nvSpPr>
        <p:spPr>
          <a:xfrm>
            <a:off x="2186109" y="5182834"/>
            <a:ext cx="8081058" cy="646331"/>
          </a:xfrm>
          <a:prstGeom prst="rect">
            <a:avLst/>
          </a:prstGeom>
          <a:noFill/>
        </p:spPr>
        <p:txBody>
          <a:bodyPr wrap="none" lIns="91440" tIns="45720" rIns="91440" bIns="45720">
            <a:spAutoFit/>
          </a:bodyPr>
          <a:lstStyle/>
          <a:p>
            <a:pPr algn="ct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are the common browser you used?</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8277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Servers</a:t>
            </a:r>
            <a:endParaRPr lang="en-MY" dirty="0"/>
          </a:p>
        </p:txBody>
      </p:sp>
      <p:sp>
        <p:nvSpPr>
          <p:cNvPr id="3" name="Content Placeholder 2"/>
          <p:cNvSpPr>
            <a:spLocks noGrp="1"/>
          </p:cNvSpPr>
          <p:nvPr>
            <p:ph idx="1"/>
          </p:nvPr>
        </p:nvSpPr>
        <p:spPr/>
        <p:txBody>
          <a:bodyPr>
            <a:normAutofit fontScale="92500" lnSpcReduction="10000"/>
          </a:bodyPr>
          <a:lstStyle/>
          <a:p>
            <a:r>
              <a:rPr lang="en-MY" dirty="0"/>
              <a:t>Web servers are programs that provide documents to requesting browsers.</a:t>
            </a:r>
          </a:p>
          <a:p>
            <a:r>
              <a:rPr lang="en-MY" dirty="0" smtClean="0"/>
              <a:t>They </a:t>
            </a:r>
            <a:r>
              <a:rPr lang="en-MY" dirty="0"/>
              <a:t>act only when requests are made to them </a:t>
            </a:r>
            <a:r>
              <a:rPr lang="en-MY" dirty="0" smtClean="0"/>
              <a:t>by browsers </a:t>
            </a:r>
            <a:r>
              <a:rPr lang="en-MY" dirty="0"/>
              <a:t>running on other computers on the Internet</a:t>
            </a:r>
            <a:r>
              <a:rPr lang="en-MY" dirty="0" smtClean="0"/>
              <a:t>.</a:t>
            </a:r>
          </a:p>
          <a:p>
            <a:r>
              <a:rPr lang="en-MY" dirty="0"/>
              <a:t>The most commonly used Web servers are Apache, which has been </a:t>
            </a:r>
            <a:r>
              <a:rPr lang="en-MY" dirty="0" smtClean="0"/>
              <a:t>implemented for </a:t>
            </a:r>
            <a:r>
              <a:rPr lang="en-MY" dirty="0"/>
              <a:t>a variety of computer </a:t>
            </a:r>
            <a:r>
              <a:rPr lang="en-MY" dirty="0" smtClean="0"/>
              <a:t>platforms</a:t>
            </a:r>
          </a:p>
          <a:p>
            <a:r>
              <a:rPr lang="en-MY" dirty="0" smtClean="0"/>
              <a:t>Microsoft’s </a:t>
            </a:r>
            <a:r>
              <a:rPr lang="en-MY" dirty="0"/>
              <a:t>Internet </a:t>
            </a:r>
            <a:r>
              <a:rPr lang="en-MY" dirty="0" smtClean="0"/>
              <a:t>Information Server </a:t>
            </a:r>
            <a:r>
              <a:rPr lang="en-MY" dirty="0"/>
              <a:t>(IIS), which runs under Windows operating systems</a:t>
            </a:r>
            <a:r>
              <a:rPr lang="en-MY" dirty="0" smtClean="0"/>
              <a:t>.</a:t>
            </a:r>
          </a:p>
          <a:p>
            <a:r>
              <a:rPr lang="en-MY" dirty="0" smtClean="0"/>
              <a:t>65% - Apache; about 16% - IIS</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15</a:t>
            </a:fld>
            <a:endParaRPr lang="en-MY"/>
          </a:p>
        </p:txBody>
      </p:sp>
    </p:spTree>
    <p:extLst>
      <p:ext uri="{BB962C8B-B14F-4D97-AF65-F5344CB8AC3E}">
        <p14:creationId xmlns:p14="http://schemas.microsoft.com/office/powerpoint/2010/main" val="119403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Server Operation</a:t>
            </a:r>
          </a:p>
        </p:txBody>
      </p:sp>
      <p:sp>
        <p:nvSpPr>
          <p:cNvPr id="3" name="Content Placeholder 2"/>
          <p:cNvSpPr>
            <a:spLocks noGrp="1"/>
          </p:cNvSpPr>
          <p:nvPr>
            <p:ph idx="1"/>
          </p:nvPr>
        </p:nvSpPr>
        <p:spPr/>
        <p:txBody>
          <a:bodyPr>
            <a:normAutofit/>
          </a:bodyPr>
          <a:lstStyle/>
          <a:p>
            <a:r>
              <a:rPr lang="en-MY" dirty="0"/>
              <a:t>Web browsers initiate network communications with servers by </a:t>
            </a:r>
            <a:r>
              <a:rPr lang="en-MY" dirty="0" smtClean="0"/>
              <a:t>sending  them </a:t>
            </a:r>
            <a:r>
              <a:rPr lang="en-MY" dirty="0"/>
              <a:t>URLs </a:t>
            </a:r>
            <a:r>
              <a:rPr lang="en-MY" dirty="0" smtClean="0"/>
              <a:t>. </a:t>
            </a:r>
          </a:p>
          <a:p>
            <a:pPr lvl="1"/>
            <a:r>
              <a:rPr lang="en-MY" dirty="0" smtClean="0"/>
              <a:t>The </a:t>
            </a:r>
            <a:r>
              <a:rPr lang="en-MY" dirty="0"/>
              <a:t>address of a data file stored on the server that is to be sent to the </a:t>
            </a:r>
            <a:r>
              <a:rPr lang="en-MY" dirty="0" smtClean="0"/>
              <a:t>client</a:t>
            </a:r>
          </a:p>
          <a:p>
            <a:pPr lvl="1"/>
            <a:r>
              <a:rPr lang="en-MY" dirty="0" smtClean="0"/>
              <a:t>A </a:t>
            </a:r>
            <a:r>
              <a:rPr lang="en-MY" dirty="0"/>
              <a:t>program stored on the server that the client wants executed and the </a:t>
            </a:r>
            <a:r>
              <a:rPr lang="en-MY" dirty="0" smtClean="0"/>
              <a:t>output of </a:t>
            </a:r>
            <a:r>
              <a:rPr lang="en-MY" dirty="0"/>
              <a:t>the program returned to the client.</a:t>
            </a:r>
          </a:p>
        </p:txBody>
      </p:sp>
      <p:sp>
        <p:nvSpPr>
          <p:cNvPr id="4" name="Slide Number Placeholder 3"/>
          <p:cNvSpPr>
            <a:spLocks noGrp="1"/>
          </p:cNvSpPr>
          <p:nvPr>
            <p:ph type="sldNum" sz="quarter" idx="12"/>
          </p:nvPr>
        </p:nvSpPr>
        <p:spPr/>
        <p:txBody>
          <a:bodyPr/>
          <a:lstStyle/>
          <a:p>
            <a:fld id="{9D5C5935-A9D4-4B7F-9B86-E3EA1F85AF78}" type="slidenum">
              <a:rPr lang="en-MY" smtClean="0"/>
              <a:t>16</a:t>
            </a:fld>
            <a:endParaRPr lang="en-MY"/>
          </a:p>
        </p:txBody>
      </p:sp>
    </p:spTree>
    <p:extLst>
      <p:ext uri="{BB962C8B-B14F-4D97-AF65-F5344CB8AC3E}">
        <p14:creationId xmlns:p14="http://schemas.microsoft.com/office/powerpoint/2010/main" val="69386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Server Operation</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MY" dirty="0"/>
              <a:t>When a Web server begins execution, it informs the operating system </a:t>
            </a:r>
            <a:r>
              <a:rPr lang="en-MY" dirty="0" smtClean="0"/>
              <a:t>under which </a:t>
            </a:r>
            <a:r>
              <a:rPr lang="en-MY" dirty="0"/>
              <a:t>it is running that it is now ready to accept incoming network </a:t>
            </a:r>
            <a:r>
              <a:rPr lang="en-MY" dirty="0" smtClean="0"/>
              <a:t>connections through </a:t>
            </a:r>
            <a:r>
              <a:rPr lang="en-MY" dirty="0"/>
              <a:t>a specific port on the machine. </a:t>
            </a:r>
            <a:endParaRPr lang="en-MY" dirty="0" smtClean="0"/>
          </a:p>
          <a:p>
            <a:pPr marL="457200" indent="-457200">
              <a:buFont typeface="+mj-lt"/>
              <a:buAutoNum type="arabicPeriod"/>
            </a:pPr>
            <a:r>
              <a:rPr lang="en-MY" dirty="0" smtClean="0"/>
              <a:t>While </a:t>
            </a:r>
            <a:r>
              <a:rPr lang="en-MY" dirty="0"/>
              <a:t>in this running state, the </a:t>
            </a:r>
            <a:r>
              <a:rPr lang="en-MY" dirty="0" smtClean="0"/>
              <a:t>server runs </a:t>
            </a:r>
            <a:r>
              <a:rPr lang="en-MY" dirty="0"/>
              <a:t>as a background process in the operating system environment. </a:t>
            </a:r>
            <a:endParaRPr lang="en-MY" dirty="0" smtClean="0"/>
          </a:p>
          <a:p>
            <a:pPr marL="457200" indent="-457200">
              <a:buFont typeface="+mj-lt"/>
              <a:buAutoNum type="arabicPeriod"/>
            </a:pPr>
            <a:r>
              <a:rPr lang="en-MY" dirty="0" smtClean="0"/>
              <a:t>A </a:t>
            </a:r>
            <a:r>
              <a:rPr lang="en-MY" dirty="0"/>
              <a:t>Web </a:t>
            </a:r>
            <a:r>
              <a:rPr lang="en-MY" dirty="0" smtClean="0"/>
              <a:t>client, or </a:t>
            </a:r>
            <a:r>
              <a:rPr lang="en-MY" dirty="0"/>
              <a:t>browser, opens a network connection to a Web server, sends </a:t>
            </a:r>
            <a:r>
              <a:rPr lang="en-MY" dirty="0" smtClean="0"/>
              <a:t>information requests </a:t>
            </a:r>
            <a:r>
              <a:rPr lang="en-MY" dirty="0"/>
              <a:t>and possibly data to the server, receives information from the </a:t>
            </a:r>
            <a:r>
              <a:rPr lang="en-MY" dirty="0" smtClean="0"/>
              <a:t>server, and </a:t>
            </a:r>
            <a:r>
              <a:rPr lang="en-MY" dirty="0"/>
              <a:t>closes the connection</a:t>
            </a:r>
            <a:r>
              <a:rPr lang="en-MY" dirty="0" smtClean="0"/>
              <a:t>. </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17</a:t>
            </a:fld>
            <a:endParaRPr lang="en-MY"/>
          </a:p>
        </p:txBody>
      </p:sp>
    </p:spTree>
    <p:extLst>
      <p:ext uri="{BB962C8B-B14F-4D97-AF65-F5344CB8AC3E}">
        <p14:creationId xmlns:p14="http://schemas.microsoft.com/office/powerpoint/2010/main" val="2948180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pPr eaLnBrk="1" hangingPunct="1"/>
            <a:r>
              <a:rPr lang="en-US" altLang="en-US" smtClean="0"/>
              <a:t>Using a browser to view a Web document from a Web server</a:t>
            </a:r>
          </a:p>
        </p:txBody>
      </p:sp>
      <p:graphicFrame>
        <p:nvGraphicFramePr>
          <p:cNvPr id="19461" name="Object 7"/>
          <p:cNvGraphicFramePr>
            <a:graphicFrameLocks noGrp="1" noChangeAspect="1"/>
          </p:cNvGraphicFramePr>
          <p:nvPr>
            <p:ph idx="1"/>
          </p:nvPr>
        </p:nvGraphicFramePr>
        <p:xfrm>
          <a:off x="3459163" y="2692400"/>
          <a:ext cx="6070600" cy="3073400"/>
        </p:xfrm>
        <a:graphic>
          <a:graphicData uri="http://schemas.openxmlformats.org/presentationml/2006/ole">
            <mc:AlternateContent xmlns:mc="http://schemas.openxmlformats.org/markup-compatibility/2006">
              <mc:Choice xmlns:v="urn:schemas-microsoft-com:vml" Requires="v">
                <p:oleObj spid="_x0000_s8210" name="Image" r:id="rId3" imgW="6069841" imgH="3073016" progId="Photoshop.Image.7">
                  <p:embed/>
                </p:oleObj>
              </mc:Choice>
              <mc:Fallback>
                <p:oleObj name="Image" r:id="rId3" imgW="6069841" imgH="3073016" progId="Photoshop.Image.7">
                  <p:embed/>
                  <p:pic>
                    <p:nvPicPr>
                      <p:cNvPr id="1946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2692400"/>
                        <a:ext cx="6070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2DD15DB9-4D65-48FC-9F1A-4359E81F6245}" type="slidenum">
              <a:rPr lang="en-US" altLang="en-US" sz="1200">
                <a:latin typeface="Times New Roman" panose="02020603050405020304" pitchFamily="18" charset="0"/>
              </a:rPr>
              <a:pPr>
                <a:spcBef>
                  <a:spcPct val="0"/>
                </a:spcBef>
                <a:buClrTx/>
                <a:buFontTx/>
                <a:buNone/>
              </a:pPr>
              <a:t>18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90607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Web Server Operation</a:t>
            </a:r>
          </a:p>
        </p:txBody>
      </p:sp>
      <p:sp>
        <p:nvSpPr>
          <p:cNvPr id="3" name="Content Placeholder 2"/>
          <p:cNvSpPr>
            <a:spLocks noGrp="1"/>
          </p:cNvSpPr>
          <p:nvPr>
            <p:ph idx="1"/>
          </p:nvPr>
        </p:nvSpPr>
        <p:spPr/>
        <p:txBody>
          <a:bodyPr>
            <a:normAutofit lnSpcReduction="10000"/>
          </a:bodyPr>
          <a:lstStyle/>
          <a:p>
            <a:r>
              <a:rPr lang="en-MY" dirty="0" smtClean="0"/>
              <a:t>Web server’s task - to </a:t>
            </a:r>
            <a:r>
              <a:rPr lang="en-MY" dirty="0"/>
              <a:t>monitor a </a:t>
            </a:r>
            <a:r>
              <a:rPr lang="en-MY" dirty="0" smtClean="0"/>
              <a:t>communications port </a:t>
            </a:r>
            <a:r>
              <a:rPr lang="en-MY" dirty="0"/>
              <a:t>on its host machine, accept HTTP commands through that port, and </a:t>
            </a:r>
            <a:r>
              <a:rPr lang="en-MY" dirty="0" smtClean="0"/>
              <a:t>perform the </a:t>
            </a:r>
            <a:r>
              <a:rPr lang="en-MY" dirty="0"/>
              <a:t>operations specified by those commands</a:t>
            </a:r>
            <a:r>
              <a:rPr lang="en-MY" dirty="0" smtClean="0"/>
              <a:t>.</a:t>
            </a:r>
          </a:p>
          <a:p>
            <a:r>
              <a:rPr lang="en-MY" dirty="0" smtClean="0"/>
              <a:t>All </a:t>
            </a:r>
            <a:r>
              <a:rPr lang="en-MY" dirty="0"/>
              <a:t>HTTP commands </a:t>
            </a:r>
            <a:r>
              <a:rPr lang="en-MY" dirty="0" smtClean="0"/>
              <a:t>include a </a:t>
            </a:r>
            <a:r>
              <a:rPr lang="en-MY" dirty="0"/>
              <a:t>URL, which includes the specification of a host server machine. </a:t>
            </a:r>
            <a:endParaRPr lang="en-MY" dirty="0" smtClean="0"/>
          </a:p>
          <a:p>
            <a:r>
              <a:rPr lang="en-MY" dirty="0" smtClean="0"/>
              <a:t>When the URL </a:t>
            </a:r>
            <a:r>
              <a:rPr lang="en-MY" dirty="0"/>
              <a:t>is received, it is translated into either a file name (in which case the file </a:t>
            </a:r>
            <a:r>
              <a:rPr lang="en-MY" dirty="0" smtClean="0"/>
              <a:t>is returned </a:t>
            </a:r>
            <a:r>
              <a:rPr lang="en-MY" dirty="0"/>
              <a:t>to the requesting client) or a program name (in which case the </a:t>
            </a:r>
            <a:r>
              <a:rPr lang="en-MY" dirty="0" smtClean="0"/>
              <a:t>program is </a:t>
            </a:r>
            <a:r>
              <a:rPr lang="en-MY" dirty="0"/>
              <a:t>run and its output is sent to the requesting client).</a:t>
            </a:r>
          </a:p>
        </p:txBody>
      </p:sp>
      <p:sp>
        <p:nvSpPr>
          <p:cNvPr id="4" name="Slide Number Placeholder 3"/>
          <p:cNvSpPr>
            <a:spLocks noGrp="1"/>
          </p:cNvSpPr>
          <p:nvPr>
            <p:ph type="sldNum" sz="quarter" idx="12"/>
          </p:nvPr>
        </p:nvSpPr>
        <p:spPr/>
        <p:txBody>
          <a:bodyPr/>
          <a:lstStyle/>
          <a:p>
            <a:fld id="{9D5C5935-A9D4-4B7F-9B86-E3EA1F85AF78}" type="slidenum">
              <a:rPr lang="en-MY" smtClean="0"/>
              <a:t>19</a:t>
            </a:fld>
            <a:endParaRPr lang="en-MY"/>
          </a:p>
        </p:txBody>
      </p:sp>
    </p:spTree>
    <p:extLst>
      <p:ext uri="{BB962C8B-B14F-4D97-AF65-F5344CB8AC3E}">
        <p14:creationId xmlns:p14="http://schemas.microsoft.com/office/powerpoint/2010/main" val="345255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Origins</a:t>
            </a:r>
            <a:endParaRPr lang="en-MY" dirty="0"/>
          </a:p>
        </p:txBody>
      </p:sp>
      <p:sp>
        <p:nvSpPr>
          <p:cNvPr id="3" name="Content Placeholder 2"/>
          <p:cNvSpPr>
            <a:spLocks noGrp="1"/>
          </p:cNvSpPr>
          <p:nvPr>
            <p:ph idx="1"/>
          </p:nvPr>
        </p:nvSpPr>
        <p:spPr/>
        <p:txBody>
          <a:bodyPr>
            <a:normAutofit lnSpcReduction="10000"/>
          </a:bodyPr>
          <a:lstStyle/>
          <a:p>
            <a:r>
              <a:rPr lang="en-MY" dirty="0"/>
              <a:t>In 1989, a small group of people led by Tim Berners-Lee at </a:t>
            </a:r>
            <a:r>
              <a:rPr lang="en-MY" dirty="0" err="1"/>
              <a:t>Conseil</a:t>
            </a:r>
            <a:r>
              <a:rPr lang="en-MY" dirty="0"/>
              <a:t> </a:t>
            </a:r>
            <a:r>
              <a:rPr lang="en-MY" dirty="0" err="1" smtClean="0"/>
              <a:t>Européen</a:t>
            </a:r>
            <a:r>
              <a:rPr lang="en-MY" dirty="0" smtClean="0"/>
              <a:t> pour </a:t>
            </a:r>
            <a:r>
              <a:rPr lang="en-MY" dirty="0"/>
              <a:t>la </a:t>
            </a:r>
            <a:r>
              <a:rPr lang="en-MY" dirty="0" err="1"/>
              <a:t>Recherche</a:t>
            </a:r>
            <a:r>
              <a:rPr lang="en-MY" dirty="0"/>
              <a:t> </a:t>
            </a:r>
            <a:r>
              <a:rPr lang="en-MY" dirty="0" err="1"/>
              <a:t>Nucléaire</a:t>
            </a:r>
            <a:r>
              <a:rPr lang="en-MY" dirty="0"/>
              <a:t> (CERN) or European Organization for </a:t>
            </a:r>
            <a:r>
              <a:rPr lang="en-MY" dirty="0" smtClean="0"/>
              <a:t>Particle Physics </a:t>
            </a:r>
            <a:r>
              <a:rPr lang="en-MY" dirty="0"/>
              <a:t>proposed a new protocol for the Internet, as well as a system of </a:t>
            </a:r>
            <a:r>
              <a:rPr lang="en-MY" dirty="0" smtClean="0"/>
              <a:t>document access </a:t>
            </a:r>
            <a:r>
              <a:rPr lang="en-MY" dirty="0"/>
              <a:t>to use it</a:t>
            </a:r>
            <a:r>
              <a:rPr lang="en-MY" dirty="0" smtClean="0"/>
              <a:t>.</a:t>
            </a:r>
            <a:endParaRPr lang="en-MY" dirty="0"/>
          </a:p>
          <a:p>
            <a:r>
              <a:rPr lang="en-MY" dirty="0"/>
              <a:t>Purpose </a:t>
            </a:r>
            <a:r>
              <a:rPr lang="en-MY" dirty="0" smtClean="0"/>
              <a:t>– to allow </a:t>
            </a:r>
            <a:r>
              <a:rPr lang="en-MY" dirty="0"/>
              <a:t>scientists around the world to use the Internet </a:t>
            </a:r>
            <a:r>
              <a:rPr lang="en-MY" dirty="0" smtClean="0"/>
              <a:t>to exchange </a:t>
            </a:r>
            <a:r>
              <a:rPr lang="en-MY" dirty="0"/>
              <a:t>documents describing their work</a:t>
            </a:r>
            <a:r>
              <a:rPr lang="en-MY" dirty="0" smtClean="0"/>
              <a:t>.</a:t>
            </a:r>
          </a:p>
          <a:p>
            <a:r>
              <a:rPr lang="en-MY" dirty="0"/>
              <a:t>Scientist can </a:t>
            </a:r>
            <a:r>
              <a:rPr lang="en-MY" dirty="0" smtClean="0"/>
              <a:t>search </a:t>
            </a:r>
            <a:r>
              <a:rPr lang="en-MY" dirty="0"/>
              <a:t>and retrieve documents from databases on any number </a:t>
            </a:r>
            <a:r>
              <a:rPr lang="en-MY" dirty="0" smtClean="0"/>
              <a:t>of different </a:t>
            </a:r>
            <a:r>
              <a:rPr lang="en-MY" dirty="0"/>
              <a:t>document-serving computers connected to the Internet</a:t>
            </a:r>
          </a:p>
        </p:txBody>
      </p:sp>
      <p:sp>
        <p:nvSpPr>
          <p:cNvPr id="4" name="Slide Number Placeholder 3"/>
          <p:cNvSpPr>
            <a:spLocks noGrp="1"/>
          </p:cNvSpPr>
          <p:nvPr>
            <p:ph type="sldNum" sz="quarter" idx="12"/>
          </p:nvPr>
        </p:nvSpPr>
        <p:spPr/>
        <p:txBody>
          <a:bodyPr/>
          <a:lstStyle/>
          <a:p>
            <a:fld id="{9D5C5935-A9D4-4B7F-9B86-E3EA1F85AF78}" type="slidenum">
              <a:rPr lang="en-MY" smtClean="0"/>
              <a:t>2</a:t>
            </a:fld>
            <a:endParaRPr lang="en-MY"/>
          </a:p>
        </p:txBody>
      </p:sp>
    </p:spTree>
    <p:extLst>
      <p:ext uri="{BB962C8B-B14F-4D97-AF65-F5344CB8AC3E}">
        <p14:creationId xmlns:p14="http://schemas.microsoft.com/office/powerpoint/2010/main" val="720318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Server Characteristics</a:t>
            </a:r>
          </a:p>
        </p:txBody>
      </p:sp>
      <p:sp>
        <p:nvSpPr>
          <p:cNvPr id="3" name="Content Placeholder 2"/>
          <p:cNvSpPr>
            <a:spLocks noGrp="1"/>
          </p:cNvSpPr>
          <p:nvPr>
            <p:ph idx="1"/>
          </p:nvPr>
        </p:nvSpPr>
        <p:spPr/>
        <p:txBody>
          <a:bodyPr>
            <a:normAutofit/>
          </a:bodyPr>
          <a:lstStyle/>
          <a:p>
            <a:r>
              <a:rPr lang="en-MY" dirty="0"/>
              <a:t>The file structure of a Web server has two separate directories. </a:t>
            </a:r>
            <a:endParaRPr lang="en-MY" dirty="0" smtClean="0"/>
          </a:p>
          <a:p>
            <a:r>
              <a:rPr lang="en-MY" dirty="0" smtClean="0"/>
              <a:t>The </a:t>
            </a:r>
            <a:r>
              <a:rPr lang="en-MY" dirty="0"/>
              <a:t>root </a:t>
            </a:r>
            <a:r>
              <a:rPr lang="en-MY" dirty="0" smtClean="0"/>
              <a:t>of one </a:t>
            </a:r>
            <a:r>
              <a:rPr lang="en-MY" dirty="0"/>
              <a:t>of these is the document root. </a:t>
            </a:r>
            <a:endParaRPr lang="en-MY" dirty="0" smtClean="0"/>
          </a:p>
          <a:p>
            <a:r>
              <a:rPr lang="en-MY" dirty="0" smtClean="0"/>
              <a:t>The </a:t>
            </a:r>
            <a:r>
              <a:rPr lang="en-MY" dirty="0"/>
              <a:t>file hierarchy that grows from the </a:t>
            </a:r>
            <a:r>
              <a:rPr lang="en-MY" dirty="0" smtClean="0"/>
              <a:t>document root </a:t>
            </a:r>
            <a:r>
              <a:rPr lang="en-MY" dirty="0"/>
              <a:t>stores the Web documents to which the server has direct access and </a:t>
            </a:r>
            <a:r>
              <a:rPr lang="en-MY" dirty="0" smtClean="0"/>
              <a:t>normally serves </a:t>
            </a:r>
            <a:r>
              <a:rPr lang="en-MY" dirty="0"/>
              <a:t>to clients. The root of the other directory is the server root. </a:t>
            </a:r>
            <a:endParaRPr lang="en-MY" dirty="0" smtClean="0"/>
          </a:p>
          <a:p>
            <a:r>
              <a:rPr lang="en-MY" dirty="0" smtClean="0"/>
              <a:t>This </a:t>
            </a:r>
            <a:r>
              <a:rPr lang="en-MY" dirty="0" err="1" smtClean="0"/>
              <a:t>directory,along</a:t>
            </a:r>
            <a:r>
              <a:rPr lang="en-MY" dirty="0" smtClean="0"/>
              <a:t> </a:t>
            </a:r>
            <a:r>
              <a:rPr lang="en-MY" dirty="0"/>
              <a:t>with its descendant directories, stores the server and its support software.</a:t>
            </a:r>
          </a:p>
        </p:txBody>
      </p:sp>
      <p:sp>
        <p:nvSpPr>
          <p:cNvPr id="4" name="Slide Number Placeholder 3"/>
          <p:cNvSpPr>
            <a:spLocks noGrp="1"/>
          </p:cNvSpPr>
          <p:nvPr>
            <p:ph type="sldNum" sz="quarter" idx="12"/>
          </p:nvPr>
        </p:nvSpPr>
        <p:spPr/>
        <p:txBody>
          <a:bodyPr/>
          <a:lstStyle/>
          <a:p>
            <a:fld id="{9D5C5935-A9D4-4B7F-9B86-E3EA1F85AF78}" type="slidenum">
              <a:rPr lang="en-MY" smtClean="0"/>
              <a:t>20</a:t>
            </a:fld>
            <a:endParaRPr lang="en-MY"/>
          </a:p>
        </p:txBody>
      </p:sp>
    </p:spTree>
    <p:extLst>
      <p:ext uri="{BB962C8B-B14F-4D97-AF65-F5344CB8AC3E}">
        <p14:creationId xmlns:p14="http://schemas.microsoft.com/office/powerpoint/2010/main" val="369775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Server Characteristics</a:t>
            </a:r>
          </a:p>
        </p:txBody>
      </p:sp>
      <p:sp>
        <p:nvSpPr>
          <p:cNvPr id="3" name="Content Placeholder 2"/>
          <p:cNvSpPr>
            <a:spLocks noGrp="1"/>
          </p:cNvSpPr>
          <p:nvPr>
            <p:ph idx="1"/>
          </p:nvPr>
        </p:nvSpPr>
        <p:spPr/>
        <p:txBody>
          <a:bodyPr>
            <a:normAutofit fontScale="70000" lnSpcReduction="20000"/>
          </a:bodyPr>
          <a:lstStyle/>
          <a:p>
            <a:r>
              <a:rPr lang="en-MY" dirty="0"/>
              <a:t>The files stored directly in the document root are those available to </a:t>
            </a:r>
            <a:r>
              <a:rPr lang="en-MY" dirty="0" smtClean="0"/>
              <a:t>clients through </a:t>
            </a:r>
            <a:r>
              <a:rPr lang="en-MY" dirty="0"/>
              <a:t>top-level URLs. </a:t>
            </a:r>
            <a:endParaRPr lang="en-MY" dirty="0" smtClean="0"/>
          </a:p>
          <a:p>
            <a:r>
              <a:rPr lang="en-MY" dirty="0" smtClean="0"/>
              <a:t>Typically</a:t>
            </a:r>
            <a:r>
              <a:rPr lang="en-MY" dirty="0"/>
              <a:t>, clients do not access the document </a:t>
            </a:r>
            <a:r>
              <a:rPr lang="en-MY" dirty="0" smtClean="0"/>
              <a:t>root directly </a:t>
            </a:r>
            <a:r>
              <a:rPr lang="en-MY" dirty="0"/>
              <a:t>in URLs; rather, the server maps requested URLs to the document </a:t>
            </a:r>
            <a:r>
              <a:rPr lang="en-MY" dirty="0" smtClean="0"/>
              <a:t>root, whose </a:t>
            </a:r>
            <a:r>
              <a:rPr lang="en-MY" dirty="0"/>
              <a:t>location is not known to clients. </a:t>
            </a:r>
            <a:endParaRPr lang="en-MY" dirty="0" smtClean="0"/>
          </a:p>
          <a:p>
            <a:r>
              <a:rPr lang="en-MY" dirty="0" smtClean="0"/>
              <a:t>For </a:t>
            </a:r>
            <a:r>
              <a:rPr lang="en-MY" dirty="0"/>
              <a:t>example, suppose that the site name </a:t>
            </a:r>
            <a:r>
              <a:rPr lang="en-MY" dirty="0" smtClean="0"/>
              <a:t>is www.tunias.com, </a:t>
            </a:r>
            <a:r>
              <a:rPr lang="en-MY" dirty="0"/>
              <a:t>which we will assume to be </a:t>
            </a:r>
            <a:r>
              <a:rPr lang="en-MY" dirty="0" smtClean="0"/>
              <a:t>a UNIX-based </a:t>
            </a:r>
            <a:r>
              <a:rPr lang="en-MY" dirty="0"/>
              <a:t>system. </a:t>
            </a:r>
            <a:endParaRPr lang="en-MY" dirty="0" smtClean="0"/>
          </a:p>
          <a:p>
            <a:r>
              <a:rPr lang="en-MY" dirty="0" smtClean="0"/>
              <a:t>Suppose </a:t>
            </a:r>
            <a:r>
              <a:rPr lang="en-MY" dirty="0"/>
              <a:t>further that the document root is named </a:t>
            </a:r>
            <a:r>
              <a:rPr lang="en-MY" dirty="0" err="1" smtClean="0"/>
              <a:t>topdocs</a:t>
            </a:r>
            <a:r>
              <a:rPr lang="en-MY" dirty="0" smtClean="0"/>
              <a:t> and </a:t>
            </a:r>
            <a:r>
              <a:rPr lang="en-MY" dirty="0"/>
              <a:t>is stored in the /admin/web directory, making its address /</a:t>
            </a:r>
            <a:r>
              <a:rPr lang="en-MY" dirty="0" smtClean="0"/>
              <a:t>admin/web/ </a:t>
            </a:r>
            <a:r>
              <a:rPr lang="en-MY" dirty="0" err="1" smtClean="0"/>
              <a:t>topdocs</a:t>
            </a:r>
            <a:r>
              <a:rPr lang="en-MY" dirty="0"/>
              <a:t>. </a:t>
            </a:r>
            <a:endParaRPr lang="en-MY" dirty="0" smtClean="0"/>
          </a:p>
          <a:p>
            <a:r>
              <a:rPr lang="en-MY" dirty="0" smtClean="0"/>
              <a:t>A </a:t>
            </a:r>
            <a:r>
              <a:rPr lang="en-MY" dirty="0"/>
              <a:t>request for a file from a client with the URL http://</a:t>
            </a:r>
            <a:r>
              <a:rPr lang="en-MY" dirty="0" smtClean="0"/>
              <a:t>www.tunias.com/petunias.html </a:t>
            </a:r>
            <a:r>
              <a:rPr lang="en-MY" dirty="0"/>
              <a:t>will cause the server to search for the file with the </a:t>
            </a:r>
            <a:r>
              <a:rPr lang="en-MY" dirty="0" err="1"/>
              <a:t>filepath</a:t>
            </a:r>
            <a:r>
              <a:rPr lang="en-MY" dirty="0"/>
              <a:t> /admin/web/</a:t>
            </a:r>
            <a:r>
              <a:rPr lang="en-MY" dirty="0" err="1"/>
              <a:t>topdocs</a:t>
            </a:r>
            <a:r>
              <a:rPr lang="en-MY" dirty="0"/>
              <a:t>/petunias.html. Likewise, the URL http</a:t>
            </a:r>
            <a:r>
              <a:rPr lang="en-MY" dirty="0" smtClean="0"/>
              <a:t>://www.tunias.com/bulbs/tulips.html </a:t>
            </a:r>
            <a:r>
              <a:rPr lang="en-MY" dirty="0"/>
              <a:t>will cause the server to search for </a:t>
            </a:r>
            <a:r>
              <a:rPr lang="en-MY" dirty="0" smtClean="0"/>
              <a:t>the file </a:t>
            </a:r>
            <a:r>
              <a:rPr lang="en-MY" dirty="0"/>
              <a:t>with the address /admin/web/</a:t>
            </a:r>
            <a:r>
              <a:rPr lang="en-MY" dirty="0" err="1"/>
              <a:t>topdocs</a:t>
            </a:r>
            <a:r>
              <a:rPr lang="en-MY" dirty="0"/>
              <a:t>/bulbs/tulips.html.</a:t>
            </a:r>
          </a:p>
        </p:txBody>
      </p:sp>
      <p:sp>
        <p:nvSpPr>
          <p:cNvPr id="4" name="Slide Number Placeholder 3"/>
          <p:cNvSpPr>
            <a:spLocks noGrp="1"/>
          </p:cNvSpPr>
          <p:nvPr>
            <p:ph type="sldNum" sz="quarter" idx="12"/>
          </p:nvPr>
        </p:nvSpPr>
        <p:spPr/>
        <p:txBody>
          <a:bodyPr/>
          <a:lstStyle/>
          <a:p>
            <a:fld id="{9D5C5935-A9D4-4B7F-9B86-E3EA1F85AF78}" type="slidenum">
              <a:rPr lang="en-MY" smtClean="0"/>
              <a:t>21</a:t>
            </a:fld>
            <a:endParaRPr lang="en-MY"/>
          </a:p>
        </p:txBody>
      </p:sp>
    </p:spTree>
    <p:extLst>
      <p:ext uri="{BB962C8B-B14F-4D97-AF65-F5344CB8AC3E}">
        <p14:creationId xmlns:p14="http://schemas.microsoft.com/office/powerpoint/2010/main" val="167906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Server Characteristics</a:t>
            </a:r>
          </a:p>
        </p:txBody>
      </p:sp>
      <p:sp>
        <p:nvSpPr>
          <p:cNvPr id="3" name="Content Placeholder 2"/>
          <p:cNvSpPr>
            <a:spLocks noGrp="1"/>
          </p:cNvSpPr>
          <p:nvPr>
            <p:ph idx="1"/>
          </p:nvPr>
        </p:nvSpPr>
        <p:spPr/>
        <p:txBody>
          <a:bodyPr>
            <a:normAutofit/>
          </a:bodyPr>
          <a:lstStyle/>
          <a:p>
            <a:r>
              <a:rPr lang="en-MY" dirty="0"/>
              <a:t>Many servers allow part of the servable document collection to be </a:t>
            </a:r>
            <a:r>
              <a:rPr lang="en-MY" dirty="0" smtClean="0"/>
              <a:t>stored outside </a:t>
            </a:r>
            <a:r>
              <a:rPr lang="en-MY" dirty="0"/>
              <a:t>the directory at the document root. The secondary areas from </a:t>
            </a:r>
            <a:r>
              <a:rPr lang="en-MY" dirty="0" smtClean="0"/>
              <a:t>which documents </a:t>
            </a:r>
            <a:r>
              <a:rPr lang="en-MY" dirty="0"/>
              <a:t>can be served are called </a:t>
            </a:r>
            <a:r>
              <a:rPr lang="en-MY" b="1" i="1" dirty="0"/>
              <a:t>virtual document trees</a:t>
            </a:r>
            <a:r>
              <a:rPr lang="en-MY" i="1" dirty="0" smtClean="0"/>
              <a:t>.</a:t>
            </a:r>
          </a:p>
          <a:p>
            <a:r>
              <a:rPr lang="en-MY" dirty="0"/>
              <a:t>This secondary disk might reside </a:t>
            </a:r>
            <a:r>
              <a:rPr lang="en-MY" dirty="0" smtClean="0"/>
              <a:t>on the </a:t>
            </a:r>
            <a:r>
              <a:rPr lang="en-MY" dirty="0"/>
              <a:t>server machine or on some other machine on a local area network. To </a:t>
            </a:r>
            <a:r>
              <a:rPr lang="en-MY" dirty="0" smtClean="0"/>
              <a:t>support this </a:t>
            </a:r>
            <a:r>
              <a:rPr lang="en-MY" dirty="0"/>
              <a:t>arrangement, the server is configured to direct-request URLs with </a:t>
            </a:r>
            <a:r>
              <a:rPr lang="en-MY" dirty="0" smtClean="0"/>
              <a:t>a particular </a:t>
            </a:r>
            <a:r>
              <a:rPr lang="en-MY" dirty="0"/>
              <a:t>file path to a storage area separate from the document-root directory.</a:t>
            </a:r>
          </a:p>
        </p:txBody>
      </p:sp>
      <p:sp>
        <p:nvSpPr>
          <p:cNvPr id="4" name="Slide Number Placeholder 3"/>
          <p:cNvSpPr>
            <a:spLocks noGrp="1"/>
          </p:cNvSpPr>
          <p:nvPr>
            <p:ph type="sldNum" sz="quarter" idx="12"/>
          </p:nvPr>
        </p:nvSpPr>
        <p:spPr/>
        <p:txBody>
          <a:bodyPr/>
          <a:lstStyle/>
          <a:p>
            <a:fld id="{9D5C5935-A9D4-4B7F-9B86-E3EA1F85AF78}" type="slidenum">
              <a:rPr lang="en-MY" smtClean="0"/>
              <a:t>22</a:t>
            </a:fld>
            <a:endParaRPr lang="en-MY"/>
          </a:p>
        </p:txBody>
      </p:sp>
    </p:spTree>
    <p:extLst>
      <p:ext uri="{BB962C8B-B14F-4D97-AF65-F5344CB8AC3E}">
        <p14:creationId xmlns:p14="http://schemas.microsoft.com/office/powerpoint/2010/main" val="406609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Server Characteristics</a:t>
            </a:r>
          </a:p>
        </p:txBody>
      </p:sp>
      <p:sp>
        <p:nvSpPr>
          <p:cNvPr id="3" name="Content Placeholder 2"/>
          <p:cNvSpPr>
            <a:spLocks noGrp="1"/>
          </p:cNvSpPr>
          <p:nvPr>
            <p:ph idx="1"/>
          </p:nvPr>
        </p:nvSpPr>
        <p:spPr/>
        <p:txBody>
          <a:bodyPr/>
          <a:lstStyle/>
          <a:p>
            <a:r>
              <a:rPr lang="en-MY" dirty="0"/>
              <a:t>Many servers can support more than one site on a computer, </a:t>
            </a:r>
            <a:r>
              <a:rPr lang="en-MY" dirty="0" smtClean="0"/>
              <a:t>potentially reducing </a:t>
            </a:r>
            <a:r>
              <a:rPr lang="en-MY" dirty="0"/>
              <a:t>the cost of each site and making their maintenance more </a:t>
            </a:r>
            <a:r>
              <a:rPr lang="en-MY" dirty="0" smtClean="0"/>
              <a:t>convenient. Such </a:t>
            </a:r>
            <a:r>
              <a:rPr lang="en-MY" dirty="0"/>
              <a:t>secondary hosts are called </a:t>
            </a:r>
            <a:r>
              <a:rPr lang="en-MY" b="1" i="1" dirty="0"/>
              <a:t>virtual hosts</a:t>
            </a:r>
            <a:r>
              <a:rPr lang="en-MY" dirty="0" smtClean="0"/>
              <a:t>.</a:t>
            </a:r>
          </a:p>
          <a:p>
            <a:r>
              <a:rPr lang="en-MY" dirty="0"/>
              <a:t>Some servers can serve documents that are in the document root of </a:t>
            </a:r>
            <a:r>
              <a:rPr lang="en-MY" dirty="0" smtClean="0"/>
              <a:t>other machines </a:t>
            </a:r>
            <a:r>
              <a:rPr lang="en-MY" dirty="0"/>
              <a:t>on the Web; these are called </a:t>
            </a:r>
            <a:r>
              <a:rPr lang="en-MY" b="1" i="1" dirty="0"/>
              <a:t>proxy servers.</a:t>
            </a:r>
          </a:p>
        </p:txBody>
      </p:sp>
      <p:sp>
        <p:nvSpPr>
          <p:cNvPr id="4" name="Slide Number Placeholder 3"/>
          <p:cNvSpPr>
            <a:spLocks noGrp="1"/>
          </p:cNvSpPr>
          <p:nvPr>
            <p:ph type="sldNum" sz="quarter" idx="12"/>
          </p:nvPr>
        </p:nvSpPr>
        <p:spPr/>
        <p:txBody>
          <a:bodyPr/>
          <a:lstStyle/>
          <a:p>
            <a:fld id="{9D5C5935-A9D4-4B7F-9B86-E3EA1F85AF78}" type="slidenum">
              <a:rPr lang="en-MY" smtClean="0"/>
              <a:t>23</a:t>
            </a:fld>
            <a:endParaRPr lang="en-MY"/>
          </a:p>
        </p:txBody>
      </p:sp>
    </p:spTree>
    <p:extLst>
      <p:ext uri="{BB962C8B-B14F-4D97-AF65-F5344CB8AC3E}">
        <p14:creationId xmlns:p14="http://schemas.microsoft.com/office/powerpoint/2010/main" val="293492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Apache</a:t>
            </a:r>
            <a:endParaRPr lang="en-MY" dirty="0"/>
          </a:p>
        </p:txBody>
      </p:sp>
      <p:sp>
        <p:nvSpPr>
          <p:cNvPr id="3" name="Content Placeholder 2"/>
          <p:cNvSpPr>
            <a:spLocks noGrp="1"/>
          </p:cNvSpPr>
          <p:nvPr>
            <p:ph idx="1"/>
          </p:nvPr>
        </p:nvSpPr>
        <p:spPr/>
        <p:txBody>
          <a:bodyPr>
            <a:normAutofit/>
          </a:bodyPr>
          <a:lstStyle/>
          <a:p>
            <a:r>
              <a:rPr lang="en-MY" dirty="0"/>
              <a:t>Apache began as the NCSA server, </a:t>
            </a:r>
            <a:r>
              <a:rPr lang="en-MY" dirty="0" err="1"/>
              <a:t>httpd</a:t>
            </a:r>
            <a:r>
              <a:rPr lang="en-MY" dirty="0"/>
              <a:t>, with some added </a:t>
            </a:r>
            <a:r>
              <a:rPr lang="en-MY" dirty="0" smtClean="0"/>
              <a:t>features. </a:t>
            </a:r>
          </a:p>
          <a:p>
            <a:r>
              <a:rPr lang="en-MY" dirty="0" smtClean="0"/>
              <a:t>Why Apache is popular?</a:t>
            </a:r>
          </a:p>
          <a:p>
            <a:pPr lvl="1"/>
            <a:r>
              <a:rPr lang="en-MY" dirty="0" smtClean="0"/>
              <a:t>fast </a:t>
            </a:r>
            <a:r>
              <a:rPr lang="en-MY" dirty="0"/>
              <a:t>and reliable. </a:t>
            </a:r>
            <a:endParaRPr lang="en-MY" dirty="0" smtClean="0"/>
          </a:p>
          <a:p>
            <a:pPr lvl="1"/>
            <a:r>
              <a:rPr lang="en-MY" dirty="0" smtClean="0"/>
              <a:t>it </a:t>
            </a:r>
            <a:r>
              <a:rPr lang="en-MY" dirty="0"/>
              <a:t>is open-source software, which means </a:t>
            </a:r>
            <a:r>
              <a:rPr lang="en-MY" dirty="0" smtClean="0"/>
              <a:t>that it </a:t>
            </a:r>
            <a:r>
              <a:rPr lang="en-MY" dirty="0"/>
              <a:t>is free and is managed by a large team of volunteers, a process that </a:t>
            </a:r>
            <a:r>
              <a:rPr lang="en-MY" dirty="0" smtClean="0"/>
              <a:t>efficiently and </a:t>
            </a:r>
            <a:r>
              <a:rPr lang="en-MY" dirty="0"/>
              <a:t>effectively maintains the system. </a:t>
            </a:r>
            <a:endParaRPr lang="en-MY" dirty="0" smtClean="0"/>
          </a:p>
          <a:p>
            <a:pPr lvl="1"/>
            <a:r>
              <a:rPr lang="en-MY" dirty="0" smtClean="0"/>
              <a:t>one </a:t>
            </a:r>
            <a:r>
              <a:rPr lang="en-MY" dirty="0"/>
              <a:t>of the best available </a:t>
            </a:r>
            <a:r>
              <a:rPr lang="en-MY" dirty="0" smtClean="0"/>
              <a:t>servers for </a:t>
            </a:r>
            <a:r>
              <a:rPr lang="en-MY" dirty="0"/>
              <a:t>Linux </a:t>
            </a:r>
            <a:r>
              <a:rPr lang="en-MY" dirty="0" smtClean="0"/>
              <a:t>systems</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24</a:t>
            </a:fld>
            <a:endParaRPr lang="en-MY"/>
          </a:p>
        </p:txBody>
      </p:sp>
    </p:spTree>
    <p:extLst>
      <p:ext uri="{BB962C8B-B14F-4D97-AF65-F5344CB8AC3E}">
        <p14:creationId xmlns:p14="http://schemas.microsoft.com/office/powerpoint/2010/main" val="317489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Apache</a:t>
            </a:r>
            <a:endParaRPr lang="en-MY" dirty="0"/>
          </a:p>
        </p:txBody>
      </p:sp>
      <p:sp>
        <p:nvSpPr>
          <p:cNvPr id="3" name="Content Placeholder 2"/>
          <p:cNvSpPr>
            <a:spLocks noGrp="1"/>
          </p:cNvSpPr>
          <p:nvPr>
            <p:ph idx="1"/>
          </p:nvPr>
        </p:nvSpPr>
        <p:spPr/>
        <p:txBody>
          <a:bodyPr>
            <a:normAutofit/>
          </a:bodyPr>
          <a:lstStyle/>
          <a:p>
            <a:r>
              <a:rPr lang="en-MY" dirty="0"/>
              <a:t>Apache is capable of providing a long list of services beyond the basic </a:t>
            </a:r>
            <a:r>
              <a:rPr lang="en-MY" dirty="0" smtClean="0"/>
              <a:t>process of </a:t>
            </a:r>
            <a:r>
              <a:rPr lang="en-MY" dirty="0"/>
              <a:t>serving documents to clients. </a:t>
            </a:r>
            <a:endParaRPr lang="en-MY" dirty="0" smtClean="0"/>
          </a:p>
          <a:p>
            <a:r>
              <a:rPr lang="en-MY" dirty="0" smtClean="0"/>
              <a:t>When </a:t>
            </a:r>
            <a:r>
              <a:rPr lang="en-MY" dirty="0"/>
              <a:t>Apache begins execution, it reads its </a:t>
            </a:r>
            <a:r>
              <a:rPr lang="en-MY" dirty="0" smtClean="0"/>
              <a:t>configuration information </a:t>
            </a:r>
            <a:r>
              <a:rPr lang="en-MY" dirty="0"/>
              <a:t>from a file and sets its parameters to operate accordingly.</a:t>
            </a:r>
          </a:p>
          <a:p>
            <a:r>
              <a:rPr lang="en-MY" dirty="0"/>
              <a:t>A new copy of Apache includes default configuration information for a </a:t>
            </a:r>
            <a:r>
              <a:rPr lang="en-MY" dirty="0" smtClean="0"/>
              <a:t>typical operation</a:t>
            </a:r>
            <a:r>
              <a:rPr lang="en-MY" dirty="0"/>
              <a:t>. The site manager modifies this configuration information to fit his </a:t>
            </a:r>
            <a:r>
              <a:rPr lang="en-MY" dirty="0" smtClean="0"/>
              <a:t>or her </a:t>
            </a:r>
            <a:r>
              <a:rPr lang="en-MY" dirty="0"/>
              <a:t>particular needs and tastes</a:t>
            </a:r>
          </a:p>
        </p:txBody>
      </p:sp>
      <p:sp>
        <p:nvSpPr>
          <p:cNvPr id="4" name="Slide Number Placeholder 3"/>
          <p:cNvSpPr>
            <a:spLocks noGrp="1"/>
          </p:cNvSpPr>
          <p:nvPr>
            <p:ph type="sldNum" sz="quarter" idx="12"/>
          </p:nvPr>
        </p:nvSpPr>
        <p:spPr/>
        <p:txBody>
          <a:bodyPr/>
          <a:lstStyle/>
          <a:p>
            <a:fld id="{9D5C5935-A9D4-4B7F-9B86-E3EA1F85AF78}" type="slidenum">
              <a:rPr lang="en-MY" smtClean="0"/>
              <a:t>25</a:t>
            </a:fld>
            <a:endParaRPr lang="en-MY"/>
          </a:p>
        </p:txBody>
      </p:sp>
    </p:spTree>
    <p:extLst>
      <p:ext uri="{BB962C8B-B14F-4D97-AF65-F5344CB8AC3E}">
        <p14:creationId xmlns:p14="http://schemas.microsoft.com/office/powerpoint/2010/main" val="111345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IIS</a:t>
            </a:r>
            <a:endParaRPr lang="en-MY" dirty="0"/>
          </a:p>
        </p:txBody>
      </p:sp>
      <p:sp>
        <p:nvSpPr>
          <p:cNvPr id="3" name="Content Placeholder 2"/>
          <p:cNvSpPr>
            <a:spLocks noGrp="1"/>
          </p:cNvSpPr>
          <p:nvPr>
            <p:ph idx="1"/>
          </p:nvPr>
        </p:nvSpPr>
        <p:spPr/>
        <p:txBody>
          <a:bodyPr/>
          <a:lstStyle/>
          <a:p>
            <a:r>
              <a:rPr lang="en-MY" dirty="0"/>
              <a:t>Although Apache has been ported to the Windows platforms, it is not the </a:t>
            </a:r>
            <a:r>
              <a:rPr lang="en-MY" dirty="0" smtClean="0"/>
              <a:t>most popular </a:t>
            </a:r>
            <a:r>
              <a:rPr lang="en-MY" dirty="0"/>
              <a:t>server on those systems. </a:t>
            </a:r>
            <a:endParaRPr lang="en-MY" dirty="0" smtClean="0"/>
          </a:p>
          <a:p>
            <a:r>
              <a:rPr lang="en-MY" dirty="0" smtClean="0"/>
              <a:t>Because </a:t>
            </a:r>
            <a:r>
              <a:rPr lang="en-MY" dirty="0"/>
              <a:t>the Microsoft IIS server is supplied </a:t>
            </a:r>
            <a:r>
              <a:rPr lang="en-MY" dirty="0" smtClean="0"/>
              <a:t>as part </a:t>
            </a:r>
            <a:r>
              <a:rPr lang="en-MY" dirty="0"/>
              <a:t>of </a:t>
            </a:r>
            <a:r>
              <a:rPr lang="en-MY" dirty="0" smtClean="0"/>
              <a:t>Windows and it </a:t>
            </a:r>
            <a:r>
              <a:rPr lang="en-MY" dirty="0"/>
              <a:t>is a reasonably good </a:t>
            </a:r>
            <a:r>
              <a:rPr lang="en-MY" dirty="0" err="1" smtClean="0"/>
              <a:t>server,most</a:t>
            </a:r>
            <a:r>
              <a:rPr lang="en-MY" dirty="0" smtClean="0"/>
              <a:t> Windows based Web </a:t>
            </a:r>
            <a:r>
              <a:rPr lang="en-MY" dirty="0"/>
              <a:t>servers use IIS. </a:t>
            </a:r>
            <a:endParaRPr lang="en-MY" dirty="0" smtClean="0"/>
          </a:p>
          <a:p>
            <a:r>
              <a:rPr lang="en-MY" dirty="0" smtClean="0"/>
              <a:t>Apache </a:t>
            </a:r>
            <a:r>
              <a:rPr lang="en-MY" dirty="0"/>
              <a:t>and IIS provide similar varieties of services</a:t>
            </a:r>
          </a:p>
        </p:txBody>
      </p:sp>
      <p:sp>
        <p:nvSpPr>
          <p:cNvPr id="4" name="Slide Number Placeholder 3"/>
          <p:cNvSpPr>
            <a:spLocks noGrp="1"/>
          </p:cNvSpPr>
          <p:nvPr>
            <p:ph type="sldNum" sz="quarter" idx="12"/>
          </p:nvPr>
        </p:nvSpPr>
        <p:spPr/>
        <p:txBody>
          <a:bodyPr/>
          <a:lstStyle/>
          <a:p>
            <a:fld id="{9D5C5935-A9D4-4B7F-9B86-E3EA1F85AF78}" type="slidenum">
              <a:rPr lang="en-MY" smtClean="0"/>
              <a:t>26</a:t>
            </a:fld>
            <a:endParaRPr lang="en-MY"/>
          </a:p>
        </p:txBody>
      </p:sp>
    </p:spTree>
    <p:extLst>
      <p:ext uri="{BB962C8B-B14F-4D97-AF65-F5344CB8AC3E}">
        <p14:creationId xmlns:p14="http://schemas.microsoft.com/office/powerpoint/2010/main" val="7180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Internet</a:t>
            </a:r>
            <a:endParaRPr lang="en-MY" dirty="0"/>
          </a:p>
        </p:txBody>
      </p:sp>
      <p:sp>
        <p:nvSpPr>
          <p:cNvPr id="3" name="Content Placeholder 2"/>
          <p:cNvSpPr>
            <a:spLocks noGrp="1"/>
          </p:cNvSpPr>
          <p:nvPr>
            <p:ph idx="1"/>
          </p:nvPr>
        </p:nvSpPr>
        <p:spPr/>
        <p:txBody>
          <a:bodyPr>
            <a:normAutofit lnSpcReduction="10000"/>
          </a:bodyPr>
          <a:lstStyle/>
          <a:p>
            <a:r>
              <a:rPr lang="en-MY" dirty="0" smtClean="0">
                <a:solidFill>
                  <a:srgbClr val="FF0000"/>
                </a:solidFill>
              </a:rPr>
              <a:t>What is internet?</a:t>
            </a:r>
          </a:p>
          <a:p>
            <a:r>
              <a:rPr lang="en-MY" dirty="0" smtClean="0"/>
              <a:t>It is allow to </a:t>
            </a:r>
            <a:r>
              <a:rPr lang="en-MY" dirty="0"/>
              <a:t>communicate with each other is a single, low-level </a:t>
            </a:r>
            <a:r>
              <a:rPr lang="en-MY" dirty="0" smtClean="0"/>
              <a:t>protocol named </a:t>
            </a:r>
            <a:r>
              <a:rPr lang="en-MY" dirty="0"/>
              <a:t>Transmission Control Protocol/Internet Protocol (TCP/IP</a:t>
            </a:r>
            <a:r>
              <a:rPr lang="en-MY" dirty="0" smtClean="0"/>
              <a:t>).</a:t>
            </a:r>
          </a:p>
          <a:p>
            <a:r>
              <a:rPr lang="en-MY" dirty="0" smtClean="0"/>
              <a:t>TCP/IP became </a:t>
            </a:r>
            <a:r>
              <a:rPr lang="en-MY" dirty="0"/>
              <a:t>the standard for computer network connections in 1982. </a:t>
            </a:r>
            <a:endParaRPr lang="en-MY" dirty="0" smtClean="0"/>
          </a:p>
          <a:p>
            <a:r>
              <a:rPr lang="en-MY" dirty="0" smtClean="0"/>
              <a:t>In </a:t>
            </a:r>
            <a:r>
              <a:rPr lang="en-MY" dirty="0"/>
              <a:t>most cases, however, a </a:t>
            </a:r>
            <a:r>
              <a:rPr lang="en-MY" dirty="0" smtClean="0"/>
              <a:t>higher-level protocol </a:t>
            </a:r>
            <a:r>
              <a:rPr lang="en-MY" dirty="0"/>
              <a:t>runs on top of </a:t>
            </a:r>
            <a:r>
              <a:rPr lang="en-MY" dirty="0" smtClean="0"/>
              <a:t>TCP/IP. </a:t>
            </a:r>
          </a:p>
          <a:p>
            <a:r>
              <a:rPr lang="en-MY" dirty="0" smtClean="0"/>
              <a:t>Nevertheless</a:t>
            </a:r>
            <a:r>
              <a:rPr lang="en-MY" dirty="0"/>
              <a:t>, it is TCP/IP that provides </a:t>
            </a:r>
            <a:r>
              <a:rPr lang="en-MY" dirty="0" smtClean="0"/>
              <a:t>the low-level </a:t>
            </a:r>
            <a:r>
              <a:rPr lang="en-MY" dirty="0"/>
              <a:t>interface that allows most computers (and other devices) connected </a:t>
            </a:r>
            <a:r>
              <a:rPr lang="en-MY" dirty="0" smtClean="0"/>
              <a:t>to the Internet.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27</a:t>
            </a:fld>
            <a:endParaRPr lang="en-MY"/>
          </a:p>
        </p:txBody>
      </p:sp>
    </p:spTree>
    <p:extLst>
      <p:ext uri="{BB962C8B-B14F-4D97-AF65-F5344CB8AC3E}">
        <p14:creationId xmlns:p14="http://schemas.microsoft.com/office/powerpoint/2010/main" val="2214244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Internet</a:t>
            </a:r>
          </a:p>
        </p:txBody>
      </p:sp>
      <p:sp>
        <p:nvSpPr>
          <p:cNvPr id="3" name="Content Placeholder 2"/>
          <p:cNvSpPr>
            <a:spLocks noGrp="1"/>
          </p:cNvSpPr>
          <p:nvPr>
            <p:ph idx="1"/>
          </p:nvPr>
        </p:nvSpPr>
        <p:spPr/>
        <p:txBody>
          <a:bodyPr/>
          <a:lstStyle/>
          <a:p>
            <a:r>
              <a:rPr lang="en-MY" dirty="0"/>
              <a:t>Rather than connecting every computer on the Internet directly to </a:t>
            </a:r>
            <a:r>
              <a:rPr lang="en-MY" dirty="0" smtClean="0"/>
              <a:t>every other </a:t>
            </a:r>
            <a:r>
              <a:rPr lang="en-MY" dirty="0"/>
              <a:t>computer on the Internet, normally the individual computers in an </a:t>
            </a:r>
            <a:r>
              <a:rPr lang="en-MY" dirty="0" smtClean="0"/>
              <a:t>organization are </a:t>
            </a:r>
            <a:r>
              <a:rPr lang="en-MY" dirty="0"/>
              <a:t>connected to each other in a local network</a:t>
            </a:r>
            <a:r>
              <a:rPr lang="en-MY" dirty="0" smtClean="0"/>
              <a:t>.</a:t>
            </a:r>
          </a:p>
          <a:p>
            <a:r>
              <a:rPr lang="en-MY" dirty="0" smtClean="0"/>
              <a:t>One </a:t>
            </a:r>
            <a:r>
              <a:rPr lang="en-MY" dirty="0"/>
              <a:t>node on this </a:t>
            </a:r>
            <a:r>
              <a:rPr lang="en-MY" dirty="0" smtClean="0"/>
              <a:t>local network </a:t>
            </a:r>
            <a:r>
              <a:rPr lang="en-MY" dirty="0"/>
              <a:t>is physically connected to the Internet. </a:t>
            </a:r>
            <a:endParaRPr lang="en-MY" dirty="0" smtClean="0"/>
          </a:p>
          <a:p>
            <a:r>
              <a:rPr lang="en-MY" dirty="0" smtClean="0"/>
              <a:t>So</a:t>
            </a:r>
            <a:r>
              <a:rPr lang="en-MY" dirty="0"/>
              <a:t>, </a:t>
            </a:r>
            <a:r>
              <a:rPr lang="en-MY" dirty="0" smtClean="0"/>
              <a:t>the Internet </a:t>
            </a:r>
            <a:r>
              <a:rPr lang="en-MY" dirty="0"/>
              <a:t>is actually </a:t>
            </a:r>
            <a:r>
              <a:rPr lang="en-MY" dirty="0" smtClean="0"/>
              <a:t>a network </a:t>
            </a:r>
            <a:r>
              <a:rPr lang="en-MY" dirty="0"/>
              <a:t>of networks, rather than a network of computers.</a:t>
            </a:r>
          </a:p>
        </p:txBody>
      </p:sp>
      <p:sp>
        <p:nvSpPr>
          <p:cNvPr id="4" name="Slide Number Placeholder 3"/>
          <p:cNvSpPr>
            <a:spLocks noGrp="1"/>
          </p:cNvSpPr>
          <p:nvPr>
            <p:ph type="sldNum" sz="quarter" idx="12"/>
          </p:nvPr>
        </p:nvSpPr>
        <p:spPr/>
        <p:txBody>
          <a:bodyPr/>
          <a:lstStyle/>
          <a:p>
            <a:fld id="{9D5C5935-A9D4-4B7F-9B86-E3EA1F85AF78}" type="slidenum">
              <a:rPr lang="en-MY" smtClean="0"/>
              <a:t>28</a:t>
            </a:fld>
            <a:endParaRPr lang="en-MY"/>
          </a:p>
        </p:txBody>
      </p:sp>
    </p:spTree>
    <p:extLst>
      <p:ext uri="{BB962C8B-B14F-4D97-AF65-F5344CB8AC3E}">
        <p14:creationId xmlns:p14="http://schemas.microsoft.com/office/powerpoint/2010/main" val="343733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Internet Protocol Addresses</a:t>
            </a:r>
          </a:p>
        </p:txBody>
      </p:sp>
      <p:sp>
        <p:nvSpPr>
          <p:cNvPr id="3" name="Content Placeholder 2"/>
          <p:cNvSpPr>
            <a:spLocks noGrp="1"/>
          </p:cNvSpPr>
          <p:nvPr>
            <p:ph idx="1"/>
          </p:nvPr>
        </p:nvSpPr>
        <p:spPr/>
        <p:txBody>
          <a:bodyPr>
            <a:normAutofit lnSpcReduction="10000"/>
          </a:bodyPr>
          <a:lstStyle/>
          <a:p>
            <a:r>
              <a:rPr lang="en-MY" dirty="0" smtClean="0"/>
              <a:t>All </a:t>
            </a:r>
            <a:r>
              <a:rPr lang="en-MY" dirty="0"/>
              <a:t>devices connected to the Internet must be </a:t>
            </a:r>
            <a:r>
              <a:rPr lang="en-MY" dirty="0" smtClean="0"/>
              <a:t>uniquely identifiable. </a:t>
            </a:r>
            <a:r>
              <a:rPr lang="en-MY" dirty="0"/>
              <a:t>They </a:t>
            </a:r>
            <a:r>
              <a:rPr lang="en-MY" dirty="0" smtClean="0"/>
              <a:t>are identified </a:t>
            </a:r>
            <a:r>
              <a:rPr lang="en-MY" dirty="0"/>
              <a:t>by numeric addresses. </a:t>
            </a:r>
            <a:endParaRPr lang="en-MY" dirty="0" smtClean="0"/>
          </a:p>
          <a:p>
            <a:r>
              <a:rPr lang="en-MY" dirty="0"/>
              <a:t>The Internet Protocol (IP) address of a machine connected to the </a:t>
            </a:r>
            <a:r>
              <a:rPr lang="en-MY" dirty="0" smtClean="0"/>
              <a:t>Internet is </a:t>
            </a:r>
            <a:r>
              <a:rPr lang="en-MY" dirty="0"/>
              <a:t>a unique 32-bit number</a:t>
            </a:r>
            <a:r>
              <a:rPr lang="en-MY" dirty="0" smtClean="0"/>
              <a:t>.</a:t>
            </a:r>
          </a:p>
          <a:p>
            <a:r>
              <a:rPr lang="en-MY" dirty="0" smtClean="0"/>
              <a:t>IP </a:t>
            </a:r>
            <a:r>
              <a:rPr lang="en-MY" dirty="0"/>
              <a:t>addresses usually are written </a:t>
            </a:r>
            <a:r>
              <a:rPr lang="en-MY" dirty="0" smtClean="0"/>
              <a:t>as four </a:t>
            </a:r>
            <a:r>
              <a:rPr lang="en-MY" dirty="0"/>
              <a:t>8-bit numbers, separated by periods. </a:t>
            </a:r>
            <a:endParaRPr lang="en-MY" dirty="0" smtClean="0"/>
          </a:p>
          <a:p>
            <a:r>
              <a:rPr lang="en-MY" dirty="0" smtClean="0"/>
              <a:t>The </a:t>
            </a:r>
            <a:r>
              <a:rPr lang="en-MY" dirty="0"/>
              <a:t>four parts are separately used </a:t>
            </a:r>
            <a:r>
              <a:rPr lang="en-MY" dirty="0" smtClean="0"/>
              <a:t>by Internet-routing </a:t>
            </a:r>
            <a:r>
              <a:rPr lang="en-MY" dirty="0"/>
              <a:t>computers to decide where a message must go next to get to </a:t>
            </a:r>
            <a:r>
              <a:rPr lang="en-MY" dirty="0" smtClean="0"/>
              <a:t>its destination. </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29</a:t>
            </a:fld>
            <a:endParaRPr lang="en-MY"/>
          </a:p>
        </p:txBody>
      </p:sp>
    </p:spTree>
    <p:extLst>
      <p:ext uri="{BB962C8B-B14F-4D97-AF65-F5344CB8AC3E}">
        <p14:creationId xmlns:p14="http://schemas.microsoft.com/office/powerpoint/2010/main" val="375785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Origins</a:t>
            </a:r>
            <a:endParaRPr lang="en-MY" dirty="0"/>
          </a:p>
        </p:txBody>
      </p:sp>
      <p:sp>
        <p:nvSpPr>
          <p:cNvPr id="3" name="Content Placeholder 2"/>
          <p:cNvSpPr>
            <a:spLocks noGrp="1"/>
          </p:cNvSpPr>
          <p:nvPr>
            <p:ph idx="1"/>
          </p:nvPr>
        </p:nvSpPr>
        <p:spPr/>
        <p:txBody>
          <a:bodyPr>
            <a:normAutofit/>
          </a:bodyPr>
          <a:lstStyle/>
          <a:p>
            <a:r>
              <a:rPr lang="en-MY" dirty="0"/>
              <a:t>By late </a:t>
            </a:r>
            <a:r>
              <a:rPr lang="en-MY" dirty="0" smtClean="0"/>
              <a:t>1990- fully </a:t>
            </a:r>
            <a:r>
              <a:rPr lang="en-MY" dirty="0"/>
              <a:t>developed and implemented </a:t>
            </a:r>
            <a:r>
              <a:rPr lang="en-MY" dirty="0" smtClean="0"/>
              <a:t>on a </a:t>
            </a:r>
            <a:r>
              <a:rPr lang="en-MY" dirty="0"/>
              <a:t>NeXT computer at </a:t>
            </a:r>
            <a:r>
              <a:rPr lang="en-MY" dirty="0" smtClean="0"/>
              <a:t>CERN. </a:t>
            </a:r>
          </a:p>
          <a:p>
            <a:r>
              <a:rPr lang="en-MY" dirty="0"/>
              <a:t>In </a:t>
            </a:r>
            <a:r>
              <a:rPr lang="en-MY" dirty="0" smtClean="0"/>
              <a:t>1991 - the </a:t>
            </a:r>
            <a:r>
              <a:rPr lang="en-MY" dirty="0"/>
              <a:t>system was ported to other </a:t>
            </a:r>
            <a:r>
              <a:rPr lang="en-MY" dirty="0" smtClean="0"/>
              <a:t>computer platforms </a:t>
            </a:r>
            <a:r>
              <a:rPr lang="en-MY" dirty="0"/>
              <a:t>and released to the rest of the world</a:t>
            </a:r>
            <a:r>
              <a:rPr lang="en-MY" dirty="0" smtClean="0"/>
              <a:t>.</a:t>
            </a:r>
          </a:p>
          <a:p>
            <a:r>
              <a:rPr lang="en-MY" dirty="0" smtClean="0"/>
              <a:t>The </a:t>
            </a:r>
            <a:r>
              <a:rPr lang="en-MY" dirty="0"/>
              <a:t>new system used hypertext, which is </a:t>
            </a:r>
            <a:r>
              <a:rPr lang="en-MY" dirty="0" smtClean="0"/>
              <a:t>text with </a:t>
            </a:r>
            <a:r>
              <a:rPr lang="en-MY" dirty="0"/>
              <a:t>embedded links to text, either in the same document or in another </a:t>
            </a:r>
            <a:r>
              <a:rPr lang="en-MY" dirty="0" smtClean="0"/>
              <a:t>document, to </a:t>
            </a:r>
            <a:r>
              <a:rPr lang="en-MY" dirty="0"/>
              <a:t>allow </a:t>
            </a:r>
            <a:r>
              <a:rPr lang="en-MY" dirty="0" smtClean="0"/>
              <a:t> </a:t>
            </a:r>
            <a:r>
              <a:rPr lang="en-MY" dirty="0" err="1" smtClean="0"/>
              <a:t>onsequential</a:t>
            </a:r>
            <a:r>
              <a:rPr lang="en-MY" dirty="0" smtClean="0"/>
              <a:t> </a:t>
            </a:r>
            <a:r>
              <a:rPr lang="en-MY" dirty="0"/>
              <a:t>browsing of textual material</a:t>
            </a:r>
          </a:p>
        </p:txBody>
      </p:sp>
      <p:sp>
        <p:nvSpPr>
          <p:cNvPr id="4" name="Slide Number Placeholder 3"/>
          <p:cNvSpPr>
            <a:spLocks noGrp="1"/>
          </p:cNvSpPr>
          <p:nvPr>
            <p:ph type="sldNum" sz="quarter" idx="12"/>
          </p:nvPr>
        </p:nvSpPr>
        <p:spPr/>
        <p:txBody>
          <a:bodyPr/>
          <a:lstStyle/>
          <a:p>
            <a:fld id="{9D5C5935-A9D4-4B7F-9B86-E3EA1F85AF78}" type="slidenum">
              <a:rPr lang="en-MY" smtClean="0"/>
              <a:t>3</a:t>
            </a:fld>
            <a:endParaRPr lang="en-MY"/>
          </a:p>
        </p:txBody>
      </p:sp>
    </p:spTree>
    <p:extLst>
      <p:ext uri="{BB962C8B-B14F-4D97-AF65-F5344CB8AC3E}">
        <p14:creationId xmlns:p14="http://schemas.microsoft.com/office/powerpoint/2010/main" val="289841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Internet Protocol Addresses</a:t>
            </a:r>
          </a:p>
        </p:txBody>
      </p:sp>
      <p:sp>
        <p:nvSpPr>
          <p:cNvPr id="3" name="Content Placeholder 2"/>
          <p:cNvSpPr>
            <a:spLocks noGrp="1"/>
          </p:cNvSpPr>
          <p:nvPr>
            <p:ph idx="1"/>
          </p:nvPr>
        </p:nvSpPr>
        <p:spPr/>
        <p:txBody>
          <a:bodyPr>
            <a:normAutofit lnSpcReduction="10000"/>
          </a:bodyPr>
          <a:lstStyle/>
          <a:p>
            <a:r>
              <a:rPr lang="en-MY" dirty="0"/>
              <a:t>Organizations are assigned blocks of IPs, which they in turn assign to </a:t>
            </a:r>
            <a:r>
              <a:rPr lang="en-MY" dirty="0" smtClean="0"/>
              <a:t>their machines </a:t>
            </a:r>
            <a:r>
              <a:rPr lang="en-MY" dirty="0"/>
              <a:t>that need Internet access—which now include virtually all computers.</a:t>
            </a:r>
          </a:p>
          <a:p>
            <a:r>
              <a:rPr lang="en-MY" dirty="0"/>
              <a:t>For example, a small organization may be assigned 256 IP addresses, </a:t>
            </a:r>
            <a:r>
              <a:rPr lang="en-MY" dirty="0" smtClean="0"/>
              <a:t>such as </a:t>
            </a:r>
            <a:r>
              <a:rPr lang="en-MY" dirty="0"/>
              <a:t>191.57.126.0 to 191.57.126.255. </a:t>
            </a:r>
            <a:endParaRPr lang="en-MY" dirty="0" smtClean="0"/>
          </a:p>
          <a:p>
            <a:r>
              <a:rPr lang="en-MY" dirty="0" smtClean="0"/>
              <a:t>Very </a:t>
            </a:r>
            <a:r>
              <a:rPr lang="en-MY" dirty="0"/>
              <a:t>large organizations</a:t>
            </a:r>
            <a:r>
              <a:rPr lang="en-MY" dirty="0" smtClean="0"/>
              <a:t>, may </a:t>
            </a:r>
            <a:r>
              <a:rPr lang="en-MY" dirty="0"/>
              <a:t>be assigned 16 million IP addresses, </a:t>
            </a:r>
            <a:r>
              <a:rPr lang="en-MY" dirty="0" smtClean="0"/>
              <a:t>which include </a:t>
            </a:r>
            <a:r>
              <a:rPr lang="en-MY" dirty="0"/>
              <a:t>IP addresses with one particular first 8-bit number, such as </a:t>
            </a:r>
            <a:r>
              <a:rPr lang="en-MY" dirty="0" smtClean="0"/>
              <a:t>12.0.0.0 to </a:t>
            </a:r>
            <a:r>
              <a:rPr lang="en-MY" dirty="0"/>
              <a:t>12.255.255.255.</a:t>
            </a:r>
          </a:p>
        </p:txBody>
      </p:sp>
      <p:sp>
        <p:nvSpPr>
          <p:cNvPr id="4" name="Slide Number Placeholder 3"/>
          <p:cNvSpPr>
            <a:spLocks noGrp="1"/>
          </p:cNvSpPr>
          <p:nvPr>
            <p:ph type="sldNum" sz="quarter" idx="12"/>
          </p:nvPr>
        </p:nvSpPr>
        <p:spPr/>
        <p:txBody>
          <a:bodyPr/>
          <a:lstStyle/>
          <a:p>
            <a:fld id="{9D5C5935-A9D4-4B7F-9B86-E3EA1F85AF78}" type="slidenum">
              <a:rPr lang="en-MY" smtClean="0"/>
              <a:t>30</a:t>
            </a:fld>
            <a:endParaRPr lang="en-MY"/>
          </a:p>
        </p:txBody>
      </p:sp>
    </p:spTree>
    <p:extLst>
      <p:ext uri="{BB962C8B-B14F-4D97-AF65-F5344CB8AC3E}">
        <p14:creationId xmlns:p14="http://schemas.microsoft.com/office/powerpoint/2010/main" val="434225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Internet Protocol Addresses</a:t>
            </a:r>
          </a:p>
        </p:txBody>
      </p:sp>
      <p:sp>
        <p:nvSpPr>
          <p:cNvPr id="3" name="Content Placeholder 2"/>
          <p:cNvSpPr>
            <a:spLocks noGrp="1"/>
          </p:cNvSpPr>
          <p:nvPr>
            <p:ph idx="1"/>
          </p:nvPr>
        </p:nvSpPr>
        <p:spPr/>
        <p:txBody>
          <a:bodyPr/>
          <a:lstStyle/>
          <a:p>
            <a:r>
              <a:rPr lang="en-MY" dirty="0"/>
              <a:t>Although people nearly always type domain names into their browsers, </a:t>
            </a:r>
            <a:r>
              <a:rPr lang="en-MY" dirty="0" smtClean="0"/>
              <a:t>the IP </a:t>
            </a:r>
            <a:r>
              <a:rPr lang="en-MY" dirty="0"/>
              <a:t>works just as well</a:t>
            </a:r>
            <a:r>
              <a:rPr lang="en-MY" dirty="0" smtClean="0"/>
              <a:t>.</a:t>
            </a:r>
          </a:p>
          <a:p>
            <a:r>
              <a:rPr lang="en-MY" dirty="0" smtClean="0"/>
              <a:t>For </a:t>
            </a:r>
            <a:r>
              <a:rPr lang="en-MY" dirty="0"/>
              <a:t>example, the IP for </a:t>
            </a:r>
            <a:r>
              <a:rPr lang="en-MY" dirty="0" smtClean="0"/>
              <a:t>Air Asia is </a:t>
            </a:r>
            <a:r>
              <a:rPr lang="en-MY" dirty="0"/>
              <a:t>209.87.113.93. So, if a browser is pointed at http://209.87.113.93, </a:t>
            </a:r>
            <a:r>
              <a:rPr lang="en-MY" dirty="0" smtClean="0"/>
              <a:t>it will </a:t>
            </a:r>
            <a:r>
              <a:rPr lang="en-MY" dirty="0"/>
              <a:t>be connected to the </a:t>
            </a:r>
            <a:r>
              <a:rPr lang="en-MY" dirty="0" smtClean="0"/>
              <a:t>Air Asia Web </a:t>
            </a:r>
            <a:r>
              <a:rPr lang="en-MY" dirty="0"/>
              <a:t>site.</a:t>
            </a:r>
          </a:p>
        </p:txBody>
      </p:sp>
      <p:sp>
        <p:nvSpPr>
          <p:cNvPr id="4" name="Slide Number Placeholder 3"/>
          <p:cNvSpPr>
            <a:spLocks noGrp="1"/>
          </p:cNvSpPr>
          <p:nvPr>
            <p:ph type="sldNum" sz="quarter" idx="12"/>
          </p:nvPr>
        </p:nvSpPr>
        <p:spPr/>
        <p:txBody>
          <a:bodyPr/>
          <a:lstStyle/>
          <a:p>
            <a:fld id="{9D5C5935-A9D4-4B7F-9B86-E3EA1F85AF78}" type="slidenum">
              <a:rPr lang="en-MY" smtClean="0"/>
              <a:t>31</a:t>
            </a:fld>
            <a:endParaRPr lang="en-MY"/>
          </a:p>
        </p:txBody>
      </p:sp>
    </p:spTree>
    <p:extLst>
      <p:ext uri="{BB962C8B-B14F-4D97-AF65-F5344CB8AC3E}">
        <p14:creationId xmlns:p14="http://schemas.microsoft.com/office/powerpoint/2010/main" val="399240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Internet Protocol Addresses</a:t>
            </a:r>
          </a:p>
        </p:txBody>
      </p:sp>
      <p:sp>
        <p:nvSpPr>
          <p:cNvPr id="3" name="Content Placeholder 2"/>
          <p:cNvSpPr>
            <a:spLocks noGrp="1"/>
          </p:cNvSpPr>
          <p:nvPr>
            <p:ph idx="1"/>
          </p:nvPr>
        </p:nvSpPr>
        <p:spPr/>
        <p:txBody>
          <a:bodyPr/>
          <a:lstStyle/>
          <a:p>
            <a:r>
              <a:rPr lang="en-MY" dirty="0"/>
              <a:t>In late 1998, a new IP standard, IPv6, was approved, although it still is </a:t>
            </a:r>
            <a:r>
              <a:rPr lang="en-MY" dirty="0" smtClean="0"/>
              <a:t>not widely </a:t>
            </a:r>
            <a:r>
              <a:rPr lang="en-MY" dirty="0"/>
              <a:t>used. </a:t>
            </a:r>
            <a:endParaRPr lang="en-MY" dirty="0" smtClean="0"/>
          </a:p>
          <a:p>
            <a:r>
              <a:rPr lang="en-MY" dirty="0" smtClean="0"/>
              <a:t>Major changes are to </a:t>
            </a:r>
            <a:r>
              <a:rPr lang="en-MY" dirty="0"/>
              <a:t>expand the address size from </a:t>
            </a:r>
            <a:r>
              <a:rPr lang="en-MY" dirty="0" smtClean="0"/>
              <a:t>32 bits </a:t>
            </a:r>
            <a:r>
              <a:rPr lang="en-MY" dirty="0"/>
              <a:t>to 128 bits</a:t>
            </a:r>
            <a:r>
              <a:rPr lang="en-MY" dirty="0" smtClean="0"/>
              <a:t>.</a:t>
            </a:r>
          </a:p>
          <a:p>
            <a:r>
              <a:rPr lang="en-MY" dirty="0" smtClean="0"/>
              <a:t>This </a:t>
            </a:r>
            <a:r>
              <a:rPr lang="en-MY" dirty="0"/>
              <a:t>is a change that will soon be essential because the </a:t>
            </a:r>
            <a:r>
              <a:rPr lang="en-MY" dirty="0" smtClean="0"/>
              <a:t>number of </a:t>
            </a:r>
            <a:r>
              <a:rPr lang="en-MY" dirty="0"/>
              <a:t>remaining unused IP addresses is diminishing rapidly.</a:t>
            </a:r>
          </a:p>
        </p:txBody>
      </p:sp>
      <p:sp>
        <p:nvSpPr>
          <p:cNvPr id="4" name="Slide Number Placeholder 3"/>
          <p:cNvSpPr>
            <a:spLocks noGrp="1"/>
          </p:cNvSpPr>
          <p:nvPr>
            <p:ph type="sldNum" sz="quarter" idx="12"/>
          </p:nvPr>
        </p:nvSpPr>
        <p:spPr/>
        <p:txBody>
          <a:bodyPr/>
          <a:lstStyle/>
          <a:p>
            <a:fld id="{9D5C5935-A9D4-4B7F-9B86-E3EA1F85AF78}" type="slidenum">
              <a:rPr lang="en-MY" smtClean="0"/>
              <a:t>32</a:t>
            </a:fld>
            <a:endParaRPr lang="en-MY"/>
          </a:p>
        </p:txBody>
      </p:sp>
    </p:spTree>
    <p:extLst>
      <p:ext uri="{BB962C8B-B14F-4D97-AF65-F5344CB8AC3E}">
        <p14:creationId xmlns:p14="http://schemas.microsoft.com/office/powerpoint/2010/main" val="1688154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normAutofit fontScale="92500" lnSpcReduction="10000"/>
          </a:bodyPr>
          <a:lstStyle/>
          <a:p>
            <a:r>
              <a:rPr lang="en-MY" dirty="0" smtClean="0">
                <a:solidFill>
                  <a:srgbClr val="FF0000"/>
                </a:solidFill>
              </a:rPr>
              <a:t>Can you remember each IP address for your favourite website?</a:t>
            </a:r>
          </a:p>
          <a:p>
            <a:r>
              <a:rPr lang="en-MY" dirty="0" smtClean="0"/>
              <a:t>These </a:t>
            </a:r>
            <a:r>
              <a:rPr lang="en-MY" dirty="0"/>
              <a:t>names begin with the name of </a:t>
            </a:r>
            <a:r>
              <a:rPr lang="en-MY" dirty="0" smtClean="0"/>
              <a:t>the host </a:t>
            </a:r>
            <a:r>
              <a:rPr lang="en-MY" dirty="0"/>
              <a:t>machine, followed by progressively larger enclosing collections of </a:t>
            </a:r>
            <a:r>
              <a:rPr lang="en-MY" dirty="0" smtClean="0"/>
              <a:t>machines, called </a:t>
            </a:r>
            <a:r>
              <a:rPr lang="en-MY" i="1" dirty="0"/>
              <a:t>domains</a:t>
            </a:r>
            <a:r>
              <a:rPr lang="en-MY" dirty="0" smtClean="0"/>
              <a:t>.</a:t>
            </a:r>
          </a:p>
          <a:p>
            <a:r>
              <a:rPr lang="en-MY" dirty="0"/>
              <a:t>There may be two, three, or more domain names. </a:t>
            </a:r>
            <a:endParaRPr lang="en-MY" dirty="0" smtClean="0"/>
          </a:p>
          <a:p>
            <a:r>
              <a:rPr lang="en-MY" dirty="0" smtClean="0"/>
              <a:t>1</a:t>
            </a:r>
            <a:r>
              <a:rPr lang="en-MY" baseline="30000" dirty="0" smtClean="0"/>
              <a:t>st</a:t>
            </a:r>
            <a:r>
              <a:rPr lang="en-MY" dirty="0" smtClean="0"/>
              <a:t> domain </a:t>
            </a:r>
            <a:r>
              <a:rPr lang="en-MY" dirty="0"/>
              <a:t>name, which appears immediately to the right of the host name, is </a:t>
            </a:r>
            <a:r>
              <a:rPr lang="en-MY" dirty="0" smtClean="0"/>
              <a:t>the domain </a:t>
            </a:r>
            <a:r>
              <a:rPr lang="en-MY" dirty="0"/>
              <a:t>of which the host is a part. </a:t>
            </a:r>
            <a:r>
              <a:rPr lang="en-MY" dirty="0" smtClean="0"/>
              <a:t>2</a:t>
            </a:r>
            <a:r>
              <a:rPr lang="en-MY" baseline="30000" dirty="0" smtClean="0"/>
              <a:t>nd</a:t>
            </a:r>
            <a:r>
              <a:rPr lang="en-MY" dirty="0" smtClean="0"/>
              <a:t> domain </a:t>
            </a:r>
            <a:r>
              <a:rPr lang="en-MY" dirty="0"/>
              <a:t>name gives the </a:t>
            </a:r>
            <a:r>
              <a:rPr lang="en-MY" dirty="0" smtClean="0"/>
              <a:t>domain of </a:t>
            </a:r>
            <a:r>
              <a:rPr lang="en-MY" dirty="0"/>
              <a:t>which the first domain is a part. </a:t>
            </a:r>
            <a:r>
              <a:rPr lang="en-MY" dirty="0" smtClean="0"/>
              <a:t>3</a:t>
            </a:r>
            <a:r>
              <a:rPr lang="en-MY" baseline="30000" dirty="0" smtClean="0"/>
              <a:t>rd</a:t>
            </a:r>
            <a:r>
              <a:rPr lang="en-MY" dirty="0" smtClean="0"/>
              <a:t> domain </a:t>
            </a:r>
            <a:r>
              <a:rPr lang="en-MY" dirty="0"/>
              <a:t>name identifies the type </a:t>
            </a:r>
            <a:r>
              <a:rPr lang="en-MY" dirty="0" smtClean="0"/>
              <a:t>of organization </a:t>
            </a:r>
            <a:r>
              <a:rPr lang="en-MY" dirty="0"/>
              <a:t>in which the host resides, which is the largest domain in the </a:t>
            </a:r>
            <a:r>
              <a:rPr lang="en-MY" dirty="0" smtClean="0"/>
              <a:t>site’s name</a:t>
            </a:r>
            <a:r>
              <a:rPr lang="en-MY" dirty="0"/>
              <a:t>.</a:t>
            </a:r>
          </a:p>
        </p:txBody>
      </p:sp>
      <p:sp>
        <p:nvSpPr>
          <p:cNvPr id="4" name="Slide Number Placeholder 3"/>
          <p:cNvSpPr>
            <a:spLocks noGrp="1"/>
          </p:cNvSpPr>
          <p:nvPr>
            <p:ph type="sldNum" sz="quarter" idx="12"/>
          </p:nvPr>
        </p:nvSpPr>
        <p:spPr/>
        <p:txBody>
          <a:bodyPr/>
          <a:lstStyle/>
          <a:p>
            <a:fld id="{9D5C5935-A9D4-4B7F-9B86-E3EA1F85AF78}" type="slidenum">
              <a:rPr lang="en-MY" smtClean="0"/>
              <a:t>33</a:t>
            </a:fld>
            <a:endParaRPr lang="en-MY"/>
          </a:p>
        </p:txBody>
      </p:sp>
    </p:spTree>
    <p:extLst>
      <p:ext uri="{BB962C8B-B14F-4D97-AF65-F5344CB8AC3E}">
        <p14:creationId xmlns:p14="http://schemas.microsoft.com/office/powerpoint/2010/main" val="1416472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normAutofit/>
          </a:bodyPr>
          <a:lstStyle/>
          <a:p>
            <a:r>
              <a:rPr lang="en-MY" dirty="0"/>
              <a:t>For organizations in the United States, </a:t>
            </a:r>
            <a:r>
              <a:rPr lang="en-MY" dirty="0" err="1">
                <a:latin typeface="Courier New" panose="02070309020205020404" pitchFamily="49" charset="0"/>
                <a:cs typeface="Courier New" panose="02070309020205020404" pitchFamily="49" charset="0"/>
              </a:rPr>
              <a:t>edu</a:t>
            </a:r>
            <a:r>
              <a:rPr lang="en-MY" dirty="0"/>
              <a:t> is the extension for </a:t>
            </a:r>
            <a:r>
              <a:rPr lang="en-MY" dirty="0" smtClean="0"/>
              <a:t>educational institutions</a:t>
            </a:r>
            <a:r>
              <a:rPr lang="en-MY" dirty="0"/>
              <a:t>, </a:t>
            </a:r>
            <a:r>
              <a:rPr lang="en-MY" dirty="0">
                <a:latin typeface="Courier New" panose="02070309020205020404" pitchFamily="49" charset="0"/>
                <a:cs typeface="Courier New" panose="02070309020205020404" pitchFamily="49" charset="0"/>
              </a:rPr>
              <a:t>com</a:t>
            </a:r>
            <a:r>
              <a:rPr lang="en-MY" dirty="0"/>
              <a:t> specifies a company, </a:t>
            </a:r>
            <a:r>
              <a:rPr lang="en-MY" dirty="0" err="1">
                <a:latin typeface="Courier New" panose="02070309020205020404" pitchFamily="49" charset="0"/>
                <a:cs typeface="Courier New" panose="02070309020205020404" pitchFamily="49" charset="0"/>
              </a:rPr>
              <a:t>gov</a:t>
            </a:r>
            <a:r>
              <a:rPr lang="en-MY" dirty="0"/>
              <a:t> is used for the U.S. government, </a:t>
            </a:r>
            <a:r>
              <a:rPr lang="en-MY" dirty="0" smtClean="0"/>
              <a:t>and </a:t>
            </a:r>
            <a:r>
              <a:rPr lang="en-MY" dirty="0" smtClean="0">
                <a:latin typeface="Courier New" panose="02070309020205020404" pitchFamily="49" charset="0"/>
                <a:cs typeface="Courier New" panose="02070309020205020404" pitchFamily="49" charset="0"/>
              </a:rPr>
              <a:t>org</a:t>
            </a:r>
            <a:r>
              <a:rPr lang="en-MY" dirty="0" smtClean="0"/>
              <a:t> </a:t>
            </a:r>
            <a:r>
              <a:rPr lang="en-MY" dirty="0"/>
              <a:t>is used for many other kinds of organizations. </a:t>
            </a:r>
            <a:endParaRPr lang="en-MY" dirty="0" smtClean="0"/>
          </a:p>
          <a:p>
            <a:r>
              <a:rPr lang="en-MY" dirty="0" smtClean="0"/>
              <a:t>In </a:t>
            </a:r>
            <a:r>
              <a:rPr lang="en-MY" dirty="0"/>
              <a:t>other countries, the </a:t>
            </a:r>
            <a:r>
              <a:rPr lang="en-MY" dirty="0" smtClean="0"/>
              <a:t>largest domain </a:t>
            </a:r>
            <a:r>
              <a:rPr lang="en-MY" dirty="0"/>
              <a:t>is often an abbreviation for the country—for example, </a:t>
            </a:r>
            <a:r>
              <a:rPr lang="en-MY" dirty="0">
                <a:latin typeface="Courier New" panose="02070309020205020404" pitchFamily="49" charset="0"/>
                <a:cs typeface="Courier New" panose="02070309020205020404" pitchFamily="49" charset="0"/>
              </a:rPr>
              <a:t>se</a:t>
            </a:r>
            <a:r>
              <a:rPr lang="en-MY" dirty="0"/>
              <a:t> is used </a:t>
            </a:r>
            <a:r>
              <a:rPr lang="en-MY" dirty="0" smtClean="0"/>
              <a:t>for Sweden</a:t>
            </a:r>
            <a:r>
              <a:rPr lang="en-MY" dirty="0"/>
              <a:t>, and </a:t>
            </a:r>
            <a:r>
              <a:rPr lang="en-MY" dirty="0" err="1">
                <a:latin typeface="Courier New" panose="02070309020205020404" pitchFamily="49" charset="0"/>
                <a:cs typeface="Courier New" panose="02070309020205020404" pitchFamily="49" charset="0"/>
              </a:rPr>
              <a:t>kz</a:t>
            </a:r>
            <a:r>
              <a:rPr lang="en-MY" dirty="0"/>
              <a:t> is used for Kazakhstan</a:t>
            </a:r>
            <a:r>
              <a:rPr lang="en-MY" dirty="0" smtClean="0"/>
              <a:t>.</a:t>
            </a:r>
          </a:p>
          <a:p>
            <a:r>
              <a:rPr lang="en-MY" dirty="0" smtClean="0">
                <a:solidFill>
                  <a:srgbClr val="FF0000"/>
                </a:solidFill>
              </a:rPr>
              <a:t>What is the domain name for Malaysia?</a:t>
            </a:r>
            <a:endParaRPr lang="en-MY" dirty="0">
              <a:solidFill>
                <a:srgbClr val="FF0000"/>
              </a:solidFill>
            </a:endParaRPr>
          </a:p>
        </p:txBody>
      </p:sp>
      <p:sp>
        <p:nvSpPr>
          <p:cNvPr id="4" name="Slide Number Placeholder 3"/>
          <p:cNvSpPr>
            <a:spLocks noGrp="1"/>
          </p:cNvSpPr>
          <p:nvPr>
            <p:ph type="sldNum" sz="quarter" idx="12"/>
          </p:nvPr>
        </p:nvSpPr>
        <p:spPr/>
        <p:txBody>
          <a:bodyPr/>
          <a:lstStyle/>
          <a:p>
            <a:fld id="{9D5C5935-A9D4-4B7F-9B86-E3EA1F85AF78}" type="slidenum">
              <a:rPr lang="en-MY" smtClean="0"/>
              <a:t>34</a:t>
            </a:fld>
            <a:endParaRPr lang="en-MY"/>
          </a:p>
        </p:txBody>
      </p:sp>
    </p:spTree>
    <p:extLst>
      <p:ext uri="{BB962C8B-B14F-4D97-AF65-F5344CB8AC3E}">
        <p14:creationId xmlns:p14="http://schemas.microsoft.com/office/powerpoint/2010/main" val="3995310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lstStyle/>
          <a:p>
            <a:pPr marL="0" indent="0" algn="ctr">
              <a:buNone/>
            </a:pPr>
            <a:r>
              <a:rPr lang="en-MY" b="1" dirty="0">
                <a:solidFill>
                  <a:srgbClr val="C00000"/>
                </a:solidFill>
                <a:latin typeface="Courier New" panose="02070309020205020404" pitchFamily="49" charset="0"/>
                <a:cs typeface="Courier New" panose="02070309020205020404" pitchFamily="49" charset="0"/>
              </a:rPr>
              <a:t>movies.marxbros.comedy.com</a:t>
            </a:r>
          </a:p>
          <a:p>
            <a:r>
              <a:rPr lang="en-MY" dirty="0"/>
              <a:t>Here, movies is the host name and </a:t>
            </a:r>
            <a:r>
              <a:rPr lang="en-MY" dirty="0" err="1"/>
              <a:t>marxbros</a:t>
            </a:r>
            <a:r>
              <a:rPr lang="en-MY" dirty="0"/>
              <a:t> is </a:t>
            </a:r>
            <a:r>
              <a:rPr lang="en-MY" dirty="0" err="1"/>
              <a:t>movies’s</a:t>
            </a:r>
            <a:r>
              <a:rPr lang="en-MY" dirty="0"/>
              <a:t> local domain, </a:t>
            </a:r>
            <a:r>
              <a:rPr lang="en-MY" dirty="0" smtClean="0"/>
              <a:t>which is </a:t>
            </a:r>
            <a:r>
              <a:rPr lang="en-MY" dirty="0"/>
              <a:t>a part of comedy’s domain, which is a part of the com domain. </a:t>
            </a:r>
            <a:endParaRPr lang="en-MY" dirty="0" smtClean="0"/>
          </a:p>
          <a:p>
            <a:r>
              <a:rPr lang="en-MY" dirty="0" smtClean="0"/>
              <a:t>The </a:t>
            </a:r>
            <a:r>
              <a:rPr lang="en-MY" dirty="0"/>
              <a:t>host </a:t>
            </a:r>
            <a:r>
              <a:rPr lang="en-MY" dirty="0" smtClean="0"/>
              <a:t>name and </a:t>
            </a:r>
            <a:r>
              <a:rPr lang="en-MY" dirty="0"/>
              <a:t>all the domain names are together called a fully qualified domain name</a:t>
            </a:r>
          </a:p>
        </p:txBody>
      </p:sp>
      <p:sp>
        <p:nvSpPr>
          <p:cNvPr id="4" name="Slide Number Placeholder 3"/>
          <p:cNvSpPr>
            <a:spLocks noGrp="1"/>
          </p:cNvSpPr>
          <p:nvPr>
            <p:ph type="sldNum" sz="quarter" idx="12"/>
          </p:nvPr>
        </p:nvSpPr>
        <p:spPr/>
        <p:txBody>
          <a:bodyPr/>
          <a:lstStyle/>
          <a:p>
            <a:fld id="{9D5C5935-A9D4-4B7F-9B86-E3EA1F85AF78}" type="slidenum">
              <a:rPr lang="en-MY" smtClean="0"/>
              <a:t>35</a:t>
            </a:fld>
            <a:endParaRPr lang="en-MY"/>
          </a:p>
        </p:txBody>
      </p:sp>
    </p:spTree>
    <p:extLst>
      <p:ext uri="{BB962C8B-B14F-4D97-AF65-F5344CB8AC3E}">
        <p14:creationId xmlns:p14="http://schemas.microsoft.com/office/powerpoint/2010/main" val="607529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normAutofit fontScale="92500" lnSpcReduction="10000"/>
          </a:bodyPr>
          <a:lstStyle/>
          <a:p>
            <a:r>
              <a:rPr lang="en-MY" dirty="0"/>
              <a:t>Because IP addresses are the addresses used internally by the Internet, </a:t>
            </a:r>
            <a:r>
              <a:rPr lang="en-MY" dirty="0" smtClean="0"/>
              <a:t>the fully </a:t>
            </a:r>
            <a:r>
              <a:rPr lang="en-MY" dirty="0"/>
              <a:t>qualified domain name of the destination for a message, which is what </a:t>
            </a:r>
            <a:r>
              <a:rPr lang="en-MY" dirty="0" smtClean="0"/>
              <a:t>is given </a:t>
            </a:r>
            <a:r>
              <a:rPr lang="en-MY" dirty="0"/>
              <a:t>by a browser user, must be converted to an IP address before the </a:t>
            </a:r>
            <a:r>
              <a:rPr lang="en-MY" dirty="0" smtClean="0"/>
              <a:t>message can </a:t>
            </a:r>
            <a:r>
              <a:rPr lang="en-MY" dirty="0"/>
              <a:t>be transmitted over the Internet to the destination. </a:t>
            </a:r>
            <a:endParaRPr lang="en-MY" dirty="0" smtClean="0"/>
          </a:p>
          <a:p>
            <a:r>
              <a:rPr lang="en-MY" dirty="0" smtClean="0"/>
              <a:t>These conversions are </a:t>
            </a:r>
            <a:r>
              <a:rPr lang="en-MY" dirty="0"/>
              <a:t>done by software systems called </a:t>
            </a:r>
            <a:r>
              <a:rPr lang="en-MY" b="1" i="1" dirty="0"/>
              <a:t>name servers</a:t>
            </a:r>
            <a:r>
              <a:rPr lang="en-MY" dirty="0"/>
              <a:t>, which implement the </a:t>
            </a:r>
            <a:r>
              <a:rPr lang="en-MY" dirty="0" smtClean="0"/>
              <a:t>Domain Name </a:t>
            </a:r>
            <a:r>
              <a:rPr lang="en-MY" dirty="0"/>
              <a:t>System (DNS). </a:t>
            </a:r>
            <a:endParaRPr lang="en-MY" dirty="0" smtClean="0"/>
          </a:p>
          <a:p>
            <a:r>
              <a:rPr lang="en-MY" dirty="0" smtClean="0"/>
              <a:t>Name </a:t>
            </a:r>
            <a:r>
              <a:rPr lang="en-MY" dirty="0"/>
              <a:t>servers serve a collection of machines on the </a:t>
            </a:r>
            <a:r>
              <a:rPr lang="en-MY" dirty="0" smtClean="0"/>
              <a:t>Internet and </a:t>
            </a:r>
            <a:r>
              <a:rPr lang="en-MY" dirty="0"/>
              <a:t>are operated by organizations that are responsible for the part of </a:t>
            </a:r>
            <a:r>
              <a:rPr lang="en-MY" dirty="0" smtClean="0"/>
              <a:t>the Internet </a:t>
            </a:r>
            <a:r>
              <a:rPr lang="en-MY" dirty="0"/>
              <a:t>to which those machines are connected. </a:t>
            </a:r>
            <a:endParaRPr lang="en-MY" dirty="0" smtClean="0"/>
          </a:p>
        </p:txBody>
      </p:sp>
      <p:sp>
        <p:nvSpPr>
          <p:cNvPr id="4" name="Slide Number Placeholder 3"/>
          <p:cNvSpPr>
            <a:spLocks noGrp="1"/>
          </p:cNvSpPr>
          <p:nvPr>
            <p:ph type="sldNum" sz="quarter" idx="12"/>
          </p:nvPr>
        </p:nvSpPr>
        <p:spPr/>
        <p:txBody>
          <a:bodyPr/>
          <a:lstStyle/>
          <a:p>
            <a:fld id="{9D5C5935-A9D4-4B7F-9B86-E3EA1F85AF78}" type="slidenum">
              <a:rPr lang="en-MY" smtClean="0"/>
              <a:t>36</a:t>
            </a:fld>
            <a:endParaRPr lang="en-MY"/>
          </a:p>
        </p:txBody>
      </p:sp>
    </p:spTree>
    <p:extLst>
      <p:ext uri="{BB962C8B-B14F-4D97-AF65-F5344CB8AC3E}">
        <p14:creationId xmlns:p14="http://schemas.microsoft.com/office/powerpoint/2010/main" val="1107668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lstStyle/>
          <a:p>
            <a:r>
              <a:rPr lang="en-MY" dirty="0"/>
              <a:t>All document requests from browsers are routed to the nearest name server. </a:t>
            </a:r>
            <a:endParaRPr lang="en-MY" dirty="0" smtClean="0"/>
          </a:p>
          <a:p>
            <a:r>
              <a:rPr lang="en-MY" dirty="0" smtClean="0"/>
              <a:t>If </a:t>
            </a:r>
            <a:r>
              <a:rPr lang="en-MY" dirty="0"/>
              <a:t>the name server can convert the fully qualified domain name to an IP address, it does so. If it cannot, the name server sends the fully qualified domain name to another name server for conversion.</a:t>
            </a:r>
          </a:p>
          <a:p>
            <a:r>
              <a:rPr lang="en-MY" dirty="0"/>
              <a:t>Like IP addresses, fully qualified domain names must be unique.</a:t>
            </a:r>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37</a:t>
            </a:fld>
            <a:endParaRPr lang="en-MY"/>
          </a:p>
        </p:txBody>
      </p:sp>
    </p:spTree>
    <p:extLst>
      <p:ext uri="{BB962C8B-B14F-4D97-AF65-F5344CB8AC3E}">
        <p14:creationId xmlns:p14="http://schemas.microsoft.com/office/powerpoint/2010/main" val="884831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pic>
        <p:nvPicPr>
          <p:cNvPr id="5" name="Content Placeholder 4"/>
          <p:cNvPicPr>
            <a:picLocks noGrp="1" noChangeAspect="1"/>
          </p:cNvPicPr>
          <p:nvPr>
            <p:ph idx="1"/>
          </p:nvPr>
        </p:nvPicPr>
        <p:blipFill>
          <a:blip r:embed="rId2"/>
          <a:stretch>
            <a:fillRect/>
          </a:stretch>
        </p:blipFill>
        <p:spPr>
          <a:xfrm>
            <a:off x="1484311" y="2514734"/>
            <a:ext cx="9861960" cy="3276062"/>
          </a:xfrm>
          <a:prstGeom prst="rect">
            <a:avLst/>
          </a:prstGeom>
        </p:spPr>
      </p:pic>
      <p:sp>
        <p:nvSpPr>
          <p:cNvPr id="4" name="Slide Number Placeholder 3"/>
          <p:cNvSpPr>
            <a:spLocks noGrp="1"/>
          </p:cNvSpPr>
          <p:nvPr>
            <p:ph type="sldNum" sz="quarter" idx="12"/>
          </p:nvPr>
        </p:nvSpPr>
        <p:spPr/>
        <p:txBody>
          <a:bodyPr/>
          <a:lstStyle/>
          <a:p>
            <a:fld id="{9D5C5935-A9D4-4B7F-9B86-E3EA1F85AF78}" type="slidenum">
              <a:rPr lang="en-MY" smtClean="0"/>
              <a:t>38</a:t>
            </a:fld>
            <a:endParaRPr lang="en-MY"/>
          </a:p>
        </p:txBody>
      </p:sp>
    </p:spTree>
    <p:extLst>
      <p:ext uri="{BB962C8B-B14F-4D97-AF65-F5344CB8AC3E}">
        <p14:creationId xmlns:p14="http://schemas.microsoft.com/office/powerpoint/2010/main" val="254048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 Names</a:t>
            </a:r>
            <a:endParaRPr lang="en-MY" dirty="0"/>
          </a:p>
        </p:txBody>
      </p:sp>
      <p:sp>
        <p:nvSpPr>
          <p:cNvPr id="3" name="Content Placeholder 2"/>
          <p:cNvSpPr>
            <a:spLocks noGrp="1"/>
          </p:cNvSpPr>
          <p:nvPr>
            <p:ph idx="1"/>
          </p:nvPr>
        </p:nvSpPr>
        <p:spPr/>
        <p:txBody>
          <a:bodyPr>
            <a:normAutofit fontScale="77500" lnSpcReduction="20000"/>
          </a:bodyPr>
          <a:lstStyle/>
          <a:p>
            <a:r>
              <a:rPr lang="en-MY" dirty="0"/>
              <a:t>One way to determine the IP address of a Web site is by using </a:t>
            </a:r>
            <a:r>
              <a:rPr lang="en-MY" dirty="0">
                <a:latin typeface="Courier New" panose="02070309020205020404" pitchFamily="49" charset="0"/>
                <a:cs typeface="Courier New" panose="02070309020205020404" pitchFamily="49" charset="0"/>
              </a:rPr>
              <a:t>telnet</a:t>
            </a:r>
            <a:r>
              <a:rPr lang="en-MY" dirty="0"/>
              <a:t> </a:t>
            </a:r>
            <a:r>
              <a:rPr lang="en-MY" dirty="0" smtClean="0"/>
              <a:t>on the </a:t>
            </a:r>
            <a:r>
              <a:rPr lang="en-MY" dirty="0"/>
              <a:t>fully qualified </a:t>
            </a:r>
            <a:r>
              <a:rPr lang="en-MY" dirty="0" smtClean="0"/>
              <a:t>domain </a:t>
            </a:r>
            <a:r>
              <a:rPr lang="en-MY" dirty="0"/>
              <a:t>name</a:t>
            </a:r>
            <a:r>
              <a:rPr lang="en-MY" dirty="0" smtClean="0"/>
              <a:t>.</a:t>
            </a:r>
          </a:p>
          <a:p>
            <a:r>
              <a:rPr lang="en-MY" dirty="0"/>
              <a:t>By the mid-1980s, a collection of different protocols that run on top of </a:t>
            </a:r>
            <a:r>
              <a:rPr lang="en-MY" dirty="0" smtClean="0"/>
              <a:t>TCP/ IP </a:t>
            </a:r>
            <a:r>
              <a:rPr lang="en-MY" dirty="0"/>
              <a:t>had been developed to support a variety of Internet uses. </a:t>
            </a:r>
            <a:endParaRPr lang="en-MY" dirty="0" smtClean="0"/>
          </a:p>
          <a:p>
            <a:r>
              <a:rPr lang="en-MY" dirty="0" smtClean="0">
                <a:latin typeface="Courier New" panose="02070309020205020404" pitchFamily="49" charset="0"/>
                <a:cs typeface="Courier New" panose="02070309020205020404" pitchFamily="49" charset="0"/>
              </a:rPr>
              <a:t>Telnet: A</a:t>
            </a:r>
            <a:r>
              <a:rPr lang="en-MY" dirty="0" smtClean="0"/>
              <a:t>llow </a:t>
            </a:r>
            <a:r>
              <a:rPr lang="en-MY" dirty="0"/>
              <a:t>a user on </a:t>
            </a:r>
            <a:r>
              <a:rPr lang="en-MY" dirty="0" smtClean="0"/>
              <a:t>one computer </a:t>
            </a:r>
            <a:r>
              <a:rPr lang="en-MY" dirty="0"/>
              <a:t>on the Internet to log onto and use another computer on the </a:t>
            </a:r>
            <a:r>
              <a:rPr lang="en-MY" dirty="0" smtClean="0"/>
              <a:t>Internet</a:t>
            </a:r>
          </a:p>
          <a:p>
            <a:r>
              <a:rPr lang="en-MY" dirty="0" smtClean="0">
                <a:latin typeface="Courier New" panose="02070309020205020404" pitchFamily="49" charset="0"/>
                <a:cs typeface="Courier New" panose="02070309020205020404" pitchFamily="49" charset="0"/>
              </a:rPr>
              <a:t>File </a:t>
            </a:r>
            <a:r>
              <a:rPr lang="en-MY" dirty="0">
                <a:latin typeface="Courier New" panose="02070309020205020404" pitchFamily="49" charset="0"/>
                <a:cs typeface="Courier New" panose="02070309020205020404" pitchFamily="49" charset="0"/>
              </a:rPr>
              <a:t>Transfer Protocol (</a:t>
            </a:r>
            <a:r>
              <a:rPr lang="en-MY" dirty="0" smtClean="0">
                <a:latin typeface="Courier New" panose="02070309020205020404" pitchFamily="49" charset="0"/>
                <a:cs typeface="Courier New" panose="02070309020205020404" pitchFamily="49" charset="0"/>
              </a:rPr>
              <a:t>ftp): </a:t>
            </a:r>
            <a:r>
              <a:rPr lang="en-MY" dirty="0" smtClean="0"/>
              <a:t>transfer </a:t>
            </a:r>
            <a:r>
              <a:rPr lang="en-MY" dirty="0"/>
              <a:t>files among </a:t>
            </a:r>
            <a:r>
              <a:rPr lang="en-MY" dirty="0" smtClean="0"/>
              <a:t>computers on </a:t>
            </a:r>
            <a:r>
              <a:rPr lang="en-MY" dirty="0"/>
              <a:t>the </a:t>
            </a:r>
            <a:r>
              <a:rPr lang="en-MY" dirty="0" smtClean="0"/>
              <a:t>Internet </a:t>
            </a:r>
          </a:p>
          <a:p>
            <a:r>
              <a:rPr lang="en-MY" dirty="0" smtClean="0">
                <a:latin typeface="Courier New" panose="02070309020205020404" pitchFamily="49" charset="0"/>
                <a:cs typeface="Courier New" panose="02070309020205020404" pitchFamily="49" charset="0"/>
              </a:rPr>
              <a:t>Usenet: </a:t>
            </a:r>
            <a:r>
              <a:rPr lang="en-MY" dirty="0" smtClean="0"/>
              <a:t>serve </a:t>
            </a:r>
            <a:r>
              <a:rPr lang="en-MY" dirty="0"/>
              <a:t>as an </a:t>
            </a:r>
            <a:r>
              <a:rPr lang="en-MY" dirty="0" smtClean="0"/>
              <a:t>electronic bulletin board</a:t>
            </a:r>
          </a:p>
          <a:p>
            <a:r>
              <a:rPr lang="en-MY" dirty="0" smtClean="0">
                <a:latin typeface="Courier New" panose="02070309020205020404" pitchFamily="49" charset="0"/>
                <a:cs typeface="Courier New" panose="02070309020205020404" pitchFamily="49" charset="0"/>
              </a:rPr>
              <a:t>mailto: A</a:t>
            </a:r>
            <a:r>
              <a:rPr lang="en-MY" dirty="0" smtClean="0"/>
              <a:t>llow </a:t>
            </a:r>
            <a:r>
              <a:rPr lang="en-MY" dirty="0"/>
              <a:t>messages to be </a:t>
            </a:r>
            <a:r>
              <a:rPr lang="en-MY" dirty="0" smtClean="0"/>
              <a:t>sent from </a:t>
            </a:r>
            <a:r>
              <a:rPr lang="en-MY" dirty="0"/>
              <a:t>the user of one computer on the Internet to other users of other </a:t>
            </a:r>
            <a:r>
              <a:rPr lang="en-MY" dirty="0" smtClean="0"/>
              <a:t>computers on </a:t>
            </a:r>
            <a:r>
              <a:rPr lang="en-MY" dirty="0"/>
              <a:t>the Internet</a:t>
            </a:r>
          </a:p>
        </p:txBody>
      </p:sp>
      <p:sp>
        <p:nvSpPr>
          <p:cNvPr id="4" name="Slide Number Placeholder 3"/>
          <p:cNvSpPr>
            <a:spLocks noGrp="1"/>
          </p:cNvSpPr>
          <p:nvPr>
            <p:ph type="sldNum" sz="quarter" idx="12"/>
          </p:nvPr>
        </p:nvSpPr>
        <p:spPr/>
        <p:txBody>
          <a:bodyPr/>
          <a:lstStyle/>
          <a:p>
            <a:fld id="{9D5C5935-A9D4-4B7F-9B86-E3EA1F85AF78}" type="slidenum">
              <a:rPr lang="en-MY" smtClean="0"/>
              <a:t>39</a:t>
            </a:fld>
            <a:endParaRPr lang="en-MY"/>
          </a:p>
        </p:txBody>
      </p:sp>
    </p:spTree>
    <p:extLst>
      <p:ext uri="{BB962C8B-B14F-4D97-AF65-F5344CB8AC3E}">
        <p14:creationId xmlns:p14="http://schemas.microsoft.com/office/powerpoint/2010/main" val="20724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smtClean="0"/>
              <a:t>Hypertext Documents</a:t>
            </a:r>
          </a:p>
        </p:txBody>
      </p:sp>
      <p:sp>
        <p:nvSpPr>
          <p:cNvPr id="14341" name="Rectangle 3"/>
          <p:cNvSpPr>
            <a:spLocks noGrp="1" noChangeArrowheads="1"/>
          </p:cNvSpPr>
          <p:nvPr>
            <p:ph idx="1"/>
          </p:nvPr>
        </p:nvSpPr>
        <p:spPr/>
        <p:txBody>
          <a:bodyPr/>
          <a:lstStyle/>
          <a:p>
            <a:pPr eaLnBrk="1" hangingPunct="1"/>
            <a:r>
              <a:rPr lang="en-US" altLang="en-US" smtClean="0"/>
              <a:t>When you read a book, you follow a linear progression, reading one page after another</a:t>
            </a:r>
          </a:p>
          <a:p>
            <a:pPr eaLnBrk="1" hangingPunct="1"/>
            <a:r>
              <a:rPr lang="en-US" altLang="en-US" smtClean="0"/>
              <a:t>With hypertext, you progress through pages in whatever way is best suited to you and your objectives</a:t>
            </a:r>
          </a:p>
          <a:p>
            <a:pPr eaLnBrk="1" hangingPunct="1"/>
            <a:r>
              <a:rPr lang="en-US" altLang="en-US" smtClean="0"/>
              <a:t>Hypertext lets you skip from one topic to another</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9D71256F-2487-477D-ABF1-E6C3963F5208}" type="slidenum">
              <a:rPr lang="en-US" altLang="en-US" sz="1200">
                <a:latin typeface="Times New Roman" panose="02020603050405020304" pitchFamily="18" charset="0"/>
              </a:rPr>
              <a:pPr>
                <a:spcBef>
                  <a:spcPct val="0"/>
                </a:spcBef>
                <a:buClrTx/>
                <a:buFontTx/>
                <a:buNone/>
              </a:pPr>
              <a:t>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857297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	Evaluating Browser Software</a:t>
            </a:r>
          </a:p>
        </p:txBody>
      </p:sp>
      <p:sp>
        <p:nvSpPr>
          <p:cNvPr id="3" name="Content Placeholder 2"/>
          <p:cNvSpPr>
            <a:spLocks noGrp="1"/>
          </p:cNvSpPr>
          <p:nvPr>
            <p:ph idx="1"/>
          </p:nvPr>
        </p:nvSpPr>
        <p:spPr/>
        <p:txBody>
          <a:bodyPr/>
          <a:lstStyle/>
          <a:p>
            <a:r>
              <a:rPr lang="en-MY" dirty="0" smtClean="0">
                <a:solidFill>
                  <a:schemeClr val="accent6">
                    <a:lumMod val="75000"/>
                  </a:schemeClr>
                </a:solidFill>
              </a:rPr>
              <a:t>Form a group of 2 students. Select one of below browser software and explain it capabilities, advantages and disadvantages.</a:t>
            </a:r>
          </a:p>
          <a:p>
            <a:pPr lvl="1"/>
            <a:r>
              <a:rPr lang="en-MY" dirty="0" smtClean="0">
                <a:solidFill>
                  <a:schemeClr val="accent6">
                    <a:lumMod val="75000"/>
                  </a:schemeClr>
                </a:solidFill>
              </a:rPr>
              <a:t>Google Chrome</a:t>
            </a:r>
          </a:p>
          <a:p>
            <a:pPr lvl="1"/>
            <a:r>
              <a:rPr lang="en-MY" dirty="0" smtClean="0">
                <a:solidFill>
                  <a:schemeClr val="accent6">
                    <a:lumMod val="75000"/>
                  </a:schemeClr>
                </a:solidFill>
              </a:rPr>
              <a:t>Safari</a:t>
            </a:r>
          </a:p>
          <a:p>
            <a:pPr lvl="1"/>
            <a:r>
              <a:rPr lang="en-MY" dirty="0" smtClean="0">
                <a:solidFill>
                  <a:schemeClr val="accent6">
                    <a:lumMod val="75000"/>
                  </a:schemeClr>
                </a:solidFill>
              </a:rPr>
              <a:t>Internet Explorer</a:t>
            </a:r>
          </a:p>
          <a:p>
            <a:pPr lvl="1"/>
            <a:r>
              <a:rPr lang="en-MY" dirty="0" smtClean="0">
                <a:solidFill>
                  <a:schemeClr val="accent6">
                    <a:lumMod val="75000"/>
                  </a:schemeClr>
                </a:solidFill>
              </a:rPr>
              <a:t>Mozilla Firefox</a:t>
            </a:r>
            <a:endParaRPr lang="en-MY"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D5C5935-A9D4-4B7F-9B86-E3EA1F85AF78}" type="slidenum">
              <a:rPr lang="en-MY" smtClean="0"/>
              <a:t>40</a:t>
            </a:fld>
            <a:endParaRPr lang="en-MY"/>
          </a:p>
        </p:txBody>
      </p:sp>
    </p:spTree>
    <p:extLst>
      <p:ext uri="{BB962C8B-B14F-4D97-AF65-F5344CB8AC3E}">
        <p14:creationId xmlns:p14="http://schemas.microsoft.com/office/powerpoint/2010/main" val="45234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 Engine</a:t>
            </a:r>
            <a:endParaRPr lang="en-MY" dirty="0"/>
          </a:p>
        </p:txBody>
      </p:sp>
      <p:sp>
        <p:nvSpPr>
          <p:cNvPr id="3" name="Content Placeholder 2"/>
          <p:cNvSpPr>
            <a:spLocks noGrp="1"/>
          </p:cNvSpPr>
          <p:nvPr>
            <p:ph idx="1"/>
          </p:nvPr>
        </p:nvSpPr>
        <p:spPr/>
        <p:txBody>
          <a:bodyPr/>
          <a:lstStyle/>
          <a:p>
            <a:r>
              <a:rPr lang="en-MY" dirty="0"/>
              <a:t>A web search engine </a:t>
            </a:r>
            <a:r>
              <a:rPr lang="en-MY" dirty="0" smtClean="0"/>
              <a:t>- software </a:t>
            </a:r>
            <a:r>
              <a:rPr lang="en-MY" dirty="0"/>
              <a:t>system that is designed to search for information on the World Wide Web</a:t>
            </a:r>
            <a:r>
              <a:rPr lang="en-MY" dirty="0" smtClean="0"/>
              <a:t>.</a:t>
            </a:r>
            <a:endParaRPr lang="en-MY" dirty="0"/>
          </a:p>
          <a:p>
            <a:r>
              <a:rPr lang="en-MY" dirty="0"/>
              <a:t>The search results are generally presented in a line of results often referred to as search engine results pages (SERPs). </a:t>
            </a:r>
            <a:endParaRPr lang="en-MY" dirty="0" smtClean="0"/>
          </a:p>
          <a:p>
            <a:r>
              <a:rPr lang="en-MY" dirty="0" smtClean="0"/>
              <a:t>The </a:t>
            </a:r>
            <a:r>
              <a:rPr lang="en-MY" dirty="0"/>
              <a:t>information may be a mix of web pages, images, and other types of files.</a:t>
            </a:r>
          </a:p>
        </p:txBody>
      </p:sp>
      <p:sp>
        <p:nvSpPr>
          <p:cNvPr id="4" name="Slide Number Placeholder 3"/>
          <p:cNvSpPr>
            <a:spLocks noGrp="1"/>
          </p:cNvSpPr>
          <p:nvPr>
            <p:ph type="sldNum" sz="quarter" idx="12"/>
          </p:nvPr>
        </p:nvSpPr>
        <p:spPr/>
        <p:txBody>
          <a:bodyPr/>
          <a:lstStyle/>
          <a:p>
            <a:fld id="{9D5C5935-A9D4-4B7F-9B86-E3EA1F85AF78}" type="slidenum">
              <a:rPr lang="en-MY" smtClean="0"/>
              <a:t>41</a:t>
            </a:fld>
            <a:endParaRPr lang="en-MY"/>
          </a:p>
        </p:txBody>
      </p:sp>
    </p:spTree>
    <p:extLst>
      <p:ext uri="{BB962C8B-B14F-4D97-AF65-F5344CB8AC3E}">
        <p14:creationId xmlns:p14="http://schemas.microsoft.com/office/powerpoint/2010/main" val="596557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Search Engine</a:t>
            </a:r>
          </a:p>
        </p:txBody>
      </p:sp>
      <p:sp>
        <p:nvSpPr>
          <p:cNvPr id="3" name="Content Placeholder 2"/>
          <p:cNvSpPr>
            <a:spLocks noGrp="1"/>
          </p:cNvSpPr>
          <p:nvPr>
            <p:ph idx="1"/>
          </p:nvPr>
        </p:nvSpPr>
        <p:spPr/>
        <p:txBody>
          <a:bodyPr/>
          <a:lstStyle/>
          <a:p>
            <a:r>
              <a:rPr lang="en-MY" dirty="0"/>
              <a:t>A search engine maintains the following processes in near real time:</a:t>
            </a:r>
          </a:p>
          <a:p>
            <a:pPr lvl="1"/>
            <a:r>
              <a:rPr lang="en-MY" dirty="0" smtClean="0"/>
              <a:t>Web </a:t>
            </a:r>
            <a:r>
              <a:rPr lang="en-MY" dirty="0"/>
              <a:t>crawling</a:t>
            </a:r>
          </a:p>
          <a:p>
            <a:pPr lvl="1"/>
            <a:r>
              <a:rPr lang="en-MY" dirty="0" smtClean="0"/>
              <a:t>Indexing</a:t>
            </a:r>
            <a:endParaRPr lang="en-MY" dirty="0"/>
          </a:p>
          <a:p>
            <a:pPr lvl="1"/>
            <a:r>
              <a:rPr lang="en-MY" dirty="0" smtClean="0"/>
              <a:t>Searching</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42</a:t>
            </a:fld>
            <a:endParaRPr lang="en-MY"/>
          </a:p>
        </p:txBody>
      </p:sp>
    </p:spTree>
    <p:extLst>
      <p:ext uri="{BB962C8B-B14F-4D97-AF65-F5344CB8AC3E}">
        <p14:creationId xmlns:p14="http://schemas.microsoft.com/office/powerpoint/2010/main" val="1781343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Crawling</a:t>
            </a:r>
            <a:endParaRPr lang="en-MY" dirty="0"/>
          </a:p>
        </p:txBody>
      </p:sp>
      <p:sp>
        <p:nvSpPr>
          <p:cNvPr id="3" name="Content Placeholder 2"/>
          <p:cNvSpPr>
            <a:spLocks noGrp="1"/>
          </p:cNvSpPr>
          <p:nvPr>
            <p:ph idx="1"/>
          </p:nvPr>
        </p:nvSpPr>
        <p:spPr/>
        <p:txBody>
          <a:bodyPr/>
          <a:lstStyle/>
          <a:p>
            <a:r>
              <a:rPr lang="en-MY" dirty="0"/>
              <a:t>Web search engines get their information by web crawling from site to site. </a:t>
            </a:r>
            <a:endParaRPr lang="en-MY" dirty="0" smtClean="0"/>
          </a:p>
          <a:p>
            <a:r>
              <a:rPr lang="en-MY" dirty="0" smtClean="0"/>
              <a:t>The </a:t>
            </a:r>
            <a:r>
              <a:rPr lang="en-MY" dirty="0"/>
              <a:t>"spider" checks for the standard filename robots.txt, addressed to it, before sending certain information back to be indexed depending on many factors, such as the titles, page content, JavaScript, Cascading Style Sheets (CSS), headings, as evidenced by the standard HTML </a:t>
            </a:r>
            <a:r>
              <a:rPr lang="en-MY" dirty="0" err="1"/>
              <a:t>markup</a:t>
            </a:r>
            <a:r>
              <a:rPr lang="en-MY" dirty="0"/>
              <a:t> of the informational content, or its metadata in HTML meta tags.</a:t>
            </a:r>
          </a:p>
        </p:txBody>
      </p:sp>
      <p:sp>
        <p:nvSpPr>
          <p:cNvPr id="4" name="Slide Number Placeholder 3"/>
          <p:cNvSpPr>
            <a:spLocks noGrp="1"/>
          </p:cNvSpPr>
          <p:nvPr>
            <p:ph type="sldNum" sz="quarter" idx="12"/>
          </p:nvPr>
        </p:nvSpPr>
        <p:spPr/>
        <p:txBody>
          <a:bodyPr/>
          <a:lstStyle/>
          <a:p>
            <a:fld id="{9D5C5935-A9D4-4B7F-9B86-E3EA1F85AF78}" type="slidenum">
              <a:rPr lang="en-MY" smtClean="0"/>
              <a:t>43</a:t>
            </a:fld>
            <a:endParaRPr lang="en-MY"/>
          </a:p>
        </p:txBody>
      </p:sp>
    </p:spTree>
    <p:extLst>
      <p:ext uri="{BB962C8B-B14F-4D97-AF65-F5344CB8AC3E}">
        <p14:creationId xmlns:p14="http://schemas.microsoft.com/office/powerpoint/2010/main" val="2312252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Indexing</a:t>
            </a:r>
            <a:endParaRPr lang="en-MY" dirty="0"/>
          </a:p>
        </p:txBody>
      </p:sp>
      <p:sp>
        <p:nvSpPr>
          <p:cNvPr id="3" name="Content Placeholder 2"/>
          <p:cNvSpPr>
            <a:spLocks noGrp="1"/>
          </p:cNvSpPr>
          <p:nvPr>
            <p:ph idx="1"/>
          </p:nvPr>
        </p:nvSpPr>
        <p:spPr/>
        <p:txBody>
          <a:bodyPr/>
          <a:lstStyle/>
          <a:p>
            <a:r>
              <a:rPr lang="en-MY" dirty="0"/>
              <a:t>Indexing means associating words and other definable tokens found on web pages to their domain names and HTML-based fields. The associations are made in a public database, made available for web search queries. A query from a user can be a single word. The index helps find information relating to the query as quickly as possible</a:t>
            </a:r>
          </a:p>
        </p:txBody>
      </p:sp>
      <p:sp>
        <p:nvSpPr>
          <p:cNvPr id="4" name="Slide Number Placeholder 3"/>
          <p:cNvSpPr>
            <a:spLocks noGrp="1"/>
          </p:cNvSpPr>
          <p:nvPr>
            <p:ph type="sldNum" sz="quarter" idx="12"/>
          </p:nvPr>
        </p:nvSpPr>
        <p:spPr/>
        <p:txBody>
          <a:bodyPr/>
          <a:lstStyle/>
          <a:p>
            <a:fld id="{9D5C5935-A9D4-4B7F-9B86-E3EA1F85AF78}" type="slidenum">
              <a:rPr lang="en-MY" smtClean="0"/>
              <a:t>44</a:t>
            </a:fld>
            <a:endParaRPr lang="en-MY"/>
          </a:p>
        </p:txBody>
      </p:sp>
    </p:spTree>
    <p:extLst>
      <p:ext uri="{BB962C8B-B14F-4D97-AF65-F5344CB8AC3E}">
        <p14:creationId xmlns:p14="http://schemas.microsoft.com/office/powerpoint/2010/main" val="3213181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Searching</a:t>
            </a:r>
            <a:endParaRPr lang="en-MY" dirty="0"/>
          </a:p>
        </p:txBody>
      </p:sp>
      <p:sp>
        <p:nvSpPr>
          <p:cNvPr id="3" name="Content Placeholder 2"/>
          <p:cNvSpPr>
            <a:spLocks noGrp="1"/>
          </p:cNvSpPr>
          <p:nvPr>
            <p:ph idx="1"/>
          </p:nvPr>
        </p:nvSpPr>
        <p:spPr/>
        <p:txBody>
          <a:bodyPr/>
          <a:lstStyle/>
          <a:p>
            <a:r>
              <a:rPr lang="en-MY" dirty="0"/>
              <a:t>Typically when a user enters a query into a search engine it is a few keywords</a:t>
            </a:r>
            <a:r>
              <a:rPr lang="en-MY" dirty="0" smtClean="0"/>
              <a:t>.</a:t>
            </a:r>
          </a:p>
          <a:p>
            <a:r>
              <a:rPr lang="en-MY" dirty="0" smtClean="0"/>
              <a:t> </a:t>
            </a:r>
            <a:r>
              <a:rPr lang="en-MY" dirty="0"/>
              <a:t>The index already has the names of the sites containing the keywords, and these are instantly obtained from the index. </a:t>
            </a:r>
            <a:endParaRPr lang="en-MY" dirty="0" smtClean="0"/>
          </a:p>
          <a:p>
            <a:r>
              <a:rPr lang="en-MY" dirty="0"/>
              <a:t>The real processing load is in generating the web pages that are the search results list: Every page in the entire list must be weighted according to information in the indexes</a:t>
            </a:r>
          </a:p>
        </p:txBody>
      </p:sp>
      <p:sp>
        <p:nvSpPr>
          <p:cNvPr id="4" name="Slide Number Placeholder 3"/>
          <p:cNvSpPr>
            <a:spLocks noGrp="1"/>
          </p:cNvSpPr>
          <p:nvPr>
            <p:ph type="sldNum" sz="quarter" idx="12"/>
          </p:nvPr>
        </p:nvSpPr>
        <p:spPr/>
        <p:txBody>
          <a:bodyPr/>
          <a:lstStyle/>
          <a:p>
            <a:fld id="{9D5C5935-A9D4-4B7F-9B86-E3EA1F85AF78}" type="slidenum">
              <a:rPr lang="en-MY" smtClean="0"/>
              <a:t>45</a:t>
            </a:fld>
            <a:endParaRPr lang="en-MY"/>
          </a:p>
        </p:txBody>
      </p:sp>
    </p:spTree>
    <p:extLst>
      <p:ext uri="{BB962C8B-B14F-4D97-AF65-F5344CB8AC3E}">
        <p14:creationId xmlns:p14="http://schemas.microsoft.com/office/powerpoint/2010/main" val="344551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Searching</a:t>
            </a:r>
          </a:p>
        </p:txBody>
      </p:sp>
      <p:sp>
        <p:nvSpPr>
          <p:cNvPr id="3" name="Content Placeholder 2"/>
          <p:cNvSpPr>
            <a:spLocks noGrp="1"/>
          </p:cNvSpPr>
          <p:nvPr>
            <p:ph idx="1"/>
          </p:nvPr>
        </p:nvSpPr>
        <p:spPr/>
        <p:txBody>
          <a:bodyPr>
            <a:normAutofit fontScale="92500"/>
          </a:bodyPr>
          <a:lstStyle/>
          <a:p>
            <a:r>
              <a:rPr lang="en-MY" dirty="0"/>
              <a:t>Beyond simple keyword lookups, search engines offer their own GUI- or command-driven operators and search parameters to refine the search results. </a:t>
            </a:r>
            <a:endParaRPr lang="en-MY" dirty="0" smtClean="0"/>
          </a:p>
          <a:p>
            <a:r>
              <a:rPr lang="en-MY" dirty="0" smtClean="0"/>
              <a:t>These </a:t>
            </a:r>
            <a:r>
              <a:rPr lang="en-MY" dirty="0"/>
              <a:t>provide the necessary controls for the user engaged in the feedback loop users create by filtering and weighting while refining the search results, given the initial pages of the first search results</a:t>
            </a:r>
            <a:r>
              <a:rPr lang="en-MY" dirty="0" smtClean="0"/>
              <a:t>.</a:t>
            </a:r>
          </a:p>
          <a:p>
            <a:r>
              <a:rPr lang="en-MY" dirty="0"/>
              <a:t>For example, from 2007 the Google.com search engine has allowed one to filter by date by clicking "Show search tools" in the leftmost column of the initial search results page, and then selecting the desired date range</a:t>
            </a:r>
          </a:p>
        </p:txBody>
      </p:sp>
      <p:sp>
        <p:nvSpPr>
          <p:cNvPr id="4" name="Slide Number Placeholder 3"/>
          <p:cNvSpPr>
            <a:spLocks noGrp="1"/>
          </p:cNvSpPr>
          <p:nvPr>
            <p:ph type="sldNum" sz="quarter" idx="12"/>
          </p:nvPr>
        </p:nvSpPr>
        <p:spPr/>
        <p:txBody>
          <a:bodyPr/>
          <a:lstStyle/>
          <a:p>
            <a:fld id="{9D5C5935-A9D4-4B7F-9B86-E3EA1F85AF78}" type="slidenum">
              <a:rPr lang="en-MY" smtClean="0"/>
              <a:t>46</a:t>
            </a:fld>
            <a:endParaRPr lang="en-MY"/>
          </a:p>
        </p:txBody>
      </p:sp>
    </p:spTree>
    <p:extLst>
      <p:ext uri="{BB962C8B-B14F-4D97-AF65-F5344CB8AC3E}">
        <p14:creationId xmlns:p14="http://schemas.microsoft.com/office/powerpoint/2010/main" val="88997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Searching</a:t>
            </a:r>
            <a:endParaRPr lang="en-MY" dirty="0"/>
          </a:p>
        </p:txBody>
      </p:sp>
      <p:sp>
        <p:nvSpPr>
          <p:cNvPr id="3" name="Content Placeholder 2"/>
          <p:cNvSpPr>
            <a:spLocks noGrp="1"/>
          </p:cNvSpPr>
          <p:nvPr>
            <p:ph idx="1"/>
          </p:nvPr>
        </p:nvSpPr>
        <p:spPr/>
        <p:txBody>
          <a:bodyPr>
            <a:normAutofit fontScale="92500" lnSpcReduction="10000"/>
          </a:bodyPr>
          <a:lstStyle/>
          <a:p>
            <a:r>
              <a:rPr lang="en-MY" dirty="0" smtClean="0"/>
              <a:t>It's </a:t>
            </a:r>
            <a:r>
              <a:rPr lang="en-MY" dirty="0"/>
              <a:t>also possible to weight by date because each page has a modification time. </a:t>
            </a:r>
            <a:endParaRPr lang="en-MY" dirty="0" smtClean="0"/>
          </a:p>
          <a:p>
            <a:r>
              <a:rPr lang="en-MY" dirty="0" smtClean="0"/>
              <a:t>Most </a:t>
            </a:r>
            <a:r>
              <a:rPr lang="en-MY" dirty="0"/>
              <a:t>search engines support the use of the </a:t>
            </a:r>
            <a:r>
              <a:rPr lang="en-MY" dirty="0" err="1"/>
              <a:t>boolean</a:t>
            </a:r>
            <a:r>
              <a:rPr lang="en-MY" dirty="0"/>
              <a:t> operators AND, OR and NOT to help end users refine the search query. </a:t>
            </a:r>
            <a:endParaRPr lang="en-MY" dirty="0" smtClean="0"/>
          </a:p>
          <a:p>
            <a:r>
              <a:rPr lang="en-MY" dirty="0" smtClean="0"/>
              <a:t>Boolean </a:t>
            </a:r>
            <a:r>
              <a:rPr lang="en-MY" dirty="0"/>
              <a:t>operators are for literal searches that allow the user to refine and extend the terms of the search. </a:t>
            </a:r>
            <a:r>
              <a:rPr lang="en-MY" dirty="0" smtClean="0"/>
              <a:t>The </a:t>
            </a:r>
            <a:r>
              <a:rPr lang="en-MY" dirty="0"/>
              <a:t>engine looks for the words or phrases exactly as entered. </a:t>
            </a:r>
            <a:endParaRPr lang="en-MY" dirty="0" smtClean="0"/>
          </a:p>
          <a:p>
            <a:r>
              <a:rPr lang="en-MY" dirty="0" smtClean="0"/>
              <a:t>Some </a:t>
            </a:r>
            <a:r>
              <a:rPr lang="en-MY" dirty="0"/>
              <a:t>search engines provide an advanced feature called proximity search, which allows users to define the distance between keywords</a:t>
            </a:r>
          </a:p>
        </p:txBody>
      </p:sp>
      <p:sp>
        <p:nvSpPr>
          <p:cNvPr id="4" name="Slide Number Placeholder 3"/>
          <p:cNvSpPr>
            <a:spLocks noGrp="1"/>
          </p:cNvSpPr>
          <p:nvPr>
            <p:ph type="sldNum" sz="quarter" idx="12"/>
          </p:nvPr>
        </p:nvSpPr>
        <p:spPr/>
        <p:txBody>
          <a:bodyPr/>
          <a:lstStyle/>
          <a:p>
            <a:fld id="{9D5C5935-A9D4-4B7F-9B86-E3EA1F85AF78}" type="slidenum">
              <a:rPr lang="en-MY" smtClean="0"/>
              <a:t>47</a:t>
            </a:fld>
            <a:endParaRPr lang="en-MY"/>
          </a:p>
        </p:txBody>
      </p:sp>
    </p:spTree>
    <p:extLst>
      <p:ext uri="{BB962C8B-B14F-4D97-AF65-F5344CB8AC3E}">
        <p14:creationId xmlns:p14="http://schemas.microsoft.com/office/powerpoint/2010/main" val="1656486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Searching</a:t>
            </a:r>
            <a:endParaRPr lang="en-MY" dirty="0"/>
          </a:p>
        </p:txBody>
      </p:sp>
      <p:sp>
        <p:nvSpPr>
          <p:cNvPr id="3" name="Content Placeholder 2"/>
          <p:cNvSpPr>
            <a:spLocks noGrp="1"/>
          </p:cNvSpPr>
          <p:nvPr>
            <p:ph idx="1"/>
          </p:nvPr>
        </p:nvSpPr>
        <p:spPr/>
        <p:txBody>
          <a:bodyPr>
            <a:normAutofit fontScale="85000" lnSpcReduction="10000"/>
          </a:bodyPr>
          <a:lstStyle/>
          <a:p>
            <a:r>
              <a:rPr lang="en-MY" dirty="0"/>
              <a:t>The usefulness of a search engine depends on the relevance of the result set it gives back. </a:t>
            </a:r>
            <a:endParaRPr lang="en-MY" dirty="0" smtClean="0"/>
          </a:p>
          <a:p>
            <a:r>
              <a:rPr lang="en-MY" dirty="0" smtClean="0"/>
              <a:t>Most </a:t>
            </a:r>
            <a:r>
              <a:rPr lang="en-MY" dirty="0"/>
              <a:t>search engines employ methods to rank the results to provide the "best" results first. </a:t>
            </a:r>
            <a:endParaRPr lang="en-MY" dirty="0" smtClean="0"/>
          </a:p>
          <a:p>
            <a:r>
              <a:rPr lang="en-MY" dirty="0" smtClean="0"/>
              <a:t>The </a:t>
            </a:r>
            <a:r>
              <a:rPr lang="en-MY" dirty="0"/>
              <a:t>methods also change over time as Internet usage changes and new techniques evolve. </a:t>
            </a:r>
            <a:endParaRPr lang="en-MY" dirty="0" smtClean="0"/>
          </a:p>
          <a:p>
            <a:r>
              <a:rPr lang="en-MY" dirty="0" smtClean="0"/>
              <a:t>There </a:t>
            </a:r>
            <a:r>
              <a:rPr lang="en-MY" dirty="0"/>
              <a:t>are two main types of search engine that have evolved: one is a system of predefined and hierarchically ordered keywords that humans have programmed extensively. </a:t>
            </a:r>
            <a:endParaRPr lang="en-MY" dirty="0" smtClean="0"/>
          </a:p>
          <a:p>
            <a:r>
              <a:rPr lang="en-MY" dirty="0" smtClean="0"/>
              <a:t>The </a:t>
            </a:r>
            <a:r>
              <a:rPr lang="en-MY" dirty="0"/>
              <a:t>other is a system that generates an "inverted index" by </a:t>
            </a:r>
            <a:r>
              <a:rPr lang="en-MY" dirty="0" err="1"/>
              <a:t>analyzing</a:t>
            </a:r>
            <a:r>
              <a:rPr lang="en-MY" dirty="0"/>
              <a:t> texts it locates.</a:t>
            </a:r>
          </a:p>
        </p:txBody>
      </p:sp>
      <p:sp>
        <p:nvSpPr>
          <p:cNvPr id="4" name="Slide Number Placeholder 3"/>
          <p:cNvSpPr>
            <a:spLocks noGrp="1"/>
          </p:cNvSpPr>
          <p:nvPr>
            <p:ph type="sldNum" sz="quarter" idx="12"/>
          </p:nvPr>
        </p:nvSpPr>
        <p:spPr/>
        <p:txBody>
          <a:bodyPr/>
          <a:lstStyle/>
          <a:p>
            <a:fld id="{9D5C5935-A9D4-4B7F-9B86-E3EA1F85AF78}" type="slidenum">
              <a:rPr lang="en-MY" smtClean="0"/>
              <a:t>48</a:t>
            </a:fld>
            <a:endParaRPr lang="en-MY"/>
          </a:p>
        </p:txBody>
      </p:sp>
    </p:spTree>
    <p:extLst>
      <p:ext uri="{BB962C8B-B14F-4D97-AF65-F5344CB8AC3E}">
        <p14:creationId xmlns:p14="http://schemas.microsoft.com/office/powerpoint/2010/main" val="3203259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Searching</a:t>
            </a:r>
            <a:endParaRPr lang="en-MY" dirty="0"/>
          </a:p>
        </p:txBody>
      </p:sp>
      <p:sp>
        <p:nvSpPr>
          <p:cNvPr id="3" name="Content Placeholder 2"/>
          <p:cNvSpPr>
            <a:spLocks noGrp="1"/>
          </p:cNvSpPr>
          <p:nvPr>
            <p:ph idx="1"/>
          </p:nvPr>
        </p:nvSpPr>
        <p:spPr/>
        <p:txBody>
          <a:bodyPr>
            <a:normAutofit lnSpcReduction="10000"/>
          </a:bodyPr>
          <a:lstStyle/>
          <a:p>
            <a:r>
              <a:rPr lang="en-MY" dirty="0"/>
              <a:t>Most Web search engines are commercial ventures supported by advertising revenue and thus some of them allow advertisers to have their listings ranked higher in search results for a fee. </a:t>
            </a:r>
            <a:endParaRPr lang="en-MY" dirty="0" smtClean="0"/>
          </a:p>
          <a:p>
            <a:r>
              <a:rPr lang="en-MY" dirty="0" smtClean="0"/>
              <a:t>Search </a:t>
            </a:r>
            <a:r>
              <a:rPr lang="en-MY" dirty="0"/>
              <a:t>engines that do not accept money for their search results make money by running search related ads alongside the regular search engine results. </a:t>
            </a:r>
            <a:endParaRPr lang="en-MY" dirty="0" smtClean="0"/>
          </a:p>
          <a:p>
            <a:r>
              <a:rPr lang="en-MY" dirty="0" smtClean="0"/>
              <a:t>The </a:t>
            </a:r>
            <a:r>
              <a:rPr lang="en-MY" dirty="0"/>
              <a:t>search engines make money every time someone clicks on one of these ads</a:t>
            </a:r>
          </a:p>
        </p:txBody>
      </p:sp>
      <p:sp>
        <p:nvSpPr>
          <p:cNvPr id="4" name="Slide Number Placeholder 3"/>
          <p:cNvSpPr>
            <a:spLocks noGrp="1"/>
          </p:cNvSpPr>
          <p:nvPr>
            <p:ph type="sldNum" sz="quarter" idx="12"/>
          </p:nvPr>
        </p:nvSpPr>
        <p:spPr/>
        <p:txBody>
          <a:bodyPr/>
          <a:lstStyle/>
          <a:p>
            <a:fld id="{9D5C5935-A9D4-4B7F-9B86-E3EA1F85AF78}" type="slidenum">
              <a:rPr lang="en-MY" smtClean="0"/>
              <a:t>49</a:t>
            </a:fld>
            <a:endParaRPr lang="en-MY"/>
          </a:p>
        </p:txBody>
      </p:sp>
    </p:spTree>
    <p:extLst>
      <p:ext uri="{BB962C8B-B14F-4D97-AF65-F5344CB8AC3E}">
        <p14:creationId xmlns:p14="http://schemas.microsoft.com/office/powerpoint/2010/main" val="153203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type="title"/>
          </p:nvPr>
        </p:nvSpPr>
        <p:spPr/>
        <p:txBody>
          <a:bodyPr>
            <a:normAutofit/>
          </a:bodyPr>
          <a:lstStyle/>
          <a:p>
            <a:pPr eaLnBrk="1" hangingPunct="1"/>
            <a:r>
              <a:rPr lang="en-US" altLang="en-US" smtClean="0"/>
              <a:t>Linear versus hypertext documents</a:t>
            </a:r>
          </a:p>
        </p:txBody>
      </p:sp>
      <p:graphicFrame>
        <p:nvGraphicFramePr>
          <p:cNvPr id="15365" name="Object 4"/>
          <p:cNvGraphicFramePr>
            <a:graphicFrameLocks noGrp="1" noChangeAspect="1"/>
          </p:cNvGraphicFramePr>
          <p:nvPr>
            <p:ph idx="1"/>
          </p:nvPr>
        </p:nvGraphicFramePr>
        <p:xfrm>
          <a:off x="3895725" y="2667000"/>
          <a:ext cx="5195888" cy="3124200"/>
        </p:xfrm>
        <a:graphic>
          <a:graphicData uri="http://schemas.openxmlformats.org/presentationml/2006/ole">
            <mc:AlternateContent xmlns:mc="http://schemas.openxmlformats.org/markup-compatibility/2006">
              <mc:Choice xmlns:v="urn:schemas-microsoft-com:vml" Requires="v">
                <p:oleObj spid="_x0000_s9233" name="Bitmap Image" r:id="rId3" imgW="6066667" imgH="3648584" progId="Paint.Picture">
                  <p:embed/>
                </p:oleObj>
              </mc:Choice>
              <mc:Fallback>
                <p:oleObj name="Bitmap Image" r:id="rId3" imgW="6066667" imgH="3648584" progId="Paint.Picture">
                  <p:embed/>
                  <p:pic>
                    <p:nvPicPr>
                      <p:cNvPr id="15365" name="Object 4"/>
                      <p:cNvPicPr>
                        <a:picLocks noChangeAspect="1" noChangeArrowheads="1"/>
                      </p:cNvPicPr>
                      <p:nvPr/>
                    </p:nvPicPr>
                    <p:blipFill>
                      <a:blip r:embed="rId4">
                        <a:extLst>
                          <a:ext uri="{28A0092B-C50C-407E-A947-70E740481C1C}">
                            <a14:useLocalDpi xmlns:a14="http://schemas.microsoft.com/office/drawing/2010/main" val="0"/>
                          </a:ext>
                        </a:extLst>
                      </a:blip>
                      <a:srcRect t="1958" b="1958"/>
                      <a:stretch>
                        <a:fillRect/>
                      </a:stretch>
                    </p:blipFill>
                    <p:spPr bwMode="auto">
                      <a:xfrm>
                        <a:off x="3895725" y="2667000"/>
                        <a:ext cx="51958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5856E23E-C4EA-45B5-B2C2-2E50C743CA77}" type="slidenum">
              <a:rPr lang="en-US" altLang="en-US" sz="1200">
                <a:latin typeface="Times New Roman" panose="02020603050405020304" pitchFamily="18" charset="0"/>
              </a:rPr>
              <a:pPr>
                <a:spcBef>
                  <a:spcPct val="0"/>
                </a:spcBef>
                <a:buClrTx/>
                <a:buFontTx/>
                <a:buNone/>
              </a:pPr>
              <a:t>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6212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Searching</a:t>
            </a:r>
            <a:endParaRPr lang="en-MY" dirty="0"/>
          </a:p>
        </p:txBody>
      </p:sp>
      <p:sp>
        <p:nvSpPr>
          <p:cNvPr id="3" name="Content Placeholder 2"/>
          <p:cNvSpPr>
            <a:spLocks noGrp="1"/>
          </p:cNvSpPr>
          <p:nvPr>
            <p:ph idx="1"/>
          </p:nvPr>
        </p:nvSpPr>
        <p:spPr/>
        <p:txBody>
          <a:bodyPr/>
          <a:lstStyle/>
          <a:p>
            <a:r>
              <a:rPr lang="en-MY" dirty="0"/>
              <a:t>In </a:t>
            </a:r>
            <a:r>
              <a:rPr lang="en-MY" dirty="0" smtClean="0"/>
              <a:t>Russia: </a:t>
            </a:r>
            <a:r>
              <a:rPr lang="en-MY" dirty="0" err="1" smtClean="0"/>
              <a:t>Yandex</a:t>
            </a:r>
            <a:r>
              <a:rPr lang="en-MY" dirty="0" smtClean="0"/>
              <a:t>. </a:t>
            </a:r>
            <a:r>
              <a:rPr lang="en-MY" dirty="0"/>
              <a:t>In China, Baidu is the most popular search </a:t>
            </a:r>
            <a:r>
              <a:rPr lang="en-MY" dirty="0" smtClean="0"/>
              <a:t>engine. South Korea's: </a:t>
            </a:r>
            <a:r>
              <a:rPr lang="en-MY" dirty="0" err="1" smtClean="0"/>
              <a:t>Naver</a:t>
            </a:r>
            <a:r>
              <a:rPr lang="en-MY" dirty="0"/>
              <a:t>, is used for 70 percent of online searches in the </a:t>
            </a:r>
            <a:r>
              <a:rPr lang="en-MY" dirty="0" err="1" smtClean="0"/>
              <a:t>country.Yahoo</a:t>
            </a:r>
            <a:r>
              <a:rPr lang="en-MY" dirty="0"/>
              <a:t>! Japan and Yahoo! Taiwan are the most popular avenues for internet search in Japan and Taiwan, </a:t>
            </a:r>
            <a:r>
              <a:rPr lang="en-MY" dirty="0" smtClean="0"/>
              <a:t>respectively. </a:t>
            </a:r>
          </a:p>
          <a:p>
            <a:endParaRPr lang="en-MY" dirty="0"/>
          </a:p>
          <a:p>
            <a:pPr marL="0" indent="0">
              <a:buNone/>
            </a:pPr>
            <a:endParaRPr lang="en-MY" dirty="0" smtClean="0"/>
          </a:p>
          <a:p>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50</a:t>
            </a:fld>
            <a:endParaRPr lang="en-MY"/>
          </a:p>
        </p:txBody>
      </p:sp>
      <p:pic>
        <p:nvPicPr>
          <p:cNvPr id="5" name="Picture 4"/>
          <p:cNvPicPr>
            <a:picLocks noChangeAspect="1"/>
          </p:cNvPicPr>
          <p:nvPr/>
        </p:nvPicPr>
        <p:blipFill>
          <a:blip r:embed="rId2"/>
          <a:stretch>
            <a:fillRect/>
          </a:stretch>
        </p:blipFill>
        <p:spPr>
          <a:xfrm>
            <a:off x="4105819" y="4404100"/>
            <a:ext cx="4411164" cy="1828156"/>
          </a:xfrm>
          <a:prstGeom prst="rect">
            <a:avLst/>
          </a:prstGeom>
        </p:spPr>
      </p:pic>
    </p:spTree>
    <p:extLst>
      <p:ext uri="{BB962C8B-B14F-4D97-AF65-F5344CB8AC3E}">
        <p14:creationId xmlns:p14="http://schemas.microsoft.com/office/powerpoint/2010/main" val="2045229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Cookies</a:t>
            </a:r>
            <a:endParaRPr lang="en-MY" dirty="0"/>
          </a:p>
        </p:txBody>
      </p:sp>
      <p:sp>
        <p:nvSpPr>
          <p:cNvPr id="3" name="Content Placeholder 2"/>
          <p:cNvSpPr>
            <a:spLocks noGrp="1"/>
          </p:cNvSpPr>
          <p:nvPr>
            <p:ph idx="1"/>
          </p:nvPr>
        </p:nvSpPr>
        <p:spPr/>
        <p:txBody>
          <a:bodyPr/>
          <a:lstStyle/>
          <a:p>
            <a:r>
              <a:rPr lang="en-MY" dirty="0"/>
              <a:t>Cookies </a:t>
            </a:r>
            <a:r>
              <a:rPr lang="en-MY" dirty="0" smtClean="0"/>
              <a:t>- </a:t>
            </a:r>
            <a:r>
              <a:rPr lang="en-MY" dirty="0"/>
              <a:t>messages that web servers pass to your web browser when you visit Internet sites. </a:t>
            </a:r>
            <a:endParaRPr lang="en-MY" dirty="0" smtClean="0"/>
          </a:p>
          <a:p>
            <a:r>
              <a:rPr lang="en-MY" dirty="0" smtClean="0"/>
              <a:t>Your </a:t>
            </a:r>
            <a:r>
              <a:rPr lang="en-MY" dirty="0"/>
              <a:t>browser stores each message in a small file, called </a:t>
            </a:r>
            <a:r>
              <a:rPr lang="en-MY" dirty="0">
                <a:latin typeface="Courier New" panose="02070309020205020404" pitchFamily="49" charset="0"/>
                <a:cs typeface="Courier New" panose="02070309020205020404" pitchFamily="49" charset="0"/>
              </a:rPr>
              <a:t>cookie.txt</a:t>
            </a:r>
            <a:r>
              <a:rPr lang="en-MY" dirty="0"/>
              <a:t>. </a:t>
            </a:r>
            <a:endParaRPr lang="en-MY" dirty="0" smtClean="0"/>
          </a:p>
          <a:p>
            <a:r>
              <a:rPr lang="en-MY" dirty="0" smtClean="0"/>
              <a:t>When </a:t>
            </a:r>
            <a:r>
              <a:rPr lang="en-MY" dirty="0"/>
              <a:t>you request another page from the server, your browser sends the cookie back to the server. These files typically contain information about your visit to the web page, as well as any information you've volunteered, such as your name and interests.</a:t>
            </a:r>
          </a:p>
        </p:txBody>
      </p:sp>
      <p:sp>
        <p:nvSpPr>
          <p:cNvPr id="4" name="Slide Number Placeholder 3"/>
          <p:cNvSpPr>
            <a:spLocks noGrp="1"/>
          </p:cNvSpPr>
          <p:nvPr>
            <p:ph type="sldNum" sz="quarter" idx="12"/>
          </p:nvPr>
        </p:nvSpPr>
        <p:spPr/>
        <p:txBody>
          <a:bodyPr/>
          <a:lstStyle/>
          <a:p>
            <a:fld id="{9D5C5935-A9D4-4B7F-9B86-E3EA1F85AF78}" type="slidenum">
              <a:rPr lang="en-MY" smtClean="0"/>
              <a:t>51</a:t>
            </a:fld>
            <a:endParaRPr lang="en-MY"/>
          </a:p>
        </p:txBody>
      </p:sp>
    </p:spTree>
    <p:extLst>
      <p:ext uri="{BB962C8B-B14F-4D97-AF65-F5344CB8AC3E}">
        <p14:creationId xmlns:p14="http://schemas.microsoft.com/office/powerpoint/2010/main" val="4121742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Cookies Operation</a:t>
            </a:r>
            <a:endParaRPr lang="en-MY"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219289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D5C5935-A9D4-4B7F-9B86-E3EA1F85AF78}" type="slidenum">
              <a:rPr lang="en-MY" smtClean="0"/>
              <a:t>52</a:t>
            </a:fld>
            <a:endParaRPr lang="en-MY"/>
          </a:p>
        </p:txBody>
      </p:sp>
    </p:spTree>
    <p:extLst>
      <p:ext uri="{BB962C8B-B14F-4D97-AF65-F5344CB8AC3E}">
        <p14:creationId xmlns:p14="http://schemas.microsoft.com/office/powerpoint/2010/main" val="2195739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Cookies Usage</a:t>
            </a:r>
            <a:endParaRPr lang="en-MY" dirty="0"/>
          </a:p>
        </p:txBody>
      </p:sp>
      <p:sp>
        <p:nvSpPr>
          <p:cNvPr id="3" name="Content Placeholder 2"/>
          <p:cNvSpPr>
            <a:spLocks noGrp="1"/>
          </p:cNvSpPr>
          <p:nvPr>
            <p:ph idx="1"/>
          </p:nvPr>
        </p:nvSpPr>
        <p:spPr/>
        <p:txBody>
          <a:bodyPr>
            <a:normAutofit fontScale="92500" lnSpcReduction="10000"/>
          </a:bodyPr>
          <a:lstStyle/>
          <a:p>
            <a:r>
              <a:rPr lang="en-MY" dirty="0"/>
              <a:t>Cookies are also used for online shopping. </a:t>
            </a:r>
            <a:endParaRPr lang="en-MY" dirty="0" smtClean="0"/>
          </a:p>
          <a:p>
            <a:r>
              <a:rPr lang="en-MY" dirty="0" smtClean="0"/>
              <a:t>Online </a:t>
            </a:r>
            <a:r>
              <a:rPr lang="en-MY" dirty="0"/>
              <a:t>stores often use cookies that record any personal information you enter, as well as any items in your electronic shopping cart, so that you don't need to re-enter this information each time you visit the site</a:t>
            </a:r>
            <a:r>
              <a:rPr lang="en-MY" dirty="0" smtClean="0"/>
              <a:t>.</a:t>
            </a:r>
            <a:endParaRPr lang="en-MY" dirty="0"/>
          </a:p>
          <a:p>
            <a:r>
              <a:rPr lang="en-MY" dirty="0"/>
              <a:t>Servers can use cookies to provide personalized web pages. </a:t>
            </a:r>
            <a:endParaRPr lang="en-MY" dirty="0" smtClean="0"/>
          </a:p>
          <a:p>
            <a:r>
              <a:rPr lang="en-MY" dirty="0" smtClean="0"/>
              <a:t>When </a:t>
            </a:r>
            <a:r>
              <a:rPr lang="en-MY" dirty="0"/>
              <a:t>you select preferences at a site that uses this option, the server places the information in a cookie. When you return, the server uses the information in the cookie to create a customized page for you.</a:t>
            </a:r>
          </a:p>
        </p:txBody>
      </p:sp>
      <p:sp>
        <p:nvSpPr>
          <p:cNvPr id="4" name="Slide Number Placeholder 3"/>
          <p:cNvSpPr>
            <a:spLocks noGrp="1"/>
          </p:cNvSpPr>
          <p:nvPr>
            <p:ph type="sldNum" sz="quarter" idx="12"/>
          </p:nvPr>
        </p:nvSpPr>
        <p:spPr/>
        <p:txBody>
          <a:bodyPr/>
          <a:lstStyle/>
          <a:p>
            <a:fld id="{9D5C5935-A9D4-4B7F-9B86-E3EA1F85AF78}" type="slidenum">
              <a:rPr lang="en-MY" smtClean="0"/>
              <a:t>53</a:t>
            </a:fld>
            <a:endParaRPr lang="en-MY"/>
          </a:p>
        </p:txBody>
      </p:sp>
    </p:spTree>
    <p:extLst>
      <p:ext uri="{BB962C8B-B14F-4D97-AF65-F5344CB8AC3E}">
        <p14:creationId xmlns:p14="http://schemas.microsoft.com/office/powerpoint/2010/main" val="2101190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Security Concerns</a:t>
            </a:r>
            <a:endParaRPr lang="en-MY" dirty="0"/>
          </a:p>
        </p:txBody>
      </p:sp>
      <p:sp>
        <p:nvSpPr>
          <p:cNvPr id="3" name="Content Placeholder 2"/>
          <p:cNvSpPr>
            <a:spLocks noGrp="1"/>
          </p:cNvSpPr>
          <p:nvPr>
            <p:ph idx="1"/>
          </p:nvPr>
        </p:nvSpPr>
        <p:spPr/>
        <p:txBody>
          <a:bodyPr>
            <a:normAutofit/>
          </a:bodyPr>
          <a:lstStyle/>
          <a:p>
            <a:r>
              <a:rPr lang="en-MY" dirty="0"/>
              <a:t>Only the website that creates a cookie can read it, so other servers do not have access to your information. </a:t>
            </a:r>
            <a:endParaRPr lang="en-MY" dirty="0" smtClean="0"/>
          </a:p>
          <a:p>
            <a:r>
              <a:rPr lang="en-MY" dirty="0" smtClean="0"/>
              <a:t>Additionally</a:t>
            </a:r>
            <a:r>
              <a:rPr lang="en-MY" dirty="0"/>
              <a:t>, web servers can use only information that you provide or choices that you make while visiting the website as content in cookies</a:t>
            </a:r>
            <a:r>
              <a:rPr lang="en-MY" dirty="0" smtClean="0"/>
              <a:t>.</a:t>
            </a:r>
          </a:p>
          <a:p>
            <a:r>
              <a:rPr lang="en-MY" dirty="0"/>
              <a:t>Webmasters have always been able to track access to their sites, but cookies make it easier to do so. </a:t>
            </a:r>
            <a:endParaRPr lang="en-MY" dirty="0" smtClean="0"/>
          </a:p>
        </p:txBody>
      </p:sp>
      <p:sp>
        <p:nvSpPr>
          <p:cNvPr id="4" name="Slide Number Placeholder 3"/>
          <p:cNvSpPr>
            <a:spLocks noGrp="1"/>
          </p:cNvSpPr>
          <p:nvPr>
            <p:ph type="sldNum" sz="quarter" idx="12"/>
          </p:nvPr>
        </p:nvSpPr>
        <p:spPr/>
        <p:txBody>
          <a:bodyPr/>
          <a:lstStyle/>
          <a:p>
            <a:fld id="{9D5C5935-A9D4-4B7F-9B86-E3EA1F85AF78}" type="slidenum">
              <a:rPr lang="en-MY" smtClean="0"/>
              <a:t>54</a:t>
            </a:fld>
            <a:endParaRPr lang="en-MY"/>
          </a:p>
        </p:txBody>
      </p:sp>
    </p:spTree>
    <p:extLst>
      <p:ext uri="{BB962C8B-B14F-4D97-AF65-F5344CB8AC3E}">
        <p14:creationId xmlns:p14="http://schemas.microsoft.com/office/powerpoint/2010/main" val="2330881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Security Concerns</a:t>
            </a:r>
            <a:endParaRPr lang="en-MY" dirty="0"/>
          </a:p>
        </p:txBody>
      </p:sp>
      <p:sp>
        <p:nvSpPr>
          <p:cNvPr id="3" name="Content Placeholder 2"/>
          <p:cNvSpPr>
            <a:spLocks noGrp="1"/>
          </p:cNvSpPr>
          <p:nvPr>
            <p:ph idx="1"/>
          </p:nvPr>
        </p:nvSpPr>
        <p:spPr/>
        <p:txBody>
          <a:bodyPr/>
          <a:lstStyle/>
          <a:p>
            <a:r>
              <a:rPr lang="en-MY" dirty="0"/>
              <a:t>In some cases, cookies come not from the site you're visiting, but from advertising companies that manage the banner ads for a set of sites (such as </a:t>
            </a:r>
            <a:r>
              <a:rPr lang="en-MY" dirty="0" smtClean="0">
                <a:hlinkClick r:id="rId2"/>
              </a:rPr>
              <a:t>www.Mudah.com.my</a:t>
            </a:r>
            <a:r>
              <a:rPr lang="en-MY" dirty="0"/>
              <a:t>)</a:t>
            </a:r>
            <a:r>
              <a:rPr lang="en-MY" dirty="0" smtClean="0"/>
              <a:t> </a:t>
            </a:r>
          </a:p>
          <a:p>
            <a:r>
              <a:rPr lang="en-MY" dirty="0" smtClean="0"/>
              <a:t>These </a:t>
            </a:r>
            <a:r>
              <a:rPr lang="en-MY" dirty="0"/>
              <a:t>advertising companies can develop detailed profiles of the people who select ads across their customers' sites.</a:t>
            </a:r>
          </a:p>
        </p:txBody>
      </p:sp>
      <p:sp>
        <p:nvSpPr>
          <p:cNvPr id="4" name="Slide Number Placeholder 3"/>
          <p:cNvSpPr>
            <a:spLocks noGrp="1"/>
          </p:cNvSpPr>
          <p:nvPr>
            <p:ph type="sldNum" sz="quarter" idx="12"/>
          </p:nvPr>
        </p:nvSpPr>
        <p:spPr/>
        <p:txBody>
          <a:bodyPr/>
          <a:lstStyle/>
          <a:p>
            <a:fld id="{9D5C5935-A9D4-4B7F-9B86-E3EA1F85AF78}" type="slidenum">
              <a:rPr lang="en-MY" smtClean="0"/>
              <a:t>55</a:t>
            </a:fld>
            <a:endParaRPr lang="en-MY"/>
          </a:p>
        </p:txBody>
      </p:sp>
    </p:spTree>
    <p:extLst>
      <p:ext uri="{BB962C8B-B14F-4D97-AF65-F5344CB8AC3E}">
        <p14:creationId xmlns:p14="http://schemas.microsoft.com/office/powerpoint/2010/main" val="1601539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Cookies</a:t>
            </a:r>
            <a:endParaRPr lang="en-MY" dirty="0"/>
          </a:p>
        </p:txBody>
      </p:sp>
      <p:sp>
        <p:nvSpPr>
          <p:cNvPr id="3" name="Content Placeholder 2"/>
          <p:cNvSpPr>
            <a:spLocks noGrp="1"/>
          </p:cNvSpPr>
          <p:nvPr>
            <p:ph idx="1"/>
          </p:nvPr>
        </p:nvSpPr>
        <p:spPr/>
        <p:txBody>
          <a:bodyPr/>
          <a:lstStyle/>
          <a:p>
            <a:r>
              <a:rPr lang="en-MY" dirty="0"/>
              <a:t>Accepting a cookie does not give a server access to your computer or any of your personal information (except for any information that you may have purposely given, as with online shopping). </a:t>
            </a:r>
            <a:endParaRPr lang="en-MY" dirty="0" smtClean="0"/>
          </a:p>
          <a:p>
            <a:r>
              <a:rPr lang="en-MY" dirty="0" smtClean="0"/>
              <a:t>Also</a:t>
            </a:r>
            <a:r>
              <a:rPr lang="en-MY" dirty="0"/>
              <a:t>, it is not possible to execute code from a cookie, and not possible to use a cookie to deliver a virus.</a:t>
            </a:r>
          </a:p>
        </p:txBody>
      </p:sp>
      <p:sp>
        <p:nvSpPr>
          <p:cNvPr id="4" name="Slide Number Placeholder 3"/>
          <p:cNvSpPr>
            <a:spLocks noGrp="1"/>
          </p:cNvSpPr>
          <p:nvPr>
            <p:ph type="sldNum" sz="quarter" idx="12"/>
          </p:nvPr>
        </p:nvSpPr>
        <p:spPr/>
        <p:txBody>
          <a:bodyPr/>
          <a:lstStyle/>
          <a:p>
            <a:fld id="{9D5C5935-A9D4-4B7F-9B86-E3EA1F85AF78}" type="slidenum">
              <a:rPr lang="en-MY" smtClean="0"/>
              <a:t>56</a:t>
            </a:fld>
            <a:endParaRPr lang="en-MY"/>
          </a:p>
        </p:txBody>
      </p:sp>
    </p:spTree>
    <p:extLst>
      <p:ext uri="{BB962C8B-B14F-4D97-AF65-F5344CB8AC3E}">
        <p14:creationId xmlns:p14="http://schemas.microsoft.com/office/powerpoint/2010/main" val="403702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Viewing or Controlling Cookies</a:t>
            </a:r>
            <a:endParaRPr lang="en-MY" dirty="0"/>
          </a:p>
        </p:txBody>
      </p:sp>
      <p:sp>
        <p:nvSpPr>
          <p:cNvPr id="3" name="Content Placeholder 2"/>
          <p:cNvSpPr>
            <a:spLocks noGrp="1"/>
          </p:cNvSpPr>
          <p:nvPr>
            <p:ph idx="1"/>
          </p:nvPr>
        </p:nvSpPr>
        <p:spPr/>
        <p:txBody>
          <a:bodyPr/>
          <a:lstStyle/>
          <a:p>
            <a:r>
              <a:rPr lang="en-MY" dirty="0"/>
              <a:t>For privacy reasons, you may wish to view the cookies currently stored in your browser or control which sites you accept cookies from. </a:t>
            </a:r>
            <a:endParaRPr lang="en-MY" dirty="0" smtClean="0"/>
          </a:p>
          <a:p>
            <a:r>
              <a:rPr lang="en-MY" dirty="0" smtClean="0"/>
              <a:t>You </a:t>
            </a:r>
            <a:r>
              <a:rPr lang="en-MY" dirty="0"/>
              <a:t>may also decide how long they may be stored and used. </a:t>
            </a:r>
            <a:endParaRPr lang="en-MY" dirty="0" smtClean="0"/>
          </a:p>
          <a:p>
            <a:r>
              <a:rPr lang="en-MY" dirty="0" smtClean="0"/>
              <a:t>Most </a:t>
            </a:r>
            <a:r>
              <a:rPr lang="en-MY" dirty="0"/>
              <a:t>modern browsers offer the ability to control cookie </a:t>
            </a:r>
            <a:r>
              <a:rPr lang="en-MY" dirty="0" smtClean="0"/>
              <a:t>settings. </a:t>
            </a:r>
          </a:p>
          <a:p>
            <a:r>
              <a:rPr lang="en-MY" b="1" dirty="0" smtClean="0">
                <a:solidFill>
                  <a:srgbClr val="FF0000"/>
                </a:solidFill>
              </a:rPr>
              <a:t>How do you control it?</a:t>
            </a:r>
            <a:endParaRPr lang="en-MY" b="1" dirty="0">
              <a:solidFill>
                <a:srgbClr val="FF0000"/>
              </a:solidFill>
            </a:endParaRPr>
          </a:p>
        </p:txBody>
      </p:sp>
      <p:sp>
        <p:nvSpPr>
          <p:cNvPr id="4" name="Slide Number Placeholder 3"/>
          <p:cNvSpPr>
            <a:spLocks noGrp="1"/>
          </p:cNvSpPr>
          <p:nvPr>
            <p:ph type="sldNum" sz="quarter" idx="12"/>
          </p:nvPr>
        </p:nvSpPr>
        <p:spPr/>
        <p:txBody>
          <a:bodyPr/>
          <a:lstStyle/>
          <a:p>
            <a:fld id="{9D5C5935-A9D4-4B7F-9B86-E3EA1F85AF78}" type="slidenum">
              <a:rPr lang="en-MY" smtClean="0"/>
              <a:t>57</a:t>
            </a:fld>
            <a:endParaRPr lang="en-MY"/>
          </a:p>
        </p:txBody>
      </p:sp>
    </p:spTree>
    <p:extLst>
      <p:ext uri="{BB962C8B-B14F-4D97-AF65-F5344CB8AC3E}">
        <p14:creationId xmlns:p14="http://schemas.microsoft.com/office/powerpoint/2010/main" val="180085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Session</a:t>
            </a:r>
            <a:endParaRPr lang="en-MY" dirty="0"/>
          </a:p>
        </p:txBody>
      </p:sp>
      <p:sp>
        <p:nvSpPr>
          <p:cNvPr id="3" name="Content Placeholder 2"/>
          <p:cNvSpPr>
            <a:spLocks noGrp="1"/>
          </p:cNvSpPr>
          <p:nvPr>
            <p:ph idx="1"/>
          </p:nvPr>
        </p:nvSpPr>
        <p:spPr/>
        <p:txBody>
          <a:bodyPr>
            <a:normAutofit fontScale="92500"/>
          </a:bodyPr>
          <a:lstStyle/>
          <a:p>
            <a:r>
              <a:rPr lang="en-MY" dirty="0"/>
              <a:t>A </a:t>
            </a:r>
            <a:r>
              <a:rPr lang="en-MY" i="1" dirty="0"/>
              <a:t>session</a:t>
            </a:r>
            <a:r>
              <a:rPr lang="en-MY" dirty="0"/>
              <a:t> is the time span during which a browser interacts with a particular server.</a:t>
            </a:r>
          </a:p>
          <a:p>
            <a:r>
              <a:rPr lang="en-MY" dirty="0"/>
              <a:t>A session begins when a browser connects to the server. That session ends </a:t>
            </a:r>
            <a:r>
              <a:rPr lang="en-MY" dirty="0" smtClean="0"/>
              <a:t>either when </a:t>
            </a:r>
            <a:r>
              <a:rPr lang="en-MY" dirty="0"/>
              <a:t>the browser is terminated or because the server terminated the </a:t>
            </a:r>
            <a:r>
              <a:rPr lang="en-MY" dirty="0" smtClean="0"/>
              <a:t>session because </a:t>
            </a:r>
            <a:r>
              <a:rPr lang="en-MY" dirty="0"/>
              <a:t>of client inactivity</a:t>
            </a:r>
            <a:r>
              <a:rPr lang="en-MY" dirty="0" smtClean="0"/>
              <a:t>.</a:t>
            </a:r>
          </a:p>
          <a:p>
            <a:r>
              <a:rPr lang="en-MY" dirty="0"/>
              <a:t>The length of time a server uses as the </a:t>
            </a:r>
            <a:r>
              <a:rPr lang="en-MY" dirty="0" smtClean="0"/>
              <a:t>maximum time </a:t>
            </a:r>
            <a:r>
              <a:rPr lang="en-MY" dirty="0"/>
              <a:t>of inactivity is set in the configuration of the server. </a:t>
            </a:r>
            <a:endParaRPr lang="en-MY" dirty="0" smtClean="0"/>
          </a:p>
          <a:p>
            <a:r>
              <a:rPr lang="en-MY" dirty="0" smtClean="0"/>
              <a:t>For </a:t>
            </a:r>
            <a:r>
              <a:rPr lang="en-MY" dirty="0"/>
              <a:t>example, the </a:t>
            </a:r>
            <a:r>
              <a:rPr lang="en-MY" dirty="0" smtClean="0"/>
              <a:t>default maximum </a:t>
            </a:r>
            <a:r>
              <a:rPr lang="en-MY" dirty="0"/>
              <a:t>for some servers is 30 minutes.</a:t>
            </a:r>
          </a:p>
        </p:txBody>
      </p:sp>
      <p:sp>
        <p:nvSpPr>
          <p:cNvPr id="4" name="Slide Number Placeholder 3"/>
          <p:cNvSpPr>
            <a:spLocks noGrp="1"/>
          </p:cNvSpPr>
          <p:nvPr>
            <p:ph type="sldNum" sz="quarter" idx="12"/>
          </p:nvPr>
        </p:nvSpPr>
        <p:spPr/>
        <p:txBody>
          <a:bodyPr/>
          <a:lstStyle/>
          <a:p>
            <a:fld id="{9D5C5935-A9D4-4B7F-9B86-E3EA1F85AF78}" type="slidenum">
              <a:rPr lang="en-MY" smtClean="0"/>
              <a:t>58</a:t>
            </a:fld>
            <a:endParaRPr lang="en-MY"/>
          </a:p>
        </p:txBody>
      </p:sp>
    </p:spTree>
    <p:extLst>
      <p:ext uri="{BB962C8B-B14F-4D97-AF65-F5344CB8AC3E}">
        <p14:creationId xmlns:p14="http://schemas.microsoft.com/office/powerpoint/2010/main" val="3657088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Session</a:t>
            </a:r>
            <a:endParaRPr lang="en-MY" dirty="0"/>
          </a:p>
        </p:txBody>
      </p:sp>
      <p:sp>
        <p:nvSpPr>
          <p:cNvPr id="3" name="Content Placeholder 2"/>
          <p:cNvSpPr>
            <a:spLocks noGrp="1"/>
          </p:cNvSpPr>
          <p:nvPr>
            <p:ph idx="1"/>
          </p:nvPr>
        </p:nvSpPr>
        <p:spPr/>
        <p:txBody>
          <a:bodyPr>
            <a:normAutofit/>
          </a:bodyPr>
          <a:lstStyle/>
          <a:p>
            <a:r>
              <a:rPr lang="en-MY" dirty="0"/>
              <a:t>The HTTP protocol is essentially stateless: It includes no means for </a:t>
            </a:r>
            <a:r>
              <a:rPr lang="en-MY" dirty="0" smtClean="0"/>
              <a:t>storing information </a:t>
            </a:r>
            <a:r>
              <a:rPr lang="en-MY" dirty="0"/>
              <a:t>about a session that is available to a subsequent session. </a:t>
            </a:r>
            <a:endParaRPr lang="en-MY" dirty="0" smtClean="0"/>
          </a:p>
          <a:p>
            <a:r>
              <a:rPr lang="en-MY" dirty="0" smtClean="0"/>
              <a:t>However, there </a:t>
            </a:r>
            <a:r>
              <a:rPr lang="en-MY" dirty="0"/>
              <a:t>are a number of different reasons why it is useful for the server to be </a:t>
            </a:r>
            <a:r>
              <a:rPr lang="en-MY" dirty="0" smtClean="0"/>
              <a:t>capable of </a:t>
            </a:r>
            <a:r>
              <a:rPr lang="en-MY" dirty="0"/>
              <a:t>connecting a request made during a session to the other requests made by </a:t>
            </a:r>
            <a:r>
              <a:rPr lang="en-MY" dirty="0" smtClean="0"/>
              <a:t>the same </a:t>
            </a:r>
            <a:r>
              <a:rPr lang="en-MY" dirty="0"/>
              <a:t>client during that session, as well as to requests made during previous </a:t>
            </a:r>
            <a:r>
              <a:rPr lang="en-MY" dirty="0" smtClean="0"/>
              <a:t>and subsequent </a:t>
            </a:r>
            <a:r>
              <a:rPr lang="en-MY" dirty="0"/>
              <a:t>sessions.</a:t>
            </a:r>
          </a:p>
        </p:txBody>
      </p:sp>
      <p:sp>
        <p:nvSpPr>
          <p:cNvPr id="4" name="Slide Number Placeholder 3"/>
          <p:cNvSpPr>
            <a:spLocks noGrp="1"/>
          </p:cNvSpPr>
          <p:nvPr>
            <p:ph type="sldNum" sz="quarter" idx="12"/>
          </p:nvPr>
        </p:nvSpPr>
        <p:spPr/>
        <p:txBody>
          <a:bodyPr/>
          <a:lstStyle/>
          <a:p>
            <a:fld id="{9D5C5935-A9D4-4B7F-9B86-E3EA1F85AF78}" type="slidenum">
              <a:rPr lang="en-MY" smtClean="0"/>
              <a:t>59</a:t>
            </a:fld>
            <a:endParaRPr lang="en-MY"/>
          </a:p>
        </p:txBody>
      </p:sp>
    </p:spTree>
    <p:extLst>
      <p:ext uri="{BB962C8B-B14F-4D97-AF65-F5344CB8AC3E}">
        <p14:creationId xmlns:p14="http://schemas.microsoft.com/office/powerpoint/2010/main" val="60665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Hypertext Documents</a:t>
            </a:r>
          </a:p>
        </p:txBody>
      </p:sp>
      <p:sp>
        <p:nvSpPr>
          <p:cNvPr id="16389" name="Rectangle 3"/>
          <p:cNvSpPr>
            <a:spLocks noGrp="1" noChangeArrowheads="1"/>
          </p:cNvSpPr>
          <p:nvPr>
            <p:ph idx="1"/>
          </p:nvPr>
        </p:nvSpPr>
        <p:spPr/>
        <p:txBody>
          <a:bodyPr/>
          <a:lstStyle/>
          <a:p>
            <a:pPr eaLnBrk="1" hangingPunct="1"/>
            <a:r>
              <a:rPr lang="en-US" altLang="en-US" sz="2000"/>
              <a:t>The key to </a:t>
            </a:r>
            <a:r>
              <a:rPr lang="en-US" altLang="en-US" sz="2000" b="1">
                <a:solidFill>
                  <a:srgbClr val="777777"/>
                </a:solidFill>
              </a:rPr>
              <a:t>hypertext</a:t>
            </a:r>
            <a:r>
              <a:rPr lang="en-US" altLang="en-US" sz="2000"/>
              <a:t> is the use of </a:t>
            </a:r>
            <a:r>
              <a:rPr lang="en-US" altLang="en-US" sz="2000" b="1">
                <a:solidFill>
                  <a:srgbClr val="777777"/>
                </a:solidFill>
              </a:rPr>
              <a:t>hyperlinks</a:t>
            </a:r>
            <a:r>
              <a:rPr lang="en-US" altLang="en-US" sz="2000"/>
              <a:t> </a:t>
            </a:r>
            <a:r>
              <a:rPr lang="en-US" altLang="en-US" sz="2000" b="1">
                <a:solidFill>
                  <a:srgbClr val="777777"/>
                </a:solidFill>
              </a:rPr>
              <a:t>(or links)</a:t>
            </a:r>
            <a:r>
              <a:rPr lang="en-US" altLang="en-US" sz="2000"/>
              <a:t> which are the elements in a hypertext document that allow you to jump from one topic to another</a:t>
            </a:r>
          </a:p>
          <a:p>
            <a:pPr eaLnBrk="1" hangingPunct="1"/>
            <a:r>
              <a:rPr lang="en-US" altLang="en-US" sz="2000"/>
              <a:t>A </a:t>
            </a:r>
            <a:r>
              <a:rPr lang="en-US" altLang="en-US" sz="2000" b="1">
                <a:solidFill>
                  <a:srgbClr val="777777"/>
                </a:solidFill>
              </a:rPr>
              <a:t>link</a:t>
            </a:r>
            <a:r>
              <a:rPr lang="en-US" altLang="en-US" sz="2000"/>
              <a:t> may point to another section of the same document, or to another document entirely</a:t>
            </a:r>
          </a:p>
          <a:p>
            <a:pPr eaLnBrk="1" hangingPunct="1"/>
            <a:r>
              <a:rPr lang="en-US" altLang="en-US" sz="2000"/>
              <a:t>A </a:t>
            </a:r>
            <a:r>
              <a:rPr lang="en-US" altLang="en-US" sz="2000" b="1">
                <a:solidFill>
                  <a:srgbClr val="777777"/>
                </a:solidFill>
              </a:rPr>
              <a:t>link</a:t>
            </a:r>
            <a:r>
              <a:rPr lang="en-US" altLang="en-US" sz="2000"/>
              <a:t> can open a document on your computer, or through the Internet, a document on a computer anywhere in the world</a:t>
            </a:r>
          </a:p>
        </p:txBody>
      </p:sp>
      <p:sp>
        <p:nvSpPr>
          <p:cNvPr id="16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CC483658-257E-43C1-BAF9-8B5A9C441396}" type="slidenum">
              <a:rPr lang="en-US" altLang="en-US" sz="1200">
                <a:latin typeface="Times New Roman" panose="02020603050405020304" pitchFamily="18" charset="0"/>
              </a:rPr>
              <a:pPr>
                <a:spcBef>
                  <a:spcPct val="0"/>
                </a:spcBef>
                <a:buClrTx/>
                <a:buFontTx/>
                <a:buNone/>
              </a:pPr>
              <a:t>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5239044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Session</a:t>
            </a:r>
            <a:endParaRPr lang="en-MY" dirty="0"/>
          </a:p>
        </p:txBody>
      </p:sp>
      <p:sp>
        <p:nvSpPr>
          <p:cNvPr id="3" name="Content Placeholder 2"/>
          <p:cNvSpPr>
            <a:spLocks noGrp="1"/>
          </p:cNvSpPr>
          <p:nvPr>
            <p:ph idx="1"/>
          </p:nvPr>
        </p:nvSpPr>
        <p:spPr/>
        <p:txBody>
          <a:bodyPr>
            <a:normAutofit fontScale="92500"/>
          </a:bodyPr>
          <a:lstStyle/>
          <a:p>
            <a:r>
              <a:rPr lang="en-MY" dirty="0"/>
              <a:t>An e-commerce site can have any number </a:t>
            </a:r>
            <a:r>
              <a:rPr lang="en-MY" dirty="0" smtClean="0"/>
              <a:t>of simultaneous </a:t>
            </a:r>
            <a:r>
              <a:rPr lang="en-MY" dirty="0"/>
              <a:t>online customers. </a:t>
            </a:r>
            <a:endParaRPr lang="en-MY" dirty="0" smtClean="0"/>
          </a:p>
          <a:p>
            <a:r>
              <a:rPr lang="en-MY" dirty="0" smtClean="0"/>
              <a:t>At </a:t>
            </a:r>
            <a:r>
              <a:rPr lang="en-MY" dirty="0"/>
              <a:t>any time, any customer can add an item to </a:t>
            </a:r>
            <a:r>
              <a:rPr lang="en-MY" dirty="0" smtClean="0"/>
              <a:t>or remove </a:t>
            </a:r>
            <a:r>
              <a:rPr lang="en-MY" dirty="0"/>
              <a:t>an item from his or her cart. </a:t>
            </a:r>
            <a:endParaRPr lang="en-MY" dirty="0" smtClean="0"/>
          </a:p>
          <a:p>
            <a:r>
              <a:rPr lang="en-MY" dirty="0" smtClean="0"/>
              <a:t>Each </a:t>
            </a:r>
            <a:r>
              <a:rPr lang="en-MY" dirty="0"/>
              <a:t>user’s shopping cart is identified </a:t>
            </a:r>
            <a:r>
              <a:rPr lang="en-MY" dirty="0" smtClean="0"/>
              <a:t>by </a:t>
            </a:r>
            <a:r>
              <a:rPr lang="en-MY" dirty="0"/>
              <a:t>a session identifier, which could be implemented as a cookie. </a:t>
            </a:r>
            <a:endParaRPr lang="en-MY" dirty="0" smtClean="0"/>
          </a:p>
          <a:p>
            <a:r>
              <a:rPr lang="en-MY" dirty="0" smtClean="0"/>
              <a:t>So</a:t>
            </a:r>
            <a:r>
              <a:rPr lang="en-MY" dirty="0"/>
              <a:t>, cookies can </a:t>
            </a:r>
            <a:r>
              <a:rPr lang="en-MY" dirty="0" smtClean="0"/>
              <a:t>be used </a:t>
            </a:r>
            <a:r>
              <a:rPr lang="en-MY" dirty="0"/>
              <a:t>to identify each of the customers visiting the site at a given time.</a:t>
            </a:r>
          </a:p>
        </p:txBody>
      </p:sp>
      <p:sp>
        <p:nvSpPr>
          <p:cNvPr id="4" name="Slide Number Placeholder 3"/>
          <p:cNvSpPr>
            <a:spLocks noGrp="1"/>
          </p:cNvSpPr>
          <p:nvPr>
            <p:ph type="sldNum" sz="quarter" idx="12"/>
          </p:nvPr>
        </p:nvSpPr>
        <p:spPr/>
        <p:txBody>
          <a:bodyPr/>
          <a:lstStyle/>
          <a:p>
            <a:fld id="{9D5C5935-A9D4-4B7F-9B86-E3EA1F85AF78}" type="slidenum">
              <a:rPr lang="en-MY" smtClean="0"/>
              <a:t>60</a:t>
            </a:fld>
            <a:endParaRPr lang="en-MY"/>
          </a:p>
        </p:txBody>
      </p:sp>
    </p:spTree>
    <p:extLst>
      <p:ext uri="{BB962C8B-B14F-4D97-AF65-F5344CB8AC3E}">
        <p14:creationId xmlns:p14="http://schemas.microsoft.com/office/powerpoint/2010/main" val="3245570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Uniform Resource Locators</a:t>
            </a:r>
          </a:p>
        </p:txBody>
      </p:sp>
      <p:sp>
        <p:nvSpPr>
          <p:cNvPr id="3" name="Content Placeholder 2"/>
          <p:cNvSpPr>
            <a:spLocks noGrp="1"/>
          </p:cNvSpPr>
          <p:nvPr>
            <p:ph idx="1"/>
          </p:nvPr>
        </p:nvSpPr>
        <p:spPr/>
        <p:txBody>
          <a:bodyPr>
            <a:normAutofit/>
          </a:bodyPr>
          <a:lstStyle/>
          <a:p>
            <a:r>
              <a:rPr lang="en-MY" dirty="0"/>
              <a:t>Uniform (or universal</a:t>
            </a:r>
            <a:r>
              <a:rPr lang="en-MY" dirty="0" smtClean="0"/>
              <a:t>) </a:t>
            </a:r>
            <a:r>
              <a:rPr lang="en-MY" dirty="0"/>
              <a:t>Resource Identifiers (URIs) are used to identify </a:t>
            </a:r>
            <a:r>
              <a:rPr lang="en-MY" dirty="0" smtClean="0"/>
              <a:t>resources (often </a:t>
            </a:r>
            <a:r>
              <a:rPr lang="en-MY" dirty="0"/>
              <a:t>documents) on the Internet</a:t>
            </a:r>
            <a:r>
              <a:rPr lang="en-MY" dirty="0" smtClean="0"/>
              <a:t>.</a:t>
            </a:r>
          </a:p>
          <a:p>
            <a:r>
              <a:rPr lang="en-MY" dirty="0"/>
              <a:t>URIs are used for two different </a:t>
            </a:r>
            <a:r>
              <a:rPr lang="en-MY" dirty="0" smtClean="0"/>
              <a:t>purposes, to </a:t>
            </a:r>
            <a:r>
              <a:rPr lang="en-MY" dirty="0"/>
              <a:t>name a resource, in which case they are often called URIs, even though </a:t>
            </a:r>
            <a:r>
              <a:rPr lang="en-MY" dirty="0" smtClean="0"/>
              <a:t>they could </a:t>
            </a:r>
            <a:r>
              <a:rPr lang="en-MY" dirty="0"/>
              <a:t>be more accurately called Uniform Resource Names (URNs</a:t>
            </a:r>
            <a:r>
              <a:rPr lang="en-MY" dirty="0" smtClean="0"/>
              <a:t>).</a:t>
            </a:r>
          </a:p>
          <a:p>
            <a:r>
              <a:rPr lang="en-MY" dirty="0"/>
              <a:t>The </a:t>
            </a:r>
            <a:r>
              <a:rPr lang="en-MY" dirty="0" smtClean="0"/>
              <a:t>more commonly </a:t>
            </a:r>
            <a:r>
              <a:rPr lang="en-MY" dirty="0"/>
              <a:t>used form of URIs is to provide a path to, or location of, a </a:t>
            </a:r>
            <a:r>
              <a:rPr lang="en-MY" dirty="0" smtClean="0"/>
              <a:t>resource, in </a:t>
            </a:r>
            <a:r>
              <a:rPr lang="en-MY" dirty="0"/>
              <a:t>which case they are called Uniform Resource Locators (URLs).</a:t>
            </a:r>
          </a:p>
        </p:txBody>
      </p:sp>
      <p:sp>
        <p:nvSpPr>
          <p:cNvPr id="4" name="Slide Number Placeholder 3"/>
          <p:cNvSpPr>
            <a:spLocks noGrp="1"/>
          </p:cNvSpPr>
          <p:nvPr>
            <p:ph type="sldNum" sz="quarter" idx="12"/>
          </p:nvPr>
        </p:nvSpPr>
        <p:spPr/>
        <p:txBody>
          <a:bodyPr/>
          <a:lstStyle/>
          <a:p>
            <a:fld id="{9D5C5935-A9D4-4B7F-9B86-E3EA1F85AF78}" type="slidenum">
              <a:rPr lang="en-MY" smtClean="0"/>
              <a:t>61</a:t>
            </a:fld>
            <a:endParaRPr lang="en-MY"/>
          </a:p>
        </p:txBody>
      </p:sp>
    </p:spTree>
    <p:extLst>
      <p:ext uri="{BB962C8B-B14F-4D97-AF65-F5344CB8AC3E}">
        <p14:creationId xmlns:p14="http://schemas.microsoft.com/office/powerpoint/2010/main" val="637267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URL Formats</a:t>
            </a:r>
          </a:p>
        </p:txBody>
      </p:sp>
      <p:sp>
        <p:nvSpPr>
          <p:cNvPr id="3" name="Content Placeholder 2"/>
          <p:cNvSpPr>
            <a:spLocks noGrp="1"/>
          </p:cNvSpPr>
          <p:nvPr>
            <p:ph idx="1"/>
          </p:nvPr>
        </p:nvSpPr>
        <p:spPr/>
        <p:txBody>
          <a:bodyPr>
            <a:normAutofit fontScale="85000" lnSpcReduction="20000"/>
          </a:bodyPr>
          <a:lstStyle/>
          <a:p>
            <a:r>
              <a:rPr lang="en-MY" dirty="0"/>
              <a:t>All URLs have the same general format:</a:t>
            </a:r>
          </a:p>
          <a:p>
            <a:pPr marL="0" indent="0">
              <a:buNone/>
            </a:pPr>
            <a:r>
              <a:rPr lang="en-MY" dirty="0" smtClean="0"/>
              <a:t>	</a:t>
            </a:r>
            <a:r>
              <a:rPr lang="en-MY" i="1" dirty="0" err="1" smtClean="0"/>
              <a:t>scheme:object-address</a:t>
            </a:r>
            <a:endParaRPr lang="en-MY" i="1" dirty="0"/>
          </a:p>
          <a:p>
            <a:r>
              <a:rPr lang="en-MY" dirty="0"/>
              <a:t>The scheme is often a communications protocol. Common schemes </a:t>
            </a:r>
            <a:r>
              <a:rPr lang="en-MY" dirty="0" smtClean="0"/>
              <a:t>include http</a:t>
            </a:r>
            <a:r>
              <a:rPr lang="en-MY" dirty="0"/>
              <a:t>, ftp, gopher, telnet, file, mailto, and news. </a:t>
            </a:r>
            <a:endParaRPr lang="en-MY" dirty="0" smtClean="0"/>
          </a:p>
          <a:p>
            <a:r>
              <a:rPr lang="en-MY" dirty="0" smtClean="0"/>
              <a:t>Different </a:t>
            </a:r>
            <a:r>
              <a:rPr lang="en-MY" dirty="0"/>
              <a:t>schemes </a:t>
            </a:r>
            <a:r>
              <a:rPr lang="en-MY" dirty="0" smtClean="0"/>
              <a:t>use object </a:t>
            </a:r>
            <a:r>
              <a:rPr lang="en-MY" dirty="0"/>
              <a:t>addresses that have different forms. Our interest here is in the </a:t>
            </a:r>
            <a:r>
              <a:rPr lang="en-MY" dirty="0" smtClean="0"/>
              <a:t>HTTP protocol</a:t>
            </a:r>
            <a:r>
              <a:rPr lang="en-MY" dirty="0"/>
              <a:t>, which supports the Web. </a:t>
            </a:r>
            <a:endParaRPr lang="en-MY" dirty="0" smtClean="0"/>
          </a:p>
          <a:p>
            <a:r>
              <a:rPr lang="en-MY" dirty="0" smtClean="0"/>
              <a:t>This </a:t>
            </a:r>
            <a:r>
              <a:rPr lang="en-MY" dirty="0"/>
              <a:t>protocol is used to request and </a:t>
            </a:r>
            <a:r>
              <a:rPr lang="en-MY" dirty="0" smtClean="0"/>
              <a:t>send Hypertext </a:t>
            </a:r>
            <a:r>
              <a:rPr lang="en-MY" dirty="0" err="1"/>
              <a:t>Markup</a:t>
            </a:r>
            <a:r>
              <a:rPr lang="en-MY" dirty="0"/>
              <a:t> Language (HTML) documents. In the case of HTTP, </a:t>
            </a:r>
            <a:r>
              <a:rPr lang="en-MY" dirty="0" smtClean="0"/>
              <a:t>the form </a:t>
            </a:r>
            <a:r>
              <a:rPr lang="en-MY" dirty="0"/>
              <a:t>of the object address of a URL is as follows:</a:t>
            </a:r>
          </a:p>
          <a:p>
            <a:pPr marL="457200" lvl="1" indent="0">
              <a:buNone/>
            </a:pPr>
            <a:r>
              <a:rPr lang="en-MY" i="1" dirty="0"/>
              <a:t>//fully-qualified-domain-name/path-to-document</a:t>
            </a:r>
          </a:p>
        </p:txBody>
      </p:sp>
      <p:sp>
        <p:nvSpPr>
          <p:cNvPr id="4" name="Slide Number Placeholder 3"/>
          <p:cNvSpPr>
            <a:spLocks noGrp="1"/>
          </p:cNvSpPr>
          <p:nvPr>
            <p:ph type="sldNum" sz="quarter" idx="12"/>
          </p:nvPr>
        </p:nvSpPr>
        <p:spPr/>
        <p:txBody>
          <a:bodyPr/>
          <a:lstStyle/>
          <a:p>
            <a:fld id="{9D5C5935-A9D4-4B7F-9B86-E3EA1F85AF78}" type="slidenum">
              <a:rPr lang="en-MY" smtClean="0"/>
              <a:t>62</a:t>
            </a:fld>
            <a:endParaRPr lang="en-MY"/>
          </a:p>
        </p:txBody>
      </p:sp>
    </p:spTree>
    <p:extLst>
      <p:ext uri="{BB962C8B-B14F-4D97-AF65-F5344CB8AC3E}">
        <p14:creationId xmlns:p14="http://schemas.microsoft.com/office/powerpoint/2010/main" val="3211321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lnSpcReduction="10000"/>
          </a:bodyPr>
          <a:lstStyle/>
          <a:p>
            <a:r>
              <a:rPr lang="en-MY" dirty="0"/>
              <a:t>Another scheme of interest to us is file. The file protocol means that </a:t>
            </a:r>
            <a:r>
              <a:rPr lang="en-MY" dirty="0" smtClean="0"/>
              <a:t>the document </a:t>
            </a:r>
            <a:r>
              <a:rPr lang="en-MY" dirty="0"/>
              <a:t>resides on the machine running the browser</a:t>
            </a:r>
            <a:r>
              <a:rPr lang="en-MY"/>
              <a:t>. </a:t>
            </a:r>
            <a:endParaRPr lang="en-MY" smtClean="0"/>
          </a:p>
          <a:p>
            <a:r>
              <a:rPr lang="en-MY" smtClean="0"/>
              <a:t>This </a:t>
            </a:r>
            <a:r>
              <a:rPr lang="en-MY" dirty="0"/>
              <a:t>approach is </a:t>
            </a:r>
            <a:r>
              <a:rPr lang="en-MY" dirty="0" smtClean="0"/>
              <a:t>useful for </a:t>
            </a:r>
            <a:r>
              <a:rPr lang="en-MY" dirty="0"/>
              <a:t>testing documents to be made available on the Web without making them visible</a:t>
            </a:r>
          </a:p>
          <a:p>
            <a:r>
              <a:rPr lang="en-MY" dirty="0"/>
              <a:t>to any other browser. When file is the protocol, the fully qualified domain</a:t>
            </a:r>
          </a:p>
          <a:p>
            <a:r>
              <a:rPr lang="en-MY" dirty="0"/>
              <a:t>name is omitted, making the form of such URLs as follows:</a:t>
            </a:r>
          </a:p>
          <a:p>
            <a:r>
              <a:rPr lang="en-MY" dirty="0"/>
              <a:t>file: //path-to-document</a:t>
            </a:r>
          </a:p>
        </p:txBody>
      </p:sp>
      <p:sp>
        <p:nvSpPr>
          <p:cNvPr id="4" name="Slide Number Placeholder 3"/>
          <p:cNvSpPr>
            <a:spLocks noGrp="1"/>
          </p:cNvSpPr>
          <p:nvPr>
            <p:ph type="sldNum" sz="quarter" idx="12"/>
          </p:nvPr>
        </p:nvSpPr>
        <p:spPr/>
        <p:txBody>
          <a:bodyPr/>
          <a:lstStyle/>
          <a:p>
            <a:fld id="{9D5C5935-A9D4-4B7F-9B86-E3EA1F85AF78}" type="slidenum">
              <a:rPr lang="en-MY" smtClean="0"/>
              <a:t>63</a:t>
            </a:fld>
            <a:endParaRPr lang="en-MY"/>
          </a:p>
        </p:txBody>
      </p:sp>
    </p:spTree>
    <p:extLst>
      <p:ext uri="{BB962C8B-B14F-4D97-AF65-F5344CB8AC3E}">
        <p14:creationId xmlns:p14="http://schemas.microsoft.com/office/powerpoint/2010/main" val="54374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t>Hypertext Documents</a:t>
            </a:r>
          </a:p>
        </p:txBody>
      </p:sp>
      <p:sp>
        <p:nvSpPr>
          <p:cNvPr id="17413" name="Rectangle 3"/>
          <p:cNvSpPr>
            <a:spLocks noGrp="1" noChangeArrowheads="1"/>
          </p:cNvSpPr>
          <p:nvPr>
            <p:ph idx="1"/>
          </p:nvPr>
        </p:nvSpPr>
        <p:spPr/>
        <p:txBody>
          <a:bodyPr/>
          <a:lstStyle/>
          <a:p>
            <a:pPr eaLnBrk="1" hangingPunct="1"/>
            <a:r>
              <a:rPr lang="en-US" altLang="en-US" smtClean="0"/>
              <a:t>An entire collection of linked documents is referred to as a </a:t>
            </a:r>
            <a:r>
              <a:rPr lang="en-US" altLang="en-US" b="1" smtClean="0">
                <a:solidFill>
                  <a:srgbClr val="777777"/>
                </a:solidFill>
              </a:rPr>
              <a:t>Web site</a:t>
            </a:r>
            <a:endParaRPr lang="en-US" altLang="en-US" smtClean="0"/>
          </a:p>
          <a:p>
            <a:pPr eaLnBrk="1" hangingPunct="1"/>
            <a:r>
              <a:rPr lang="en-US" altLang="en-US" smtClean="0"/>
              <a:t>The hypertext documents within a Web site are known as </a:t>
            </a:r>
            <a:r>
              <a:rPr lang="en-US" altLang="en-US" b="1" smtClean="0">
                <a:solidFill>
                  <a:srgbClr val="777777"/>
                </a:solidFill>
              </a:rPr>
              <a:t>Web</a:t>
            </a:r>
            <a:r>
              <a:rPr lang="en-US" altLang="en-US" smtClean="0"/>
              <a:t> </a:t>
            </a:r>
            <a:r>
              <a:rPr lang="en-US" altLang="en-US" b="1" smtClean="0">
                <a:solidFill>
                  <a:srgbClr val="777777"/>
                </a:solidFill>
              </a:rPr>
              <a:t>pages</a:t>
            </a:r>
            <a:endParaRPr lang="en-US" altLang="en-US" smtClean="0"/>
          </a:p>
          <a:p>
            <a:pPr eaLnBrk="1" hangingPunct="1"/>
            <a:r>
              <a:rPr lang="en-US" altLang="en-US" smtClean="0"/>
              <a:t>Individual pages can contain text, audio, video, and even programs that can be run remotely</a:t>
            </a:r>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6DC8B114-CF59-4316-84FF-C3C1C66926CA}" type="slidenum">
              <a:rPr lang="en-US" altLang="en-US" sz="1200">
                <a:latin typeface="Times New Roman" panose="02020603050405020304" pitchFamily="18" charset="0"/>
              </a:rPr>
              <a:pPr>
                <a:spcBef>
                  <a:spcPct val="0"/>
                </a:spcBef>
                <a:buClrTx/>
                <a:buFontTx/>
                <a:buNone/>
              </a:pPr>
              <a:t>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582793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Introducing the World Wide Web</a:t>
            </a:r>
          </a:p>
        </p:txBody>
      </p:sp>
      <p:sp>
        <p:nvSpPr>
          <p:cNvPr id="8197" name="Rectangle 3"/>
          <p:cNvSpPr>
            <a:spLocks noGrp="1" noChangeArrowheads="1"/>
          </p:cNvSpPr>
          <p:nvPr>
            <p:ph idx="1"/>
          </p:nvPr>
        </p:nvSpPr>
        <p:spPr/>
        <p:txBody>
          <a:bodyPr>
            <a:normAutofit fontScale="85000" lnSpcReduction="20000"/>
          </a:bodyPr>
          <a:lstStyle/>
          <a:p>
            <a:pPr eaLnBrk="1" hangingPunct="1"/>
            <a:r>
              <a:rPr lang="en-US" altLang="en-US" dirty="0" smtClean="0"/>
              <a:t>A </a:t>
            </a:r>
            <a:r>
              <a:rPr lang="en-US" altLang="en-US" b="1" dirty="0" smtClean="0">
                <a:solidFill>
                  <a:srgbClr val="777777"/>
                </a:solidFill>
              </a:rPr>
              <a:t>network</a:t>
            </a:r>
            <a:r>
              <a:rPr lang="en-US" altLang="en-US" dirty="0" smtClean="0"/>
              <a:t> is a structure linking computers together for the purpose of sharing resources such as printers and files</a:t>
            </a:r>
          </a:p>
          <a:p>
            <a:pPr eaLnBrk="1" hangingPunct="1"/>
            <a:r>
              <a:rPr lang="en-US" altLang="en-US" dirty="0" smtClean="0"/>
              <a:t>Users typically access a network through a computer called a </a:t>
            </a:r>
            <a:r>
              <a:rPr lang="en-US" altLang="en-US" b="1" dirty="0" smtClean="0">
                <a:solidFill>
                  <a:srgbClr val="777777"/>
                </a:solidFill>
              </a:rPr>
              <a:t>host</a:t>
            </a:r>
            <a:r>
              <a:rPr lang="en-US" altLang="en-US" dirty="0" smtClean="0"/>
              <a:t> or </a:t>
            </a:r>
            <a:r>
              <a:rPr lang="en-US" altLang="en-US" b="1" dirty="0" smtClean="0">
                <a:solidFill>
                  <a:srgbClr val="777777"/>
                </a:solidFill>
              </a:rPr>
              <a:t>node</a:t>
            </a:r>
            <a:endParaRPr lang="en-US" altLang="en-US" dirty="0" smtClean="0"/>
          </a:p>
          <a:p>
            <a:pPr eaLnBrk="1" hangingPunct="1"/>
            <a:r>
              <a:rPr lang="en-US" altLang="en-US" dirty="0" smtClean="0"/>
              <a:t>A computer that makes a service available to a network is called a </a:t>
            </a:r>
            <a:r>
              <a:rPr lang="en-US" altLang="en-US" b="1" dirty="0" smtClean="0">
                <a:solidFill>
                  <a:srgbClr val="777777"/>
                </a:solidFill>
              </a:rPr>
              <a:t>server</a:t>
            </a:r>
          </a:p>
          <a:p>
            <a:r>
              <a:rPr lang="en-US" altLang="en-US" dirty="0"/>
              <a:t>A network that covers a wide area, such as several buildings or cities, is called a </a:t>
            </a:r>
            <a:r>
              <a:rPr lang="en-US" altLang="en-US" b="1" dirty="0">
                <a:solidFill>
                  <a:srgbClr val="777777"/>
                </a:solidFill>
              </a:rPr>
              <a:t>wide area network (WAN)</a:t>
            </a:r>
            <a:endParaRPr lang="en-US" altLang="en-US" dirty="0"/>
          </a:p>
          <a:p>
            <a:r>
              <a:rPr lang="en-US" altLang="en-US" dirty="0"/>
              <a:t>The largest </a:t>
            </a:r>
            <a:r>
              <a:rPr lang="en-US" altLang="en-US" b="1" dirty="0">
                <a:solidFill>
                  <a:srgbClr val="777777"/>
                </a:solidFill>
              </a:rPr>
              <a:t>WAN</a:t>
            </a:r>
            <a:r>
              <a:rPr lang="en-US" altLang="en-US" dirty="0"/>
              <a:t> in existence is the </a:t>
            </a:r>
            <a:r>
              <a:rPr lang="en-US" altLang="en-US" b="1" dirty="0">
                <a:solidFill>
                  <a:srgbClr val="777777"/>
                </a:solidFill>
              </a:rPr>
              <a:t>Internet</a:t>
            </a:r>
            <a:endParaRPr lang="en-US" altLang="en-US" dirty="0"/>
          </a:p>
          <a:p>
            <a:r>
              <a:rPr lang="en-US" altLang="en-US" dirty="0"/>
              <a:t>In its early days, the Internet was called </a:t>
            </a:r>
            <a:r>
              <a:rPr lang="en-US" altLang="en-US" b="1" dirty="0">
                <a:solidFill>
                  <a:srgbClr val="777777"/>
                </a:solidFill>
              </a:rPr>
              <a:t>ARPANET</a:t>
            </a:r>
            <a:r>
              <a:rPr lang="en-US" altLang="en-US" dirty="0"/>
              <a:t> and consisted of two network nodes located at UCLA and Stanford, connected by a phone </a:t>
            </a:r>
            <a:r>
              <a:rPr lang="en-US" altLang="en-US" dirty="0" smtClean="0"/>
              <a:t>line</a:t>
            </a:r>
            <a:endParaRPr lang="en-US" altLang="en-US" dirty="0"/>
          </a:p>
        </p:txBody>
      </p:sp>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2400">
                <a:solidFill>
                  <a:schemeClr val="tx1"/>
                </a:solidFill>
                <a:latin typeface="Arial" panose="020B0604020202020204" pitchFamily="34" charset="0"/>
              </a:defRPr>
            </a:lvl1pPr>
            <a:lvl2pPr marL="742950" indent="-285750">
              <a:spcBef>
                <a:spcPct val="20000"/>
              </a:spcBef>
              <a:buFont typeface="Times New Roman" panose="02020603050405020304" pitchFamily="18" charset="0"/>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fld id="{FBE579B3-55A7-4430-BE7F-4783172C804A}" type="slidenum">
              <a:rPr lang="en-US" altLang="en-US" sz="1200" smtClean="0">
                <a:latin typeface="Times New Roman" panose="02020603050405020304" pitchFamily="18" charset="0"/>
              </a:rPr>
              <a:pPr>
                <a:spcBef>
                  <a:spcPct val="0"/>
                </a:spcBef>
                <a:buClrTx/>
                <a:buFontTx/>
                <a:buNone/>
              </a:pPr>
              <a:t>8</a:t>
            </a:fld>
            <a:endParaRPr lang="en-US" altLang="en-US" sz="1200" dirty="0">
              <a:latin typeface="Times New Roman" panose="02020603050405020304" pitchFamily="18" charset="0"/>
            </a:endParaRPr>
          </a:p>
        </p:txBody>
      </p:sp>
    </p:spTree>
    <p:extLst>
      <p:ext uri="{BB962C8B-B14F-4D97-AF65-F5344CB8AC3E}">
        <p14:creationId xmlns:p14="http://schemas.microsoft.com/office/powerpoint/2010/main" val="943424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a:t>
            </a:r>
            <a:endParaRPr lang="en-MY" dirty="0"/>
          </a:p>
        </p:txBody>
      </p:sp>
      <p:sp>
        <p:nvSpPr>
          <p:cNvPr id="3" name="Content Placeholder 2"/>
          <p:cNvSpPr>
            <a:spLocks noGrp="1"/>
          </p:cNvSpPr>
          <p:nvPr>
            <p:ph idx="1"/>
          </p:nvPr>
        </p:nvSpPr>
        <p:spPr/>
        <p:txBody>
          <a:bodyPr>
            <a:normAutofit/>
          </a:bodyPr>
          <a:lstStyle/>
          <a:p>
            <a:r>
              <a:rPr lang="en-MY" dirty="0" smtClean="0"/>
              <a:t>The units </a:t>
            </a:r>
            <a:r>
              <a:rPr lang="en-MY" dirty="0"/>
              <a:t>of information on the Web have been referred to by several different </a:t>
            </a:r>
            <a:r>
              <a:rPr lang="en-MY" dirty="0" smtClean="0"/>
              <a:t>names; pages</a:t>
            </a:r>
            <a:r>
              <a:rPr lang="en-MY" dirty="0"/>
              <a:t>, documents, and resources. </a:t>
            </a:r>
            <a:endParaRPr lang="en-MY" dirty="0" smtClean="0"/>
          </a:p>
          <a:p>
            <a:pPr lvl="1"/>
            <a:r>
              <a:rPr lang="en-MY" dirty="0" smtClean="0"/>
              <a:t>Documents - only </a:t>
            </a:r>
            <a:r>
              <a:rPr lang="en-MY" dirty="0"/>
              <a:t>text. </a:t>
            </a:r>
            <a:endParaRPr lang="en-MY" dirty="0" smtClean="0"/>
          </a:p>
          <a:p>
            <a:pPr lvl="1"/>
            <a:r>
              <a:rPr lang="en-MY" dirty="0" smtClean="0"/>
              <a:t>Pages - more than one </a:t>
            </a:r>
            <a:r>
              <a:rPr lang="en-MY" dirty="0"/>
              <a:t>of the kind of pages that make up printed media. </a:t>
            </a:r>
            <a:endParaRPr lang="en-MY" dirty="0" smtClean="0"/>
          </a:p>
          <a:p>
            <a:pPr lvl="1"/>
            <a:r>
              <a:rPr lang="en-MY" dirty="0" smtClean="0"/>
              <a:t>Resources - the </a:t>
            </a:r>
            <a:r>
              <a:rPr lang="en-MY" dirty="0"/>
              <a:t>possibility of </a:t>
            </a:r>
            <a:r>
              <a:rPr lang="en-MY" dirty="0" err="1"/>
              <a:t>nontextual</a:t>
            </a:r>
            <a:r>
              <a:rPr lang="en-MY" dirty="0"/>
              <a:t> information</a:t>
            </a:r>
            <a:r>
              <a:rPr lang="en-MY" dirty="0" smtClean="0"/>
              <a:t>.</a:t>
            </a:r>
            <a:endParaRPr lang="en-MY" dirty="0"/>
          </a:p>
        </p:txBody>
      </p:sp>
      <p:sp>
        <p:nvSpPr>
          <p:cNvPr id="4" name="Slide Number Placeholder 3"/>
          <p:cNvSpPr>
            <a:spLocks noGrp="1"/>
          </p:cNvSpPr>
          <p:nvPr>
            <p:ph type="sldNum" sz="quarter" idx="12"/>
          </p:nvPr>
        </p:nvSpPr>
        <p:spPr/>
        <p:txBody>
          <a:bodyPr/>
          <a:lstStyle/>
          <a:p>
            <a:fld id="{9D5C5935-A9D4-4B7F-9B86-E3EA1F85AF78}" type="slidenum">
              <a:rPr lang="en-MY" smtClean="0"/>
              <a:t>9</a:t>
            </a:fld>
            <a:endParaRPr lang="en-MY"/>
          </a:p>
        </p:txBody>
      </p:sp>
    </p:spTree>
    <p:extLst>
      <p:ext uri="{BB962C8B-B14F-4D97-AF65-F5344CB8AC3E}">
        <p14:creationId xmlns:p14="http://schemas.microsoft.com/office/powerpoint/2010/main" val="79793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2602</TotalTime>
  <Words>4488</Words>
  <Application>Microsoft Office PowerPoint</Application>
  <PresentationFormat>Widescreen</PresentationFormat>
  <Paragraphs>329</Paragraphs>
  <Slides>63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2" baseType="lpstr">
      <vt:lpstr>Arial</vt:lpstr>
      <vt:lpstr>Calibri</vt:lpstr>
      <vt:lpstr>Corbel</vt:lpstr>
      <vt:lpstr>Courier New</vt:lpstr>
      <vt:lpstr>Times New Roman</vt:lpstr>
      <vt:lpstr>Wingdings</vt:lpstr>
      <vt:lpstr>Parallax</vt:lpstr>
      <vt:lpstr>Bitmap Image</vt:lpstr>
      <vt:lpstr>Image</vt:lpstr>
      <vt:lpstr>World Wide Web</vt:lpstr>
      <vt:lpstr>Origins</vt:lpstr>
      <vt:lpstr>Origins</vt:lpstr>
      <vt:lpstr>Hypertext Documents</vt:lpstr>
      <vt:lpstr>Linear versus hypertext documents</vt:lpstr>
      <vt:lpstr>Hypertext Documents</vt:lpstr>
      <vt:lpstr>Hypertext Documents</vt:lpstr>
      <vt:lpstr>Introducing the World Wide Web</vt:lpstr>
      <vt:lpstr>Web</vt:lpstr>
      <vt:lpstr>Documents</vt:lpstr>
      <vt:lpstr>Web or Internet</vt:lpstr>
      <vt:lpstr>Web Browsers</vt:lpstr>
      <vt:lpstr>Web Browser</vt:lpstr>
      <vt:lpstr>Web Browser</vt:lpstr>
      <vt:lpstr>Web Servers</vt:lpstr>
      <vt:lpstr>Web Server Operation</vt:lpstr>
      <vt:lpstr>Web Server Operation</vt:lpstr>
      <vt:lpstr>Using a browser to view a Web document from a Web server</vt:lpstr>
      <vt:lpstr>Web Server Operation</vt:lpstr>
      <vt:lpstr>Server Characteristics</vt:lpstr>
      <vt:lpstr>Server Characteristics</vt:lpstr>
      <vt:lpstr>Server Characteristics</vt:lpstr>
      <vt:lpstr>Server Characteristics</vt:lpstr>
      <vt:lpstr>Apache</vt:lpstr>
      <vt:lpstr>Apache</vt:lpstr>
      <vt:lpstr>IIS</vt:lpstr>
      <vt:lpstr>Internet</vt:lpstr>
      <vt:lpstr>Internet</vt:lpstr>
      <vt:lpstr>Internet Protocol Addresses</vt:lpstr>
      <vt:lpstr>Internet Protocol Addresses</vt:lpstr>
      <vt:lpstr>Internet Protocol Addresses</vt:lpstr>
      <vt:lpstr>Internet Protocol Addresses</vt:lpstr>
      <vt:lpstr>Domain Names</vt:lpstr>
      <vt:lpstr>Domain Names</vt:lpstr>
      <vt:lpstr>Domain Names</vt:lpstr>
      <vt:lpstr>Domain Names</vt:lpstr>
      <vt:lpstr>Domain Names</vt:lpstr>
      <vt:lpstr>Domain Names</vt:lpstr>
      <vt:lpstr>Domain Names</vt:lpstr>
      <vt:lpstr> Evaluating Browser Software</vt:lpstr>
      <vt:lpstr>Search Engine</vt:lpstr>
      <vt:lpstr>Search Engine</vt:lpstr>
      <vt:lpstr>Web Crawling</vt:lpstr>
      <vt:lpstr>Indexing</vt:lpstr>
      <vt:lpstr>Searching</vt:lpstr>
      <vt:lpstr>Searching</vt:lpstr>
      <vt:lpstr>Searching</vt:lpstr>
      <vt:lpstr>Searching</vt:lpstr>
      <vt:lpstr>Searching</vt:lpstr>
      <vt:lpstr>Searching</vt:lpstr>
      <vt:lpstr>Cookies</vt:lpstr>
      <vt:lpstr>Cookies Operation</vt:lpstr>
      <vt:lpstr>Cookies Usage</vt:lpstr>
      <vt:lpstr>Security Concerns</vt:lpstr>
      <vt:lpstr>Security Concerns</vt:lpstr>
      <vt:lpstr>Cookies</vt:lpstr>
      <vt:lpstr>Viewing or Controlling Cookies</vt:lpstr>
      <vt:lpstr>Session</vt:lpstr>
      <vt:lpstr>Session</vt:lpstr>
      <vt:lpstr>Session</vt:lpstr>
      <vt:lpstr>Uniform Resource Locators</vt:lpstr>
      <vt:lpstr>URL Formats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hidayah1602@gmail.com</dc:creator>
  <cp:lastModifiedBy>hidayah1602@gmail.com</cp:lastModifiedBy>
  <cp:revision>37</cp:revision>
  <dcterms:created xsi:type="dcterms:W3CDTF">2017-12-05T04:12:59Z</dcterms:created>
  <dcterms:modified xsi:type="dcterms:W3CDTF">2017-12-09T05:18:03Z</dcterms:modified>
</cp:coreProperties>
</file>