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62"/>
  </p:notesMasterIdLst>
  <p:sldIdLst>
    <p:sldId id="256" r:id="rId2"/>
    <p:sldId id="257" r:id="rId3"/>
    <p:sldId id="258" r:id="rId4"/>
    <p:sldId id="259" r:id="rId5"/>
    <p:sldId id="260" r:id="rId6"/>
    <p:sldId id="262" r:id="rId7"/>
    <p:sldId id="263" r:id="rId8"/>
    <p:sldId id="264" r:id="rId9"/>
    <p:sldId id="265" r:id="rId10"/>
    <p:sldId id="267" r:id="rId11"/>
    <p:sldId id="269" r:id="rId12"/>
    <p:sldId id="270" r:id="rId13"/>
    <p:sldId id="271" r:id="rId14"/>
    <p:sldId id="272" r:id="rId15"/>
    <p:sldId id="273" r:id="rId16"/>
    <p:sldId id="274" r:id="rId17"/>
    <p:sldId id="275" r:id="rId18"/>
    <p:sldId id="277" r:id="rId19"/>
    <p:sldId id="278" r:id="rId20"/>
    <p:sldId id="276"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8" r:id="rId40"/>
    <p:sldId id="299" r:id="rId41"/>
    <p:sldId id="297" r:id="rId42"/>
    <p:sldId id="300" r:id="rId43"/>
    <p:sldId id="301" r:id="rId44"/>
    <p:sldId id="302" r:id="rId45"/>
    <p:sldId id="303" r:id="rId46"/>
    <p:sldId id="304" r:id="rId47"/>
    <p:sldId id="305" r:id="rId48"/>
    <p:sldId id="307" r:id="rId49"/>
    <p:sldId id="308" r:id="rId50"/>
    <p:sldId id="309" r:id="rId51"/>
    <p:sldId id="313" r:id="rId52"/>
    <p:sldId id="314" r:id="rId53"/>
    <p:sldId id="315" r:id="rId54"/>
    <p:sldId id="316" r:id="rId55"/>
    <p:sldId id="317" r:id="rId56"/>
    <p:sldId id="318" r:id="rId57"/>
    <p:sldId id="320" r:id="rId58"/>
    <p:sldId id="321" r:id="rId59"/>
    <p:sldId id="319" r:id="rId60"/>
    <p:sldId id="322"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80EA98-594A-42EF-A69A-3A8606E859A8}" type="doc">
      <dgm:prSet loTypeId="urn:microsoft.com/office/officeart/2005/8/layout/vList2" loCatId="list" qsTypeId="urn:microsoft.com/office/officeart/2005/8/quickstyle/simple3" qsCatId="simple" csTypeId="urn:microsoft.com/office/officeart/2005/8/colors/colorful2" csCatId="colorful"/>
      <dgm:spPr/>
      <dgm:t>
        <a:bodyPr/>
        <a:lstStyle/>
        <a:p>
          <a:endParaRPr lang="en-US"/>
        </a:p>
      </dgm:t>
    </dgm:pt>
    <dgm:pt modelId="{628EC967-C19C-4E09-8916-8E62F9BA59AC}">
      <dgm:prSet/>
      <dgm:spPr/>
      <dgm:t>
        <a:bodyPr/>
        <a:lstStyle/>
        <a:p>
          <a:pPr rtl="0"/>
          <a:r>
            <a:rPr lang="en-MY" b="1" dirty="0" smtClean="0"/>
            <a:t>Size hierarchy </a:t>
          </a:r>
          <a:r>
            <a:rPr lang="en-MY" dirty="0" smtClean="0"/>
            <a:t>– which the most important content or image is of the largest size on a webpage, followed by the second most important content or image in the second largest size and so on. The distinction in sizes should be such that a visitor would view the items in the order of importance, and the pecking order of things is obvious.</a:t>
          </a:r>
          <a:endParaRPr lang="en-MY" dirty="0"/>
        </a:p>
      </dgm:t>
    </dgm:pt>
    <dgm:pt modelId="{97F475F1-E909-432D-981D-63A285B80950}" type="parTrans" cxnId="{8C766261-ECC7-4F49-A6F9-C2D59E7B181C}">
      <dgm:prSet/>
      <dgm:spPr/>
      <dgm:t>
        <a:bodyPr/>
        <a:lstStyle/>
        <a:p>
          <a:endParaRPr lang="en-US"/>
        </a:p>
      </dgm:t>
    </dgm:pt>
    <dgm:pt modelId="{7AC21474-5E18-40A0-ABDC-7B6E09B0546E}" type="sibTrans" cxnId="{8C766261-ECC7-4F49-A6F9-C2D59E7B181C}">
      <dgm:prSet/>
      <dgm:spPr/>
      <dgm:t>
        <a:bodyPr/>
        <a:lstStyle/>
        <a:p>
          <a:endParaRPr lang="en-US"/>
        </a:p>
      </dgm:t>
    </dgm:pt>
    <dgm:pt modelId="{8ACD7ECD-022A-4FBB-B599-34976FE47020}">
      <dgm:prSet/>
      <dgm:spPr/>
      <dgm:t>
        <a:bodyPr/>
        <a:lstStyle/>
        <a:p>
          <a:pPr rtl="0"/>
          <a:r>
            <a:rPr lang="en-MY" b="1" dirty="0" smtClean="0"/>
            <a:t>Content hierarchy </a:t>
          </a:r>
          <a:r>
            <a:rPr lang="en-MY" dirty="0" smtClean="0"/>
            <a:t>– creating a hierarchy of content. You can place content in such a way that the human eye first travels to the content that is most important, for example, the business’s objective or purpose and then moves to the less important content blocks in a hierarchical order</a:t>
          </a:r>
          <a:endParaRPr lang="en-MY" dirty="0"/>
        </a:p>
      </dgm:t>
    </dgm:pt>
    <dgm:pt modelId="{38A65351-4365-4A66-B334-8ECB36580783}" type="parTrans" cxnId="{88143174-6560-4204-AC1E-2614A263D99D}">
      <dgm:prSet/>
      <dgm:spPr/>
      <dgm:t>
        <a:bodyPr/>
        <a:lstStyle/>
        <a:p>
          <a:endParaRPr lang="en-US"/>
        </a:p>
      </dgm:t>
    </dgm:pt>
    <dgm:pt modelId="{2EC7B699-2062-4808-BF77-2F97FBCC1CEB}" type="sibTrans" cxnId="{88143174-6560-4204-AC1E-2614A263D99D}">
      <dgm:prSet/>
      <dgm:spPr/>
      <dgm:t>
        <a:bodyPr/>
        <a:lstStyle/>
        <a:p>
          <a:endParaRPr lang="en-US"/>
        </a:p>
      </dgm:t>
    </dgm:pt>
    <dgm:pt modelId="{0EE8646A-BF35-4541-A906-0F8E20C987CE}" type="pres">
      <dgm:prSet presAssocID="{C580EA98-594A-42EF-A69A-3A8606E859A8}" presName="linear" presStyleCnt="0">
        <dgm:presLayoutVars>
          <dgm:animLvl val="lvl"/>
          <dgm:resizeHandles val="exact"/>
        </dgm:presLayoutVars>
      </dgm:prSet>
      <dgm:spPr/>
      <dgm:t>
        <a:bodyPr/>
        <a:lstStyle/>
        <a:p>
          <a:endParaRPr lang="en-US"/>
        </a:p>
      </dgm:t>
    </dgm:pt>
    <dgm:pt modelId="{44C9F281-E6EF-4B38-8A09-99CED441F4E3}" type="pres">
      <dgm:prSet presAssocID="{628EC967-C19C-4E09-8916-8E62F9BA59AC}" presName="parentText" presStyleLbl="node1" presStyleIdx="0" presStyleCnt="2">
        <dgm:presLayoutVars>
          <dgm:chMax val="0"/>
          <dgm:bulletEnabled val="1"/>
        </dgm:presLayoutVars>
      </dgm:prSet>
      <dgm:spPr/>
      <dgm:t>
        <a:bodyPr/>
        <a:lstStyle/>
        <a:p>
          <a:endParaRPr lang="en-US"/>
        </a:p>
      </dgm:t>
    </dgm:pt>
    <dgm:pt modelId="{EB6E8CBC-C566-497B-81E5-CA2D9DB91692}" type="pres">
      <dgm:prSet presAssocID="{7AC21474-5E18-40A0-ABDC-7B6E09B0546E}" presName="spacer" presStyleCnt="0"/>
      <dgm:spPr/>
    </dgm:pt>
    <dgm:pt modelId="{C95DFB9B-5695-4FC1-A555-421A7BF1815D}" type="pres">
      <dgm:prSet presAssocID="{8ACD7ECD-022A-4FBB-B599-34976FE47020}" presName="parentText" presStyleLbl="node1" presStyleIdx="1" presStyleCnt="2">
        <dgm:presLayoutVars>
          <dgm:chMax val="0"/>
          <dgm:bulletEnabled val="1"/>
        </dgm:presLayoutVars>
      </dgm:prSet>
      <dgm:spPr/>
      <dgm:t>
        <a:bodyPr/>
        <a:lstStyle/>
        <a:p>
          <a:endParaRPr lang="en-US"/>
        </a:p>
      </dgm:t>
    </dgm:pt>
  </dgm:ptLst>
  <dgm:cxnLst>
    <dgm:cxn modelId="{40EDAE0C-53FC-455C-AA34-0B8FBD6A405A}" type="presOf" srcId="{628EC967-C19C-4E09-8916-8E62F9BA59AC}" destId="{44C9F281-E6EF-4B38-8A09-99CED441F4E3}" srcOrd="0" destOrd="0" presId="urn:microsoft.com/office/officeart/2005/8/layout/vList2"/>
    <dgm:cxn modelId="{163EA952-F25E-4EF8-BE95-F1C779EEF54C}" type="presOf" srcId="{8ACD7ECD-022A-4FBB-B599-34976FE47020}" destId="{C95DFB9B-5695-4FC1-A555-421A7BF1815D}" srcOrd="0" destOrd="0" presId="urn:microsoft.com/office/officeart/2005/8/layout/vList2"/>
    <dgm:cxn modelId="{8C766261-ECC7-4F49-A6F9-C2D59E7B181C}" srcId="{C580EA98-594A-42EF-A69A-3A8606E859A8}" destId="{628EC967-C19C-4E09-8916-8E62F9BA59AC}" srcOrd="0" destOrd="0" parTransId="{97F475F1-E909-432D-981D-63A285B80950}" sibTransId="{7AC21474-5E18-40A0-ABDC-7B6E09B0546E}"/>
    <dgm:cxn modelId="{6CEB319A-13DC-448D-B23D-C6FFFE3BD3C4}" type="presOf" srcId="{C580EA98-594A-42EF-A69A-3A8606E859A8}" destId="{0EE8646A-BF35-4541-A906-0F8E20C987CE}" srcOrd="0" destOrd="0" presId="urn:microsoft.com/office/officeart/2005/8/layout/vList2"/>
    <dgm:cxn modelId="{88143174-6560-4204-AC1E-2614A263D99D}" srcId="{C580EA98-594A-42EF-A69A-3A8606E859A8}" destId="{8ACD7ECD-022A-4FBB-B599-34976FE47020}" srcOrd="1" destOrd="0" parTransId="{38A65351-4365-4A66-B334-8ECB36580783}" sibTransId="{2EC7B699-2062-4808-BF77-2F97FBCC1CEB}"/>
    <dgm:cxn modelId="{76D51ECC-A9B2-49A3-BAB5-592BDC7BCF81}" type="presParOf" srcId="{0EE8646A-BF35-4541-A906-0F8E20C987CE}" destId="{44C9F281-E6EF-4B38-8A09-99CED441F4E3}" srcOrd="0" destOrd="0" presId="urn:microsoft.com/office/officeart/2005/8/layout/vList2"/>
    <dgm:cxn modelId="{B646379F-302F-4CB2-97E5-BDC3405A7FD5}" type="presParOf" srcId="{0EE8646A-BF35-4541-A906-0F8E20C987CE}" destId="{EB6E8CBC-C566-497B-81E5-CA2D9DB91692}" srcOrd="1" destOrd="0" presId="urn:microsoft.com/office/officeart/2005/8/layout/vList2"/>
    <dgm:cxn modelId="{27045A4F-C98F-4017-AC09-4E17C1404FC1}" type="presParOf" srcId="{0EE8646A-BF35-4541-A906-0F8E20C987CE}" destId="{C95DFB9B-5695-4FC1-A555-421A7BF1815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FCDCA2-A364-4A55-B9E9-E62E1D463402}" type="doc">
      <dgm:prSet loTypeId="urn:microsoft.com/office/officeart/2005/8/layout/vList2" loCatId="list" qsTypeId="urn:microsoft.com/office/officeart/2005/8/quickstyle/simple3" qsCatId="simple" csTypeId="urn:microsoft.com/office/officeart/2005/8/colors/colorful2" csCatId="colorful"/>
      <dgm:spPr/>
      <dgm:t>
        <a:bodyPr/>
        <a:lstStyle/>
        <a:p>
          <a:endParaRPr lang="en-US"/>
        </a:p>
      </dgm:t>
    </dgm:pt>
    <dgm:pt modelId="{7705AB2B-245E-49EB-8041-C5326359DD90}">
      <dgm:prSet/>
      <dgm:spPr/>
      <dgm:t>
        <a:bodyPr/>
        <a:lstStyle/>
        <a:p>
          <a:pPr rtl="0"/>
          <a:r>
            <a:rPr lang="en-MY" b="1" dirty="0" smtClean="0"/>
            <a:t>Typefaces</a:t>
          </a:r>
          <a:r>
            <a:rPr lang="en-MY" dirty="0" smtClean="0"/>
            <a:t> – Make sure you select a font type and font size which is readable to all and is not too fancy for some to access or understand. For example, Fonts like Verdana, Times New Roman, Arial, etc. are simple fonts that almost everyone can easily read online. Similarly, the font size that works the best is 16 </a:t>
          </a:r>
          <a:r>
            <a:rPr lang="en-MY" dirty="0" err="1" smtClean="0"/>
            <a:t>px</a:t>
          </a:r>
          <a:r>
            <a:rPr lang="en-MY" dirty="0" smtClean="0"/>
            <a:t> but you can be a little flexible with it.</a:t>
          </a:r>
          <a:endParaRPr lang="en-MY" dirty="0"/>
        </a:p>
      </dgm:t>
    </dgm:pt>
    <dgm:pt modelId="{7AD61A6A-0904-44D5-8B37-F1E7C4C20FB1}" type="parTrans" cxnId="{AE9E1A4B-5C57-4E6A-9271-BDCFACBB3E6A}">
      <dgm:prSet/>
      <dgm:spPr/>
      <dgm:t>
        <a:bodyPr/>
        <a:lstStyle/>
        <a:p>
          <a:endParaRPr lang="en-US"/>
        </a:p>
      </dgm:t>
    </dgm:pt>
    <dgm:pt modelId="{CFE97F82-A9D8-4BD8-B63D-99E6BCC3B636}" type="sibTrans" cxnId="{AE9E1A4B-5C57-4E6A-9271-BDCFACBB3E6A}">
      <dgm:prSet/>
      <dgm:spPr/>
      <dgm:t>
        <a:bodyPr/>
        <a:lstStyle/>
        <a:p>
          <a:endParaRPr lang="en-US"/>
        </a:p>
      </dgm:t>
    </dgm:pt>
    <dgm:pt modelId="{E2DBC2C4-0B28-457C-86D6-1B7681DFFBF8}">
      <dgm:prSet/>
      <dgm:spPr/>
      <dgm:t>
        <a:bodyPr/>
        <a:lstStyle/>
        <a:p>
          <a:pPr rtl="0"/>
          <a:r>
            <a:rPr lang="en-MY" b="1" dirty="0" err="1" smtClean="0"/>
            <a:t>Colors</a:t>
          </a:r>
          <a:r>
            <a:rPr lang="en-MY" dirty="0" smtClean="0"/>
            <a:t> – As far as the user experience is concerned, your </a:t>
          </a:r>
          <a:r>
            <a:rPr lang="en-MY" dirty="0" err="1" smtClean="0"/>
            <a:t>color</a:t>
          </a:r>
          <a:r>
            <a:rPr lang="en-MY" dirty="0" smtClean="0"/>
            <a:t> scheme and contrast must be well thought of and should be able to create visual harmony and balance. It is always better to choose contrasting </a:t>
          </a:r>
          <a:r>
            <a:rPr lang="en-MY" dirty="0" err="1" smtClean="0"/>
            <a:t>colors</a:t>
          </a:r>
          <a:r>
            <a:rPr lang="en-MY" dirty="0" smtClean="0"/>
            <a:t> for the background and written content so that it can be easily read. Choose a darker text </a:t>
          </a:r>
          <a:r>
            <a:rPr lang="en-MY" dirty="0" err="1" smtClean="0"/>
            <a:t>color</a:t>
          </a:r>
          <a:r>
            <a:rPr lang="en-MY" dirty="0" smtClean="0"/>
            <a:t> and a lighter background shade so that the result is easy to the eyes. Extra bright </a:t>
          </a:r>
          <a:r>
            <a:rPr lang="en-MY" dirty="0" err="1" smtClean="0"/>
            <a:t>colors</a:t>
          </a:r>
          <a:r>
            <a:rPr lang="en-MY" dirty="0" smtClean="0"/>
            <a:t> must be used sparingly.</a:t>
          </a:r>
          <a:endParaRPr lang="en-MY" dirty="0"/>
        </a:p>
      </dgm:t>
    </dgm:pt>
    <dgm:pt modelId="{677D91CA-AE77-49F9-9A09-F1F0B95D6FC7}" type="parTrans" cxnId="{75E1D3AD-E662-4846-821B-1892601414A6}">
      <dgm:prSet/>
      <dgm:spPr/>
      <dgm:t>
        <a:bodyPr/>
        <a:lstStyle/>
        <a:p>
          <a:endParaRPr lang="en-US"/>
        </a:p>
      </dgm:t>
    </dgm:pt>
    <dgm:pt modelId="{8DDA2E4D-840B-45A7-910D-77C732B34865}" type="sibTrans" cxnId="{75E1D3AD-E662-4846-821B-1892601414A6}">
      <dgm:prSet/>
      <dgm:spPr/>
      <dgm:t>
        <a:bodyPr/>
        <a:lstStyle/>
        <a:p>
          <a:endParaRPr lang="en-US"/>
        </a:p>
      </dgm:t>
    </dgm:pt>
    <dgm:pt modelId="{B9359BFE-26F2-4994-96B2-BC379204F7FF}">
      <dgm:prSet/>
      <dgm:spPr/>
      <dgm:t>
        <a:bodyPr/>
        <a:lstStyle/>
        <a:p>
          <a:pPr rtl="0"/>
          <a:r>
            <a:rPr lang="en-MY" b="1" dirty="0" smtClean="0"/>
            <a:t>Images</a:t>
          </a:r>
          <a:r>
            <a:rPr lang="en-MY" dirty="0" smtClean="0"/>
            <a:t> – Do you know that the human mind perceives and processes images a lot faster than text? Well, it is thus a good idea to choose and place the right images on your web pages to communicate with the audiences in a better way. Make sure they are high-quality images and are suitable for your purpose</a:t>
          </a:r>
          <a:endParaRPr lang="en-MY" dirty="0"/>
        </a:p>
      </dgm:t>
    </dgm:pt>
    <dgm:pt modelId="{8B0F846C-C2F9-4347-A081-04184367BFBE}" type="parTrans" cxnId="{837890A4-2623-412F-A22A-BAE52213310A}">
      <dgm:prSet/>
      <dgm:spPr/>
      <dgm:t>
        <a:bodyPr/>
        <a:lstStyle/>
        <a:p>
          <a:endParaRPr lang="en-US"/>
        </a:p>
      </dgm:t>
    </dgm:pt>
    <dgm:pt modelId="{69AFAD43-96B6-4CD6-82B8-6C3558F1F144}" type="sibTrans" cxnId="{837890A4-2623-412F-A22A-BAE52213310A}">
      <dgm:prSet/>
      <dgm:spPr/>
      <dgm:t>
        <a:bodyPr/>
        <a:lstStyle/>
        <a:p>
          <a:endParaRPr lang="en-US"/>
        </a:p>
      </dgm:t>
    </dgm:pt>
    <dgm:pt modelId="{E70FF872-A7F1-43E5-9838-B396762447AB}" type="pres">
      <dgm:prSet presAssocID="{FAFCDCA2-A364-4A55-B9E9-E62E1D463402}" presName="linear" presStyleCnt="0">
        <dgm:presLayoutVars>
          <dgm:animLvl val="lvl"/>
          <dgm:resizeHandles val="exact"/>
        </dgm:presLayoutVars>
      </dgm:prSet>
      <dgm:spPr/>
      <dgm:t>
        <a:bodyPr/>
        <a:lstStyle/>
        <a:p>
          <a:endParaRPr lang="en-US"/>
        </a:p>
      </dgm:t>
    </dgm:pt>
    <dgm:pt modelId="{2B63E5FC-05DF-45EE-B0D6-EB2A63D5A35F}" type="pres">
      <dgm:prSet presAssocID="{7705AB2B-245E-49EB-8041-C5326359DD90}" presName="parentText" presStyleLbl="node1" presStyleIdx="0" presStyleCnt="3">
        <dgm:presLayoutVars>
          <dgm:chMax val="0"/>
          <dgm:bulletEnabled val="1"/>
        </dgm:presLayoutVars>
      </dgm:prSet>
      <dgm:spPr/>
      <dgm:t>
        <a:bodyPr/>
        <a:lstStyle/>
        <a:p>
          <a:endParaRPr lang="en-US"/>
        </a:p>
      </dgm:t>
    </dgm:pt>
    <dgm:pt modelId="{EFCCA04F-E032-440B-BC77-C991E1ACE3F5}" type="pres">
      <dgm:prSet presAssocID="{CFE97F82-A9D8-4BD8-B63D-99E6BCC3B636}" presName="spacer" presStyleCnt="0"/>
      <dgm:spPr/>
    </dgm:pt>
    <dgm:pt modelId="{8937D19E-A570-428C-BE4C-0C9F059B1B8E}" type="pres">
      <dgm:prSet presAssocID="{E2DBC2C4-0B28-457C-86D6-1B7681DFFBF8}" presName="parentText" presStyleLbl="node1" presStyleIdx="1" presStyleCnt="3">
        <dgm:presLayoutVars>
          <dgm:chMax val="0"/>
          <dgm:bulletEnabled val="1"/>
        </dgm:presLayoutVars>
      </dgm:prSet>
      <dgm:spPr/>
      <dgm:t>
        <a:bodyPr/>
        <a:lstStyle/>
        <a:p>
          <a:endParaRPr lang="en-US"/>
        </a:p>
      </dgm:t>
    </dgm:pt>
    <dgm:pt modelId="{6628B97F-8E23-4664-A664-4C17B6FB4505}" type="pres">
      <dgm:prSet presAssocID="{8DDA2E4D-840B-45A7-910D-77C732B34865}" presName="spacer" presStyleCnt="0"/>
      <dgm:spPr/>
    </dgm:pt>
    <dgm:pt modelId="{938EE5EC-5382-470F-A46D-B363EC8E37A1}" type="pres">
      <dgm:prSet presAssocID="{B9359BFE-26F2-4994-96B2-BC379204F7FF}" presName="parentText" presStyleLbl="node1" presStyleIdx="2" presStyleCnt="3">
        <dgm:presLayoutVars>
          <dgm:chMax val="0"/>
          <dgm:bulletEnabled val="1"/>
        </dgm:presLayoutVars>
      </dgm:prSet>
      <dgm:spPr/>
      <dgm:t>
        <a:bodyPr/>
        <a:lstStyle/>
        <a:p>
          <a:endParaRPr lang="en-US"/>
        </a:p>
      </dgm:t>
    </dgm:pt>
  </dgm:ptLst>
  <dgm:cxnLst>
    <dgm:cxn modelId="{75E1D3AD-E662-4846-821B-1892601414A6}" srcId="{FAFCDCA2-A364-4A55-B9E9-E62E1D463402}" destId="{E2DBC2C4-0B28-457C-86D6-1B7681DFFBF8}" srcOrd="1" destOrd="0" parTransId="{677D91CA-AE77-49F9-9A09-F1F0B95D6FC7}" sibTransId="{8DDA2E4D-840B-45A7-910D-77C732B34865}"/>
    <dgm:cxn modelId="{B16A1CDF-4D60-4D8C-A76F-88BCF3EF723B}" type="presOf" srcId="{FAFCDCA2-A364-4A55-B9E9-E62E1D463402}" destId="{E70FF872-A7F1-43E5-9838-B396762447AB}" srcOrd="0" destOrd="0" presId="urn:microsoft.com/office/officeart/2005/8/layout/vList2"/>
    <dgm:cxn modelId="{AE9E1A4B-5C57-4E6A-9271-BDCFACBB3E6A}" srcId="{FAFCDCA2-A364-4A55-B9E9-E62E1D463402}" destId="{7705AB2B-245E-49EB-8041-C5326359DD90}" srcOrd="0" destOrd="0" parTransId="{7AD61A6A-0904-44D5-8B37-F1E7C4C20FB1}" sibTransId="{CFE97F82-A9D8-4BD8-B63D-99E6BCC3B636}"/>
    <dgm:cxn modelId="{6548A1A1-974E-4452-A2A2-AF1AA1E59B20}" type="presOf" srcId="{E2DBC2C4-0B28-457C-86D6-1B7681DFFBF8}" destId="{8937D19E-A570-428C-BE4C-0C9F059B1B8E}" srcOrd="0" destOrd="0" presId="urn:microsoft.com/office/officeart/2005/8/layout/vList2"/>
    <dgm:cxn modelId="{676CC496-2525-4748-831A-81454AA6D235}" type="presOf" srcId="{B9359BFE-26F2-4994-96B2-BC379204F7FF}" destId="{938EE5EC-5382-470F-A46D-B363EC8E37A1}" srcOrd="0" destOrd="0" presId="urn:microsoft.com/office/officeart/2005/8/layout/vList2"/>
    <dgm:cxn modelId="{837890A4-2623-412F-A22A-BAE52213310A}" srcId="{FAFCDCA2-A364-4A55-B9E9-E62E1D463402}" destId="{B9359BFE-26F2-4994-96B2-BC379204F7FF}" srcOrd="2" destOrd="0" parTransId="{8B0F846C-C2F9-4347-A081-04184367BFBE}" sibTransId="{69AFAD43-96B6-4CD6-82B8-6C3558F1F144}"/>
    <dgm:cxn modelId="{AB244806-4220-467C-A8AD-64815A79C2AD}" type="presOf" srcId="{7705AB2B-245E-49EB-8041-C5326359DD90}" destId="{2B63E5FC-05DF-45EE-B0D6-EB2A63D5A35F}" srcOrd="0" destOrd="0" presId="urn:microsoft.com/office/officeart/2005/8/layout/vList2"/>
    <dgm:cxn modelId="{0E81B546-492E-4ECF-A144-C20F8F57F1F1}" type="presParOf" srcId="{E70FF872-A7F1-43E5-9838-B396762447AB}" destId="{2B63E5FC-05DF-45EE-B0D6-EB2A63D5A35F}" srcOrd="0" destOrd="0" presId="urn:microsoft.com/office/officeart/2005/8/layout/vList2"/>
    <dgm:cxn modelId="{E596E31F-3D47-4BB0-864F-577FF5EA2B9A}" type="presParOf" srcId="{E70FF872-A7F1-43E5-9838-B396762447AB}" destId="{EFCCA04F-E032-440B-BC77-C991E1ACE3F5}" srcOrd="1" destOrd="0" presId="urn:microsoft.com/office/officeart/2005/8/layout/vList2"/>
    <dgm:cxn modelId="{82E58286-4C8C-403D-8FAD-60FF9BA0B9F7}" type="presParOf" srcId="{E70FF872-A7F1-43E5-9838-B396762447AB}" destId="{8937D19E-A570-428C-BE4C-0C9F059B1B8E}" srcOrd="2" destOrd="0" presId="urn:microsoft.com/office/officeart/2005/8/layout/vList2"/>
    <dgm:cxn modelId="{3EFE68EC-A1E9-4A18-B017-B0BBFC43D68F}" type="presParOf" srcId="{E70FF872-A7F1-43E5-9838-B396762447AB}" destId="{6628B97F-8E23-4664-A664-4C17B6FB4505}" srcOrd="3" destOrd="0" presId="urn:microsoft.com/office/officeart/2005/8/layout/vList2"/>
    <dgm:cxn modelId="{F3888CED-7703-4170-B57B-D11F51FEF61B}" type="presParOf" srcId="{E70FF872-A7F1-43E5-9838-B396762447AB}" destId="{938EE5EC-5382-470F-A46D-B363EC8E37A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757315-22CA-462A-A1A2-8254E36E37AD}" type="doc">
      <dgm:prSet loTypeId="urn:microsoft.com/office/officeart/2005/8/layout/target3" loCatId="relationship" qsTypeId="urn:microsoft.com/office/officeart/2005/8/quickstyle/simple3" qsCatId="simple" csTypeId="urn:microsoft.com/office/officeart/2005/8/colors/colorful2" csCatId="colorful"/>
      <dgm:spPr/>
      <dgm:t>
        <a:bodyPr/>
        <a:lstStyle/>
        <a:p>
          <a:endParaRPr lang="en-US"/>
        </a:p>
      </dgm:t>
    </dgm:pt>
    <dgm:pt modelId="{1536AD48-C69E-43D0-B11B-2523EE639679}">
      <dgm:prSet/>
      <dgm:spPr/>
      <dgm:t>
        <a:bodyPr/>
        <a:lstStyle/>
        <a:p>
          <a:pPr rtl="0"/>
          <a:r>
            <a:rPr lang="en-MY" b="1" dirty="0" smtClean="0"/>
            <a:t>Organize</a:t>
          </a:r>
          <a:r>
            <a:rPr lang="en-MY" dirty="0" smtClean="0"/>
            <a:t> – Provide the visitors of your website a clear and highly consistent layout or structure. Some important parts of the organization of concept include the layout involving the division of content, consistency, navigation, as well as visual appeal. In order to make your website communicate effectively, you need to organize and place your blocks of information in an easy to process manner.</a:t>
          </a:r>
          <a:endParaRPr lang="en-MY" dirty="0"/>
        </a:p>
      </dgm:t>
    </dgm:pt>
    <dgm:pt modelId="{7DC56FBB-5000-4499-A75A-A6829ADCA4B8}" type="parTrans" cxnId="{51496283-F71E-42EA-BD42-6CBDF17023D7}">
      <dgm:prSet/>
      <dgm:spPr/>
      <dgm:t>
        <a:bodyPr/>
        <a:lstStyle/>
        <a:p>
          <a:endParaRPr lang="en-US"/>
        </a:p>
      </dgm:t>
    </dgm:pt>
    <dgm:pt modelId="{549372F9-F529-4101-A6DF-61C99902ABFD}" type="sibTrans" cxnId="{51496283-F71E-42EA-BD42-6CBDF17023D7}">
      <dgm:prSet/>
      <dgm:spPr/>
      <dgm:t>
        <a:bodyPr/>
        <a:lstStyle/>
        <a:p>
          <a:endParaRPr lang="en-US"/>
        </a:p>
      </dgm:t>
    </dgm:pt>
    <dgm:pt modelId="{CE328129-AAF6-441C-87F9-A7BDE100AF99}">
      <dgm:prSet/>
      <dgm:spPr/>
      <dgm:t>
        <a:bodyPr/>
        <a:lstStyle/>
        <a:p>
          <a:pPr rtl="0"/>
          <a:r>
            <a:rPr lang="en-MY" b="1" dirty="0" smtClean="0"/>
            <a:t>Economize</a:t>
          </a:r>
          <a:r>
            <a:rPr lang="en-MY" dirty="0" smtClean="0"/>
            <a:t> – This principle involves achieving more by utilizing less. This means that you must try to deliver the most information by taking helping of less visual elements. The design or layout must be free of clutter, should be simple and must have a high degree of clarity. It must throw emphasis on what is important and create distinctiveness between different elements.</a:t>
          </a:r>
          <a:endParaRPr lang="en-MY" dirty="0"/>
        </a:p>
      </dgm:t>
    </dgm:pt>
    <dgm:pt modelId="{15896918-B46B-4977-BFF9-535081723061}" type="parTrans" cxnId="{F07B0649-B860-4566-9BB2-05FC5612583C}">
      <dgm:prSet/>
      <dgm:spPr/>
      <dgm:t>
        <a:bodyPr/>
        <a:lstStyle/>
        <a:p>
          <a:endParaRPr lang="en-US"/>
        </a:p>
      </dgm:t>
    </dgm:pt>
    <dgm:pt modelId="{23C16404-D961-4D0B-9806-F7A0C812860F}" type="sibTrans" cxnId="{F07B0649-B860-4566-9BB2-05FC5612583C}">
      <dgm:prSet/>
      <dgm:spPr/>
      <dgm:t>
        <a:bodyPr/>
        <a:lstStyle/>
        <a:p>
          <a:endParaRPr lang="en-US"/>
        </a:p>
      </dgm:t>
    </dgm:pt>
    <dgm:pt modelId="{79D3E6C4-6434-401F-8F00-D68A785A6FE8}">
      <dgm:prSet/>
      <dgm:spPr/>
      <dgm:t>
        <a:bodyPr/>
        <a:lstStyle/>
        <a:p>
          <a:pPr rtl="0"/>
          <a:r>
            <a:rPr lang="en-MY" b="1" dirty="0" smtClean="0"/>
            <a:t>Communicate </a:t>
          </a:r>
          <a:r>
            <a:rPr lang="en-MY" dirty="0" smtClean="0"/>
            <a:t>– The user interface of the web design must be such that users are able to understand everything in the most convenient way. There must be a balance between readability, legibility, </a:t>
          </a:r>
          <a:r>
            <a:rPr lang="en-MY" dirty="0" err="1" smtClean="0"/>
            <a:t>color</a:t>
          </a:r>
          <a:r>
            <a:rPr lang="en-MY" dirty="0" smtClean="0"/>
            <a:t>, texture, and views</a:t>
          </a:r>
          <a:endParaRPr lang="en-MY" dirty="0"/>
        </a:p>
      </dgm:t>
    </dgm:pt>
    <dgm:pt modelId="{BA8C4B05-1CCB-481B-890D-49A83C2F2D80}" type="parTrans" cxnId="{141442B7-84D6-4824-9B3D-168AFF70E92A}">
      <dgm:prSet/>
      <dgm:spPr/>
      <dgm:t>
        <a:bodyPr/>
        <a:lstStyle/>
        <a:p>
          <a:endParaRPr lang="en-US"/>
        </a:p>
      </dgm:t>
    </dgm:pt>
    <dgm:pt modelId="{4F772030-7F53-48EB-8198-D86160DFB16F}" type="sibTrans" cxnId="{141442B7-84D6-4824-9B3D-168AFF70E92A}">
      <dgm:prSet/>
      <dgm:spPr/>
      <dgm:t>
        <a:bodyPr/>
        <a:lstStyle/>
        <a:p>
          <a:endParaRPr lang="en-US"/>
        </a:p>
      </dgm:t>
    </dgm:pt>
    <dgm:pt modelId="{C6508F5C-03C5-4606-8D06-8EF6D909C15E}" type="pres">
      <dgm:prSet presAssocID="{D7757315-22CA-462A-A1A2-8254E36E37AD}" presName="Name0" presStyleCnt="0">
        <dgm:presLayoutVars>
          <dgm:chMax val="7"/>
          <dgm:dir/>
          <dgm:animLvl val="lvl"/>
          <dgm:resizeHandles val="exact"/>
        </dgm:presLayoutVars>
      </dgm:prSet>
      <dgm:spPr/>
      <dgm:t>
        <a:bodyPr/>
        <a:lstStyle/>
        <a:p>
          <a:endParaRPr lang="en-US"/>
        </a:p>
      </dgm:t>
    </dgm:pt>
    <dgm:pt modelId="{65814D1A-0C70-4897-B3D5-96963D7264EE}" type="pres">
      <dgm:prSet presAssocID="{1536AD48-C69E-43D0-B11B-2523EE639679}" presName="circle1" presStyleLbl="node1" presStyleIdx="0" presStyleCnt="3"/>
      <dgm:spPr/>
    </dgm:pt>
    <dgm:pt modelId="{9D3E2B11-5380-48BD-9671-57383A8B57FA}" type="pres">
      <dgm:prSet presAssocID="{1536AD48-C69E-43D0-B11B-2523EE639679}" presName="space" presStyleCnt="0"/>
      <dgm:spPr/>
    </dgm:pt>
    <dgm:pt modelId="{BC32461A-2DD0-4CF8-AC35-DFF2F28AA318}" type="pres">
      <dgm:prSet presAssocID="{1536AD48-C69E-43D0-B11B-2523EE639679}" presName="rect1" presStyleLbl="alignAcc1" presStyleIdx="0" presStyleCnt="3"/>
      <dgm:spPr/>
      <dgm:t>
        <a:bodyPr/>
        <a:lstStyle/>
        <a:p>
          <a:endParaRPr lang="en-US"/>
        </a:p>
      </dgm:t>
    </dgm:pt>
    <dgm:pt modelId="{B2BA0374-9986-4B5B-B949-626D92A09558}" type="pres">
      <dgm:prSet presAssocID="{CE328129-AAF6-441C-87F9-A7BDE100AF99}" presName="vertSpace2" presStyleLbl="node1" presStyleIdx="0" presStyleCnt="3"/>
      <dgm:spPr/>
    </dgm:pt>
    <dgm:pt modelId="{9D6FFD70-CBD9-45D5-B3D9-DBFA3E9735E1}" type="pres">
      <dgm:prSet presAssocID="{CE328129-AAF6-441C-87F9-A7BDE100AF99}" presName="circle2" presStyleLbl="node1" presStyleIdx="1" presStyleCnt="3"/>
      <dgm:spPr/>
    </dgm:pt>
    <dgm:pt modelId="{99F14A21-1D5A-4C46-B289-D7F3F6C06F7B}" type="pres">
      <dgm:prSet presAssocID="{CE328129-AAF6-441C-87F9-A7BDE100AF99}" presName="rect2" presStyleLbl="alignAcc1" presStyleIdx="1" presStyleCnt="3"/>
      <dgm:spPr/>
      <dgm:t>
        <a:bodyPr/>
        <a:lstStyle/>
        <a:p>
          <a:endParaRPr lang="en-US"/>
        </a:p>
      </dgm:t>
    </dgm:pt>
    <dgm:pt modelId="{745038B5-0576-46DA-BB74-51DD95058A0C}" type="pres">
      <dgm:prSet presAssocID="{79D3E6C4-6434-401F-8F00-D68A785A6FE8}" presName="vertSpace3" presStyleLbl="node1" presStyleIdx="1" presStyleCnt="3"/>
      <dgm:spPr/>
    </dgm:pt>
    <dgm:pt modelId="{03786C21-77E4-439A-ACEE-5A9AAB3892B3}" type="pres">
      <dgm:prSet presAssocID="{79D3E6C4-6434-401F-8F00-D68A785A6FE8}" presName="circle3" presStyleLbl="node1" presStyleIdx="2" presStyleCnt="3"/>
      <dgm:spPr/>
    </dgm:pt>
    <dgm:pt modelId="{F1F43D83-469C-4204-A22D-12A47CE7FEBD}" type="pres">
      <dgm:prSet presAssocID="{79D3E6C4-6434-401F-8F00-D68A785A6FE8}" presName="rect3" presStyleLbl="alignAcc1" presStyleIdx="2" presStyleCnt="3"/>
      <dgm:spPr/>
      <dgm:t>
        <a:bodyPr/>
        <a:lstStyle/>
        <a:p>
          <a:endParaRPr lang="en-US"/>
        </a:p>
      </dgm:t>
    </dgm:pt>
    <dgm:pt modelId="{05EEA31A-C62B-4C74-9C8E-D4F0B4C6166B}" type="pres">
      <dgm:prSet presAssocID="{1536AD48-C69E-43D0-B11B-2523EE639679}" presName="rect1ParTxNoCh" presStyleLbl="alignAcc1" presStyleIdx="2" presStyleCnt="3">
        <dgm:presLayoutVars>
          <dgm:chMax val="1"/>
          <dgm:bulletEnabled val="1"/>
        </dgm:presLayoutVars>
      </dgm:prSet>
      <dgm:spPr/>
      <dgm:t>
        <a:bodyPr/>
        <a:lstStyle/>
        <a:p>
          <a:endParaRPr lang="en-US"/>
        </a:p>
      </dgm:t>
    </dgm:pt>
    <dgm:pt modelId="{B47247BB-0168-408C-9ABA-47641C76F5F7}" type="pres">
      <dgm:prSet presAssocID="{CE328129-AAF6-441C-87F9-A7BDE100AF99}" presName="rect2ParTxNoCh" presStyleLbl="alignAcc1" presStyleIdx="2" presStyleCnt="3">
        <dgm:presLayoutVars>
          <dgm:chMax val="1"/>
          <dgm:bulletEnabled val="1"/>
        </dgm:presLayoutVars>
      </dgm:prSet>
      <dgm:spPr/>
      <dgm:t>
        <a:bodyPr/>
        <a:lstStyle/>
        <a:p>
          <a:endParaRPr lang="en-US"/>
        </a:p>
      </dgm:t>
    </dgm:pt>
    <dgm:pt modelId="{E0139D7D-3C08-40D5-9DE9-D473D967B8DB}" type="pres">
      <dgm:prSet presAssocID="{79D3E6C4-6434-401F-8F00-D68A785A6FE8}" presName="rect3ParTxNoCh" presStyleLbl="alignAcc1" presStyleIdx="2" presStyleCnt="3">
        <dgm:presLayoutVars>
          <dgm:chMax val="1"/>
          <dgm:bulletEnabled val="1"/>
        </dgm:presLayoutVars>
      </dgm:prSet>
      <dgm:spPr/>
      <dgm:t>
        <a:bodyPr/>
        <a:lstStyle/>
        <a:p>
          <a:endParaRPr lang="en-US"/>
        </a:p>
      </dgm:t>
    </dgm:pt>
  </dgm:ptLst>
  <dgm:cxnLst>
    <dgm:cxn modelId="{F07B0649-B860-4566-9BB2-05FC5612583C}" srcId="{D7757315-22CA-462A-A1A2-8254E36E37AD}" destId="{CE328129-AAF6-441C-87F9-A7BDE100AF99}" srcOrd="1" destOrd="0" parTransId="{15896918-B46B-4977-BFF9-535081723061}" sibTransId="{23C16404-D961-4D0B-9806-F7A0C812860F}"/>
    <dgm:cxn modelId="{51496283-F71E-42EA-BD42-6CBDF17023D7}" srcId="{D7757315-22CA-462A-A1A2-8254E36E37AD}" destId="{1536AD48-C69E-43D0-B11B-2523EE639679}" srcOrd="0" destOrd="0" parTransId="{7DC56FBB-5000-4499-A75A-A6829ADCA4B8}" sibTransId="{549372F9-F529-4101-A6DF-61C99902ABFD}"/>
    <dgm:cxn modelId="{C4FB8ED6-7F49-4E03-8C7D-4FDE8E1E6CC6}" type="presOf" srcId="{1536AD48-C69E-43D0-B11B-2523EE639679}" destId="{05EEA31A-C62B-4C74-9C8E-D4F0B4C6166B}" srcOrd="1" destOrd="0" presId="urn:microsoft.com/office/officeart/2005/8/layout/target3"/>
    <dgm:cxn modelId="{141442B7-84D6-4824-9B3D-168AFF70E92A}" srcId="{D7757315-22CA-462A-A1A2-8254E36E37AD}" destId="{79D3E6C4-6434-401F-8F00-D68A785A6FE8}" srcOrd="2" destOrd="0" parTransId="{BA8C4B05-1CCB-481B-890D-49A83C2F2D80}" sibTransId="{4F772030-7F53-48EB-8198-D86160DFB16F}"/>
    <dgm:cxn modelId="{03AC8BF0-B950-4347-8614-625E28006E34}" type="presOf" srcId="{CE328129-AAF6-441C-87F9-A7BDE100AF99}" destId="{B47247BB-0168-408C-9ABA-47641C76F5F7}" srcOrd="1" destOrd="0" presId="urn:microsoft.com/office/officeart/2005/8/layout/target3"/>
    <dgm:cxn modelId="{F2C171AD-8ABB-42C2-ABA7-5F2EBFCDF3C3}" type="presOf" srcId="{79D3E6C4-6434-401F-8F00-D68A785A6FE8}" destId="{E0139D7D-3C08-40D5-9DE9-D473D967B8DB}" srcOrd="1" destOrd="0" presId="urn:microsoft.com/office/officeart/2005/8/layout/target3"/>
    <dgm:cxn modelId="{225CE082-2095-4408-ADC9-70471220EA2C}" type="presOf" srcId="{79D3E6C4-6434-401F-8F00-D68A785A6FE8}" destId="{F1F43D83-469C-4204-A22D-12A47CE7FEBD}" srcOrd="0" destOrd="0" presId="urn:microsoft.com/office/officeart/2005/8/layout/target3"/>
    <dgm:cxn modelId="{6993B45A-61B4-4C0E-98E4-E8044D51F206}" type="presOf" srcId="{1536AD48-C69E-43D0-B11B-2523EE639679}" destId="{BC32461A-2DD0-4CF8-AC35-DFF2F28AA318}" srcOrd="0" destOrd="0" presId="urn:microsoft.com/office/officeart/2005/8/layout/target3"/>
    <dgm:cxn modelId="{01135409-D532-4657-85E0-DA15E9E86178}" type="presOf" srcId="{CE328129-AAF6-441C-87F9-A7BDE100AF99}" destId="{99F14A21-1D5A-4C46-B289-D7F3F6C06F7B}" srcOrd="0" destOrd="0" presId="urn:microsoft.com/office/officeart/2005/8/layout/target3"/>
    <dgm:cxn modelId="{73F2967A-B3FC-4649-A53F-65B08A6BF431}" type="presOf" srcId="{D7757315-22CA-462A-A1A2-8254E36E37AD}" destId="{C6508F5C-03C5-4606-8D06-8EF6D909C15E}" srcOrd="0" destOrd="0" presId="urn:microsoft.com/office/officeart/2005/8/layout/target3"/>
    <dgm:cxn modelId="{543B73DF-2F4C-49C2-B9BF-DBA7C26C9B2F}" type="presParOf" srcId="{C6508F5C-03C5-4606-8D06-8EF6D909C15E}" destId="{65814D1A-0C70-4897-B3D5-96963D7264EE}" srcOrd="0" destOrd="0" presId="urn:microsoft.com/office/officeart/2005/8/layout/target3"/>
    <dgm:cxn modelId="{B53BDDBC-1966-4234-A61E-06CB0684C5C0}" type="presParOf" srcId="{C6508F5C-03C5-4606-8D06-8EF6D909C15E}" destId="{9D3E2B11-5380-48BD-9671-57383A8B57FA}" srcOrd="1" destOrd="0" presId="urn:microsoft.com/office/officeart/2005/8/layout/target3"/>
    <dgm:cxn modelId="{9031EFCF-C7EF-4CDB-9C93-6ABA931C2043}" type="presParOf" srcId="{C6508F5C-03C5-4606-8D06-8EF6D909C15E}" destId="{BC32461A-2DD0-4CF8-AC35-DFF2F28AA318}" srcOrd="2" destOrd="0" presId="urn:microsoft.com/office/officeart/2005/8/layout/target3"/>
    <dgm:cxn modelId="{BD689B56-2386-4FF9-A391-E62DED9D5CD9}" type="presParOf" srcId="{C6508F5C-03C5-4606-8D06-8EF6D909C15E}" destId="{B2BA0374-9986-4B5B-B949-626D92A09558}" srcOrd="3" destOrd="0" presId="urn:microsoft.com/office/officeart/2005/8/layout/target3"/>
    <dgm:cxn modelId="{27515119-B030-45DB-BD47-78E739FA1E84}" type="presParOf" srcId="{C6508F5C-03C5-4606-8D06-8EF6D909C15E}" destId="{9D6FFD70-CBD9-45D5-B3D9-DBFA3E9735E1}" srcOrd="4" destOrd="0" presId="urn:microsoft.com/office/officeart/2005/8/layout/target3"/>
    <dgm:cxn modelId="{AEDAD630-7AD8-4204-8436-BED182B05197}" type="presParOf" srcId="{C6508F5C-03C5-4606-8D06-8EF6D909C15E}" destId="{99F14A21-1D5A-4C46-B289-D7F3F6C06F7B}" srcOrd="5" destOrd="0" presId="urn:microsoft.com/office/officeart/2005/8/layout/target3"/>
    <dgm:cxn modelId="{3C5BCC7C-9ACE-4FBE-96C2-EB0D458D34F1}" type="presParOf" srcId="{C6508F5C-03C5-4606-8D06-8EF6D909C15E}" destId="{745038B5-0576-46DA-BB74-51DD95058A0C}" srcOrd="6" destOrd="0" presId="urn:microsoft.com/office/officeart/2005/8/layout/target3"/>
    <dgm:cxn modelId="{01DA4715-47AA-4E88-8E10-43F520F573E3}" type="presParOf" srcId="{C6508F5C-03C5-4606-8D06-8EF6D909C15E}" destId="{03786C21-77E4-439A-ACEE-5A9AAB3892B3}" srcOrd="7" destOrd="0" presId="urn:microsoft.com/office/officeart/2005/8/layout/target3"/>
    <dgm:cxn modelId="{33EB91F6-F29E-4A1E-A684-ACB0A39E7992}" type="presParOf" srcId="{C6508F5C-03C5-4606-8D06-8EF6D909C15E}" destId="{F1F43D83-469C-4204-A22D-12A47CE7FEBD}" srcOrd="8" destOrd="0" presId="urn:microsoft.com/office/officeart/2005/8/layout/target3"/>
    <dgm:cxn modelId="{B8AADD6D-9549-46AB-9C01-36C7C2F1AD0C}" type="presParOf" srcId="{C6508F5C-03C5-4606-8D06-8EF6D909C15E}" destId="{05EEA31A-C62B-4C74-9C8E-D4F0B4C6166B}" srcOrd="9" destOrd="0" presId="urn:microsoft.com/office/officeart/2005/8/layout/target3"/>
    <dgm:cxn modelId="{4B4F5612-4E05-482C-AFC8-0992AD36BA85}" type="presParOf" srcId="{C6508F5C-03C5-4606-8D06-8EF6D909C15E}" destId="{B47247BB-0168-408C-9ABA-47641C76F5F7}" srcOrd="10" destOrd="0" presId="urn:microsoft.com/office/officeart/2005/8/layout/target3"/>
    <dgm:cxn modelId="{475AC5EF-C77B-4A00-B6FC-A090CA0620CC}" type="presParOf" srcId="{C6508F5C-03C5-4606-8D06-8EF6D909C15E}" destId="{E0139D7D-3C08-40D5-9DE9-D473D967B8DB}"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5494B2-2B6A-4AA6-BFE3-789AA00EAE44}" type="doc">
      <dgm:prSet loTypeId="urn:microsoft.com/office/officeart/2005/8/layout/target3" loCatId="relationship" qsTypeId="urn:microsoft.com/office/officeart/2005/8/quickstyle/simple3" qsCatId="simple" csTypeId="urn:microsoft.com/office/officeart/2005/8/colors/colorful2" csCatId="colorful"/>
      <dgm:spPr/>
      <dgm:t>
        <a:bodyPr/>
        <a:lstStyle/>
        <a:p>
          <a:endParaRPr lang="en-US"/>
        </a:p>
      </dgm:t>
    </dgm:pt>
    <dgm:pt modelId="{F1E8412A-94CC-4562-A5E0-BB09BB0D1844}">
      <dgm:prSet/>
      <dgm:spPr/>
      <dgm:t>
        <a:bodyPr/>
        <a:lstStyle/>
        <a:p>
          <a:pPr rtl="0"/>
          <a:r>
            <a:rPr lang="en-MY" b="1" dirty="0" smtClean="0"/>
            <a:t>Grid-based layout </a:t>
          </a:r>
          <a:r>
            <a:rPr lang="en-MY" dirty="0" smtClean="0"/>
            <a:t>– To avoid a messy structure or appearance of the website, you must opt for a grid-based layout in which content is divided into columns, boxes, and different sections.</a:t>
          </a:r>
          <a:endParaRPr lang="en-MY" dirty="0"/>
        </a:p>
      </dgm:t>
    </dgm:pt>
    <dgm:pt modelId="{1C469683-2650-4CB6-9850-F7EF351D5423}" type="parTrans" cxnId="{8C26019C-61EA-4708-A8EB-1F85FE4329CE}">
      <dgm:prSet/>
      <dgm:spPr/>
      <dgm:t>
        <a:bodyPr/>
        <a:lstStyle/>
        <a:p>
          <a:endParaRPr lang="en-US"/>
        </a:p>
      </dgm:t>
    </dgm:pt>
    <dgm:pt modelId="{CC1AE3FB-A7C1-4A76-ABC9-85FF4E791C75}" type="sibTrans" cxnId="{8C26019C-61EA-4708-A8EB-1F85FE4329CE}">
      <dgm:prSet/>
      <dgm:spPr/>
      <dgm:t>
        <a:bodyPr/>
        <a:lstStyle/>
        <a:p>
          <a:endParaRPr lang="en-US"/>
        </a:p>
      </dgm:t>
    </dgm:pt>
    <dgm:pt modelId="{AAD4D116-D243-4321-AEAC-8F7AEE4BA0C2}">
      <dgm:prSet/>
      <dgm:spPr/>
      <dgm:t>
        <a:bodyPr/>
        <a:lstStyle/>
        <a:p>
          <a:pPr rtl="0"/>
          <a:r>
            <a:rPr lang="en-MY" b="1" dirty="0" smtClean="0"/>
            <a:t>F-pattern design </a:t>
          </a:r>
          <a:r>
            <a:rPr lang="en-MY" dirty="0" smtClean="0"/>
            <a:t>– It is a fact that the human eye scans screens in an ‘F’ pattern. Thus, it is a good idea to design a web page or website in a way that complements the natural reading </a:t>
          </a:r>
          <a:r>
            <a:rPr lang="en-MY" dirty="0" err="1" smtClean="0"/>
            <a:t>behavior</a:t>
          </a:r>
          <a:r>
            <a:rPr lang="en-MY" dirty="0" smtClean="0"/>
            <a:t> of the visitors.</a:t>
          </a:r>
          <a:endParaRPr lang="en-MY" dirty="0"/>
        </a:p>
      </dgm:t>
    </dgm:pt>
    <dgm:pt modelId="{800E22BC-739A-45B7-86A5-5FEF79D63C0F}" type="parTrans" cxnId="{24C7DB57-99DF-4DCB-BFC7-A22ABB5B2FEF}">
      <dgm:prSet/>
      <dgm:spPr/>
      <dgm:t>
        <a:bodyPr/>
        <a:lstStyle/>
        <a:p>
          <a:endParaRPr lang="en-US"/>
        </a:p>
      </dgm:t>
    </dgm:pt>
    <dgm:pt modelId="{01702149-09A9-4C3B-93DB-8A3BC287E2F8}" type="sibTrans" cxnId="{24C7DB57-99DF-4DCB-BFC7-A22ABB5B2FEF}">
      <dgm:prSet/>
      <dgm:spPr/>
      <dgm:t>
        <a:bodyPr/>
        <a:lstStyle/>
        <a:p>
          <a:endParaRPr lang="en-US"/>
        </a:p>
      </dgm:t>
    </dgm:pt>
    <dgm:pt modelId="{F7984968-1305-4CBF-98DC-8429D00C2F20}">
      <dgm:prSet/>
      <dgm:spPr/>
      <dgm:t>
        <a:bodyPr/>
        <a:lstStyle/>
        <a:p>
          <a:pPr rtl="0"/>
          <a:r>
            <a:rPr lang="en-MY" b="1" dirty="0" smtClean="0"/>
            <a:t>Conventional designs </a:t>
          </a:r>
          <a:r>
            <a:rPr lang="en-MY" dirty="0" smtClean="0"/>
            <a:t>– Conventional designs are not always boring and rather work well as far as visitor response or likeability is concerned. They add a hint of trust, reliability as well as brand credibility.</a:t>
          </a:r>
          <a:endParaRPr lang="en-MY" dirty="0"/>
        </a:p>
      </dgm:t>
    </dgm:pt>
    <dgm:pt modelId="{2E4BB1E2-9A02-4D61-872A-7CACC9FCCC93}" type="parTrans" cxnId="{6DEF732C-B866-4C4D-906C-9D44E9D260B8}">
      <dgm:prSet/>
      <dgm:spPr/>
      <dgm:t>
        <a:bodyPr/>
        <a:lstStyle/>
        <a:p>
          <a:endParaRPr lang="en-US"/>
        </a:p>
      </dgm:t>
    </dgm:pt>
    <dgm:pt modelId="{12552A7D-ACB4-4041-A57F-36BF3B6B78A8}" type="sibTrans" cxnId="{6DEF732C-B866-4C4D-906C-9D44E9D260B8}">
      <dgm:prSet/>
      <dgm:spPr/>
      <dgm:t>
        <a:bodyPr/>
        <a:lstStyle/>
        <a:p>
          <a:endParaRPr lang="en-US"/>
        </a:p>
      </dgm:t>
    </dgm:pt>
    <dgm:pt modelId="{721EC084-8F84-4538-BB6C-938CA1E589DE}" type="pres">
      <dgm:prSet presAssocID="{2D5494B2-2B6A-4AA6-BFE3-789AA00EAE44}" presName="Name0" presStyleCnt="0">
        <dgm:presLayoutVars>
          <dgm:chMax val="7"/>
          <dgm:dir/>
          <dgm:animLvl val="lvl"/>
          <dgm:resizeHandles val="exact"/>
        </dgm:presLayoutVars>
      </dgm:prSet>
      <dgm:spPr/>
      <dgm:t>
        <a:bodyPr/>
        <a:lstStyle/>
        <a:p>
          <a:endParaRPr lang="en-US"/>
        </a:p>
      </dgm:t>
    </dgm:pt>
    <dgm:pt modelId="{E1032E54-A3CB-4A2C-BE64-6370FAC1CF07}" type="pres">
      <dgm:prSet presAssocID="{F1E8412A-94CC-4562-A5E0-BB09BB0D1844}" presName="circle1" presStyleLbl="node1" presStyleIdx="0" presStyleCnt="3"/>
      <dgm:spPr/>
    </dgm:pt>
    <dgm:pt modelId="{B114CAC4-38A9-4EF3-BDF6-8842EBE098A5}" type="pres">
      <dgm:prSet presAssocID="{F1E8412A-94CC-4562-A5E0-BB09BB0D1844}" presName="space" presStyleCnt="0"/>
      <dgm:spPr/>
    </dgm:pt>
    <dgm:pt modelId="{C5FB0FA1-C3EF-48A7-810E-8CF2136F251F}" type="pres">
      <dgm:prSet presAssocID="{F1E8412A-94CC-4562-A5E0-BB09BB0D1844}" presName="rect1" presStyleLbl="alignAcc1" presStyleIdx="0" presStyleCnt="3"/>
      <dgm:spPr/>
      <dgm:t>
        <a:bodyPr/>
        <a:lstStyle/>
        <a:p>
          <a:endParaRPr lang="en-US"/>
        </a:p>
      </dgm:t>
    </dgm:pt>
    <dgm:pt modelId="{53F6587F-5C4A-41C1-9CD9-C3DF1875CEFB}" type="pres">
      <dgm:prSet presAssocID="{AAD4D116-D243-4321-AEAC-8F7AEE4BA0C2}" presName="vertSpace2" presStyleLbl="node1" presStyleIdx="0" presStyleCnt="3"/>
      <dgm:spPr/>
    </dgm:pt>
    <dgm:pt modelId="{BAC5D61E-5BE1-4A71-AF83-BB4473F3DB0F}" type="pres">
      <dgm:prSet presAssocID="{AAD4D116-D243-4321-AEAC-8F7AEE4BA0C2}" presName="circle2" presStyleLbl="node1" presStyleIdx="1" presStyleCnt="3"/>
      <dgm:spPr/>
    </dgm:pt>
    <dgm:pt modelId="{BCEC02E2-FFC9-412B-AD65-E1BEC4D48F8D}" type="pres">
      <dgm:prSet presAssocID="{AAD4D116-D243-4321-AEAC-8F7AEE4BA0C2}" presName="rect2" presStyleLbl="alignAcc1" presStyleIdx="1" presStyleCnt="3"/>
      <dgm:spPr/>
      <dgm:t>
        <a:bodyPr/>
        <a:lstStyle/>
        <a:p>
          <a:endParaRPr lang="en-US"/>
        </a:p>
      </dgm:t>
    </dgm:pt>
    <dgm:pt modelId="{813F00E1-FA24-4B78-98A8-C97F8D8D2F4A}" type="pres">
      <dgm:prSet presAssocID="{F7984968-1305-4CBF-98DC-8429D00C2F20}" presName="vertSpace3" presStyleLbl="node1" presStyleIdx="1" presStyleCnt="3"/>
      <dgm:spPr/>
    </dgm:pt>
    <dgm:pt modelId="{0FA97C6E-644C-445D-9561-7CA6F7FD6FB2}" type="pres">
      <dgm:prSet presAssocID="{F7984968-1305-4CBF-98DC-8429D00C2F20}" presName="circle3" presStyleLbl="node1" presStyleIdx="2" presStyleCnt="3"/>
      <dgm:spPr/>
    </dgm:pt>
    <dgm:pt modelId="{F3ED0375-88E5-4CBC-8AB8-D654955C6C10}" type="pres">
      <dgm:prSet presAssocID="{F7984968-1305-4CBF-98DC-8429D00C2F20}" presName="rect3" presStyleLbl="alignAcc1" presStyleIdx="2" presStyleCnt="3"/>
      <dgm:spPr/>
      <dgm:t>
        <a:bodyPr/>
        <a:lstStyle/>
        <a:p>
          <a:endParaRPr lang="en-US"/>
        </a:p>
      </dgm:t>
    </dgm:pt>
    <dgm:pt modelId="{F1A1D315-2F31-4691-84A7-9EF7FB4D08A2}" type="pres">
      <dgm:prSet presAssocID="{F1E8412A-94CC-4562-A5E0-BB09BB0D1844}" presName="rect1ParTxNoCh" presStyleLbl="alignAcc1" presStyleIdx="2" presStyleCnt="3">
        <dgm:presLayoutVars>
          <dgm:chMax val="1"/>
          <dgm:bulletEnabled val="1"/>
        </dgm:presLayoutVars>
      </dgm:prSet>
      <dgm:spPr/>
      <dgm:t>
        <a:bodyPr/>
        <a:lstStyle/>
        <a:p>
          <a:endParaRPr lang="en-US"/>
        </a:p>
      </dgm:t>
    </dgm:pt>
    <dgm:pt modelId="{8714109E-8676-4084-9879-C319AFD6B283}" type="pres">
      <dgm:prSet presAssocID="{AAD4D116-D243-4321-AEAC-8F7AEE4BA0C2}" presName="rect2ParTxNoCh" presStyleLbl="alignAcc1" presStyleIdx="2" presStyleCnt="3">
        <dgm:presLayoutVars>
          <dgm:chMax val="1"/>
          <dgm:bulletEnabled val="1"/>
        </dgm:presLayoutVars>
      </dgm:prSet>
      <dgm:spPr/>
      <dgm:t>
        <a:bodyPr/>
        <a:lstStyle/>
        <a:p>
          <a:endParaRPr lang="en-US"/>
        </a:p>
      </dgm:t>
    </dgm:pt>
    <dgm:pt modelId="{108F313C-E9AC-464F-8C42-A2E7685ACEA0}" type="pres">
      <dgm:prSet presAssocID="{F7984968-1305-4CBF-98DC-8429D00C2F20}" presName="rect3ParTxNoCh" presStyleLbl="alignAcc1" presStyleIdx="2" presStyleCnt="3">
        <dgm:presLayoutVars>
          <dgm:chMax val="1"/>
          <dgm:bulletEnabled val="1"/>
        </dgm:presLayoutVars>
      </dgm:prSet>
      <dgm:spPr/>
      <dgm:t>
        <a:bodyPr/>
        <a:lstStyle/>
        <a:p>
          <a:endParaRPr lang="en-US"/>
        </a:p>
      </dgm:t>
    </dgm:pt>
  </dgm:ptLst>
  <dgm:cxnLst>
    <dgm:cxn modelId="{33AC6E47-71E5-4F18-ACAB-4C8B8FD15E87}" type="presOf" srcId="{2D5494B2-2B6A-4AA6-BFE3-789AA00EAE44}" destId="{721EC084-8F84-4538-BB6C-938CA1E589DE}" srcOrd="0" destOrd="0" presId="urn:microsoft.com/office/officeart/2005/8/layout/target3"/>
    <dgm:cxn modelId="{8C26019C-61EA-4708-A8EB-1F85FE4329CE}" srcId="{2D5494B2-2B6A-4AA6-BFE3-789AA00EAE44}" destId="{F1E8412A-94CC-4562-A5E0-BB09BB0D1844}" srcOrd="0" destOrd="0" parTransId="{1C469683-2650-4CB6-9850-F7EF351D5423}" sibTransId="{CC1AE3FB-A7C1-4A76-ABC9-85FF4E791C75}"/>
    <dgm:cxn modelId="{74736D62-8A9F-4DD9-AA67-2F42829974A5}" type="presOf" srcId="{AAD4D116-D243-4321-AEAC-8F7AEE4BA0C2}" destId="{8714109E-8676-4084-9879-C319AFD6B283}" srcOrd="1" destOrd="0" presId="urn:microsoft.com/office/officeart/2005/8/layout/target3"/>
    <dgm:cxn modelId="{16A8269D-04AB-4AA6-AEBF-E19E7F1289F5}" type="presOf" srcId="{F7984968-1305-4CBF-98DC-8429D00C2F20}" destId="{108F313C-E9AC-464F-8C42-A2E7685ACEA0}" srcOrd="1" destOrd="0" presId="urn:microsoft.com/office/officeart/2005/8/layout/target3"/>
    <dgm:cxn modelId="{D6FF8A2C-7BD7-46F5-88BE-074FD68D71AC}" type="presOf" srcId="{AAD4D116-D243-4321-AEAC-8F7AEE4BA0C2}" destId="{BCEC02E2-FFC9-412B-AD65-E1BEC4D48F8D}" srcOrd="0" destOrd="0" presId="urn:microsoft.com/office/officeart/2005/8/layout/target3"/>
    <dgm:cxn modelId="{242DB9F7-4DF8-4393-8219-5A9A83B962D7}" type="presOf" srcId="{F1E8412A-94CC-4562-A5E0-BB09BB0D1844}" destId="{C5FB0FA1-C3EF-48A7-810E-8CF2136F251F}" srcOrd="0" destOrd="0" presId="urn:microsoft.com/office/officeart/2005/8/layout/target3"/>
    <dgm:cxn modelId="{6DEF732C-B866-4C4D-906C-9D44E9D260B8}" srcId="{2D5494B2-2B6A-4AA6-BFE3-789AA00EAE44}" destId="{F7984968-1305-4CBF-98DC-8429D00C2F20}" srcOrd="2" destOrd="0" parTransId="{2E4BB1E2-9A02-4D61-872A-7CACC9FCCC93}" sibTransId="{12552A7D-ACB4-4041-A57F-36BF3B6B78A8}"/>
    <dgm:cxn modelId="{24C7DB57-99DF-4DCB-BFC7-A22ABB5B2FEF}" srcId="{2D5494B2-2B6A-4AA6-BFE3-789AA00EAE44}" destId="{AAD4D116-D243-4321-AEAC-8F7AEE4BA0C2}" srcOrd="1" destOrd="0" parTransId="{800E22BC-739A-45B7-86A5-5FEF79D63C0F}" sibTransId="{01702149-09A9-4C3B-93DB-8A3BC287E2F8}"/>
    <dgm:cxn modelId="{03AF0DC7-1614-43B5-8968-5F02D52D7D65}" type="presOf" srcId="{F1E8412A-94CC-4562-A5E0-BB09BB0D1844}" destId="{F1A1D315-2F31-4691-84A7-9EF7FB4D08A2}" srcOrd="1" destOrd="0" presId="urn:microsoft.com/office/officeart/2005/8/layout/target3"/>
    <dgm:cxn modelId="{833DF82A-6A8E-4EF2-B0FF-B4223272534C}" type="presOf" srcId="{F7984968-1305-4CBF-98DC-8429D00C2F20}" destId="{F3ED0375-88E5-4CBC-8AB8-D654955C6C10}" srcOrd="0" destOrd="0" presId="urn:microsoft.com/office/officeart/2005/8/layout/target3"/>
    <dgm:cxn modelId="{9DB8F18B-EBA7-4B57-9BC8-7D074A33DE93}" type="presParOf" srcId="{721EC084-8F84-4538-BB6C-938CA1E589DE}" destId="{E1032E54-A3CB-4A2C-BE64-6370FAC1CF07}" srcOrd="0" destOrd="0" presId="urn:microsoft.com/office/officeart/2005/8/layout/target3"/>
    <dgm:cxn modelId="{AD4AAB3B-FF7D-4FA9-954F-B020A5AAAB17}" type="presParOf" srcId="{721EC084-8F84-4538-BB6C-938CA1E589DE}" destId="{B114CAC4-38A9-4EF3-BDF6-8842EBE098A5}" srcOrd="1" destOrd="0" presId="urn:microsoft.com/office/officeart/2005/8/layout/target3"/>
    <dgm:cxn modelId="{C7C67C1F-7430-461D-84CC-AFDA411176A8}" type="presParOf" srcId="{721EC084-8F84-4538-BB6C-938CA1E589DE}" destId="{C5FB0FA1-C3EF-48A7-810E-8CF2136F251F}" srcOrd="2" destOrd="0" presId="urn:microsoft.com/office/officeart/2005/8/layout/target3"/>
    <dgm:cxn modelId="{3285E2A0-1431-48E8-98B1-CA4249456565}" type="presParOf" srcId="{721EC084-8F84-4538-BB6C-938CA1E589DE}" destId="{53F6587F-5C4A-41C1-9CD9-C3DF1875CEFB}" srcOrd="3" destOrd="0" presId="urn:microsoft.com/office/officeart/2005/8/layout/target3"/>
    <dgm:cxn modelId="{A639DF24-F292-4A89-AB12-6DE9DA98B788}" type="presParOf" srcId="{721EC084-8F84-4538-BB6C-938CA1E589DE}" destId="{BAC5D61E-5BE1-4A71-AF83-BB4473F3DB0F}" srcOrd="4" destOrd="0" presId="urn:microsoft.com/office/officeart/2005/8/layout/target3"/>
    <dgm:cxn modelId="{D7E757BF-58E4-4CE9-BDBD-A5369C9BD8B2}" type="presParOf" srcId="{721EC084-8F84-4538-BB6C-938CA1E589DE}" destId="{BCEC02E2-FFC9-412B-AD65-E1BEC4D48F8D}" srcOrd="5" destOrd="0" presId="urn:microsoft.com/office/officeart/2005/8/layout/target3"/>
    <dgm:cxn modelId="{9F12B912-8EEC-4420-A1BD-E0D54E8A2BE7}" type="presParOf" srcId="{721EC084-8F84-4538-BB6C-938CA1E589DE}" destId="{813F00E1-FA24-4B78-98A8-C97F8D8D2F4A}" srcOrd="6" destOrd="0" presId="urn:microsoft.com/office/officeart/2005/8/layout/target3"/>
    <dgm:cxn modelId="{C9DFF7A7-DDBA-4639-987D-FC2CFA90DDD7}" type="presParOf" srcId="{721EC084-8F84-4538-BB6C-938CA1E589DE}" destId="{0FA97C6E-644C-445D-9561-7CA6F7FD6FB2}" srcOrd="7" destOrd="0" presId="urn:microsoft.com/office/officeart/2005/8/layout/target3"/>
    <dgm:cxn modelId="{51710C16-EB84-4303-8287-4F6E5A67F0F6}" type="presParOf" srcId="{721EC084-8F84-4538-BB6C-938CA1E589DE}" destId="{F3ED0375-88E5-4CBC-8AB8-D654955C6C10}" srcOrd="8" destOrd="0" presId="urn:microsoft.com/office/officeart/2005/8/layout/target3"/>
    <dgm:cxn modelId="{8642A9E6-699D-40CB-98CE-DACB033B789F}" type="presParOf" srcId="{721EC084-8F84-4538-BB6C-938CA1E589DE}" destId="{F1A1D315-2F31-4691-84A7-9EF7FB4D08A2}" srcOrd="9" destOrd="0" presId="urn:microsoft.com/office/officeart/2005/8/layout/target3"/>
    <dgm:cxn modelId="{AC75C519-256C-4EEF-9865-DF228831952B}" type="presParOf" srcId="{721EC084-8F84-4538-BB6C-938CA1E589DE}" destId="{8714109E-8676-4084-9879-C319AFD6B283}" srcOrd="10" destOrd="0" presId="urn:microsoft.com/office/officeart/2005/8/layout/target3"/>
    <dgm:cxn modelId="{C1EA2E06-EAE8-42B7-AAF9-BE7DE2D6BF66}" type="presParOf" srcId="{721EC084-8F84-4538-BB6C-938CA1E589DE}" destId="{108F313C-E9AC-464F-8C42-A2E7685ACEA0}"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83B64F-6895-4CD1-A03E-9E1F64C65397}" type="doc">
      <dgm:prSet loTypeId="urn:diagrams.loki3.com/VaryingWidthList" loCatId="list" qsTypeId="urn:microsoft.com/office/officeart/2005/8/quickstyle/simple3" qsCatId="simple" csTypeId="urn:microsoft.com/office/officeart/2005/8/colors/colorful2" csCatId="colorful"/>
      <dgm:spPr/>
      <dgm:t>
        <a:bodyPr/>
        <a:lstStyle/>
        <a:p>
          <a:endParaRPr lang="en-US"/>
        </a:p>
      </dgm:t>
    </dgm:pt>
    <dgm:pt modelId="{468B0E67-AAF1-4DFA-B809-5A3CB2B10EF2}">
      <dgm:prSet/>
      <dgm:spPr/>
      <dgm:t>
        <a:bodyPr/>
        <a:lstStyle/>
        <a:p>
          <a:pPr rtl="0"/>
          <a:r>
            <a:rPr lang="en-MY" smtClean="0"/>
            <a:t>Testing one user at the beginning of a project is better than testing 50 users towards the end as it makes way for improvements that could prove important for driving traffic and increasing sales. Also solving errors during process is least expensive rather than later.</a:t>
          </a:r>
          <a:endParaRPr lang="en-MY"/>
        </a:p>
      </dgm:t>
    </dgm:pt>
    <dgm:pt modelId="{FA13AC52-2034-4771-8B01-9DF3B817FC0F}" type="parTrans" cxnId="{89336BDC-1E83-498B-8066-451E4B041E74}">
      <dgm:prSet/>
      <dgm:spPr/>
      <dgm:t>
        <a:bodyPr/>
        <a:lstStyle/>
        <a:p>
          <a:endParaRPr lang="en-US"/>
        </a:p>
      </dgm:t>
    </dgm:pt>
    <dgm:pt modelId="{5E25CCB2-8020-45FF-9BBB-FBFB8C616C81}" type="sibTrans" cxnId="{89336BDC-1E83-498B-8066-451E4B041E74}">
      <dgm:prSet/>
      <dgm:spPr/>
      <dgm:t>
        <a:bodyPr/>
        <a:lstStyle/>
        <a:p>
          <a:endParaRPr lang="en-US"/>
        </a:p>
      </dgm:t>
    </dgm:pt>
    <dgm:pt modelId="{F0E21A82-D09B-440B-9F26-0FE9291AA546}">
      <dgm:prSet/>
      <dgm:spPr/>
      <dgm:t>
        <a:bodyPr/>
        <a:lstStyle/>
        <a:p>
          <a:pPr rtl="0"/>
          <a:r>
            <a:rPr lang="en-MY" dirty="0" smtClean="0"/>
            <a:t>Another point to be kept in mind is that testing is an iterative process which means that designers must first design, then test, then fix and then test again. There is a strong chance that there may be some problems that were not solved the first time because of diversion of attention to other major issues.</a:t>
          </a:r>
          <a:endParaRPr lang="en-MY" dirty="0"/>
        </a:p>
      </dgm:t>
    </dgm:pt>
    <dgm:pt modelId="{C1356813-D95D-4851-9D22-654A09B2E0C5}" type="parTrans" cxnId="{940C5199-9ABB-4EA9-AD4C-7BB171BFC3FE}">
      <dgm:prSet/>
      <dgm:spPr/>
      <dgm:t>
        <a:bodyPr/>
        <a:lstStyle/>
        <a:p>
          <a:endParaRPr lang="en-US"/>
        </a:p>
      </dgm:t>
    </dgm:pt>
    <dgm:pt modelId="{8E73961F-2638-4F02-A3FB-06D5DC2D126F}" type="sibTrans" cxnId="{940C5199-9ABB-4EA9-AD4C-7BB171BFC3FE}">
      <dgm:prSet/>
      <dgm:spPr/>
      <dgm:t>
        <a:bodyPr/>
        <a:lstStyle/>
        <a:p>
          <a:endParaRPr lang="en-US"/>
        </a:p>
      </dgm:t>
    </dgm:pt>
    <dgm:pt modelId="{7A417376-1BB4-45B6-87C2-C0E69B0B4038}" type="pres">
      <dgm:prSet presAssocID="{F683B64F-6895-4CD1-A03E-9E1F64C65397}" presName="Name0" presStyleCnt="0">
        <dgm:presLayoutVars>
          <dgm:resizeHandles/>
        </dgm:presLayoutVars>
      </dgm:prSet>
      <dgm:spPr/>
      <dgm:t>
        <a:bodyPr/>
        <a:lstStyle/>
        <a:p>
          <a:endParaRPr lang="en-US"/>
        </a:p>
      </dgm:t>
    </dgm:pt>
    <dgm:pt modelId="{3D695019-0C73-45C6-9E17-8EF68C2E5195}" type="pres">
      <dgm:prSet presAssocID="{468B0E67-AAF1-4DFA-B809-5A3CB2B10EF2}" presName="text" presStyleLbl="node1" presStyleIdx="0" presStyleCnt="2">
        <dgm:presLayoutVars>
          <dgm:bulletEnabled val="1"/>
        </dgm:presLayoutVars>
      </dgm:prSet>
      <dgm:spPr/>
      <dgm:t>
        <a:bodyPr/>
        <a:lstStyle/>
        <a:p>
          <a:endParaRPr lang="en-US"/>
        </a:p>
      </dgm:t>
    </dgm:pt>
    <dgm:pt modelId="{BC77FE90-1D5C-42DB-A9BD-BD94152783C6}" type="pres">
      <dgm:prSet presAssocID="{5E25CCB2-8020-45FF-9BBB-FBFB8C616C81}" presName="space" presStyleCnt="0"/>
      <dgm:spPr/>
    </dgm:pt>
    <dgm:pt modelId="{CA557841-3D04-4493-8585-79D3A0A81AD1}" type="pres">
      <dgm:prSet presAssocID="{F0E21A82-D09B-440B-9F26-0FE9291AA546}" presName="text" presStyleLbl="node1" presStyleIdx="1" presStyleCnt="2">
        <dgm:presLayoutVars>
          <dgm:bulletEnabled val="1"/>
        </dgm:presLayoutVars>
      </dgm:prSet>
      <dgm:spPr/>
      <dgm:t>
        <a:bodyPr/>
        <a:lstStyle/>
        <a:p>
          <a:endParaRPr lang="en-US"/>
        </a:p>
      </dgm:t>
    </dgm:pt>
  </dgm:ptLst>
  <dgm:cxnLst>
    <dgm:cxn modelId="{F8DD79AD-708B-4689-ABE8-96B1EFBCF64B}" type="presOf" srcId="{F0E21A82-D09B-440B-9F26-0FE9291AA546}" destId="{CA557841-3D04-4493-8585-79D3A0A81AD1}" srcOrd="0" destOrd="0" presId="urn:diagrams.loki3.com/VaryingWidthList"/>
    <dgm:cxn modelId="{4AE0875B-12B3-411C-AE99-FE9BCF0D7341}" type="presOf" srcId="{468B0E67-AAF1-4DFA-B809-5A3CB2B10EF2}" destId="{3D695019-0C73-45C6-9E17-8EF68C2E5195}" srcOrd="0" destOrd="0" presId="urn:diagrams.loki3.com/VaryingWidthList"/>
    <dgm:cxn modelId="{FB228DAC-9A9C-432C-89D2-2090CB866E4A}" type="presOf" srcId="{F683B64F-6895-4CD1-A03E-9E1F64C65397}" destId="{7A417376-1BB4-45B6-87C2-C0E69B0B4038}" srcOrd="0" destOrd="0" presId="urn:diagrams.loki3.com/VaryingWidthList"/>
    <dgm:cxn modelId="{940C5199-9ABB-4EA9-AD4C-7BB171BFC3FE}" srcId="{F683B64F-6895-4CD1-A03E-9E1F64C65397}" destId="{F0E21A82-D09B-440B-9F26-0FE9291AA546}" srcOrd="1" destOrd="0" parTransId="{C1356813-D95D-4851-9D22-654A09B2E0C5}" sibTransId="{8E73961F-2638-4F02-A3FB-06D5DC2D126F}"/>
    <dgm:cxn modelId="{89336BDC-1E83-498B-8066-451E4B041E74}" srcId="{F683B64F-6895-4CD1-A03E-9E1F64C65397}" destId="{468B0E67-AAF1-4DFA-B809-5A3CB2B10EF2}" srcOrd="0" destOrd="0" parTransId="{FA13AC52-2034-4771-8B01-9DF3B817FC0F}" sibTransId="{5E25CCB2-8020-45FF-9BBB-FBFB8C616C81}"/>
    <dgm:cxn modelId="{FBF062B7-1551-4717-BCD6-C6246BE4A87F}" type="presParOf" srcId="{7A417376-1BB4-45B6-87C2-C0E69B0B4038}" destId="{3D695019-0C73-45C6-9E17-8EF68C2E5195}" srcOrd="0" destOrd="0" presId="urn:diagrams.loki3.com/VaryingWidthList"/>
    <dgm:cxn modelId="{22365960-5F20-44EE-ABE4-FE07E4063C12}" type="presParOf" srcId="{7A417376-1BB4-45B6-87C2-C0E69B0B4038}" destId="{BC77FE90-1D5C-42DB-A9BD-BD94152783C6}" srcOrd="1" destOrd="0" presId="urn:diagrams.loki3.com/VaryingWidthList"/>
    <dgm:cxn modelId="{D85F3BD8-B3B2-4041-9B14-4B2358221199}" type="presParOf" srcId="{7A417376-1BB4-45B6-87C2-C0E69B0B4038}" destId="{CA557841-3D04-4493-8585-79D3A0A81AD1}" srcOrd="2"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9F281-E6EF-4B38-8A09-99CED441F4E3}">
      <dsp:nvSpPr>
        <dsp:cNvPr id="0" name=""/>
        <dsp:cNvSpPr/>
      </dsp:nvSpPr>
      <dsp:spPr>
        <a:xfrm>
          <a:off x="0" y="33090"/>
          <a:ext cx="10018712" cy="1498770"/>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MY" sz="2100" b="1" kern="1200" dirty="0" smtClean="0"/>
            <a:t>Size hierarchy </a:t>
          </a:r>
          <a:r>
            <a:rPr lang="en-MY" sz="2100" kern="1200" dirty="0" smtClean="0"/>
            <a:t>– which the most important content or image is of the largest size on a webpage, followed by the second most important content or image in the second largest size and so on. The distinction in sizes should be such that a visitor would view the items in the order of importance, and the pecking order of things is obvious.</a:t>
          </a:r>
          <a:endParaRPr lang="en-MY" sz="2100" kern="1200" dirty="0"/>
        </a:p>
      </dsp:txBody>
      <dsp:txXfrm>
        <a:off x="73164" y="106254"/>
        <a:ext cx="9872384" cy="1352442"/>
      </dsp:txXfrm>
    </dsp:sp>
    <dsp:sp modelId="{C95DFB9B-5695-4FC1-A555-421A7BF1815D}">
      <dsp:nvSpPr>
        <dsp:cNvPr id="0" name=""/>
        <dsp:cNvSpPr/>
      </dsp:nvSpPr>
      <dsp:spPr>
        <a:xfrm>
          <a:off x="0" y="1592340"/>
          <a:ext cx="10018712" cy="1498770"/>
        </a:xfrm>
        <a:prstGeom prst="roundRect">
          <a:avLst/>
        </a:prstGeom>
        <a:gradFill rotWithShape="0">
          <a:gsLst>
            <a:gs pos="0">
              <a:schemeClr val="accent2">
                <a:hueOff val="-3593961"/>
                <a:satOff val="24722"/>
                <a:lumOff val="2744"/>
                <a:alphaOff val="0"/>
                <a:tint val="60000"/>
                <a:lumMod val="104000"/>
              </a:schemeClr>
            </a:gs>
            <a:gs pos="100000">
              <a:schemeClr val="accent2">
                <a:hueOff val="-3593961"/>
                <a:satOff val="24722"/>
                <a:lumOff val="2744"/>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MY" sz="2100" b="1" kern="1200" dirty="0" smtClean="0"/>
            <a:t>Content hierarchy </a:t>
          </a:r>
          <a:r>
            <a:rPr lang="en-MY" sz="2100" kern="1200" dirty="0" smtClean="0"/>
            <a:t>– creating a hierarchy of content. You can place content in such a way that the human eye first travels to the content that is most important, for example, the business’s objective or purpose and then moves to the less important content blocks in a hierarchical order</a:t>
          </a:r>
          <a:endParaRPr lang="en-MY" sz="2100" kern="1200" dirty="0"/>
        </a:p>
      </dsp:txBody>
      <dsp:txXfrm>
        <a:off x="73164" y="1665504"/>
        <a:ext cx="9872384" cy="13524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63E5FC-05DF-45EE-B0D6-EB2A63D5A35F}">
      <dsp:nvSpPr>
        <dsp:cNvPr id="0" name=""/>
        <dsp:cNvSpPr/>
      </dsp:nvSpPr>
      <dsp:spPr>
        <a:xfrm>
          <a:off x="0" y="42205"/>
          <a:ext cx="10018712" cy="986383"/>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MY" sz="1400" b="1" kern="1200" dirty="0" smtClean="0"/>
            <a:t>Typefaces</a:t>
          </a:r>
          <a:r>
            <a:rPr lang="en-MY" sz="1400" kern="1200" dirty="0" smtClean="0"/>
            <a:t> – Make sure you select a font type and font size which is readable to all and is not too fancy for some to access or understand. For example, Fonts like Verdana, Times New Roman, Arial, etc. are simple fonts that almost everyone can easily read online. Similarly, the font size that works the best is 16 </a:t>
          </a:r>
          <a:r>
            <a:rPr lang="en-MY" sz="1400" kern="1200" dirty="0" err="1" smtClean="0"/>
            <a:t>px</a:t>
          </a:r>
          <a:r>
            <a:rPr lang="en-MY" sz="1400" kern="1200" dirty="0" smtClean="0"/>
            <a:t> but you can be a little flexible with it.</a:t>
          </a:r>
          <a:endParaRPr lang="en-MY" sz="1400" kern="1200" dirty="0"/>
        </a:p>
      </dsp:txBody>
      <dsp:txXfrm>
        <a:off x="48151" y="90356"/>
        <a:ext cx="9922410" cy="890081"/>
      </dsp:txXfrm>
    </dsp:sp>
    <dsp:sp modelId="{8937D19E-A570-428C-BE4C-0C9F059B1B8E}">
      <dsp:nvSpPr>
        <dsp:cNvPr id="0" name=""/>
        <dsp:cNvSpPr/>
      </dsp:nvSpPr>
      <dsp:spPr>
        <a:xfrm>
          <a:off x="0" y="1068908"/>
          <a:ext cx="10018712" cy="986383"/>
        </a:xfrm>
        <a:prstGeom prst="roundRect">
          <a:avLst/>
        </a:prstGeom>
        <a:gradFill rotWithShape="0">
          <a:gsLst>
            <a:gs pos="0">
              <a:schemeClr val="accent2">
                <a:hueOff val="-1796981"/>
                <a:satOff val="12361"/>
                <a:lumOff val="1372"/>
                <a:alphaOff val="0"/>
                <a:tint val="60000"/>
                <a:lumMod val="104000"/>
              </a:schemeClr>
            </a:gs>
            <a:gs pos="100000">
              <a:schemeClr val="accent2">
                <a:hueOff val="-1796981"/>
                <a:satOff val="12361"/>
                <a:lumOff val="1372"/>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MY" sz="1400" b="1" kern="1200" dirty="0" err="1" smtClean="0"/>
            <a:t>Colors</a:t>
          </a:r>
          <a:r>
            <a:rPr lang="en-MY" sz="1400" kern="1200" dirty="0" smtClean="0"/>
            <a:t> – As far as the user experience is concerned, your </a:t>
          </a:r>
          <a:r>
            <a:rPr lang="en-MY" sz="1400" kern="1200" dirty="0" err="1" smtClean="0"/>
            <a:t>color</a:t>
          </a:r>
          <a:r>
            <a:rPr lang="en-MY" sz="1400" kern="1200" dirty="0" smtClean="0"/>
            <a:t> scheme and contrast must be well thought of and should be able to create visual harmony and balance. It is always better to choose contrasting </a:t>
          </a:r>
          <a:r>
            <a:rPr lang="en-MY" sz="1400" kern="1200" dirty="0" err="1" smtClean="0"/>
            <a:t>colors</a:t>
          </a:r>
          <a:r>
            <a:rPr lang="en-MY" sz="1400" kern="1200" dirty="0" smtClean="0"/>
            <a:t> for the background and written content so that it can be easily read. Choose a darker text </a:t>
          </a:r>
          <a:r>
            <a:rPr lang="en-MY" sz="1400" kern="1200" dirty="0" err="1" smtClean="0"/>
            <a:t>color</a:t>
          </a:r>
          <a:r>
            <a:rPr lang="en-MY" sz="1400" kern="1200" dirty="0" smtClean="0"/>
            <a:t> and a lighter background shade so that the result is easy to the eyes. Extra bright </a:t>
          </a:r>
          <a:r>
            <a:rPr lang="en-MY" sz="1400" kern="1200" dirty="0" err="1" smtClean="0"/>
            <a:t>colors</a:t>
          </a:r>
          <a:r>
            <a:rPr lang="en-MY" sz="1400" kern="1200" dirty="0" smtClean="0"/>
            <a:t> must be used sparingly.</a:t>
          </a:r>
          <a:endParaRPr lang="en-MY" sz="1400" kern="1200" dirty="0"/>
        </a:p>
      </dsp:txBody>
      <dsp:txXfrm>
        <a:off x="48151" y="1117059"/>
        <a:ext cx="9922410" cy="890081"/>
      </dsp:txXfrm>
    </dsp:sp>
    <dsp:sp modelId="{938EE5EC-5382-470F-A46D-B363EC8E37A1}">
      <dsp:nvSpPr>
        <dsp:cNvPr id="0" name=""/>
        <dsp:cNvSpPr/>
      </dsp:nvSpPr>
      <dsp:spPr>
        <a:xfrm>
          <a:off x="0" y="2095612"/>
          <a:ext cx="10018712" cy="986383"/>
        </a:xfrm>
        <a:prstGeom prst="roundRect">
          <a:avLst/>
        </a:prstGeom>
        <a:gradFill rotWithShape="0">
          <a:gsLst>
            <a:gs pos="0">
              <a:schemeClr val="accent2">
                <a:hueOff val="-3593961"/>
                <a:satOff val="24722"/>
                <a:lumOff val="2744"/>
                <a:alphaOff val="0"/>
                <a:tint val="60000"/>
                <a:lumMod val="104000"/>
              </a:schemeClr>
            </a:gs>
            <a:gs pos="100000">
              <a:schemeClr val="accent2">
                <a:hueOff val="-3593961"/>
                <a:satOff val="24722"/>
                <a:lumOff val="2744"/>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MY" sz="1400" b="1" kern="1200" dirty="0" smtClean="0"/>
            <a:t>Images</a:t>
          </a:r>
          <a:r>
            <a:rPr lang="en-MY" sz="1400" kern="1200" dirty="0" smtClean="0"/>
            <a:t> – Do you know that the human mind perceives and processes images a lot faster than text? Well, it is thus a good idea to choose and place the right images on your web pages to communicate with the audiences in a better way. Make sure they are high-quality images and are suitable for your purpose</a:t>
          </a:r>
          <a:endParaRPr lang="en-MY" sz="1400" kern="1200" dirty="0"/>
        </a:p>
      </dsp:txBody>
      <dsp:txXfrm>
        <a:off x="48151" y="2143763"/>
        <a:ext cx="9922410" cy="8900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14D1A-0C70-4897-B3D5-96963D7264EE}">
      <dsp:nvSpPr>
        <dsp:cNvPr id="0" name=""/>
        <dsp:cNvSpPr/>
      </dsp:nvSpPr>
      <dsp:spPr>
        <a:xfrm>
          <a:off x="0" y="0"/>
          <a:ext cx="3124200" cy="3124200"/>
        </a:xfrm>
        <a:prstGeom prst="pie">
          <a:avLst>
            <a:gd name="adj1" fmla="val 5400000"/>
            <a:gd name="adj2" fmla="val 16200000"/>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C32461A-2DD0-4CF8-AC35-DFF2F28AA318}">
      <dsp:nvSpPr>
        <dsp:cNvPr id="0" name=""/>
        <dsp:cNvSpPr/>
      </dsp:nvSpPr>
      <dsp:spPr>
        <a:xfrm>
          <a:off x="1562100" y="0"/>
          <a:ext cx="8456612" cy="31242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MY" sz="1400" b="1" kern="1200" dirty="0" smtClean="0"/>
            <a:t>Organize</a:t>
          </a:r>
          <a:r>
            <a:rPr lang="en-MY" sz="1400" kern="1200" dirty="0" smtClean="0"/>
            <a:t> – Provide the visitors of your website a clear and highly consistent layout or structure. Some important parts of the organization of concept include the layout involving the division of content, consistency, navigation, as well as visual appeal. In order to make your website communicate effectively, you need to organize and place your blocks of information in an easy to process manner.</a:t>
          </a:r>
          <a:endParaRPr lang="en-MY" sz="1400" kern="1200" dirty="0"/>
        </a:p>
      </dsp:txBody>
      <dsp:txXfrm>
        <a:off x="1562100" y="0"/>
        <a:ext cx="8456612" cy="937262"/>
      </dsp:txXfrm>
    </dsp:sp>
    <dsp:sp modelId="{9D6FFD70-CBD9-45D5-B3D9-DBFA3E9735E1}">
      <dsp:nvSpPr>
        <dsp:cNvPr id="0" name=""/>
        <dsp:cNvSpPr/>
      </dsp:nvSpPr>
      <dsp:spPr>
        <a:xfrm>
          <a:off x="546736" y="937262"/>
          <a:ext cx="2030728" cy="2030728"/>
        </a:xfrm>
        <a:prstGeom prst="pie">
          <a:avLst>
            <a:gd name="adj1" fmla="val 5400000"/>
            <a:gd name="adj2" fmla="val 16200000"/>
          </a:avLst>
        </a:prstGeom>
        <a:gradFill rotWithShape="0">
          <a:gsLst>
            <a:gs pos="0">
              <a:schemeClr val="accent2">
                <a:hueOff val="-1796981"/>
                <a:satOff val="12361"/>
                <a:lumOff val="1372"/>
                <a:alphaOff val="0"/>
                <a:tint val="60000"/>
                <a:lumMod val="104000"/>
              </a:schemeClr>
            </a:gs>
            <a:gs pos="100000">
              <a:schemeClr val="accent2">
                <a:hueOff val="-1796981"/>
                <a:satOff val="12361"/>
                <a:lumOff val="1372"/>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9F14A21-1D5A-4C46-B289-D7F3F6C06F7B}">
      <dsp:nvSpPr>
        <dsp:cNvPr id="0" name=""/>
        <dsp:cNvSpPr/>
      </dsp:nvSpPr>
      <dsp:spPr>
        <a:xfrm>
          <a:off x="1562100" y="937262"/>
          <a:ext cx="8456612" cy="2030728"/>
        </a:xfrm>
        <a:prstGeom prst="rect">
          <a:avLst/>
        </a:prstGeom>
        <a:solidFill>
          <a:schemeClr val="lt1">
            <a:alpha val="90000"/>
            <a:hueOff val="0"/>
            <a:satOff val="0"/>
            <a:lumOff val="0"/>
            <a:alphaOff val="0"/>
          </a:schemeClr>
        </a:solidFill>
        <a:ln w="9525" cap="rnd" cmpd="sng" algn="ctr">
          <a:solidFill>
            <a:schemeClr val="accent2">
              <a:hueOff val="-1796981"/>
              <a:satOff val="12361"/>
              <a:lumOff val="137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MY" sz="1400" b="1" kern="1200" dirty="0" smtClean="0"/>
            <a:t>Economize</a:t>
          </a:r>
          <a:r>
            <a:rPr lang="en-MY" sz="1400" kern="1200" dirty="0" smtClean="0"/>
            <a:t> – This principle involves achieving more by utilizing less. This means that you must try to deliver the most information by taking helping of less visual elements. The design or layout must be free of clutter, should be simple and must have a high degree of clarity. It must throw emphasis on what is important and create distinctiveness between different elements.</a:t>
          </a:r>
          <a:endParaRPr lang="en-MY" sz="1400" kern="1200" dirty="0"/>
        </a:p>
      </dsp:txBody>
      <dsp:txXfrm>
        <a:off x="1562100" y="937262"/>
        <a:ext cx="8456612" cy="937259"/>
      </dsp:txXfrm>
    </dsp:sp>
    <dsp:sp modelId="{03786C21-77E4-439A-ACEE-5A9AAB3892B3}">
      <dsp:nvSpPr>
        <dsp:cNvPr id="0" name=""/>
        <dsp:cNvSpPr/>
      </dsp:nvSpPr>
      <dsp:spPr>
        <a:xfrm>
          <a:off x="1093470" y="1874521"/>
          <a:ext cx="937259" cy="937259"/>
        </a:xfrm>
        <a:prstGeom prst="pie">
          <a:avLst>
            <a:gd name="adj1" fmla="val 5400000"/>
            <a:gd name="adj2" fmla="val 16200000"/>
          </a:avLst>
        </a:prstGeom>
        <a:gradFill rotWithShape="0">
          <a:gsLst>
            <a:gs pos="0">
              <a:schemeClr val="accent2">
                <a:hueOff val="-3593961"/>
                <a:satOff val="24722"/>
                <a:lumOff val="2744"/>
                <a:alphaOff val="0"/>
                <a:tint val="60000"/>
                <a:lumMod val="104000"/>
              </a:schemeClr>
            </a:gs>
            <a:gs pos="100000">
              <a:schemeClr val="accent2">
                <a:hueOff val="-3593961"/>
                <a:satOff val="24722"/>
                <a:lumOff val="2744"/>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1F43D83-469C-4204-A22D-12A47CE7FEBD}">
      <dsp:nvSpPr>
        <dsp:cNvPr id="0" name=""/>
        <dsp:cNvSpPr/>
      </dsp:nvSpPr>
      <dsp:spPr>
        <a:xfrm>
          <a:off x="1562100" y="1874521"/>
          <a:ext cx="8456612" cy="937259"/>
        </a:xfrm>
        <a:prstGeom prst="rect">
          <a:avLst/>
        </a:prstGeom>
        <a:solidFill>
          <a:schemeClr val="lt1">
            <a:alpha val="90000"/>
            <a:hueOff val="0"/>
            <a:satOff val="0"/>
            <a:lumOff val="0"/>
            <a:alphaOff val="0"/>
          </a:schemeClr>
        </a:solidFill>
        <a:ln w="9525" cap="rnd" cmpd="sng" algn="ctr">
          <a:solidFill>
            <a:schemeClr val="accent2">
              <a:hueOff val="-3593961"/>
              <a:satOff val="24722"/>
              <a:lumOff val="274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MY" sz="1400" b="1" kern="1200" dirty="0" smtClean="0"/>
            <a:t>Communicate </a:t>
          </a:r>
          <a:r>
            <a:rPr lang="en-MY" sz="1400" kern="1200" dirty="0" smtClean="0"/>
            <a:t>– The user interface of the web design must be such that users are able to understand everything in the most convenient way. There must be a balance between readability, legibility, </a:t>
          </a:r>
          <a:r>
            <a:rPr lang="en-MY" sz="1400" kern="1200" dirty="0" err="1" smtClean="0"/>
            <a:t>color</a:t>
          </a:r>
          <a:r>
            <a:rPr lang="en-MY" sz="1400" kern="1200" dirty="0" smtClean="0"/>
            <a:t>, texture, and views</a:t>
          </a:r>
          <a:endParaRPr lang="en-MY" sz="1400" kern="1200" dirty="0"/>
        </a:p>
      </dsp:txBody>
      <dsp:txXfrm>
        <a:off x="1562100" y="1874521"/>
        <a:ext cx="8456612" cy="9372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32E54-A3CB-4A2C-BE64-6370FAC1CF07}">
      <dsp:nvSpPr>
        <dsp:cNvPr id="0" name=""/>
        <dsp:cNvSpPr/>
      </dsp:nvSpPr>
      <dsp:spPr>
        <a:xfrm>
          <a:off x="0" y="0"/>
          <a:ext cx="3124200" cy="3124200"/>
        </a:xfrm>
        <a:prstGeom prst="pie">
          <a:avLst>
            <a:gd name="adj1" fmla="val 5400000"/>
            <a:gd name="adj2" fmla="val 16200000"/>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5FB0FA1-C3EF-48A7-810E-8CF2136F251F}">
      <dsp:nvSpPr>
        <dsp:cNvPr id="0" name=""/>
        <dsp:cNvSpPr/>
      </dsp:nvSpPr>
      <dsp:spPr>
        <a:xfrm>
          <a:off x="1562100" y="0"/>
          <a:ext cx="8456612" cy="31242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MY" sz="1800" b="1" kern="1200" dirty="0" smtClean="0"/>
            <a:t>Grid-based layout </a:t>
          </a:r>
          <a:r>
            <a:rPr lang="en-MY" sz="1800" kern="1200" dirty="0" smtClean="0"/>
            <a:t>– To avoid a messy structure or appearance of the website, you must opt for a grid-based layout in which content is divided into columns, boxes, and different sections.</a:t>
          </a:r>
          <a:endParaRPr lang="en-MY" sz="1800" kern="1200" dirty="0"/>
        </a:p>
      </dsp:txBody>
      <dsp:txXfrm>
        <a:off x="1562100" y="0"/>
        <a:ext cx="8456612" cy="937262"/>
      </dsp:txXfrm>
    </dsp:sp>
    <dsp:sp modelId="{BAC5D61E-5BE1-4A71-AF83-BB4473F3DB0F}">
      <dsp:nvSpPr>
        <dsp:cNvPr id="0" name=""/>
        <dsp:cNvSpPr/>
      </dsp:nvSpPr>
      <dsp:spPr>
        <a:xfrm>
          <a:off x="546736" y="937262"/>
          <a:ext cx="2030728" cy="2030728"/>
        </a:xfrm>
        <a:prstGeom prst="pie">
          <a:avLst>
            <a:gd name="adj1" fmla="val 5400000"/>
            <a:gd name="adj2" fmla="val 16200000"/>
          </a:avLst>
        </a:prstGeom>
        <a:gradFill rotWithShape="0">
          <a:gsLst>
            <a:gs pos="0">
              <a:schemeClr val="accent2">
                <a:hueOff val="-1796981"/>
                <a:satOff val="12361"/>
                <a:lumOff val="1372"/>
                <a:alphaOff val="0"/>
                <a:tint val="60000"/>
                <a:lumMod val="104000"/>
              </a:schemeClr>
            </a:gs>
            <a:gs pos="100000">
              <a:schemeClr val="accent2">
                <a:hueOff val="-1796981"/>
                <a:satOff val="12361"/>
                <a:lumOff val="1372"/>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CEC02E2-FFC9-412B-AD65-E1BEC4D48F8D}">
      <dsp:nvSpPr>
        <dsp:cNvPr id="0" name=""/>
        <dsp:cNvSpPr/>
      </dsp:nvSpPr>
      <dsp:spPr>
        <a:xfrm>
          <a:off x="1562100" y="937262"/>
          <a:ext cx="8456612" cy="2030728"/>
        </a:xfrm>
        <a:prstGeom prst="rect">
          <a:avLst/>
        </a:prstGeom>
        <a:solidFill>
          <a:schemeClr val="lt1">
            <a:alpha val="90000"/>
            <a:hueOff val="0"/>
            <a:satOff val="0"/>
            <a:lumOff val="0"/>
            <a:alphaOff val="0"/>
          </a:schemeClr>
        </a:solidFill>
        <a:ln w="9525" cap="rnd" cmpd="sng" algn="ctr">
          <a:solidFill>
            <a:schemeClr val="accent2">
              <a:hueOff val="-1796981"/>
              <a:satOff val="12361"/>
              <a:lumOff val="137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MY" sz="1800" b="1" kern="1200" dirty="0" smtClean="0"/>
            <a:t>F-pattern design </a:t>
          </a:r>
          <a:r>
            <a:rPr lang="en-MY" sz="1800" kern="1200" dirty="0" smtClean="0"/>
            <a:t>– It is a fact that the human eye scans screens in an ‘F’ pattern. Thus, it is a good idea to design a web page or website in a way that complements the natural reading </a:t>
          </a:r>
          <a:r>
            <a:rPr lang="en-MY" sz="1800" kern="1200" dirty="0" err="1" smtClean="0"/>
            <a:t>behavior</a:t>
          </a:r>
          <a:r>
            <a:rPr lang="en-MY" sz="1800" kern="1200" dirty="0" smtClean="0"/>
            <a:t> of the visitors.</a:t>
          </a:r>
          <a:endParaRPr lang="en-MY" sz="1800" kern="1200" dirty="0"/>
        </a:p>
      </dsp:txBody>
      <dsp:txXfrm>
        <a:off x="1562100" y="937262"/>
        <a:ext cx="8456612" cy="937259"/>
      </dsp:txXfrm>
    </dsp:sp>
    <dsp:sp modelId="{0FA97C6E-644C-445D-9561-7CA6F7FD6FB2}">
      <dsp:nvSpPr>
        <dsp:cNvPr id="0" name=""/>
        <dsp:cNvSpPr/>
      </dsp:nvSpPr>
      <dsp:spPr>
        <a:xfrm>
          <a:off x="1093470" y="1874521"/>
          <a:ext cx="937259" cy="937259"/>
        </a:xfrm>
        <a:prstGeom prst="pie">
          <a:avLst>
            <a:gd name="adj1" fmla="val 5400000"/>
            <a:gd name="adj2" fmla="val 16200000"/>
          </a:avLst>
        </a:prstGeom>
        <a:gradFill rotWithShape="0">
          <a:gsLst>
            <a:gs pos="0">
              <a:schemeClr val="accent2">
                <a:hueOff val="-3593961"/>
                <a:satOff val="24722"/>
                <a:lumOff val="2744"/>
                <a:alphaOff val="0"/>
                <a:tint val="60000"/>
                <a:lumMod val="104000"/>
              </a:schemeClr>
            </a:gs>
            <a:gs pos="100000">
              <a:schemeClr val="accent2">
                <a:hueOff val="-3593961"/>
                <a:satOff val="24722"/>
                <a:lumOff val="2744"/>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3ED0375-88E5-4CBC-8AB8-D654955C6C10}">
      <dsp:nvSpPr>
        <dsp:cNvPr id="0" name=""/>
        <dsp:cNvSpPr/>
      </dsp:nvSpPr>
      <dsp:spPr>
        <a:xfrm>
          <a:off x="1562100" y="1874521"/>
          <a:ext cx="8456612" cy="937259"/>
        </a:xfrm>
        <a:prstGeom prst="rect">
          <a:avLst/>
        </a:prstGeom>
        <a:solidFill>
          <a:schemeClr val="lt1">
            <a:alpha val="90000"/>
            <a:hueOff val="0"/>
            <a:satOff val="0"/>
            <a:lumOff val="0"/>
            <a:alphaOff val="0"/>
          </a:schemeClr>
        </a:solidFill>
        <a:ln w="9525" cap="rnd" cmpd="sng" algn="ctr">
          <a:solidFill>
            <a:schemeClr val="accent2">
              <a:hueOff val="-3593961"/>
              <a:satOff val="24722"/>
              <a:lumOff val="274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MY" sz="1800" b="1" kern="1200" dirty="0" smtClean="0"/>
            <a:t>Conventional designs </a:t>
          </a:r>
          <a:r>
            <a:rPr lang="en-MY" sz="1800" kern="1200" dirty="0" smtClean="0"/>
            <a:t>– Conventional designs are not always boring and rather work well as far as visitor response or likeability is concerned. They add a hint of trust, reliability as well as brand credibility.</a:t>
          </a:r>
          <a:endParaRPr lang="en-MY" sz="1800" kern="1200" dirty="0"/>
        </a:p>
      </dsp:txBody>
      <dsp:txXfrm>
        <a:off x="1562100" y="1874521"/>
        <a:ext cx="8456612" cy="9372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695019-0C73-45C6-9E17-8EF68C2E5195}">
      <dsp:nvSpPr>
        <dsp:cNvPr id="0" name=""/>
        <dsp:cNvSpPr/>
      </dsp:nvSpPr>
      <dsp:spPr>
        <a:xfrm>
          <a:off x="779356" y="38"/>
          <a:ext cx="8460000" cy="1523963"/>
        </a:xfrm>
        <a:prstGeom prst="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1066800" rtl="0">
            <a:lnSpc>
              <a:spcPct val="90000"/>
            </a:lnSpc>
            <a:spcBef>
              <a:spcPct val="0"/>
            </a:spcBef>
            <a:spcAft>
              <a:spcPct val="35000"/>
            </a:spcAft>
          </a:pPr>
          <a:r>
            <a:rPr lang="en-MY" sz="2400" kern="1200" smtClean="0"/>
            <a:t>Testing one user at the beginning of a project is better than testing 50 users towards the end as it makes way for improvements that could prove important for driving traffic and increasing sales. Also solving errors during process is least expensive rather than later.</a:t>
          </a:r>
          <a:endParaRPr lang="en-MY" sz="2400" kern="1200"/>
        </a:p>
      </dsp:txBody>
      <dsp:txXfrm>
        <a:off x="779356" y="38"/>
        <a:ext cx="8460000" cy="1523963"/>
      </dsp:txXfrm>
    </dsp:sp>
    <dsp:sp modelId="{CA557841-3D04-4493-8585-79D3A0A81AD1}">
      <dsp:nvSpPr>
        <dsp:cNvPr id="0" name=""/>
        <dsp:cNvSpPr/>
      </dsp:nvSpPr>
      <dsp:spPr>
        <a:xfrm>
          <a:off x="59356" y="1600199"/>
          <a:ext cx="9900000" cy="1523963"/>
        </a:xfrm>
        <a:prstGeom prst="rect">
          <a:avLst/>
        </a:prstGeom>
        <a:gradFill rotWithShape="0">
          <a:gsLst>
            <a:gs pos="0">
              <a:schemeClr val="accent2">
                <a:hueOff val="-3593961"/>
                <a:satOff val="24722"/>
                <a:lumOff val="2744"/>
                <a:alphaOff val="0"/>
                <a:tint val="60000"/>
                <a:lumMod val="104000"/>
              </a:schemeClr>
            </a:gs>
            <a:gs pos="100000">
              <a:schemeClr val="accent2">
                <a:hueOff val="-3593961"/>
                <a:satOff val="24722"/>
                <a:lumOff val="2744"/>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1066800" rtl="0">
            <a:lnSpc>
              <a:spcPct val="90000"/>
            </a:lnSpc>
            <a:spcBef>
              <a:spcPct val="0"/>
            </a:spcBef>
            <a:spcAft>
              <a:spcPct val="35000"/>
            </a:spcAft>
          </a:pPr>
          <a:r>
            <a:rPr lang="en-MY" sz="2400" kern="1200" dirty="0" smtClean="0"/>
            <a:t>Another point to be kept in mind is that testing is an iterative process which means that designers must first design, then test, then fix and then test again. There is a strong chance that there may be some problems that were not solved the first time because of diversion of attention to other major issues.</a:t>
          </a:r>
          <a:endParaRPr lang="en-MY" sz="2400" kern="1200" dirty="0"/>
        </a:p>
      </dsp:txBody>
      <dsp:txXfrm>
        <a:off x="59356" y="1600199"/>
        <a:ext cx="9900000" cy="15239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137E24-D20F-4B11-A01A-82D16D51BE1C}" type="datetimeFigureOut">
              <a:rPr lang="en-MY" smtClean="0"/>
              <a:t>22/12/2017</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B8B706-13C7-4B29-8F13-D90C958326EA}" type="slidenum">
              <a:rPr lang="en-MY" smtClean="0"/>
              <a:t>‹#›</a:t>
            </a:fld>
            <a:endParaRPr lang="en-MY"/>
          </a:p>
        </p:txBody>
      </p:sp>
    </p:spTree>
    <p:extLst>
      <p:ext uri="{BB962C8B-B14F-4D97-AF65-F5344CB8AC3E}">
        <p14:creationId xmlns:p14="http://schemas.microsoft.com/office/powerpoint/2010/main" val="1626544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Tutorial 1</a:t>
            </a:r>
            <a:endParaRPr lang="en-MY"/>
          </a:p>
        </p:txBody>
      </p:sp>
      <p:sp>
        <p:nvSpPr>
          <p:cNvPr id="5" name="Footer Placeholder 4"/>
          <p:cNvSpPr>
            <a:spLocks noGrp="1"/>
          </p:cNvSpPr>
          <p:nvPr>
            <p:ph type="ftr" sz="quarter" idx="11"/>
          </p:nvPr>
        </p:nvSpPr>
        <p:spPr>
          <a:xfrm>
            <a:off x="5332412" y="5883275"/>
            <a:ext cx="4324044" cy="365125"/>
          </a:xfrm>
        </p:spPr>
        <p:txBody>
          <a:bodyPr/>
          <a:lstStyle/>
          <a:p>
            <a:endParaRPr lang="en-MY"/>
          </a:p>
        </p:txBody>
      </p:sp>
      <p:sp>
        <p:nvSpPr>
          <p:cNvPr id="6" name="Slide Number Placeholder 5"/>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130233999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Tutorial 1</a:t>
            </a:r>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34211018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Tutorial 1</a:t>
            </a:r>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148153002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Tutorial 1</a:t>
            </a:r>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12870090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Tutorial 1</a:t>
            </a:r>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216334668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Tutorial 1</a:t>
            </a:r>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294967556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Tutorial 1</a:t>
            </a:r>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142502217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Tutorial 1</a:t>
            </a:r>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1848253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Tutorial 1</a:t>
            </a:r>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336688316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Tutorial 1</a:t>
            </a:r>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a:xfrm>
            <a:off x="10951856" y="5867131"/>
            <a:ext cx="551167" cy="365125"/>
          </a:xfrm>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173695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Tutorial 1</a:t>
            </a:r>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251994906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Tutorial 1</a:t>
            </a:r>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1243265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Tutorial 1</a:t>
            </a:r>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3958562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Tutorial 1</a:t>
            </a:r>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1706093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Tutorial 1</a:t>
            </a:r>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3271728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Tutorial 1</a:t>
            </a:r>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2514000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Tutorial 1</a:t>
            </a:r>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967105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en-US" smtClean="0"/>
              <a:t>Tutorial 1</a:t>
            </a:r>
            <a:endParaRPr lang="en-MY"/>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MY"/>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5C5935-A9D4-4B7F-9B86-E3EA1F85AF78}" type="slidenum">
              <a:rPr lang="en-MY" smtClean="0"/>
              <a:t>‹#›</a:t>
            </a:fld>
            <a:endParaRPr lang="en-MY"/>
          </a:p>
        </p:txBody>
      </p:sp>
    </p:spTree>
    <p:extLst>
      <p:ext uri="{BB962C8B-B14F-4D97-AF65-F5344CB8AC3E}">
        <p14:creationId xmlns:p14="http://schemas.microsoft.com/office/powerpoint/2010/main" val="3393444885"/>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smtClean="0"/>
              <a:t>Designing Web Application</a:t>
            </a:r>
            <a:endParaRPr lang="en-MY" dirty="0"/>
          </a:p>
        </p:txBody>
      </p:sp>
      <p:sp>
        <p:nvSpPr>
          <p:cNvPr id="3" name="Subtitle 2"/>
          <p:cNvSpPr>
            <a:spLocks noGrp="1"/>
          </p:cNvSpPr>
          <p:nvPr>
            <p:ph type="subTitle" idx="1"/>
          </p:nvPr>
        </p:nvSpPr>
        <p:spPr/>
        <p:txBody>
          <a:bodyPr/>
          <a:lstStyle/>
          <a:p>
            <a:endParaRPr lang="en-MY"/>
          </a:p>
        </p:txBody>
      </p:sp>
      <p:sp>
        <p:nvSpPr>
          <p:cNvPr id="4" name="Slide Number Placeholder 3"/>
          <p:cNvSpPr>
            <a:spLocks noGrp="1"/>
          </p:cNvSpPr>
          <p:nvPr>
            <p:ph type="sldNum" sz="quarter" idx="12"/>
          </p:nvPr>
        </p:nvSpPr>
        <p:spPr/>
        <p:txBody>
          <a:bodyPr/>
          <a:lstStyle/>
          <a:p>
            <a:fld id="{9D5C5935-A9D4-4B7F-9B86-E3EA1F85AF78}" type="slidenum">
              <a:rPr lang="en-MY" smtClean="0"/>
              <a:t>1</a:t>
            </a:fld>
            <a:endParaRPr lang="en-MY"/>
          </a:p>
        </p:txBody>
      </p:sp>
    </p:spTree>
    <p:extLst>
      <p:ext uri="{BB962C8B-B14F-4D97-AF65-F5344CB8AC3E}">
        <p14:creationId xmlns:p14="http://schemas.microsoft.com/office/powerpoint/2010/main" val="1807373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Web Design Principles</a:t>
            </a:r>
            <a:endParaRPr lang="en-MY" dirty="0"/>
          </a:p>
        </p:txBody>
      </p:sp>
      <p:sp>
        <p:nvSpPr>
          <p:cNvPr id="3" name="Content Placeholder 2"/>
          <p:cNvSpPr>
            <a:spLocks noGrp="1"/>
          </p:cNvSpPr>
          <p:nvPr>
            <p:ph idx="1"/>
          </p:nvPr>
        </p:nvSpPr>
        <p:spPr/>
        <p:txBody>
          <a:bodyPr>
            <a:normAutofit fontScale="92500" lnSpcReduction="20000"/>
          </a:bodyPr>
          <a:lstStyle/>
          <a:p>
            <a:pPr marL="0" indent="0">
              <a:buNone/>
            </a:pPr>
            <a:r>
              <a:rPr lang="en-MY" b="1" u="sng" dirty="0" smtClean="0"/>
              <a:t>2</a:t>
            </a:r>
            <a:r>
              <a:rPr lang="en-MY" b="1" u="sng" dirty="0"/>
              <a:t>. Visual </a:t>
            </a:r>
            <a:r>
              <a:rPr lang="en-MY" b="1" u="sng" dirty="0" smtClean="0"/>
              <a:t>hierarchy</a:t>
            </a:r>
          </a:p>
          <a:p>
            <a:r>
              <a:rPr lang="en-MY" dirty="0"/>
              <a:t>Visual hierarchy is the order or sequence in which our eye moves and perceives the things it sees</a:t>
            </a:r>
            <a:r>
              <a:rPr lang="en-MY" dirty="0" smtClean="0"/>
              <a:t>.</a:t>
            </a:r>
          </a:p>
          <a:p>
            <a:r>
              <a:rPr lang="en-MY" dirty="0" smtClean="0"/>
              <a:t> </a:t>
            </a:r>
            <a:r>
              <a:rPr lang="en-MY" dirty="0"/>
              <a:t>When it comes to a web page, the visual hierarchy can be referred to the sequence in which our eye moves from one topic/content/block to another. </a:t>
            </a:r>
            <a:endParaRPr lang="en-MY" dirty="0" smtClean="0"/>
          </a:p>
          <a:p>
            <a:r>
              <a:rPr lang="en-MY" dirty="0" smtClean="0"/>
              <a:t>When </a:t>
            </a:r>
            <a:r>
              <a:rPr lang="en-MY" dirty="0"/>
              <a:t>designing a web page, a designer first need to identify the order of importance of the various topics and then place them in such a way that the visitors first view what is most important and then move onto the others in a hierarchical manner.</a:t>
            </a:r>
          </a:p>
        </p:txBody>
      </p:sp>
      <p:sp>
        <p:nvSpPr>
          <p:cNvPr id="4" name="Slide Number Placeholder 3"/>
          <p:cNvSpPr>
            <a:spLocks noGrp="1"/>
          </p:cNvSpPr>
          <p:nvPr>
            <p:ph type="sldNum" sz="quarter" idx="12"/>
          </p:nvPr>
        </p:nvSpPr>
        <p:spPr/>
        <p:txBody>
          <a:bodyPr/>
          <a:lstStyle/>
          <a:p>
            <a:fld id="{9D5C5935-A9D4-4B7F-9B86-E3EA1F85AF78}" type="slidenum">
              <a:rPr lang="en-MY" smtClean="0"/>
              <a:t>10</a:t>
            </a:fld>
            <a:endParaRPr lang="en-MY"/>
          </a:p>
        </p:txBody>
      </p:sp>
    </p:spTree>
    <p:extLst>
      <p:ext uri="{BB962C8B-B14F-4D97-AF65-F5344CB8AC3E}">
        <p14:creationId xmlns:p14="http://schemas.microsoft.com/office/powerpoint/2010/main" val="4021718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Web Design Principles</a:t>
            </a:r>
            <a:endParaRPr lang="en-MY" dirty="0"/>
          </a:p>
        </p:txBody>
      </p:sp>
      <p:sp>
        <p:nvSpPr>
          <p:cNvPr id="3" name="Content Placeholder 2"/>
          <p:cNvSpPr>
            <a:spLocks noGrp="1"/>
          </p:cNvSpPr>
          <p:nvPr>
            <p:ph idx="1"/>
          </p:nvPr>
        </p:nvSpPr>
        <p:spPr/>
        <p:txBody>
          <a:bodyPr>
            <a:normAutofit fontScale="92500" lnSpcReduction="20000"/>
          </a:bodyPr>
          <a:lstStyle/>
          <a:p>
            <a:pPr marL="0" indent="0">
              <a:buNone/>
            </a:pPr>
            <a:r>
              <a:rPr lang="en-MY" b="1" u="sng" dirty="0" smtClean="0"/>
              <a:t>2</a:t>
            </a:r>
            <a:r>
              <a:rPr lang="en-MY" b="1" u="sng" dirty="0"/>
              <a:t>. Visual </a:t>
            </a:r>
            <a:r>
              <a:rPr lang="en-MY" b="1" u="sng" dirty="0" smtClean="0"/>
              <a:t>hierarchy</a:t>
            </a:r>
          </a:p>
          <a:p>
            <a:r>
              <a:rPr lang="en-MY" dirty="0"/>
              <a:t>Visual hierarchy is the order or sequence in which our eye moves and perceives the things it sees</a:t>
            </a:r>
            <a:r>
              <a:rPr lang="en-MY" dirty="0" smtClean="0"/>
              <a:t>.</a:t>
            </a:r>
          </a:p>
          <a:p>
            <a:r>
              <a:rPr lang="en-MY" dirty="0" smtClean="0"/>
              <a:t> </a:t>
            </a:r>
            <a:r>
              <a:rPr lang="en-MY" dirty="0"/>
              <a:t>When it comes to a web page, the visual hierarchy can be referred to the sequence in which our eye moves from one topic/content/block to another. </a:t>
            </a:r>
            <a:endParaRPr lang="en-MY" dirty="0" smtClean="0"/>
          </a:p>
          <a:p>
            <a:r>
              <a:rPr lang="en-MY" dirty="0" smtClean="0"/>
              <a:t>When </a:t>
            </a:r>
            <a:r>
              <a:rPr lang="en-MY" dirty="0"/>
              <a:t>designing a web page, a designer first need to identify the order of importance of the various topics and then place them in such a way that the visitors first view what is most important and then move onto the others in a hierarchical manner.</a:t>
            </a:r>
          </a:p>
        </p:txBody>
      </p:sp>
      <p:sp>
        <p:nvSpPr>
          <p:cNvPr id="4" name="Slide Number Placeholder 3"/>
          <p:cNvSpPr>
            <a:spLocks noGrp="1"/>
          </p:cNvSpPr>
          <p:nvPr>
            <p:ph type="sldNum" sz="quarter" idx="12"/>
          </p:nvPr>
        </p:nvSpPr>
        <p:spPr/>
        <p:txBody>
          <a:bodyPr/>
          <a:lstStyle/>
          <a:p>
            <a:fld id="{9D5C5935-A9D4-4B7F-9B86-E3EA1F85AF78}" type="slidenum">
              <a:rPr lang="en-MY" smtClean="0"/>
              <a:t>11</a:t>
            </a:fld>
            <a:endParaRPr lang="en-MY"/>
          </a:p>
        </p:txBody>
      </p:sp>
    </p:spTree>
    <p:extLst>
      <p:ext uri="{BB962C8B-B14F-4D97-AF65-F5344CB8AC3E}">
        <p14:creationId xmlns:p14="http://schemas.microsoft.com/office/powerpoint/2010/main" val="3170154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Web Design Principles</a:t>
            </a:r>
            <a:endParaRPr lang="en-MY" dirty="0"/>
          </a:p>
        </p:txBody>
      </p:sp>
      <p:sp>
        <p:nvSpPr>
          <p:cNvPr id="3" name="Content Placeholder 2"/>
          <p:cNvSpPr>
            <a:spLocks noGrp="1"/>
          </p:cNvSpPr>
          <p:nvPr>
            <p:ph idx="1"/>
          </p:nvPr>
        </p:nvSpPr>
        <p:spPr/>
        <p:txBody>
          <a:bodyPr>
            <a:normAutofit fontScale="92500" lnSpcReduction="20000"/>
          </a:bodyPr>
          <a:lstStyle/>
          <a:p>
            <a:pPr marL="0" indent="0">
              <a:buNone/>
            </a:pPr>
            <a:r>
              <a:rPr lang="en-MY" b="1" u="sng" dirty="0" smtClean="0"/>
              <a:t>2</a:t>
            </a:r>
            <a:r>
              <a:rPr lang="en-MY" b="1" u="sng" dirty="0"/>
              <a:t>. Visual </a:t>
            </a:r>
            <a:r>
              <a:rPr lang="en-MY" b="1" u="sng" dirty="0" smtClean="0"/>
              <a:t>hierarchy</a:t>
            </a:r>
          </a:p>
          <a:p>
            <a:r>
              <a:rPr lang="en-MY" dirty="0"/>
              <a:t>Visual hierarchy is the order or sequence in which our eye moves and perceives the things it sees</a:t>
            </a:r>
            <a:r>
              <a:rPr lang="en-MY" dirty="0" smtClean="0"/>
              <a:t>.</a:t>
            </a:r>
          </a:p>
          <a:p>
            <a:r>
              <a:rPr lang="en-MY" dirty="0" smtClean="0"/>
              <a:t> </a:t>
            </a:r>
            <a:r>
              <a:rPr lang="en-MY" dirty="0"/>
              <a:t>When it comes to a web page, the visual hierarchy can be referred to the sequence in which our eye moves from one topic/content/block to another. </a:t>
            </a:r>
            <a:endParaRPr lang="en-MY" dirty="0" smtClean="0"/>
          </a:p>
          <a:p>
            <a:r>
              <a:rPr lang="en-MY" dirty="0" smtClean="0"/>
              <a:t>When </a:t>
            </a:r>
            <a:r>
              <a:rPr lang="en-MY" dirty="0"/>
              <a:t>designing a web page, a designer first need to identify the order of importance of the various topics and then place them in such a way that the visitors first view what is most important and then move onto the others in a hierarchical manner.</a:t>
            </a:r>
          </a:p>
        </p:txBody>
      </p:sp>
      <p:sp>
        <p:nvSpPr>
          <p:cNvPr id="4" name="Slide Number Placeholder 3"/>
          <p:cNvSpPr>
            <a:spLocks noGrp="1"/>
          </p:cNvSpPr>
          <p:nvPr>
            <p:ph type="sldNum" sz="quarter" idx="12"/>
          </p:nvPr>
        </p:nvSpPr>
        <p:spPr/>
        <p:txBody>
          <a:bodyPr/>
          <a:lstStyle/>
          <a:p>
            <a:fld id="{9D5C5935-A9D4-4B7F-9B86-E3EA1F85AF78}" type="slidenum">
              <a:rPr lang="en-MY" smtClean="0"/>
              <a:t>12</a:t>
            </a:fld>
            <a:endParaRPr lang="en-MY"/>
          </a:p>
        </p:txBody>
      </p:sp>
    </p:spTree>
    <p:extLst>
      <p:ext uri="{BB962C8B-B14F-4D97-AF65-F5344CB8AC3E}">
        <p14:creationId xmlns:p14="http://schemas.microsoft.com/office/powerpoint/2010/main" val="4046298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Web Design Principles</a:t>
            </a:r>
          </a:p>
        </p:txBody>
      </p:sp>
      <p:sp>
        <p:nvSpPr>
          <p:cNvPr id="4" name="Slide Number Placeholder 3"/>
          <p:cNvSpPr>
            <a:spLocks noGrp="1"/>
          </p:cNvSpPr>
          <p:nvPr>
            <p:ph type="sldNum" sz="quarter" idx="12"/>
          </p:nvPr>
        </p:nvSpPr>
        <p:spPr/>
        <p:txBody>
          <a:bodyPr/>
          <a:lstStyle/>
          <a:p>
            <a:fld id="{9D5C5935-A9D4-4B7F-9B86-E3EA1F85AF78}" type="slidenum">
              <a:rPr lang="en-MY" smtClean="0"/>
              <a:t>13</a:t>
            </a:fld>
            <a:endParaRPr lang="en-MY"/>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64339402"/>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1324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MY" dirty="0"/>
              <a:t>Web Design Principles</a:t>
            </a:r>
          </a:p>
        </p:txBody>
      </p:sp>
      <p:sp>
        <p:nvSpPr>
          <p:cNvPr id="7" name="Content Placeholder 6"/>
          <p:cNvSpPr>
            <a:spLocks noGrp="1"/>
          </p:cNvSpPr>
          <p:nvPr>
            <p:ph idx="1"/>
          </p:nvPr>
        </p:nvSpPr>
        <p:spPr/>
        <p:txBody>
          <a:bodyPr/>
          <a:lstStyle/>
          <a:p>
            <a:pPr marL="0" indent="0">
              <a:buNone/>
            </a:pPr>
            <a:r>
              <a:rPr lang="en-MY" b="1" u="sng" dirty="0" smtClean="0"/>
              <a:t>3. Accessibility</a:t>
            </a:r>
          </a:p>
          <a:p>
            <a:r>
              <a:rPr lang="en-MY" dirty="0"/>
              <a:t>When a visitor enters the website, he/she must be able to access each bit of information in the easiest manner. </a:t>
            </a:r>
            <a:endParaRPr lang="en-MY" dirty="0" smtClean="0"/>
          </a:p>
          <a:p>
            <a:r>
              <a:rPr lang="en-MY" dirty="0" smtClean="0"/>
              <a:t>This </a:t>
            </a:r>
            <a:r>
              <a:rPr lang="en-MY" dirty="0"/>
              <a:t>means that the text must be legible, the </a:t>
            </a:r>
            <a:r>
              <a:rPr lang="en-MY" dirty="0" err="1"/>
              <a:t>colors</a:t>
            </a:r>
            <a:r>
              <a:rPr lang="en-MY" dirty="0"/>
              <a:t> must not be harsh on the eyes and the background must not overpower the content, etc.</a:t>
            </a:r>
            <a:endParaRPr lang="en-MY" dirty="0" smtClean="0"/>
          </a:p>
          <a:p>
            <a:pPr marL="457200" indent="-457200">
              <a:buAutoNum type="arabicPeriod" startAt="3"/>
            </a:pPr>
            <a:endParaRPr lang="en-MY" b="1" u="sng" dirty="0" smtClean="0"/>
          </a:p>
          <a:p>
            <a:endParaRPr lang="en-MY" dirty="0"/>
          </a:p>
        </p:txBody>
      </p:sp>
      <p:sp>
        <p:nvSpPr>
          <p:cNvPr id="5" name="Slide Number Placeholder 4"/>
          <p:cNvSpPr>
            <a:spLocks noGrp="1"/>
          </p:cNvSpPr>
          <p:nvPr>
            <p:ph type="sldNum" sz="quarter" idx="12"/>
          </p:nvPr>
        </p:nvSpPr>
        <p:spPr/>
        <p:txBody>
          <a:bodyPr/>
          <a:lstStyle/>
          <a:p>
            <a:fld id="{9D5C5935-A9D4-4B7F-9B86-E3EA1F85AF78}" type="slidenum">
              <a:rPr lang="en-MY" smtClean="0"/>
              <a:t>14</a:t>
            </a:fld>
            <a:endParaRPr lang="en-MY"/>
          </a:p>
        </p:txBody>
      </p:sp>
    </p:spTree>
    <p:extLst>
      <p:ext uri="{BB962C8B-B14F-4D97-AF65-F5344CB8AC3E}">
        <p14:creationId xmlns:p14="http://schemas.microsoft.com/office/powerpoint/2010/main" val="659552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Web Design Principles</a:t>
            </a: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498648171"/>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9D5C5935-A9D4-4B7F-9B86-E3EA1F85AF78}" type="slidenum">
              <a:rPr lang="en-MY" smtClean="0"/>
              <a:t>15</a:t>
            </a:fld>
            <a:endParaRPr lang="en-MY"/>
          </a:p>
        </p:txBody>
      </p:sp>
    </p:spTree>
    <p:extLst>
      <p:ext uri="{BB962C8B-B14F-4D97-AF65-F5344CB8AC3E}">
        <p14:creationId xmlns:p14="http://schemas.microsoft.com/office/powerpoint/2010/main" val="3979199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Web Design Principles</a:t>
            </a:r>
          </a:p>
        </p:txBody>
      </p:sp>
      <p:sp>
        <p:nvSpPr>
          <p:cNvPr id="3" name="Content Placeholder 2"/>
          <p:cNvSpPr>
            <a:spLocks noGrp="1"/>
          </p:cNvSpPr>
          <p:nvPr>
            <p:ph idx="1"/>
          </p:nvPr>
        </p:nvSpPr>
        <p:spPr/>
        <p:txBody>
          <a:bodyPr>
            <a:normAutofit fontScale="92500"/>
          </a:bodyPr>
          <a:lstStyle/>
          <a:p>
            <a:pPr marL="0" indent="0">
              <a:buNone/>
            </a:pPr>
            <a:r>
              <a:rPr lang="en-MY" b="1" u="sng" dirty="0"/>
              <a:t>4.   Hick’s </a:t>
            </a:r>
            <a:r>
              <a:rPr lang="en-MY" b="1" u="sng" dirty="0" smtClean="0"/>
              <a:t>law</a:t>
            </a:r>
          </a:p>
          <a:p>
            <a:r>
              <a:rPr lang="en-MY" dirty="0"/>
              <a:t>Hick’s law states that </a:t>
            </a:r>
            <a:r>
              <a:rPr lang="en-MY" b="1" i="1" dirty="0">
                <a:solidFill>
                  <a:schemeClr val="accent6">
                    <a:lumMod val="75000"/>
                  </a:schemeClr>
                </a:solidFill>
              </a:rPr>
              <a:t>‘with every additional choice increases the time required to take a decision.‘ </a:t>
            </a:r>
            <a:endParaRPr lang="en-MY" b="1" i="1" dirty="0" smtClean="0">
              <a:solidFill>
                <a:schemeClr val="accent6">
                  <a:lumMod val="75000"/>
                </a:schemeClr>
              </a:solidFill>
            </a:endParaRPr>
          </a:p>
          <a:p>
            <a:r>
              <a:rPr lang="en-MY" dirty="0" smtClean="0"/>
              <a:t>This </a:t>
            </a:r>
            <a:r>
              <a:rPr lang="en-MY" dirty="0"/>
              <a:t>law does not only hold true for web design but also in a number of other situations and settings. </a:t>
            </a:r>
            <a:endParaRPr lang="en-MY" dirty="0" smtClean="0"/>
          </a:p>
          <a:p>
            <a:r>
              <a:rPr lang="en-MY" dirty="0" smtClean="0"/>
              <a:t>As </a:t>
            </a:r>
            <a:r>
              <a:rPr lang="en-MY" dirty="0"/>
              <a:t>far as web designing is concerned, the more options you offer to your visitors, the more difficult will the website become to use and browse through</a:t>
            </a:r>
            <a:r>
              <a:rPr lang="en-MY" dirty="0" smtClean="0"/>
              <a:t>..</a:t>
            </a:r>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16</a:t>
            </a:fld>
            <a:endParaRPr lang="en-MY"/>
          </a:p>
        </p:txBody>
      </p:sp>
    </p:spTree>
    <p:extLst>
      <p:ext uri="{BB962C8B-B14F-4D97-AF65-F5344CB8AC3E}">
        <p14:creationId xmlns:p14="http://schemas.microsoft.com/office/powerpoint/2010/main" val="1100159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normAutofit fontScale="92500" lnSpcReduction="10000"/>
          </a:bodyPr>
          <a:lstStyle/>
          <a:p>
            <a:r>
              <a:rPr lang="en-MY" dirty="0"/>
              <a:t>This means that we need to reduce the number of choices in order to provide a better user experience. </a:t>
            </a:r>
            <a:endParaRPr lang="en-MY" dirty="0" smtClean="0"/>
          </a:p>
          <a:p>
            <a:r>
              <a:rPr lang="en-MY" dirty="0" smtClean="0"/>
              <a:t>Distracting </a:t>
            </a:r>
            <a:r>
              <a:rPr lang="en-MY" dirty="0"/>
              <a:t>options have to be eliminated to aid increased sales and better overall profit.</a:t>
            </a:r>
          </a:p>
          <a:p>
            <a:r>
              <a:rPr lang="en-MY" dirty="0"/>
              <a:t>Hick’s law can also be translated to ‘More options mean less sales’ In order to incorporate this law without having to sacrifice giving all product or service options that you have, you can organize the products in a hierarchy with the main categories shown in the sidebar and all the products of that category in a separate list</a:t>
            </a:r>
          </a:p>
        </p:txBody>
      </p:sp>
      <p:sp>
        <p:nvSpPr>
          <p:cNvPr id="4" name="Slide Number Placeholder 3"/>
          <p:cNvSpPr>
            <a:spLocks noGrp="1"/>
          </p:cNvSpPr>
          <p:nvPr>
            <p:ph type="sldNum" sz="quarter" idx="12"/>
          </p:nvPr>
        </p:nvSpPr>
        <p:spPr/>
        <p:txBody>
          <a:bodyPr/>
          <a:lstStyle/>
          <a:p>
            <a:fld id="{9D5C5935-A9D4-4B7F-9B86-E3EA1F85AF78}" type="slidenum">
              <a:rPr lang="en-MY" smtClean="0"/>
              <a:t>17</a:t>
            </a:fld>
            <a:endParaRPr lang="en-MY"/>
          </a:p>
        </p:txBody>
      </p:sp>
    </p:spTree>
    <p:extLst>
      <p:ext uri="{BB962C8B-B14F-4D97-AF65-F5344CB8AC3E}">
        <p14:creationId xmlns:p14="http://schemas.microsoft.com/office/powerpoint/2010/main" val="3519837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Web Design Principles</a:t>
            </a:r>
          </a:p>
        </p:txBody>
      </p:sp>
      <p:sp>
        <p:nvSpPr>
          <p:cNvPr id="3" name="Content Placeholder 2"/>
          <p:cNvSpPr>
            <a:spLocks noGrp="1"/>
          </p:cNvSpPr>
          <p:nvPr>
            <p:ph idx="1"/>
          </p:nvPr>
        </p:nvSpPr>
        <p:spPr/>
        <p:txBody>
          <a:bodyPr>
            <a:normAutofit/>
          </a:bodyPr>
          <a:lstStyle/>
          <a:p>
            <a:pPr marL="0" indent="0">
              <a:buNone/>
            </a:pPr>
            <a:r>
              <a:rPr lang="en-MY" b="1" u="sng" dirty="0" smtClean="0"/>
              <a:t>5. </a:t>
            </a:r>
            <a:r>
              <a:rPr lang="en-MY" b="1" u="sng" dirty="0" err="1"/>
              <a:t>Fitt’s</a:t>
            </a:r>
            <a:r>
              <a:rPr lang="en-MY" b="1" u="sng" dirty="0"/>
              <a:t> </a:t>
            </a:r>
            <a:r>
              <a:rPr lang="en-MY" b="1" u="sng" dirty="0" smtClean="0"/>
              <a:t>Law</a:t>
            </a:r>
          </a:p>
          <a:p>
            <a:pPr marL="0" indent="0">
              <a:buNone/>
            </a:pPr>
            <a:r>
              <a:rPr lang="en-MY" dirty="0" err="1" smtClean="0"/>
              <a:t>Fitt’s</a:t>
            </a:r>
            <a:r>
              <a:rPr lang="en-MY" dirty="0" smtClean="0"/>
              <a:t> </a:t>
            </a:r>
            <a:r>
              <a:rPr lang="en-MY" dirty="0"/>
              <a:t>law states that </a:t>
            </a:r>
            <a:r>
              <a:rPr lang="en-MY" b="1" i="1" dirty="0">
                <a:solidFill>
                  <a:schemeClr val="accent6">
                    <a:lumMod val="75000"/>
                  </a:schemeClr>
                </a:solidFill>
              </a:rPr>
              <a:t>‘the time needed to move to a target is dependent upon the size of the target as well as the distance to the </a:t>
            </a:r>
            <a:r>
              <a:rPr lang="en-MY" b="1" i="1" dirty="0" smtClean="0">
                <a:solidFill>
                  <a:schemeClr val="accent6">
                    <a:lumMod val="75000"/>
                  </a:schemeClr>
                </a:solidFill>
              </a:rPr>
              <a:t>target.‘ </a:t>
            </a:r>
          </a:p>
          <a:p>
            <a:r>
              <a:rPr lang="en-MY" dirty="0" smtClean="0"/>
              <a:t>However</a:t>
            </a:r>
            <a:r>
              <a:rPr lang="en-MY" dirty="0"/>
              <a:t>, this does not mean that the bigger, the better but means that usability factor of a target runs as a curve and not as a straight line. </a:t>
            </a:r>
            <a:endParaRPr lang="en-MY" dirty="0" smtClean="0"/>
          </a:p>
          <a:p>
            <a:r>
              <a:rPr lang="en-MY" dirty="0" smtClean="0"/>
              <a:t>When </a:t>
            </a:r>
            <a:r>
              <a:rPr lang="en-MY" dirty="0"/>
              <a:t>you apply this law to your web design, then users may be more motivated and encouraged to press the button that you want them to press.</a:t>
            </a:r>
          </a:p>
        </p:txBody>
      </p:sp>
      <p:sp>
        <p:nvSpPr>
          <p:cNvPr id="4" name="Slide Number Placeholder 3"/>
          <p:cNvSpPr>
            <a:spLocks noGrp="1"/>
          </p:cNvSpPr>
          <p:nvPr>
            <p:ph type="sldNum" sz="quarter" idx="12"/>
          </p:nvPr>
        </p:nvSpPr>
        <p:spPr/>
        <p:txBody>
          <a:bodyPr/>
          <a:lstStyle/>
          <a:p>
            <a:fld id="{9D5C5935-A9D4-4B7F-9B86-E3EA1F85AF78}" type="slidenum">
              <a:rPr lang="en-MY" smtClean="0"/>
              <a:t>18</a:t>
            </a:fld>
            <a:endParaRPr lang="en-MY"/>
          </a:p>
        </p:txBody>
      </p:sp>
    </p:spTree>
    <p:extLst>
      <p:ext uri="{BB962C8B-B14F-4D97-AF65-F5344CB8AC3E}">
        <p14:creationId xmlns:p14="http://schemas.microsoft.com/office/powerpoint/2010/main" val="2305188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normAutofit/>
          </a:bodyPr>
          <a:lstStyle/>
          <a:p>
            <a:r>
              <a:rPr lang="en-MY" dirty="0" smtClean="0"/>
              <a:t>If </a:t>
            </a:r>
            <a:r>
              <a:rPr lang="en-MY" dirty="0"/>
              <a:t>you want your website visitors to take actions like order a product, read about a service or click on something, then you must make sure that they can reach the ‘click here’ more easily and quickly. </a:t>
            </a:r>
            <a:endParaRPr lang="en-MY" dirty="0" smtClean="0"/>
          </a:p>
          <a:p>
            <a:r>
              <a:rPr lang="en-MY" dirty="0" smtClean="0"/>
              <a:t>Thus</a:t>
            </a:r>
            <a:r>
              <a:rPr lang="en-MY" dirty="0"/>
              <a:t>, it is a good idea to consider this law and use it well.</a:t>
            </a:r>
          </a:p>
        </p:txBody>
      </p:sp>
      <p:sp>
        <p:nvSpPr>
          <p:cNvPr id="4" name="Slide Number Placeholder 3"/>
          <p:cNvSpPr>
            <a:spLocks noGrp="1"/>
          </p:cNvSpPr>
          <p:nvPr>
            <p:ph type="sldNum" sz="quarter" idx="12"/>
          </p:nvPr>
        </p:nvSpPr>
        <p:spPr/>
        <p:txBody>
          <a:bodyPr/>
          <a:lstStyle/>
          <a:p>
            <a:fld id="{9D5C5935-A9D4-4B7F-9B86-E3EA1F85AF78}" type="slidenum">
              <a:rPr lang="en-MY" smtClean="0"/>
              <a:t>19</a:t>
            </a:fld>
            <a:endParaRPr lang="en-MY"/>
          </a:p>
        </p:txBody>
      </p:sp>
    </p:spTree>
    <p:extLst>
      <p:ext uri="{BB962C8B-B14F-4D97-AF65-F5344CB8AC3E}">
        <p14:creationId xmlns:p14="http://schemas.microsoft.com/office/powerpoint/2010/main" val="2005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MY" dirty="0" smtClean="0"/>
              <a:t>Topics:</a:t>
            </a:r>
            <a:endParaRPr lang="en-MY" dirty="0"/>
          </a:p>
        </p:txBody>
      </p:sp>
      <p:sp>
        <p:nvSpPr>
          <p:cNvPr id="6" name="Content Placeholder 5"/>
          <p:cNvSpPr>
            <a:spLocks noGrp="1"/>
          </p:cNvSpPr>
          <p:nvPr>
            <p:ph idx="1"/>
          </p:nvPr>
        </p:nvSpPr>
        <p:spPr/>
        <p:txBody>
          <a:bodyPr/>
          <a:lstStyle/>
          <a:p>
            <a:r>
              <a:rPr lang="en-MY" dirty="0" smtClean="0"/>
              <a:t>Design </a:t>
            </a:r>
            <a:r>
              <a:rPr lang="en-MY" dirty="0"/>
              <a:t>Consideration</a:t>
            </a:r>
          </a:p>
          <a:p>
            <a:r>
              <a:rPr lang="en-MY" dirty="0"/>
              <a:t>Trading Performance for Size and Resolution</a:t>
            </a:r>
          </a:p>
          <a:p>
            <a:r>
              <a:rPr lang="en-MY" dirty="0" smtClean="0"/>
              <a:t>Creating </a:t>
            </a:r>
            <a:r>
              <a:rPr lang="en-MY" dirty="0"/>
              <a:t>the Design Plan and Map of the Web Site </a:t>
            </a:r>
          </a:p>
          <a:p>
            <a:r>
              <a:rPr lang="en-MY" dirty="0" smtClean="0"/>
              <a:t>Defining </a:t>
            </a:r>
            <a:r>
              <a:rPr lang="en-MY" dirty="0"/>
              <a:t>and Designing the Media Components</a:t>
            </a:r>
          </a:p>
          <a:p>
            <a:r>
              <a:rPr lang="en-MY" dirty="0" smtClean="0"/>
              <a:t>Gathering </a:t>
            </a:r>
            <a:r>
              <a:rPr lang="en-MY" dirty="0"/>
              <a:t>the Components Together</a:t>
            </a:r>
          </a:p>
          <a:p>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2</a:t>
            </a:fld>
            <a:endParaRPr lang="en-MY"/>
          </a:p>
        </p:txBody>
      </p:sp>
    </p:spTree>
    <p:extLst>
      <p:ext uri="{BB962C8B-B14F-4D97-AF65-F5344CB8AC3E}">
        <p14:creationId xmlns:p14="http://schemas.microsoft.com/office/powerpoint/2010/main" val="2332872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Web Design Principles</a:t>
            </a:r>
          </a:p>
        </p:txBody>
      </p:sp>
      <p:sp>
        <p:nvSpPr>
          <p:cNvPr id="3" name="Content Placeholder 2"/>
          <p:cNvSpPr>
            <a:spLocks noGrp="1"/>
          </p:cNvSpPr>
          <p:nvPr>
            <p:ph idx="1"/>
          </p:nvPr>
        </p:nvSpPr>
        <p:spPr/>
        <p:txBody>
          <a:bodyPr>
            <a:normAutofit fontScale="92500" lnSpcReduction="20000"/>
          </a:bodyPr>
          <a:lstStyle/>
          <a:p>
            <a:pPr marL="0" indent="0">
              <a:buNone/>
            </a:pPr>
            <a:r>
              <a:rPr lang="en-MY" b="1" u="sng" dirty="0" smtClean="0"/>
              <a:t>6.   Communication </a:t>
            </a:r>
            <a:r>
              <a:rPr lang="en-MY" b="1" u="sng" dirty="0"/>
              <a:t>and </a:t>
            </a:r>
            <a:r>
              <a:rPr lang="en-MY" b="1" u="sng" dirty="0" smtClean="0"/>
              <a:t>content</a:t>
            </a:r>
          </a:p>
          <a:p>
            <a:r>
              <a:rPr lang="en-MY" dirty="0"/>
              <a:t>Everyone who visits your website is looking for some or the other kind of information or content, and thus it is very important for you to communicate with them clearly and in an engaging manner. </a:t>
            </a:r>
            <a:endParaRPr lang="en-MY" dirty="0" smtClean="0"/>
          </a:p>
          <a:p>
            <a:r>
              <a:rPr lang="en-MY" dirty="0" smtClean="0"/>
              <a:t>Your </a:t>
            </a:r>
            <a:r>
              <a:rPr lang="en-MY" dirty="0"/>
              <a:t>information must be compelling, easy to read and easy to process. </a:t>
            </a:r>
            <a:endParaRPr lang="en-MY" dirty="0" smtClean="0"/>
          </a:p>
          <a:p>
            <a:r>
              <a:rPr lang="en-MY" dirty="0" smtClean="0"/>
              <a:t>Communication </a:t>
            </a:r>
            <a:r>
              <a:rPr lang="en-MY" dirty="0"/>
              <a:t>is not just about providing written information but also about offering images, infographics and another form of media such as videos and audio pieces. </a:t>
            </a:r>
            <a:endParaRPr lang="en-MY" dirty="0" smtClean="0"/>
          </a:p>
          <a:p>
            <a:r>
              <a:rPr lang="en-MY" dirty="0" smtClean="0"/>
              <a:t>Web </a:t>
            </a:r>
            <a:r>
              <a:rPr lang="en-MY" dirty="0"/>
              <a:t>design takes into consideration a concept called ‘Visible language’. </a:t>
            </a:r>
            <a:endParaRPr lang="en-MY" b="1" u="sng" dirty="0"/>
          </a:p>
        </p:txBody>
      </p:sp>
      <p:sp>
        <p:nvSpPr>
          <p:cNvPr id="4" name="Slide Number Placeholder 3"/>
          <p:cNvSpPr>
            <a:spLocks noGrp="1"/>
          </p:cNvSpPr>
          <p:nvPr>
            <p:ph type="sldNum" sz="quarter" idx="12"/>
          </p:nvPr>
        </p:nvSpPr>
        <p:spPr/>
        <p:txBody>
          <a:bodyPr/>
          <a:lstStyle/>
          <a:p>
            <a:fld id="{9D5C5935-A9D4-4B7F-9B86-E3EA1F85AF78}" type="slidenum">
              <a:rPr lang="en-MY" smtClean="0"/>
              <a:t>20</a:t>
            </a:fld>
            <a:endParaRPr lang="en-MY"/>
          </a:p>
        </p:txBody>
      </p:sp>
    </p:spTree>
    <p:extLst>
      <p:ext uri="{BB962C8B-B14F-4D97-AF65-F5344CB8AC3E}">
        <p14:creationId xmlns:p14="http://schemas.microsoft.com/office/powerpoint/2010/main" val="756008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32172944"/>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9D5C5935-A9D4-4B7F-9B86-E3EA1F85AF78}" type="slidenum">
              <a:rPr lang="en-MY" smtClean="0"/>
              <a:t>21</a:t>
            </a:fld>
            <a:endParaRPr lang="en-MY"/>
          </a:p>
        </p:txBody>
      </p:sp>
    </p:spTree>
    <p:extLst>
      <p:ext uri="{BB962C8B-B14F-4D97-AF65-F5344CB8AC3E}">
        <p14:creationId xmlns:p14="http://schemas.microsoft.com/office/powerpoint/2010/main" val="3038451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Web Design Principles</a:t>
            </a:r>
          </a:p>
        </p:txBody>
      </p:sp>
      <p:sp>
        <p:nvSpPr>
          <p:cNvPr id="3" name="Content Placeholder 2"/>
          <p:cNvSpPr>
            <a:spLocks noGrp="1"/>
          </p:cNvSpPr>
          <p:nvPr>
            <p:ph idx="1"/>
          </p:nvPr>
        </p:nvSpPr>
        <p:spPr/>
        <p:txBody>
          <a:bodyPr>
            <a:normAutofit fontScale="92500" lnSpcReduction="10000"/>
          </a:bodyPr>
          <a:lstStyle/>
          <a:p>
            <a:pPr marL="0" indent="0">
              <a:buNone/>
            </a:pPr>
            <a:r>
              <a:rPr lang="en-MY" b="1" u="sng" dirty="0"/>
              <a:t>7.   White space and simple </a:t>
            </a:r>
            <a:r>
              <a:rPr lang="en-MY" b="1" u="sng" dirty="0" smtClean="0"/>
              <a:t>design</a:t>
            </a:r>
          </a:p>
          <a:p>
            <a:r>
              <a:rPr lang="en-MY" dirty="0"/>
              <a:t>A simple design is an effective design. </a:t>
            </a:r>
            <a:endParaRPr lang="en-MY" dirty="0" smtClean="0"/>
          </a:p>
          <a:p>
            <a:r>
              <a:rPr lang="en-MY" dirty="0" smtClean="0"/>
              <a:t>White </a:t>
            </a:r>
            <a:r>
              <a:rPr lang="en-MY" dirty="0"/>
              <a:t>space not only helps to take the cognitive load off the website but also makes it easier for users to perceive the information provided on the website. </a:t>
            </a:r>
            <a:endParaRPr lang="en-MY" dirty="0" smtClean="0"/>
          </a:p>
          <a:p>
            <a:r>
              <a:rPr lang="en-MY" dirty="0" smtClean="0"/>
              <a:t>White </a:t>
            </a:r>
            <a:r>
              <a:rPr lang="en-MY" dirty="0"/>
              <a:t>space helps to divide the web page into several distinct parts or areas which makes it simpler to process information. </a:t>
            </a:r>
            <a:endParaRPr lang="en-MY" dirty="0" smtClean="0"/>
          </a:p>
          <a:p>
            <a:r>
              <a:rPr lang="en-MY" dirty="0" smtClean="0"/>
              <a:t>It </a:t>
            </a:r>
            <a:r>
              <a:rPr lang="en-MY" dirty="0"/>
              <a:t>is always better to have a whitespace solution to the problem of complex hierarchical structures. </a:t>
            </a:r>
          </a:p>
        </p:txBody>
      </p:sp>
      <p:sp>
        <p:nvSpPr>
          <p:cNvPr id="4" name="Slide Number Placeholder 3"/>
          <p:cNvSpPr>
            <a:spLocks noGrp="1"/>
          </p:cNvSpPr>
          <p:nvPr>
            <p:ph type="sldNum" sz="quarter" idx="12"/>
          </p:nvPr>
        </p:nvSpPr>
        <p:spPr/>
        <p:txBody>
          <a:bodyPr/>
          <a:lstStyle/>
          <a:p>
            <a:fld id="{9D5C5935-A9D4-4B7F-9B86-E3EA1F85AF78}" type="slidenum">
              <a:rPr lang="en-MY" smtClean="0"/>
              <a:t>22</a:t>
            </a:fld>
            <a:endParaRPr lang="en-MY"/>
          </a:p>
        </p:txBody>
      </p:sp>
    </p:spTree>
    <p:extLst>
      <p:ext uri="{BB962C8B-B14F-4D97-AF65-F5344CB8AC3E}">
        <p14:creationId xmlns:p14="http://schemas.microsoft.com/office/powerpoint/2010/main" val="722579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09710349"/>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9D5C5935-A9D4-4B7F-9B86-E3EA1F85AF78}" type="slidenum">
              <a:rPr lang="en-MY" smtClean="0"/>
              <a:t>23</a:t>
            </a:fld>
            <a:endParaRPr lang="en-MY"/>
          </a:p>
        </p:txBody>
      </p:sp>
    </p:spTree>
    <p:extLst>
      <p:ext uri="{BB962C8B-B14F-4D97-AF65-F5344CB8AC3E}">
        <p14:creationId xmlns:p14="http://schemas.microsoft.com/office/powerpoint/2010/main" val="3249157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Web Design Principles</a:t>
            </a:r>
          </a:p>
        </p:txBody>
      </p:sp>
      <p:sp>
        <p:nvSpPr>
          <p:cNvPr id="3" name="Content Placeholder 2"/>
          <p:cNvSpPr>
            <a:spLocks noGrp="1"/>
          </p:cNvSpPr>
          <p:nvPr>
            <p:ph idx="1"/>
          </p:nvPr>
        </p:nvSpPr>
        <p:spPr/>
        <p:txBody>
          <a:bodyPr>
            <a:normAutofit fontScale="92500" lnSpcReduction="10000"/>
          </a:bodyPr>
          <a:lstStyle/>
          <a:p>
            <a:pPr marL="0" indent="0">
              <a:buNone/>
            </a:pPr>
            <a:r>
              <a:rPr lang="en-MY" b="1" u="sng" dirty="0" smtClean="0"/>
              <a:t>8.   Regular testing</a:t>
            </a:r>
          </a:p>
          <a:p>
            <a:r>
              <a:rPr lang="en-MY" i="1" dirty="0" smtClean="0">
                <a:solidFill>
                  <a:schemeClr val="accent6">
                    <a:lumMod val="75000"/>
                  </a:schemeClr>
                </a:solidFill>
              </a:rPr>
              <a:t>Test </a:t>
            </a:r>
            <a:r>
              <a:rPr lang="en-MY" i="1" dirty="0">
                <a:solidFill>
                  <a:schemeClr val="accent6">
                    <a:lumMod val="75000"/>
                  </a:schemeClr>
                </a:solidFill>
              </a:rPr>
              <a:t>Early and Test Often or ‘TETO’ </a:t>
            </a:r>
            <a:r>
              <a:rPr lang="en-MY" dirty="0"/>
              <a:t>is another web design principle that all designers and website owners must consider. </a:t>
            </a:r>
            <a:endParaRPr lang="en-MY" dirty="0" smtClean="0"/>
          </a:p>
          <a:p>
            <a:r>
              <a:rPr lang="en-MY" dirty="0" smtClean="0"/>
              <a:t>Conducting </a:t>
            </a:r>
            <a:r>
              <a:rPr lang="en-MY" dirty="0"/>
              <a:t>usability tests every now and then provide important results and insights into many kinds of problems and complications related to a website layout or aspects of design. </a:t>
            </a:r>
            <a:endParaRPr lang="en-MY" dirty="0" smtClean="0"/>
          </a:p>
          <a:p>
            <a:r>
              <a:rPr lang="en-MY" dirty="0" smtClean="0"/>
              <a:t>Websites </a:t>
            </a:r>
            <a:r>
              <a:rPr lang="en-MY" dirty="0"/>
              <a:t>constantly need upgrades and updates so as to maintain the visitor footsteps and customer interest.</a:t>
            </a:r>
          </a:p>
        </p:txBody>
      </p:sp>
      <p:sp>
        <p:nvSpPr>
          <p:cNvPr id="4" name="Slide Number Placeholder 3"/>
          <p:cNvSpPr>
            <a:spLocks noGrp="1"/>
          </p:cNvSpPr>
          <p:nvPr>
            <p:ph type="sldNum" sz="quarter" idx="12"/>
          </p:nvPr>
        </p:nvSpPr>
        <p:spPr/>
        <p:txBody>
          <a:bodyPr/>
          <a:lstStyle/>
          <a:p>
            <a:fld id="{9D5C5935-A9D4-4B7F-9B86-E3EA1F85AF78}" type="slidenum">
              <a:rPr lang="en-MY" smtClean="0"/>
              <a:t>24</a:t>
            </a:fld>
            <a:endParaRPr lang="en-MY"/>
          </a:p>
        </p:txBody>
      </p:sp>
    </p:spTree>
    <p:extLst>
      <p:ext uri="{BB962C8B-B14F-4D97-AF65-F5344CB8AC3E}">
        <p14:creationId xmlns:p14="http://schemas.microsoft.com/office/powerpoint/2010/main" val="1742545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18622416"/>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9D5C5935-A9D4-4B7F-9B86-E3EA1F85AF78}" type="slidenum">
              <a:rPr lang="en-MY" smtClean="0"/>
              <a:t>25</a:t>
            </a:fld>
            <a:endParaRPr lang="en-MY"/>
          </a:p>
        </p:txBody>
      </p:sp>
    </p:spTree>
    <p:extLst>
      <p:ext uri="{BB962C8B-B14F-4D97-AF65-F5344CB8AC3E}">
        <p14:creationId xmlns:p14="http://schemas.microsoft.com/office/powerpoint/2010/main" val="805295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MY" dirty="0"/>
              <a:t>Trading Performance for Size and Resolution</a:t>
            </a:r>
            <a:br>
              <a:rPr lang="en-MY" dirty="0"/>
            </a:br>
            <a:endParaRPr lang="en-MY" dirty="0"/>
          </a:p>
        </p:txBody>
      </p:sp>
      <p:sp>
        <p:nvSpPr>
          <p:cNvPr id="6" name="Text Placeholder 5"/>
          <p:cNvSpPr>
            <a:spLocks noGrp="1"/>
          </p:cNvSpPr>
          <p:nvPr>
            <p:ph type="body" idx="1"/>
          </p:nvPr>
        </p:nvSpPr>
        <p:spPr/>
        <p:txBody>
          <a:bodyPr/>
          <a:lstStyle/>
          <a:p>
            <a:endParaRPr lang="en-MY"/>
          </a:p>
        </p:txBody>
      </p:sp>
      <p:sp>
        <p:nvSpPr>
          <p:cNvPr id="4" name="Slide Number Placeholder 3"/>
          <p:cNvSpPr>
            <a:spLocks noGrp="1"/>
          </p:cNvSpPr>
          <p:nvPr>
            <p:ph type="sldNum" sz="quarter" idx="12"/>
          </p:nvPr>
        </p:nvSpPr>
        <p:spPr/>
        <p:txBody>
          <a:bodyPr/>
          <a:lstStyle/>
          <a:p>
            <a:fld id="{9D5C5935-A9D4-4B7F-9B86-E3EA1F85AF78}" type="slidenum">
              <a:rPr lang="en-MY" smtClean="0"/>
              <a:t>26</a:t>
            </a:fld>
            <a:endParaRPr lang="en-MY"/>
          </a:p>
        </p:txBody>
      </p:sp>
    </p:spTree>
    <p:extLst>
      <p:ext uri="{BB962C8B-B14F-4D97-AF65-F5344CB8AC3E}">
        <p14:creationId xmlns:p14="http://schemas.microsoft.com/office/powerpoint/2010/main" val="1947211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MY" dirty="0"/>
              <a:t>What is Image Resolution?</a:t>
            </a:r>
          </a:p>
        </p:txBody>
      </p:sp>
      <p:sp>
        <p:nvSpPr>
          <p:cNvPr id="6" name="Content Placeholder 5"/>
          <p:cNvSpPr>
            <a:spLocks noGrp="1"/>
          </p:cNvSpPr>
          <p:nvPr>
            <p:ph idx="1"/>
          </p:nvPr>
        </p:nvSpPr>
        <p:spPr/>
        <p:txBody>
          <a:bodyPr>
            <a:normAutofit/>
          </a:bodyPr>
          <a:lstStyle/>
          <a:p>
            <a:r>
              <a:rPr lang="en-MY" dirty="0" smtClean="0"/>
              <a:t>The </a:t>
            </a:r>
            <a:r>
              <a:rPr lang="en-MY" dirty="0"/>
              <a:t>size of an </a:t>
            </a:r>
            <a:r>
              <a:rPr lang="en-MY" dirty="0" smtClean="0"/>
              <a:t>image. </a:t>
            </a:r>
          </a:p>
          <a:p>
            <a:r>
              <a:rPr lang="en-MY" dirty="0"/>
              <a:t>It’s the density of dots that make up the image when printing. </a:t>
            </a:r>
            <a:endParaRPr lang="en-MY" dirty="0" smtClean="0"/>
          </a:p>
          <a:p>
            <a:r>
              <a:rPr lang="en-MY" dirty="0" smtClean="0"/>
              <a:t>The </a:t>
            </a:r>
            <a:r>
              <a:rPr lang="en-MY" dirty="0"/>
              <a:t>bigger resolution, the more detailed it is, the lower the resolution, the less detailed and fuzzy it becomes. </a:t>
            </a:r>
            <a:endParaRPr lang="en-MY" dirty="0" smtClean="0"/>
          </a:p>
          <a:p>
            <a:r>
              <a:rPr lang="en-MY" dirty="0"/>
              <a:t>DPI (dots per inch) and PPI (pixels per inch) are often used and are much of the same thing. </a:t>
            </a:r>
          </a:p>
        </p:txBody>
      </p:sp>
      <p:sp>
        <p:nvSpPr>
          <p:cNvPr id="4" name="Slide Number Placeholder 3"/>
          <p:cNvSpPr>
            <a:spLocks noGrp="1"/>
          </p:cNvSpPr>
          <p:nvPr>
            <p:ph type="sldNum" sz="quarter" idx="12"/>
          </p:nvPr>
        </p:nvSpPr>
        <p:spPr/>
        <p:txBody>
          <a:bodyPr/>
          <a:lstStyle/>
          <a:p>
            <a:fld id="{9D5C5935-A9D4-4B7F-9B86-E3EA1F85AF78}" type="slidenum">
              <a:rPr lang="en-MY" smtClean="0"/>
              <a:t>27</a:t>
            </a:fld>
            <a:endParaRPr lang="en-MY"/>
          </a:p>
        </p:txBody>
      </p:sp>
    </p:spTree>
    <p:extLst>
      <p:ext uri="{BB962C8B-B14F-4D97-AF65-F5344CB8AC3E}">
        <p14:creationId xmlns:p14="http://schemas.microsoft.com/office/powerpoint/2010/main" val="3667401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Image Resolution for the Web</a:t>
            </a:r>
          </a:p>
        </p:txBody>
      </p:sp>
      <p:sp>
        <p:nvSpPr>
          <p:cNvPr id="3" name="Content Placeholder 2"/>
          <p:cNvSpPr>
            <a:spLocks noGrp="1"/>
          </p:cNvSpPr>
          <p:nvPr>
            <p:ph idx="1"/>
          </p:nvPr>
        </p:nvSpPr>
        <p:spPr/>
        <p:txBody>
          <a:bodyPr>
            <a:normAutofit/>
          </a:bodyPr>
          <a:lstStyle/>
          <a:p>
            <a:r>
              <a:rPr lang="en-MY" dirty="0"/>
              <a:t>The goal of an image on a website is to get it to load fast. </a:t>
            </a:r>
            <a:endParaRPr lang="en-MY" dirty="0" smtClean="0"/>
          </a:p>
          <a:p>
            <a:r>
              <a:rPr lang="en-MY" dirty="0" smtClean="0"/>
              <a:t>It’s </a:t>
            </a:r>
            <a:r>
              <a:rPr lang="en-MY" dirty="0"/>
              <a:t>useless to have massive images on your website and it takes forever to load—especially on mobile devices using a slower connection. </a:t>
            </a:r>
            <a:endParaRPr lang="en-MY" dirty="0" smtClean="0"/>
          </a:p>
          <a:p>
            <a:r>
              <a:rPr lang="en-MY" dirty="0" smtClean="0"/>
              <a:t>There </a:t>
            </a:r>
            <a:r>
              <a:rPr lang="en-MY" dirty="0"/>
              <a:t>is no notion of DPI on a computer screen, it’s done in pixels, not dots and inches like a printer. </a:t>
            </a:r>
          </a:p>
        </p:txBody>
      </p:sp>
      <p:sp>
        <p:nvSpPr>
          <p:cNvPr id="4" name="Slide Number Placeholder 3"/>
          <p:cNvSpPr>
            <a:spLocks noGrp="1"/>
          </p:cNvSpPr>
          <p:nvPr>
            <p:ph type="sldNum" sz="quarter" idx="12"/>
          </p:nvPr>
        </p:nvSpPr>
        <p:spPr/>
        <p:txBody>
          <a:bodyPr/>
          <a:lstStyle/>
          <a:p>
            <a:fld id="{9D5C5935-A9D4-4B7F-9B86-E3EA1F85AF78}" type="slidenum">
              <a:rPr lang="en-MY" smtClean="0"/>
              <a:t>28</a:t>
            </a:fld>
            <a:endParaRPr lang="en-MY"/>
          </a:p>
        </p:txBody>
      </p:sp>
    </p:spTree>
    <p:extLst>
      <p:ext uri="{BB962C8B-B14F-4D97-AF65-F5344CB8AC3E}">
        <p14:creationId xmlns:p14="http://schemas.microsoft.com/office/powerpoint/2010/main" val="2422888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Pixel Per Inch</a:t>
            </a:r>
            <a:endParaRPr lang="en-MY" dirty="0"/>
          </a:p>
        </p:txBody>
      </p:sp>
      <p:sp>
        <p:nvSpPr>
          <p:cNvPr id="3" name="Content Placeholder 2"/>
          <p:cNvSpPr>
            <a:spLocks noGrp="1"/>
          </p:cNvSpPr>
          <p:nvPr>
            <p:ph idx="1"/>
          </p:nvPr>
        </p:nvSpPr>
        <p:spPr/>
        <p:txBody>
          <a:bodyPr>
            <a:normAutofit fontScale="92500"/>
          </a:bodyPr>
          <a:lstStyle/>
          <a:p>
            <a:r>
              <a:rPr lang="en-MY" dirty="0"/>
              <a:t>The problem is that the size of the pixels </a:t>
            </a:r>
            <a:r>
              <a:rPr lang="en-MY" dirty="0" smtClean="0"/>
              <a:t>is </a:t>
            </a:r>
            <a:r>
              <a:rPr lang="en-MY" dirty="0"/>
              <a:t>only one of two factors that govern image size and quality. </a:t>
            </a:r>
            <a:endParaRPr lang="en-MY" dirty="0" smtClean="0"/>
          </a:p>
          <a:p>
            <a:r>
              <a:rPr lang="en-MY" dirty="0" smtClean="0"/>
              <a:t>The </a:t>
            </a:r>
            <a:r>
              <a:rPr lang="en-MY" dirty="0"/>
              <a:t>other is the physical size of an image once it's printed, and the thing that ties them together is how many pixels there are in an image: the pixel dimensions, often expressed as a number of pixels wide and a number tall, such as 640×480</a:t>
            </a:r>
            <a:r>
              <a:rPr lang="en-MY" dirty="0" smtClean="0"/>
              <a:t>.</a:t>
            </a:r>
          </a:p>
          <a:p>
            <a:r>
              <a:rPr lang="en-MY" dirty="0"/>
              <a:t>The second factors – how many dots per inch, and how big the image ends up.</a:t>
            </a:r>
          </a:p>
          <a:p>
            <a:r>
              <a:rPr lang="en-MY" dirty="0"/>
              <a:t>This are completely dependent on each other; change one, and the other changes.</a:t>
            </a:r>
          </a:p>
        </p:txBody>
      </p:sp>
      <p:sp>
        <p:nvSpPr>
          <p:cNvPr id="4" name="Slide Number Placeholder 3"/>
          <p:cNvSpPr>
            <a:spLocks noGrp="1"/>
          </p:cNvSpPr>
          <p:nvPr>
            <p:ph type="sldNum" sz="quarter" idx="12"/>
          </p:nvPr>
        </p:nvSpPr>
        <p:spPr/>
        <p:txBody>
          <a:bodyPr/>
          <a:lstStyle/>
          <a:p>
            <a:fld id="{9D5C5935-A9D4-4B7F-9B86-E3EA1F85AF78}" type="slidenum">
              <a:rPr lang="en-MY" smtClean="0"/>
              <a:t>29</a:t>
            </a:fld>
            <a:endParaRPr lang="en-MY"/>
          </a:p>
        </p:txBody>
      </p:sp>
    </p:spTree>
    <p:extLst>
      <p:ext uri="{BB962C8B-B14F-4D97-AF65-F5344CB8AC3E}">
        <p14:creationId xmlns:p14="http://schemas.microsoft.com/office/powerpoint/2010/main" val="2370036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What is Web Design</a:t>
            </a:r>
            <a:endParaRPr lang="en-MY" dirty="0"/>
          </a:p>
        </p:txBody>
      </p:sp>
      <p:sp>
        <p:nvSpPr>
          <p:cNvPr id="3" name="Content Placeholder 2"/>
          <p:cNvSpPr>
            <a:spLocks noGrp="1"/>
          </p:cNvSpPr>
          <p:nvPr>
            <p:ph idx="1"/>
          </p:nvPr>
        </p:nvSpPr>
        <p:spPr/>
        <p:txBody>
          <a:bodyPr/>
          <a:lstStyle/>
          <a:p>
            <a:r>
              <a:rPr lang="en-MY" dirty="0" smtClean="0"/>
              <a:t>Concept </a:t>
            </a:r>
            <a:r>
              <a:rPr lang="en-MY" dirty="0"/>
              <a:t>of planning, creating, and maintaining </a:t>
            </a:r>
            <a:r>
              <a:rPr lang="en-MY" dirty="0" smtClean="0"/>
              <a:t>websites. </a:t>
            </a:r>
          </a:p>
          <a:p>
            <a:r>
              <a:rPr lang="en-MY" dirty="0" smtClean="0"/>
              <a:t>Also a </a:t>
            </a:r>
            <a:r>
              <a:rPr lang="en-MY" dirty="0"/>
              <a:t>process of using creativity to design and construct a website and updating it regularly to incorporate </a:t>
            </a:r>
            <a:r>
              <a:rPr lang="en-MY" dirty="0" smtClean="0"/>
              <a:t>changes. </a:t>
            </a:r>
          </a:p>
          <a:p>
            <a:r>
              <a:rPr lang="en-MY" dirty="0"/>
              <a:t>Besides the creation and updating, </a:t>
            </a:r>
            <a:r>
              <a:rPr lang="en-MY" dirty="0" smtClean="0"/>
              <a:t>it also </a:t>
            </a:r>
            <a:r>
              <a:rPr lang="en-MY" dirty="0"/>
              <a:t>involves taking care of the user interface, the architecture of information present, the layout, the </a:t>
            </a:r>
            <a:r>
              <a:rPr lang="en-MY" dirty="0" err="1"/>
              <a:t>colors</a:t>
            </a:r>
            <a:r>
              <a:rPr lang="en-MY" dirty="0"/>
              <a:t>, content, navigation ergonomics, as well as the designs of the various icons.</a:t>
            </a:r>
          </a:p>
        </p:txBody>
      </p:sp>
      <p:sp>
        <p:nvSpPr>
          <p:cNvPr id="4" name="Slide Number Placeholder 3"/>
          <p:cNvSpPr>
            <a:spLocks noGrp="1"/>
          </p:cNvSpPr>
          <p:nvPr>
            <p:ph type="sldNum" sz="quarter" idx="12"/>
          </p:nvPr>
        </p:nvSpPr>
        <p:spPr/>
        <p:txBody>
          <a:bodyPr/>
          <a:lstStyle/>
          <a:p>
            <a:fld id="{9D5C5935-A9D4-4B7F-9B86-E3EA1F85AF78}" type="slidenum">
              <a:rPr lang="en-MY" smtClean="0"/>
              <a:t>3</a:t>
            </a:fld>
            <a:endParaRPr lang="en-MY"/>
          </a:p>
        </p:txBody>
      </p:sp>
    </p:spTree>
    <p:extLst>
      <p:ext uri="{BB962C8B-B14F-4D97-AF65-F5344CB8AC3E}">
        <p14:creationId xmlns:p14="http://schemas.microsoft.com/office/powerpoint/2010/main" val="2283011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MY" dirty="0"/>
              <a:t>Ex A: Same pixel dimensions, higher DPI; lower physical </a:t>
            </a:r>
            <a:r>
              <a:rPr lang="en-MY" dirty="0" smtClean="0"/>
              <a:t>size</a:t>
            </a:r>
            <a:endParaRPr lang="en-MY" dirty="0"/>
          </a:p>
        </p:txBody>
      </p:sp>
      <p:sp>
        <p:nvSpPr>
          <p:cNvPr id="16" name="Text Placeholder 15"/>
          <p:cNvSpPr>
            <a:spLocks noGrp="1"/>
          </p:cNvSpPr>
          <p:nvPr>
            <p:ph type="body" idx="1"/>
          </p:nvPr>
        </p:nvSpPr>
        <p:spPr/>
        <p:txBody>
          <a:bodyPr/>
          <a:lstStyle/>
          <a:p>
            <a:r>
              <a:rPr lang="en-MY" dirty="0" smtClean="0"/>
              <a:t>DPI: 300</a:t>
            </a:r>
            <a:endParaRPr lang="en-MY" dirty="0"/>
          </a:p>
        </p:txBody>
      </p:sp>
      <p:pic>
        <p:nvPicPr>
          <p:cNvPr id="13" name="Content Placeholder 12"/>
          <p:cNvPicPr>
            <a:picLocks noGrp="1" noChangeAspect="1"/>
          </p:cNvPicPr>
          <p:nvPr>
            <p:ph sz="half" idx="2"/>
          </p:nvPr>
        </p:nvPicPr>
        <p:blipFill>
          <a:blip r:embed="rId2"/>
          <a:stretch>
            <a:fillRect/>
          </a:stretch>
        </p:blipFill>
        <p:spPr>
          <a:xfrm>
            <a:off x="616879" y="3291250"/>
            <a:ext cx="2867025" cy="1628775"/>
          </a:xfrm>
          <a:prstGeom prst="rect">
            <a:avLst/>
          </a:prstGeom>
        </p:spPr>
      </p:pic>
      <p:sp>
        <p:nvSpPr>
          <p:cNvPr id="17" name="Text Placeholder 16"/>
          <p:cNvSpPr>
            <a:spLocks noGrp="1"/>
          </p:cNvSpPr>
          <p:nvPr>
            <p:ph type="body" sz="quarter" idx="3"/>
          </p:nvPr>
        </p:nvSpPr>
        <p:spPr/>
        <p:txBody>
          <a:bodyPr/>
          <a:lstStyle/>
          <a:p>
            <a:r>
              <a:rPr lang="en-MY" dirty="0" smtClean="0"/>
              <a:t>DPI:72</a:t>
            </a:r>
            <a:endParaRPr lang="en-MY" dirty="0"/>
          </a:p>
        </p:txBody>
      </p:sp>
      <p:pic>
        <p:nvPicPr>
          <p:cNvPr id="15" name="Content Placeholder 14"/>
          <p:cNvPicPr>
            <a:picLocks noGrp="1" noChangeAspect="1"/>
          </p:cNvPicPr>
          <p:nvPr>
            <p:ph sz="quarter" idx="4"/>
          </p:nvPr>
        </p:nvPicPr>
        <p:blipFill>
          <a:blip r:embed="rId3"/>
          <a:stretch>
            <a:fillRect/>
          </a:stretch>
        </p:blipFill>
        <p:spPr>
          <a:xfrm>
            <a:off x="7509002" y="3584574"/>
            <a:ext cx="1209675" cy="704850"/>
          </a:xfrm>
          <a:prstGeom prst="rect">
            <a:avLst/>
          </a:prstGeom>
        </p:spPr>
      </p:pic>
      <p:sp>
        <p:nvSpPr>
          <p:cNvPr id="4" name="Slide Number Placeholder 3"/>
          <p:cNvSpPr>
            <a:spLocks noGrp="1"/>
          </p:cNvSpPr>
          <p:nvPr>
            <p:ph type="sldNum" sz="quarter" idx="12"/>
          </p:nvPr>
        </p:nvSpPr>
        <p:spPr/>
        <p:txBody>
          <a:bodyPr/>
          <a:lstStyle/>
          <a:p>
            <a:fld id="{9D5C5935-A9D4-4B7F-9B86-E3EA1F85AF78}" type="slidenum">
              <a:rPr lang="en-MY" smtClean="0"/>
              <a:t>30</a:t>
            </a:fld>
            <a:endParaRPr lang="en-MY"/>
          </a:p>
        </p:txBody>
      </p:sp>
      <p:pic>
        <p:nvPicPr>
          <p:cNvPr id="14" name="Picture 13"/>
          <p:cNvPicPr>
            <a:picLocks noChangeAspect="1"/>
          </p:cNvPicPr>
          <p:nvPr/>
        </p:nvPicPr>
        <p:blipFill>
          <a:blip r:embed="rId4"/>
          <a:stretch>
            <a:fillRect/>
          </a:stretch>
        </p:blipFill>
        <p:spPr>
          <a:xfrm>
            <a:off x="3593833" y="3896858"/>
            <a:ext cx="2505348" cy="2608308"/>
          </a:xfrm>
          <a:prstGeom prst="rect">
            <a:avLst/>
          </a:prstGeom>
        </p:spPr>
      </p:pic>
      <p:pic>
        <p:nvPicPr>
          <p:cNvPr id="18" name="Picture 17"/>
          <p:cNvPicPr>
            <a:picLocks noChangeAspect="1"/>
          </p:cNvPicPr>
          <p:nvPr/>
        </p:nvPicPr>
        <p:blipFill>
          <a:blip r:embed="rId5"/>
          <a:stretch>
            <a:fillRect/>
          </a:stretch>
        </p:blipFill>
        <p:spPr>
          <a:xfrm>
            <a:off x="8828606" y="4105637"/>
            <a:ext cx="1076325" cy="1095375"/>
          </a:xfrm>
          <a:prstGeom prst="rect">
            <a:avLst/>
          </a:prstGeom>
        </p:spPr>
      </p:pic>
    </p:spTree>
    <p:extLst>
      <p:ext uri="{BB962C8B-B14F-4D97-AF65-F5344CB8AC3E}">
        <p14:creationId xmlns:p14="http://schemas.microsoft.com/office/powerpoint/2010/main" val="205559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MY" dirty="0"/>
              <a:t>Ex A: Same pixel dimensions, higher DPI; lower physical size</a:t>
            </a:r>
          </a:p>
        </p:txBody>
      </p:sp>
      <p:sp>
        <p:nvSpPr>
          <p:cNvPr id="9" name="Content Placeholder 8"/>
          <p:cNvSpPr>
            <a:spLocks noGrp="1"/>
          </p:cNvSpPr>
          <p:nvPr>
            <p:ph idx="1"/>
          </p:nvPr>
        </p:nvSpPr>
        <p:spPr/>
        <p:txBody>
          <a:bodyPr/>
          <a:lstStyle/>
          <a:p>
            <a:r>
              <a:rPr lang="en-MY" dirty="0"/>
              <a:t>The effect is that there are now more dots to each </a:t>
            </a:r>
            <a:r>
              <a:rPr lang="en-MY" dirty="0" smtClean="0"/>
              <a:t>inch</a:t>
            </a:r>
          </a:p>
          <a:p>
            <a:r>
              <a:rPr lang="en-MY" dirty="0"/>
              <a:t>B</a:t>
            </a:r>
            <a:r>
              <a:rPr lang="en-MY" dirty="0" smtClean="0"/>
              <a:t>ecause </a:t>
            </a:r>
            <a:r>
              <a:rPr lang="en-MY" dirty="0"/>
              <a:t>the total number of dots making up the image hasn't changed, the mathematical inevitability is that the image becomes </a:t>
            </a:r>
            <a:r>
              <a:rPr lang="en-MY" dirty="0" smtClean="0"/>
              <a:t>smaller.</a:t>
            </a:r>
          </a:p>
          <a:p>
            <a:r>
              <a:rPr lang="en-MY" dirty="0" smtClean="0"/>
              <a:t>Since </a:t>
            </a:r>
            <a:r>
              <a:rPr lang="en-MY" dirty="0"/>
              <a:t>each of the pixels which make up the image has become smaller in order to fit more of them into an inch.</a:t>
            </a:r>
          </a:p>
        </p:txBody>
      </p:sp>
      <p:sp>
        <p:nvSpPr>
          <p:cNvPr id="7" name="Slide Number Placeholder 6"/>
          <p:cNvSpPr>
            <a:spLocks noGrp="1"/>
          </p:cNvSpPr>
          <p:nvPr>
            <p:ph type="sldNum" sz="quarter" idx="12"/>
          </p:nvPr>
        </p:nvSpPr>
        <p:spPr/>
        <p:txBody>
          <a:bodyPr/>
          <a:lstStyle/>
          <a:p>
            <a:fld id="{9D5C5935-A9D4-4B7F-9B86-E3EA1F85AF78}" type="slidenum">
              <a:rPr lang="en-MY" smtClean="0"/>
              <a:t>31</a:t>
            </a:fld>
            <a:endParaRPr lang="en-MY"/>
          </a:p>
        </p:txBody>
      </p:sp>
    </p:spTree>
    <p:extLst>
      <p:ext uri="{BB962C8B-B14F-4D97-AF65-F5344CB8AC3E}">
        <p14:creationId xmlns:p14="http://schemas.microsoft.com/office/powerpoint/2010/main" val="836058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Ex A: Same pixel dimensions, higher DPI; lower physical size</a:t>
            </a:r>
          </a:p>
        </p:txBody>
      </p:sp>
      <p:sp>
        <p:nvSpPr>
          <p:cNvPr id="3" name="Content Placeholder 2"/>
          <p:cNvSpPr>
            <a:spLocks noGrp="1"/>
          </p:cNvSpPr>
          <p:nvPr>
            <p:ph idx="1"/>
          </p:nvPr>
        </p:nvSpPr>
        <p:spPr/>
        <p:txBody>
          <a:bodyPr/>
          <a:lstStyle/>
          <a:p>
            <a:r>
              <a:rPr lang="en-MY" dirty="0"/>
              <a:t>The grid of pixels that makes up your computer screen never change </a:t>
            </a:r>
            <a:r>
              <a:rPr lang="en-MY" dirty="0" smtClean="0"/>
              <a:t>size.</a:t>
            </a:r>
          </a:p>
          <a:p>
            <a:r>
              <a:rPr lang="en-MY" dirty="0" smtClean="0"/>
              <a:t>'a </a:t>
            </a:r>
            <a:r>
              <a:rPr lang="en-MY" dirty="0"/>
              <a:t>pixel' is a abstract, </a:t>
            </a:r>
            <a:r>
              <a:rPr lang="en-MY" dirty="0" err="1"/>
              <a:t>sizeless</a:t>
            </a:r>
            <a:r>
              <a:rPr lang="en-MY" dirty="0"/>
              <a:t> thing – but the pixels that make up an image can be printed at any size you like. </a:t>
            </a:r>
            <a:endParaRPr lang="en-MY" dirty="0" smtClean="0"/>
          </a:p>
          <a:p>
            <a:endParaRPr lang="en-MY" dirty="0"/>
          </a:p>
          <a:p>
            <a:endParaRPr lang="en-MY" dirty="0" smtClean="0"/>
          </a:p>
          <a:p>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32</a:t>
            </a:fld>
            <a:endParaRPr lang="en-MY"/>
          </a:p>
        </p:txBody>
      </p:sp>
      <p:pic>
        <p:nvPicPr>
          <p:cNvPr id="5" name="Picture 4"/>
          <p:cNvPicPr>
            <a:picLocks noChangeAspect="1"/>
          </p:cNvPicPr>
          <p:nvPr/>
        </p:nvPicPr>
        <p:blipFill>
          <a:blip r:embed="rId2"/>
          <a:stretch>
            <a:fillRect/>
          </a:stretch>
        </p:blipFill>
        <p:spPr>
          <a:xfrm>
            <a:off x="2940639" y="4200525"/>
            <a:ext cx="5553075" cy="1590675"/>
          </a:xfrm>
          <a:prstGeom prst="rect">
            <a:avLst/>
          </a:prstGeom>
        </p:spPr>
      </p:pic>
    </p:spTree>
    <p:extLst>
      <p:ext uri="{BB962C8B-B14F-4D97-AF65-F5344CB8AC3E}">
        <p14:creationId xmlns:p14="http://schemas.microsoft.com/office/powerpoint/2010/main" val="2599281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MY" dirty="0"/>
              <a:t>Example B: Same physical size, lower DPI; lower pixel dimensions</a:t>
            </a:r>
            <a:endParaRPr lang="en-MY" dirty="0"/>
          </a:p>
        </p:txBody>
      </p:sp>
      <p:sp>
        <p:nvSpPr>
          <p:cNvPr id="16" name="Text Placeholder 15"/>
          <p:cNvSpPr>
            <a:spLocks noGrp="1"/>
          </p:cNvSpPr>
          <p:nvPr>
            <p:ph sz="half" idx="1"/>
          </p:nvPr>
        </p:nvSpPr>
        <p:spPr>
          <a:xfrm>
            <a:off x="1092863" y="2510789"/>
            <a:ext cx="4450050" cy="3436621"/>
          </a:xfrm>
        </p:spPr>
        <p:txBody>
          <a:bodyPr/>
          <a:lstStyle/>
          <a:p>
            <a:endParaRPr lang="en-MY" dirty="0"/>
          </a:p>
          <a:p>
            <a:endParaRPr lang="en-MY" dirty="0" smtClean="0"/>
          </a:p>
          <a:p>
            <a:endParaRPr lang="en-MY" dirty="0"/>
          </a:p>
          <a:p>
            <a:endParaRPr lang="en-MY" dirty="0"/>
          </a:p>
        </p:txBody>
      </p:sp>
      <p:pic>
        <p:nvPicPr>
          <p:cNvPr id="6" name="Content Placeholder 5"/>
          <p:cNvPicPr>
            <a:picLocks noGrp="1" noChangeAspect="1"/>
          </p:cNvPicPr>
          <p:nvPr>
            <p:ph sz="half" idx="2"/>
          </p:nvPr>
        </p:nvPicPr>
        <p:blipFill>
          <a:blip r:embed="rId2"/>
          <a:stretch>
            <a:fillRect/>
          </a:stretch>
        </p:blipFill>
        <p:spPr>
          <a:xfrm>
            <a:off x="7417487" y="2314303"/>
            <a:ext cx="2558834" cy="4170900"/>
          </a:xfrm>
          <a:prstGeom prst="rect">
            <a:avLst/>
          </a:prstGeom>
        </p:spPr>
      </p:pic>
      <p:sp>
        <p:nvSpPr>
          <p:cNvPr id="4" name="Slide Number Placeholder 3"/>
          <p:cNvSpPr>
            <a:spLocks noGrp="1"/>
          </p:cNvSpPr>
          <p:nvPr>
            <p:ph type="sldNum" sz="quarter" idx="12"/>
          </p:nvPr>
        </p:nvSpPr>
        <p:spPr/>
        <p:txBody>
          <a:bodyPr/>
          <a:lstStyle/>
          <a:p>
            <a:fld id="{9D5C5935-A9D4-4B7F-9B86-E3EA1F85AF78}" type="slidenum">
              <a:rPr lang="en-MY" smtClean="0"/>
              <a:t>33</a:t>
            </a:fld>
            <a:endParaRPr lang="en-MY"/>
          </a:p>
        </p:txBody>
      </p:sp>
      <p:pic>
        <p:nvPicPr>
          <p:cNvPr id="5" name="Picture 4"/>
          <p:cNvPicPr>
            <a:picLocks noChangeAspect="1"/>
          </p:cNvPicPr>
          <p:nvPr/>
        </p:nvPicPr>
        <p:blipFill>
          <a:blip r:embed="rId3"/>
          <a:stretch>
            <a:fillRect/>
          </a:stretch>
        </p:blipFill>
        <p:spPr>
          <a:xfrm>
            <a:off x="2803635" y="2314303"/>
            <a:ext cx="2546984" cy="4170900"/>
          </a:xfrm>
          <a:prstGeom prst="rect">
            <a:avLst/>
          </a:prstGeom>
        </p:spPr>
      </p:pic>
      <p:sp>
        <p:nvSpPr>
          <p:cNvPr id="7" name="TextBox 6"/>
          <p:cNvSpPr txBox="1"/>
          <p:nvPr/>
        </p:nvSpPr>
        <p:spPr>
          <a:xfrm>
            <a:off x="1199403" y="4135523"/>
            <a:ext cx="1258620" cy="406265"/>
          </a:xfrm>
          <a:prstGeom prst="rect">
            <a:avLst/>
          </a:prstGeom>
          <a:noFill/>
        </p:spPr>
        <p:txBody>
          <a:bodyPr wrap="none" rtlCol="0">
            <a:spAutoFit/>
          </a:bodyPr>
          <a:lstStyle/>
          <a:p>
            <a:r>
              <a:rPr lang="en-MY" dirty="0" smtClean="0"/>
              <a:t>Original Size</a:t>
            </a:r>
            <a:endParaRPr lang="en-MY" dirty="0"/>
          </a:p>
        </p:txBody>
      </p:sp>
      <p:sp>
        <p:nvSpPr>
          <p:cNvPr id="19" name="TextBox 18"/>
          <p:cNvSpPr txBox="1"/>
          <p:nvPr/>
        </p:nvSpPr>
        <p:spPr>
          <a:xfrm>
            <a:off x="6346064" y="4076587"/>
            <a:ext cx="907621" cy="646331"/>
          </a:xfrm>
          <a:prstGeom prst="rect">
            <a:avLst/>
          </a:prstGeom>
          <a:noFill/>
        </p:spPr>
        <p:txBody>
          <a:bodyPr wrap="none" rtlCol="0">
            <a:spAutoFit/>
          </a:bodyPr>
          <a:lstStyle/>
          <a:p>
            <a:r>
              <a:rPr lang="en-MY" dirty="0" smtClean="0"/>
              <a:t>¼ no of</a:t>
            </a:r>
          </a:p>
          <a:p>
            <a:r>
              <a:rPr lang="en-MY" dirty="0" smtClean="0"/>
              <a:t> pixels</a:t>
            </a:r>
            <a:endParaRPr lang="en-MY" dirty="0"/>
          </a:p>
        </p:txBody>
      </p:sp>
    </p:spTree>
    <p:extLst>
      <p:ext uri="{BB962C8B-B14F-4D97-AF65-F5344CB8AC3E}">
        <p14:creationId xmlns:p14="http://schemas.microsoft.com/office/powerpoint/2010/main" val="2547204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MY" dirty="0"/>
              <a:t>Example B: Same physical size, lower DPI; lower pixel dimensions</a:t>
            </a:r>
          </a:p>
        </p:txBody>
      </p:sp>
      <p:sp>
        <p:nvSpPr>
          <p:cNvPr id="9" name="Content Placeholder 8"/>
          <p:cNvSpPr>
            <a:spLocks noGrp="1"/>
          </p:cNvSpPr>
          <p:nvPr>
            <p:ph idx="1"/>
          </p:nvPr>
        </p:nvSpPr>
        <p:spPr/>
        <p:txBody>
          <a:bodyPr/>
          <a:lstStyle/>
          <a:p>
            <a:r>
              <a:rPr lang="en-MY" dirty="0" smtClean="0"/>
              <a:t>On </a:t>
            </a:r>
            <a:r>
              <a:rPr lang="en-MY" dirty="0"/>
              <a:t>the right, </a:t>
            </a:r>
            <a:r>
              <a:rPr lang="en-MY" dirty="0" smtClean="0"/>
              <a:t>while </a:t>
            </a:r>
            <a:r>
              <a:rPr lang="en-MY" dirty="0"/>
              <a:t>maintaining the same physical size, which means that each individual pixel has got </a:t>
            </a:r>
            <a:r>
              <a:rPr lang="en-MY" dirty="0" smtClean="0"/>
              <a:t>bigger. </a:t>
            </a:r>
          </a:p>
          <a:p>
            <a:r>
              <a:rPr lang="en-MY" dirty="0" smtClean="0"/>
              <a:t>The </a:t>
            </a:r>
            <a:r>
              <a:rPr lang="en-MY" dirty="0"/>
              <a:t>DPI value has dropped (since there are fewer dots fitting into every inch). </a:t>
            </a:r>
            <a:endParaRPr lang="en-MY" dirty="0" smtClean="0"/>
          </a:p>
          <a:p>
            <a:endParaRPr lang="en-MY" dirty="0"/>
          </a:p>
          <a:p>
            <a:endParaRPr lang="en-MY" dirty="0"/>
          </a:p>
        </p:txBody>
      </p:sp>
      <p:sp>
        <p:nvSpPr>
          <p:cNvPr id="7" name="Slide Number Placeholder 6"/>
          <p:cNvSpPr>
            <a:spLocks noGrp="1"/>
          </p:cNvSpPr>
          <p:nvPr>
            <p:ph type="sldNum" sz="quarter" idx="12"/>
          </p:nvPr>
        </p:nvSpPr>
        <p:spPr/>
        <p:txBody>
          <a:bodyPr/>
          <a:lstStyle/>
          <a:p>
            <a:fld id="{9D5C5935-A9D4-4B7F-9B86-E3EA1F85AF78}" type="slidenum">
              <a:rPr lang="en-MY" smtClean="0"/>
              <a:t>34</a:t>
            </a:fld>
            <a:endParaRPr lang="en-MY"/>
          </a:p>
        </p:txBody>
      </p:sp>
      <p:pic>
        <p:nvPicPr>
          <p:cNvPr id="2" name="Picture 1"/>
          <p:cNvPicPr>
            <a:picLocks noChangeAspect="1"/>
          </p:cNvPicPr>
          <p:nvPr/>
        </p:nvPicPr>
        <p:blipFill>
          <a:blip r:embed="rId2"/>
          <a:stretch>
            <a:fillRect/>
          </a:stretch>
        </p:blipFill>
        <p:spPr>
          <a:xfrm>
            <a:off x="3177812" y="4487593"/>
            <a:ext cx="5810250" cy="1562100"/>
          </a:xfrm>
          <a:prstGeom prst="rect">
            <a:avLst/>
          </a:prstGeom>
        </p:spPr>
      </p:pic>
    </p:spTree>
    <p:extLst>
      <p:ext uri="{BB962C8B-B14F-4D97-AF65-F5344CB8AC3E}">
        <p14:creationId xmlns:p14="http://schemas.microsoft.com/office/powerpoint/2010/main" val="1092893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MY" dirty="0"/>
              <a:t>If you are making an image for the web or digital </a:t>
            </a:r>
            <a:r>
              <a:rPr lang="en-MY" dirty="0" smtClean="0"/>
              <a:t>displays!</a:t>
            </a:r>
            <a:endParaRPr lang="en-MY" dirty="0"/>
          </a:p>
        </p:txBody>
      </p:sp>
      <p:sp>
        <p:nvSpPr>
          <p:cNvPr id="9" name="Text Placeholder 8"/>
          <p:cNvSpPr>
            <a:spLocks noGrp="1"/>
          </p:cNvSpPr>
          <p:nvPr>
            <p:ph type="body" sz="quarter" idx="13"/>
          </p:nvPr>
        </p:nvSpPr>
        <p:spPr/>
        <p:txBody>
          <a:bodyPr>
            <a:normAutofit fontScale="70000" lnSpcReduction="20000"/>
          </a:bodyPr>
          <a:lstStyle/>
          <a:p>
            <a:r>
              <a:rPr lang="en-MY" dirty="0"/>
              <a:t>If you are making an image for the web or digital displays, ignore the DPI or PPI just use </a:t>
            </a:r>
            <a:r>
              <a:rPr lang="en-MY" dirty="0" smtClean="0"/>
              <a:t>the dimensions </a:t>
            </a:r>
            <a:r>
              <a:rPr lang="en-MY" dirty="0"/>
              <a:t>you need it to be such as 400 pixels by 800 pixels. After all, 400 x 800 pixels is always going to be 400 x 800 pixels.</a:t>
            </a:r>
          </a:p>
        </p:txBody>
      </p:sp>
      <p:sp>
        <p:nvSpPr>
          <p:cNvPr id="3" name="Content Placeholder 2"/>
          <p:cNvSpPr>
            <a:spLocks noGrp="1"/>
          </p:cNvSpPr>
          <p:nvPr>
            <p:ph type="body" idx="1"/>
          </p:nvPr>
        </p:nvSpPr>
        <p:spPr/>
        <p:txBody>
          <a:bodyPr>
            <a:normAutofit/>
          </a:bodyPr>
          <a:lstStyle/>
          <a:p>
            <a:r>
              <a:rPr lang="en-MY" dirty="0" smtClean="0"/>
              <a:t>. </a:t>
            </a:r>
          </a:p>
          <a:p>
            <a:endParaRPr lang="en-MY" dirty="0"/>
          </a:p>
          <a:p>
            <a:endParaRPr lang="en-MY" dirty="0" smtClean="0"/>
          </a:p>
          <a:p>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35</a:t>
            </a:fld>
            <a:endParaRPr lang="en-MY"/>
          </a:p>
        </p:txBody>
      </p:sp>
    </p:spTree>
    <p:extLst>
      <p:ext uri="{BB962C8B-B14F-4D97-AF65-F5344CB8AC3E}">
        <p14:creationId xmlns:p14="http://schemas.microsoft.com/office/powerpoint/2010/main" val="2488024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MY" dirty="0" smtClean="0"/>
              <a:t>Design Plan and Map</a:t>
            </a:r>
            <a:endParaRPr lang="en-MY" dirty="0"/>
          </a:p>
        </p:txBody>
      </p:sp>
      <p:sp>
        <p:nvSpPr>
          <p:cNvPr id="7" name="Text Placeholder 6"/>
          <p:cNvSpPr>
            <a:spLocks noGrp="1"/>
          </p:cNvSpPr>
          <p:nvPr>
            <p:ph type="body" idx="1"/>
          </p:nvPr>
        </p:nvSpPr>
        <p:spPr/>
        <p:txBody>
          <a:bodyPr/>
          <a:lstStyle/>
          <a:p>
            <a:endParaRPr lang="en-MY"/>
          </a:p>
        </p:txBody>
      </p:sp>
      <p:sp>
        <p:nvSpPr>
          <p:cNvPr id="5" name="Slide Number Placeholder 4"/>
          <p:cNvSpPr>
            <a:spLocks noGrp="1"/>
          </p:cNvSpPr>
          <p:nvPr>
            <p:ph type="sldNum" sz="quarter" idx="12"/>
          </p:nvPr>
        </p:nvSpPr>
        <p:spPr/>
        <p:txBody>
          <a:bodyPr/>
          <a:lstStyle/>
          <a:p>
            <a:fld id="{9D5C5935-A9D4-4B7F-9B86-E3EA1F85AF78}" type="slidenum">
              <a:rPr lang="en-MY" smtClean="0"/>
              <a:t>36</a:t>
            </a:fld>
            <a:endParaRPr lang="en-MY"/>
          </a:p>
        </p:txBody>
      </p:sp>
    </p:spTree>
    <p:extLst>
      <p:ext uri="{BB962C8B-B14F-4D97-AF65-F5344CB8AC3E}">
        <p14:creationId xmlns:p14="http://schemas.microsoft.com/office/powerpoint/2010/main" val="884524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MY" dirty="0"/>
              <a:t>Sitemaps</a:t>
            </a:r>
          </a:p>
        </p:txBody>
      </p:sp>
      <p:sp>
        <p:nvSpPr>
          <p:cNvPr id="6" name="Content Placeholder 5"/>
          <p:cNvSpPr>
            <a:spLocks noGrp="1"/>
          </p:cNvSpPr>
          <p:nvPr>
            <p:ph idx="1"/>
          </p:nvPr>
        </p:nvSpPr>
        <p:spPr/>
        <p:txBody>
          <a:bodyPr/>
          <a:lstStyle/>
          <a:p>
            <a:r>
              <a:rPr lang="en-MY" dirty="0"/>
              <a:t>A site </a:t>
            </a:r>
            <a:r>
              <a:rPr lang="en-MY" dirty="0" smtClean="0"/>
              <a:t>map- the </a:t>
            </a:r>
            <a:r>
              <a:rPr lang="en-MY" dirty="0"/>
              <a:t>architectural framework for the project, whether a large scale system or a five-page website. </a:t>
            </a:r>
            <a:endParaRPr lang="en-MY" dirty="0" smtClean="0"/>
          </a:p>
          <a:p>
            <a:r>
              <a:rPr lang="en-MY" dirty="0" smtClean="0"/>
              <a:t>When </a:t>
            </a:r>
            <a:r>
              <a:rPr lang="en-MY" dirty="0"/>
              <a:t>clients understand how to build site maps, the web design process becomes increasingly efficient for both parties. </a:t>
            </a:r>
            <a:endParaRPr lang="en-MY" dirty="0" smtClean="0"/>
          </a:p>
          <a:p>
            <a:r>
              <a:rPr lang="en-MY" dirty="0" smtClean="0"/>
              <a:t>The </a:t>
            </a:r>
            <a:r>
              <a:rPr lang="en-MY" dirty="0"/>
              <a:t>following is a resource </a:t>
            </a:r>
            <a:r>
              <a:rPr lang="en-MY" dirty="0" smtClean="0"/>
              <a:t>created </a:t>
            </a:r>
            <a:r>
              <a:rPr lang="en-MY" dirty="0"/>
              <a:t>to assist clients in preparing and organizing for small to medium size websites.</a:t>
            </a:r>
          </a:p>
        </p:txBody>
      </p:sp>
      <p:sp>
        <p:nvSpPr>
          <p:cNvPr id="4" name="Slide Number Placeholder 3"/>
          <p:cNvSpPr>
            <a:spLocks noGrp="1"/>
          </p:cNvSpPr>
          <p:nvPr>
            <p:ph type="sldNum" sz="quarter" idx="12"/>
          </p:nvPr>
        </p:nvSpPr>
        <p:spPr/>
        <p:txBody>
          <a:bodyPr/>
          <a:lstStyle/>
          <a:p>
            <a:fld id="{9D5C5935-A9D4-4B7F-9B86-E3EA1F85AF78}" type="slidenum">
              <a:rPr lang="en-MY" smtClean="0"/>
              <a:t>37</a:t>
            </a:fld>
            <a:endParaRPr lang="en-MY"/>
          </a:p>
        </p:txBody>
      </p:sp>
    </p:spTree>
    <p:extLst>
      <p:ext uri="{BB962C8B-B14F-4D97-AF65-F5344CB8AC3E}">
        <p14:creationId xmlns:p14="http://schemas.microsoft.com/office/powerpoint/2010/main" val="19966973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Sitemaps</a:t>
            </a:r>
          </a:p>
        </p:txBody>
      </p:sp>
      <p:sp>
        <p:nvSpPr>
          <p:cNvPr id="3" name="Content Placeholder 2"/>
          <p:cNvSpPr>
            <a:spLocks noGrp="1"/>
          </p:cNvSpPr>
          <p:nvPr>
            <p:ph idx="1"/>
          </p:nvPr>
        </p:nvSpPr>
        <p:spPr/>
        <p:txBody>
          <a:bodyPr>
            <a:normAutofit fontScale="77500" lnSpcReduction="20000"/>
          </a:bodyPr>
          <a:lstStyle/>
          <a:p>
            <a:pPr marL="0" indent="0">
              <a:buNone/>
            </a:pPr>
            <a:r>
              <a:rPr lang="en-MY" b="1" u="sng" dirty="0"/>
              <a:t>1. Identify All Pages Involved in the Project</a:t>
            </a:r>
          </a:p>
          <a:p>
            <a:r>
              <a:rPr lang="en-MY" dirty="0" smtClean="0"/>
              <a:t>You must understand </a:t>
            </a:r>
            <a:r>
              <a:rPr lang="en-MY" dirty="0"/>
              <a:t>the basic ideas and goals for a </a:t>
            </a:r>
            <a:r>
              <a:rPr lang="en-MY" dirty="0" smtClean="0"/>
              <a:t>project. </a:t>
            </a:r>
          </a:p>
          <a:p>
            <a:r>
              <a:rPr lang="en-MY" dirty="0" smtClean="0"/>
              <a:t>Try </a:t>
            </a:r>
            <a:r>
              <a:rPr lang="en-MY" dirty="0"/>
              <a:t>to build a list of pages included in the website. </a:t>
            </a:r>
            <a:endParaRPr lang="en-MY" dirty="0" smtClean="0"/>
          </a:p>
          <a:p>
            <a:r>
              <a:rPr lang="en-MY" dirty="0"/>
              <a:t>This is a </a:t>
            </a:r>
            <a:r>
              <a:rPr lang="en-MY" dirty="0" smtClean="0"/>
              <a:t>simple example that considered </a:t>
            </a:r>
            <a:r>
              <a:rPr lang="en-MY" dirty="0"/>
              <a:t>the primary pages of your website, regardless of how they are going to be displayed across the website</a:t>
            </a:r>
            <a:r>
              <a:rPr lang="en-MY" dirty="0" smtClean="0"/>
              <a:t>.</a:t>
            </a:r>
          </a:p>
          <a:p>
            <a:pPr marL="1371600" lvl="2" indent="-457200">
              <a:buFont typeface="+mj-lt"/>
              <a:buAutoNum type="arabicPeriod"/>
            </a:pPr>
            <a:r>
              <a:rPr lang="en-MY" dirty="0"/>
              <a:t>Homepage</a:t>
            </a:r>
          </a:p>
          <a:p>
            <a:pPr marL="1371600" lvl="2" indent="-457200">
              <a:buFont typeface="+mj-lt"/>
              <a:buAutoNum type="arabicPeriod"/>
            </a:pPr>
            <a:r>
              <a:rPr lang="en-MY" dirty="0"/>
              <a:t>About Us</a:t>
            </a:r>
          </a:p>
          <a:p>
            <a:pPr marL="1371600" lvl="2" indent="-457200">
              <a:buFont typeface="+mj-lt"/>
              <a:buAutoNum type="arabicPeriod"/>
            </a:pPr>
            <a:r>
              <a:rPr lang="en-MY" dirty="0"/>
              <a:t>Services</a:t>
            </a:r>
          </a:p>
          <a:p>
            <a:pPr marL="1371600" lvl="2" indent="-457200">
              <a:buFont typeface="+mj-lt"/>
              <a:buAutoNum type="arabicPeriod"/>
            </a:pPr>
            <a:r>
              <a:rPr lang="en-MY" dirty="0"/>
              <a:t>Blog</a:t>
            </a:r>
          </a:p>
          <a:p>
            <a:pPr marL="1371600" lvl="2" indent="-457200">
              <a:buFont typeface="+mj-lt"/>
              <a:buAutoNum type="arabicPeriod"/>
            </a:pPr>
            <a:r>
              <a:rPr lang="en-MY" dirty="0" smtClean="0"/>
              <a:t>Contact</a:t>
            </a:r>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38</a:t>
            </a:fld>
            <a:endParaRPr lang="en-MY"/>
          </a:p>
        </p:txBody>
      </p:sp>
    </p:spTree>
    <p:extLst>
      <p:ext uri="{BB962C8B-B14F-4D97-AF65-F5344CB8AC3E}">
        <p14:creationId xmlns:p14="http://schemas.microsoft.com/office/powerpoint/2010/main" val="24064461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Sitemaps</a:t>
            </a:r>
          </a:p>
        </p:txBody>
      </p:sp>
      <p:sp>
        <p:nvSpPr>
          <p:cNvPr id="3" name="Content Placeholder 2"/>
          <p:cNvSpPr>
            <a:spLocks noGrp="1"/>
          </p:cNvSpPr>
          <p:nvPr>
            <p:ph idx="1"/>
          </p:nvPr>
        </p:nvSpPr>
        <p:spPr/>
        <p:txBody>
          <a:bodyPr>
            <a:normAutofit fontScale="92500"/>
          </a:bodyPr>
          <a:lstStyle/>
          <a:p>
            <a:pPr marL="0" indent="0">
              <a:buNone/>
            </a:pPr>
            <a:r>
              <a:rPr lang="en-MY" b="1" u="sng" dirty="0"/>
              <a:t>2. Sub Pages</a:t>
            </a:r>
          </a:p>
          <a:p>
            <a:r>
              <a:rPr lang="en-MY" dirty="0" smtClean="0"/>
              <a:t>Next, you </a:t>
            </a:r>
            <a:r>
              <a:rPr lang="en-MY" dirty="0"/>
              <a:t>can build upon </a:t>
            </a:r>
            <a:r>
              <a:rPr lang="en-MY" dirty="0" smtClean="0"/>
              <a:t>your </a:t>
            </a:r>
            <a:r>
              <a:rPr lang="en-MY" dirty="0"/>
              <a:t>site map with relevant sub-pages. Although some projects don’t require any sub pages, it is important for any client to know this step</a:t>
            </a:r>
            <a:r>
              <a:rPr lang="en-MY" dirty="0" smtClean="0"/>
              <a:t>.</a:t>
            </a:r>
          </a:p>
          <a:p>
            <a:pPr marL="1371600" lvl="2" indent="-457200">
              <a:buFont typeface="+mj-lt"/>
              <a:buAutoNum type="arabicPeriod"/>
            </a:pPr>
            <a:r>
              <a:rPr lang="en-MY" dirty="0" smtClean="0"/>
              <a:t>Homepage</a:t>
            </a:r>
            <a:endParaRPr lang="en-MY" dirty="0"/>
          </a:p>
          <a:p>
            <a:pPr marL="1371600" lvl="2" indent="-457200">
              <a:buFont typeface="+mj-lt"/>
              <a:buAutoNum type="arabicPeriod"/>
            </a:pPr>
            <a:r>
              <a:rPr lang="en-MY" dirty="0"/>
              <a:t>About Us</a:t>
            </a:r>
          </a:p>
          <a:p>
            <a:pPr marL="1714500" lvl="3" indent="-457200">
              <a:buFont typeface="+mj-lt"/>
              <a:buAutoNum type="arabicPeriod"/>
            </a:pPr>
            <a:r>
              <a:rPr lang="en-MY" dirty="0"/>
              <a:t>History</a:t>
            </a:r>
          </a:p>
          <a:p>
            <a:pPr marL="1714500" lvl="3" indent="-457200">
              <a:buFont typeface="+mj-lt"/>
              <a:buAutoNum type="arabicPeriod"/>
            </a:pPr>
            <a:r>
              <a:rPr lang="en-MY" dirty="0"/>
              <a:t>Mission and Philosophy</a:t>
            </a:r>
          </a:p>
          <a:p>
            <a:pPr marL="1714500" lvl="3" indent="-457200">
              <a:buFont typeface="+mj-lt"/>
              <a:buAutoNum type="arabicPeriod"/>
            </a:pPr>
            <a:r>
              <a:rPr lang="en-MY" dirty="0"/>
              <a:t>Managing </a:t>
            </a:r>
            <a:r>
              <a:rPr lang="en-MY" dirty="0" smtClean="0"/>
              <a:t>Staff</a:t>
            </a:r>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39</a:t>
            </a:fld>
            <a:endParaRPr lang="en-MY"/>
          </a:p>
        </p:txBody>
      </p:sp>
      <p:sp>
        <p:nvSpPr>
          <p:cNvPr id="5" name="TextBox 4"/>
          <p:cNvSpPr txBox="1"/>
          <p:nvPr/>
        </p:nvSpPr>
        <p:spPr>
          <a:xfrm>
            <a:off x="4657105" y="3926919"/>
            <a:ext cx="3673121" cy="2092881"/>
          </a:xfrm>
          <a:prstGeom prst="rect">
            <a:avLst/>
          </a:prstGeom>
          <a:noFill/>
        </p:spPr>
        <p:txBody>
          <a:bodyPr wrap="none" rtlCol="0">
            <a:spAutoFit/>
          </a:bodyPr>
          <a:lstStyle/>
          <a:p>
            <a:pPr marL="1371600" lvl="2" indent="-457200" defTabSz="457200">
              <a:spcBef>
                <a:spcPct val="20000"/>
              </a:spcBef>
              <a:spcAft>
                <a:spcPts val="600"/>
              </a:spcAft>
              <a:buClr>
                <a:srgbClr val="30ACEC">
                  <a:lumMod val="75000"/>
                </a:srgbClr>
              </a:buClr>
              <a:buSzPct val="145000"/>
              <a:buFont typeface="+mj-lt"/>
              <a:buAutoNum type="arabicPeriod" startAt="3"/>
            </a:pPr>
            <a:r>
              <a:rPr lang="en-MY" sz="1500" dirty="0">
                <a:solidFill>
                  <a:prstClr val="black"/>
                </a:solidFill>
              </a:rPr>
              <a:t>Services</a:t>
            </a:r>
          </a:p>
          <a:p>
            <a:pPr marL="1714500" lvl="3" indent="-457200" defTabSz="457200">
              <a:spcBef>
                <a:spcPct val="20000"/>
              </a:spcBef>
              <a:spcAft>
                <a:spcPts val="600"/>
              </a:spcAft>
              <a:buClr>
                <a:srgbClr val="30ACEC">
                  <a:lumMod val="75000"/>
                </a:srgbClr>
              </a:buClr>
              <a:buSzPct val="145000"/>
              <a:buFont typeface="+mj-lt"/>
              <a:buAutoNum type="arabicPeriod"/>
            </a:pPr>
            <a:r>
              <a:rPr lang="en-MY" sz="1500" dirty="0">
                <a:solidFill>
                  <a:prstClr val="black"/>
                </a:solidFill>
              </a:rPr>
              <a:t>Business Plans</a:t>
            </a:r>
          </a:p>
          <a:p>
            <a:pPr marL="1714500" lvl="3" indent="-457200" defTabSz="457200">
              <a:spcBef>
                <a:spcPct val="20000"/>
              </a:spcBef>
              <a:spcAft>
                <a:spcPts val="600"/>
              </a:spcAft>
              <a:buClr>
                <a:srgbClr val="30ACEC">
                  <a:lumMod val="75000"/>
                </a:srgbClr>
              </a:buClr>
              <a:buSzPct val="145000"/>
              <a:buFont typeface="+mj-lt"/>
              <a:buAutoNum type="arabicPeriod"/>
            </a:pPr>
            <a:r>
              <a:rPr lang="en-MY" sz="1500" dirty="0">
                <a:solidFill>
                  <a:prstClr val="black"/>
                </a:solidFill>
              </a:rPr>
              <a:t>Business Analysis</a:t>
            </a:r>
          </a:p>
          <a:p>
            <a:pPr marL="1714500" lvl="3" indent="-457200" defTabSz="457200">
              <a:spcBef>
                <a:spcPct val="20000"/>
              </a:spcBef>
              <a:spcAft>
                <a:spcPts val="600"/>
              </a:spcAft>
              <a:buClr>
                <a:srgbClr val="30ACEC">
                  <a:lumMod val="75000"/>
                </a:srgbClr>
              </a:buClr>
              <a:buSzPct val="145000"/>
              <a:buFont typeface="+mj-lt"/>
              <a:buAutoNum type="arabicPeriod"/>
            </a:pPr>
            <a:r>
              <a:rPr lang="en-MY" sz="1500" dirty="0">
                <a:solidFill>
                  <a:prstClr val="black"/>
                </a:solidFill>
              </a:rPr>
              <a:t>Manager Coaching</a:t>
            </a:r>
          </a:p>
          <a:p>
            <a:pPr marL="1714500" lvl="3" indent="-457200" defTabSz="457200">
              <a:spcBef>
                <a:spcPct val="20000"/>
              </a:spcBef>
              <a:spcAft>
                <a:spcPts val="600"/>
              </a:spcAft>
              <a:buClr>
                <a:srgbClr val="30ACEC">
                  <a:lumMod val="75000"/>
                </a:srgbClr>
              </a:buClr>
              <a:buSzPct val="145000"/>
              <a:buFont typeface="+mj-lt"/>
              <a:buAutoNum type="arabicPeriod"/>
            </a:pPr>
            <a:r>
              <a:rPr lang="en-MY" sz="1500" dirty="0">
                <a:solidFill>
                  <a:prstClr val="black"/>
                </a:solidFill>
              </a:rPr>
              <a:t>Marketing Strategies</a:t>
            </a:r>
          </a:p>
          <a:p>
            <a:pPr marL="1714500" lvl="3" indent="-457200" defTabSz="457200">
              <a:spcBef>
                <a:spcPct val="20000"/>
              </a:spcBef>
              <a:spcAft>
                <a:spcPts val="600"/>
              </a:spcAft>
              <a:buClr>
                <a:srgbClr val="30ACEC">
                  <a:lumMod val="75000"/>
                </a:srgbClr>
              </a:buClr>
              <a:buSzPct val="145000"/>
              <a:buFont typeface="+mj-lt"/>
              <a:buAutoNum type="arabicPeriod"/>
            </a:pPr>
            <a:r>
              <a:rPr lang="en-MY" sz="1500" dirty="0">
                <a:solidFill>
                  <a:prstClr val="black"/>
                </a:solidFill>
              </a:rPr>
              <a:t>Growth and </a:t>
            </a:r>
            <a:r>
              <a:rPr lang="en-MY" sz="1500" dirty="0" smtClean="0">
                <a:solidFill>
                  <a:prstClr val="black"/>
                </a:solidFill>
              </a:rPr>
              <a:t>Transition</a:t>
            </a:r>
            <a:endParaRPr lang="en-MY" sz="1500" dirty="0">
              <a:solidFill>
                <a:prstClr val="black"/>
              </a:solidFill>
            </a:endParaRPr>
          </a:p>
        </p:txBody>
      </p:sp>
      <p:sp>
        <p:nvSpPr>
          <p:cNvPr id="6" name="TextBox 5"/>
          <p:cNvSpPr txBox="1"/>
          <p:nvPr/>
        </p:nvSpPr>
        <p:spPr>
          <a:xfrm>
            <a:off x="8068492" y="3973768"/>
            <a:ext cx="2201244" cy="1031051"/>
          </a:xfrm>
          <a:prstGeom prst="rect">
            <a:avLst/>
          </a:prstGeom>
          <a:noFill/>
        </p:spPr>
        <p:txBody>
          <a:bodyPr wrap="none" rtlCol="0">
            <a:spAutoFit/>
          </a:bodyPr>
          <a:lstStyle/>
          <a:p>
            <a:pPr marL="1371600" lvl="2" indent="-457200" defTabSz="457200">
              <a:spcBef>
                <a:spcPct val="20000"/>
              </a:spcBef>
              <a:spcAft>
                <a:spcPts val="600"/>
              </a:spcAft>
              <a:buClr>
                <a:srgbClr val="30ACEC">
                  <a:lumMod val="75000"/>
                </a:srgbClr>
              </a:buClr>
              <a:buSzPct val="145000"/>
              <a:buFont typeface="+mj-lt"/>
              <a:buAutoNum type="arabicPeriod" startAt="4"/>
            </a:pPr>
            <a:r>
              <a:rPr lang="en-MY" sz="1500" dirty="0" smtClean="0">
                <a:solidFill>
                  <a:prstClr val="black"/>
                </a:solidFill>
              </a:rPr>
              <a:t>Blog</a:t>
            </a:r>
            <a:endParaRPr lang="en-MY" sz="1500" dirty="0">
              <a:solidFill>
                <a:prstClr val="black"/>
              </a:solidFill>
            </a:endParaRPr>
          </a:p>
          <a:p>
            <a:pPr marL="1371600" lvl="2" indent="-457200" defTabSz="457200">
              <a:spcBef>
                <a:spcPct val="20000"/>
              </a:spcBef>
              <a:spcAft>
                <a:spcPts val="600"/>
              </a:spcAft>
              <a:buClr>
                <a:srgbClr val="30ACEC">
                  <a:lumMod val="75000"/>
                </a:srgbClr>
              </a:buClr>
              <a:buSzPct val="145000"/>
              <a:buFont typeface="+mj-lt"/>
              <a:buAutoNum type="arabicPeriod" startAt="4"/>
            </a:pPr>
            <a:r>
              <a:rPr lang="en-MY" sz="1500" dirty="0">
                <a:solidFill>
                  <a:prstClr val="black"/>
                </a:solidFill>
              </a:rPr>
              <a:t>Contact</a:t>
            </a:r>
          </a:p>
          <a:p>
            <a:endParaRPr lang="en-MY" dirty="0"/>
          </a:p>
        </p:txBody>
      </p:sp>
    </p:spTree>
    <p:extLst>
      <p:ext uri="{BB962C8B-B14F-4D97-AF65-F5344CB8AC3E}">
        <p14:creationId xmlns:p14="http://schemas.microsoft.com/office/powerpoint/2010/main" val="203498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What is Web Design</a:t>
            </a:r>
          </a:p>
        </p:txBody>
      </p:sp>
      <p:sp>
        <p:nvSpPr>
          <p:cNvPr id="3" name="Content Placeholder 2"/>
          <p:cNvSpPr>
            <a:spLocks noGrp="1"/>
          </p:cNvSpPr>
          <p:nvPr>
            <p:ph idx="1"/>
          </p:nvPr>
        </p:nvSpPr>
        <p:spPr/>
        <p:txBody>
          <a:bodyPr/>
          <a:lstStyle/>
          <a:p>
            <a:r>
              <a:rPr lang="en-MY" dirty="0" smtClean="0"/>
              <a:t>Some web design may </a:t>
            </a:r>
            <a:r>
              <a:rPr lang="en-MY" dirty="0"/>
              <a:t>include search engine optimization, user experience designs, standardized codes, graphic design, as well as interface </a:t>
            </a:r>
            <a:r>
              <a:rPr lang="en-MY" dirty="0" smtClean="0"/>
              <a:t>design. </a:t>
            </a:r>
          </a:p>
          <a:p>
            <a:r>
              <a:rPr lang="en-MY" dirty="0" smtClean="0"/>
              <a:t>This can </a:t>
            </a:r>
            <a:r>
              <a:rPr lang="en-MY" dirty="0"/>
              <a:t>be done by anyone who has the right knowledge of the various disciplines involved but is usually best handled by professionals known as </a:t>
            </a:r>
            <a:r>
              <a:rPr lang="en-MY" i="1" u="sng" dirty="0"/>
              <a:t>web </a:t>
            </a:r>
            <a:r>
              <a:rPr lang="en-MY" i="1" u="sng" dirty="0" smtClean="0"/>
              <a:t>designers</a:t>
            </a:r>
          </a:p>
          <a:p>
            <a:r>
              <a:rPr lang="en-MY" dirty="0"/>
              <a:t>The process not only includes front end designing but also the process of writing the </a:t>
            </a:r>
            <a:r>
              <a:rPr lang="en-MY" dirty="0" err="1"/>
              <a:t>markup</a:t>
            </a:r>
            <a:r>
              <a:rPr lang="en-MY" dirty="0"/>
              <a:t>.</a:t>
            </a:r>
          </a:p>
        </p:txBody>
      </p:sp>
      <p:sp>
        <p:nvSpPr>
          <p:cNvPr id="4" name="Slide Number Placeholder 3"/>
          <p:cNvSpPr>
            <a:spLocks noGrp="1"/>
          </p:cNvSpPr>
          <p:nvPr>
            <p:ph type="sldNum" sz="quarter" idx="12"/>
          </p:nvPr>
        </p:nvSpPr>
        <p:spPr/>
        <p:txBody>
          <a:bodyPr/>
          <a:lstStyle/>
          <a:p>
            <a:fld id="{9D5C5935-A9D4-4B7F-9B86-E3EA1F85AF78}" type="slidenum">
              <a:rPr lang="en-MY" smtClean="0"/>
              <a:t>4</a:t>
            </a:fld>
            <a:endParaRPr lang="en-MY"/>
          </a:p>
        </p:txBody>
      </p:sp>
    </p:spTree>
    <p:extLst>
      <p:ext uri="{BB962C8B-B14F-4D97-AF65-F5344CB8AC3E}">
        <p14:creationId xmlns:p14="http://schemas.microsoft.com/office/powerpoint/2010/main" val="9219061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Sitemaps</a:t>
            </a:r>
          </a:p>
        </p:txBody>
      </p:sp>
      <p:sp>
        <p:nvSpPr>
          <p:cNvPr id="3" name="Content Placeholder 2"/>
          <p:cNvSpPr>
            <a:spLocks noGrp="1"/>
          </p:cNvSpPr>
          <p:nvPr>
            <p:ph idx="1"/>
          </p:nvPr>
        </p:nvSpPr>
        <p:spPr/>
        <p:txBody>
          <a:bodyPr>
            <a:normAutofit fontScale="70000" lnSpcReduction="20000"/>
          </a:bodyPr>
          <a:lstStyle/>
          <a:p>
            <a:pPr marL="0" indent="0">
              <a:buNone/>
            </a:pPr>
            <a:r>
              <a:rPr lang="en-MY" b="1" u="sng" dirty="0" smtClean="0"/>
              <a:t>3. Content </a:t>
            </a:r>
            <a:r>
              <a:rPr lang="en-MY" b="1" u="sng" dirty="0"/>
              <a:t>Analysis for Each </a:t>
            </a:r>
            <a:r>
              <a:rPr lang="en-MY" b="1" u="sng" dirty="0" smtClean="0"/>
              <a:t>Page</a:t>
            </a:r>
          </a:p>
          <a:p>
            <a:r>
              <a:rPr lang="en-MY" dirty="0" smtClean="0"/>
              <a:t>If </a:t>
            </a:r>
            <a:r>
              <a:rPr lang="en-MY" dirty="0"/>
              <a:t>this site map was all a designer had to work with then you will end up with a bunch of pages with content and nothing else</a:t>
            </a:r>
            <a:r>
              <a:rPr lang="en-MY" dirty="0" smtClean="0"/>
              <a:t>.</a:t>
            </a:r>
          </a:p>
          <a:p>
            <a:r>
              <a:rPr lang="en-MY" dirty="0" smtClean="0"/>
              <a:t>If </a:t>
            </a:r>
            <a:r>
              <a:rPr lang="en-MY" dirty="0"/>
              <a:t>you look at other websites, though, you’ll see a nice even distribution of content, related pages and information spread throughout each page.</a:t>
            </a:r>
          </a:p>
          <a:p>
            <a:r>
              <a:rPr lang="en-MY" dirty="0" smtClean="0"/>
              <a:t>This </a:t>
            </a:r>
            <a:r>
              <a:rPr lang="en-MY" dirty="0"/>
              <a:t>step is important for both </a:t>
            </a:r>
            <a:r>
              <a:rPr lang="en-MY" dirty="0" smtClean="0"/>
              <a:t>client </a:t>
            </a:r>
            <a:r>
              <a:rPr lang="en-MY" dirty="0"/>
              <a:t>and the designer. </a:t>
            </a:r>
            <a:endParaRPr lang="en-MY" dirty="0" smtClean="0"/>
          </a:p>
          <a:p>
            <a:r>
              <a:rPr lang="en-MY" dirty="0" smtClean="0"/>
              <a:t>It </a:t>
            </a:r>
            <a:r>
              <a:rPr lang="en-MY" dirty="0"/>
              <a:t>helps the designer understand your need and the project deliverables and consequently helps him put together more accurate design concepts. </a:t>
            </a:r>
            <a:endParaRPr lang="en-MY" dirty="0" smtClean="0"/>
          </a:p>
          <a:p>
            <a:r>
              <a:rPr lang="en-MY" dirty="0" smtClean="0"/>
              <a:t>Most </a:t>
            </a:r>
            <a:r>
              <a:rPr lang="en-MY" dirty="0"/>
              <a:t>of the time, you can save money by identifying these elements prior to design or production, otherwise it may be extra (unnecessary) work to fill in these elements down the road.</a:t>
            </a:r>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40</a:t>
            </a:fld>
            <a:endParaRPr lang="en-MY"/>
          </a:p>
        </p:txBody>
      </p:sp>
    </p:spTree>
    <p:extLst>
      <p:ext uri="{BB962C8B-B14F-4D97-AF65-F5344CB8AC3E}">
        <p14:creationId xmlns:p14="http://schemas.microsoft.com/office/powerpoint/2010/main" val="26321661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84312" y="862149"/>
            <a:ext cx="4895055" cy="4929052"/>
          </a:xfrm>
        </p:spPr>
        <p:txBody>
          <a:bodyPr>
            <a:normAutofit fontScale="77500" lnSpcReduction="20000"/>
          </a:bodyPr>
          <a:lstStyle/>
          <a:p>
            <a:pPr>
              <a:buFont typeface="+mj-lt"/>
              <a:buAutoNum type="arabicPeriod"/>
            </a:pPr>
            <a:r>
              <a:rPr lang="en-MY" dirty="0">
                <a:solidFill>
                  <a:srgbClr val="555555"/>
                </a:solidFill>
              </a:rPr>
              <a:t>Homepage</a:t>
            </a:r>
          </a:p>
          <a:p>
            <a:pPr lvl="1">
              <a:buFont typeface="+mj-lt"/>
              <a:buAutoNum type="arabicPeriod"/>
            </a:pPr>
            <a:r>
              <a:rPr lang="en-MY" dirty="0">
                <a:solidFill>
                  <a:srgbClr val="555555"/>
                </a:solidFill>
              </a:rPr>
              <a:t>Banner/Image rotator</a:t>
            </a:r>
          </a:p>
          <a:p>
            <a:pPr lvl="1">
              <a:buFont typeface="+mj-lt"/>
              <a:buAutoNum type="arabicPeriod"/>
            </a:pPr>
            <a:r>
              <a:rPr lang="en-MY" dirty="0">
                <a:solidFill>
                  <a:srgbClr val="555555"/>
                </a:solidFill>
              </a:rPr>
              <a:t>Welcome Message</a:t>
            </a:r>
          </a:p>
          <a:p>
            <a:pPr lvl="1">
              <a:buFont typeface="+mj-lt"/>
              <a:buAutoNum type="arabicPeriod"/>
            </a:pPr>
            <a:r>
              <a:rPr lang="en-MY" dirty="0">
                <a:solidFill>
                  <a:srgbClr val="555555"/>
                </a:solidFill>
              </a:rPr>
              <a:t>Inquiry Form</a:t>
            </a:r>
          </a:p>
          <a:p>
            <a:pPr>
              <a:buFont typeface="+mj-lt"/>
              <a:buAutoNum type="arabicPeriod"/>
            </a:pPr>
            <a:r>
              <a:rPr lang="en-MY" dirty="0">
                <a:solidFill>
                  <a:srgbClr val="555555"/>
                </a:solidFill>
              </a:rPr>
              <a:t>About Us</a:t>
            </a:r>
          </a:p>
          <a:p>
            <a:pPr lvl="1">
              <a:buFont typeface="+mj-lt"/>
              <a:buAutoNum type="arabicPeriod"/>
            </a:pPr>
            <a:r>
              <a:rPr lang="en-MY" dirty="0">
                <a:solidFill>
                  <a:srgbClr val="555555"/>
                </a:solidFill>
              </a:rPr>
              <a:t>History</a:t>
            </a:r>
          </a:p>
          <a:p>
            <a:pPr marL="1143000" lvl="2" indent="-228600">
              <a:buFont typeface="+mj-lt"/>
              <a:buAutoNum type="arabicPeriod"/>
            </a:pPr>
            <a:r>
              <a:rPr lang="en-MY" dirty="0">
                <a:solidFill>
                  <a:srgbClr val="555555"/>
                </a:solidFill>
              </a:rPr>
              <a:t>History Content</a:t>
            </a:r>
          </a:p>
          <a:p>
            <a:pPr marL="1143000" lvl="2" indent="-228600">
              <a:buFont typeface="+mj-lt"/>
              <a:buAutoNum type="arabicPeriod"/>
            </a:pPr>
            <a:r>
              <a:rPr lang="en-MY" dirty="0">
                <a:solidFill>
                  <a:srgbClr val="555555"/>
                </a:solidFill>
              </a:rPr>
              <a:t>Sidebar w/ link to services and inquiry form</a:t>
            </a:r>
          </a:p>
          <a:p>
            <a:pPr lvl="1">
              <a:buFont typeface="+mj-lt"/>
              <a:buAutoNum type="arabicPeriod"/>
            </a:pPr>
            <a:r>
              <a:rPr lang="en-MY" dirty="0">
                <a:solidFill>
                  <a:srgbClr val="555555"/>
                </a:solidFill>
              </a:rPr>
              <a:t>Mission and Philosophy</a:t>
            </a:r>
          </a:p>
          <a:p>
            <a:pPr marL="1143000" lvl="2" indent="-228600">
              <a:buFont typeface="+mj-lt"/>
              <a:buAutoNum type="arabicPeriod"/>
            </a:pPr>
            <a:r>
              <a:rPr lang="en-MY" dirty="0">
                <a:solidFill>
                  <a:srgbClr val="555555"/>
                </a:solidFill>
              </a:rPr>
              <a:t>Mission/Philosophy Content</a:t>
            </a:r>
          </a:p>
          <a:p>
            <a:pPr marL="1143000" lvl="2" indent="-228600">
              <a:buFont typeface="+mj-lt"/>
              <a:buAutoNum type="arabicPeriod"/>
            </a:pPr>
            <a:r>
              <a:rPr lang="en-MY" dirty="0">
                <a:solidFill>
                  <a:srgbClr val="555555"/>
                </a:solidFill>
              </a:rPr>
              <a:t>Sidebar w/ link to services and inquiry form</a:t>
            </a:r>
          </a:p>
          <a:p>
            <a:pPr lvl="1">
              <a:buFont typeface="+mj-lt"/>
              <a:buAutoNum type="arabicPeriod"/>
            </a:pPr>
            <a:r>
              <a:rPr lang="en-MY" dirty="0">
                <a:solidFill>
                  <a:srgbClr val="555555"/>
                </a:solidFill>
              </a:rPr>
              <a:t>Managing Staff</a:t>
            </a:r>
          </a:p>
          <a:p>
            <a:pPr marL="1143000" lvl="2" indent="-228600">
              <a:buFont typeface="+mj-lt"/>
              <a:buAutoNum type="arabicPeriod"/>
            </a:pPr>
            <a:r>
              <a:rPr lang="en-MY" dirty="0">
                <a:solidFill>
                  <a:srgbClr val="555555"/>
                </a:solidFill>
              </a:rPr>
              <a:t>Image, Title and Description for each Manager</a:t>
            </a:r>
          </a:p>
          <a:p>
            <a:pPr marL="1143000" lvl="2" indent="-228600">
              <a:buFont typeface="+mj-lt"/>
              <a:buAutoNum type="arabicPeriod"/>
            </a:pPr>
            <a:r>
              <a:rPr lang="en-MY" dirty="0">
                <a:solidFill>
                  <a:srgbClr val="555555"/>
                </a:solidFill>
              </a:rPr>
              <a:t>Sidebar w/ link to services and inquiry </a:t>
            </a:r>
            <a:r>
              <a:rPr lang="en-MY" dirty="0" smtClean="0">
                <a:solidFill>
                  <a:srgbClr val="555555"/>
                </a:solidFill>
              </a:rPr>
              <a:t>form</a:t>
            </a:r>
          </a:p>
          <a:p>
            <a:pPr lvl="0">
              <a:buClr>
                <a:srgbClr val="30ACEC">
                  <a:lumMod val="75000"/>
                </a:srgbClr>
              </a:buClr>
              <a:buFont typeface="+mj-lt"/>
              <a:buAutoNum type="arabicPeriod" startAt="3"/>
            </a:pPr>
            <a:r>
              <a:rPr lang="en-MY" sz="1600" dirty="0">
                <a:solidFill>
                  <a:srgbClr val="555555"/>
                </a:solidFill>
              </a:rPr>
              <a:t>Services</a:t>
            </a:r>
          </a:p>
          <a:p>
            <a:pPr lvl="1">
              <a:buClr>
                <a:srgbClr val="30ACEC">
                  <a:lumMod val="75000"/>
                </a:srgbClr>
              </a:buClr>
              <a:buFont typeface="+mj-lt"/>
              <a:buAutoNum type="arabicPeriod"/>
            </a:pPr>
            <a:r>
              <a:rPr lang="en-MY" dirty="0">
                <a:solidFill>
                  <a:srgbClr val="555555"/>
                </a:solidFill>
              </a:rPr>
              <a:t>Business Plans</a:t>
            </a:r>
          </a:p>
          <a:p>
            <a:pPr marL="1143000" lvl="2" indent="-228600">
              <a:buClr>
                <a:srgbClr val="30ACEC">
                  <a:lumMod val="75000"/>
                </a:srgbClr>
              </a:buClr>
              <a:buFont typeface="+mj-lt"/>
              <a:buAutoNum type="arabicPeriod"/>
            </a:pPr>
            <a:r>
              <a:rPr lang="en-MY" sz="1600" dirty="0">
                <a:solidFill>
                  <a:srgbClr val="555555"/>
                </a:solidFill>
              </a:rPr>
              <a:t>Business Plans Content</a:t>
            </a:r>
          </a:p>
          <a:p>
            <a:pPr marL="1143000" lvl="2" indent="-228600">
              <a:buClr>
                <a:srgbClr val="30ACEC">
                  <a:lumMod val="75000"/>
                </a:srgbClr>
              </a:buClr>
              <a:buFont typeface="+mj-lt"/>
              <a:buAutoNum type="arabicPeriod"/>
            </a:pPr>
            <a:r>
              <a:rPr lang="en-MY" sz="1600" dirty="0">
                <a:solidFill>
                  <a:srgbClr val="555555"/>
                </a:solidFill>
              </a:rPr>
              <a:t>Sidebar w/ link to services and inquiry </a:t>
            </a:r>
            <a:r>
              <a:rPr lang="en-MY" sz="1600" dirty="0" smtClean="0">
                <a:solidFill>
                  <a:srgbClr val="555555"/>
                </a:solidFill>
              </a:rPr>
              <a:t>form</a:t>
            </a:r>
            <a:endParaRPr lang="en-MY" dirty="0">
              <a:solidFill>
                <a:srgbClr val="555555"/>
              </a:solidFill>
            </a:endParaRPr>
          </a:p>
          <a:p>
            <a:endParaRPr lang="en-MY" dirty="0"/>
          </a:p>
        </p:txBody>
      </p:sp>
      <p:sp>
        <p:nvSpPr>
          <p:cNvPr id="6" name="Content Placeholder 5"/>
          <p:cNvSpPr>
            <a:spLocks noGrp="1"/>
          </p:cNvSpPr>
          <p:nvPr>
            <p:ph sz="half" idx="2"/>
          </p:nvPr>
        </p:nvSpPr>
        <p:spPr>
          <a:xfrm>
            <a:off x="6607967" y="104503"/>
            <a:ext cx="4895056" cy="6492240"/>
          </a:xfrm>
        </p:spPr>
        <p:txBody>
          <a:bodyPr>
            <a:normAutofit fontScale="77500" lnSpcReduction="20000"/>
          </a:bodyPr>
          <a:lstStyle/>
          <a:p>
            <a:pPr lvl="1">
              <a:buClr>
                <a:srgbClr val="30ACEC">
                  <a:lumMod val="75000"/>
                </a:srgbClr>
              </a:buClr>
              <a:buFont typeface="+mj-lt"/>
              <a:buAutoNum type="arabicPeriod"/>
            </a:pPr>
            <a:r>
              <a:rPr lang="en-MY" dirty="0" smtClean="0">
                <a:solidFill>
                  <a:srgbClr val="555555"/>
                </a:solidFill>
              </a:rPr>
              <a:t>Business </a:t>
            </a:r>
            <a:r>
              <a:rPr lang="en-MY" dirty="0">
                <a:solidFill>
                  <a:srgbClr val="555555"/>
                </a:solidFill>
              </a:rPr>
              <a:t>Analysis</a:t>
            </a:r>
          </a:p>
          <a:p>
            <a:pPr marL="1143000" lvl="2" indent="-228600">
              <a:buClr>
                <a:srgbClr val="30ACEC">
                  <a:lumMod val="75000"/>
                </a:srgbClr>
              </a:buClr>
              <a:buFont typeface="+mj-lt"/>
              <a:buAutoNum type="arabicPeriod"/>
            </a:pPr>
            <a:r>
              <a:rPr lang="en-MY" sz="1600" dirty="0">
                <a:solidFill>
                  <a:srgbClr val="555555"/>
                </a:solidFill>
              </a:rPr>
              <a:t>Business Analysis Content</a:t>
            </a:r>
          </a:p>
          <a:p>
            <a:pPr marL="1143000" lvl="2" indent="-228600">
              <a:buClr>
                <a:srgbClr val="30ACEC">
                  <a:lumMod val="75000"/>
                </a:srgbClr>
              </a:buClr>
              <a:buFont typeface="+mj-lt"/>
              <a:buAutoNum type="arabicPeriod"/>
            </a:pPr>
            <a:r>
              <a:rPr lang="en-MY" sz="1600" dirty="0">
                <a:solidFill>
                  <a:srgbClr val="555555"/>
                </a:solidFill>
              </a:rPr>
              <a:t>Sidebar w/ link to services and inquiry form</a:t>
            </a:r>
          </a:p>
          <a:p>
            <a:pPr lvl="1">
              <a:buClr>
                <a:srgbClr val="30ACEC">
                  <a:lumMod val="75000"/>
                </a:srgbClr>
              </a:buClr>
              <a:buFont typeface="+mj-lt"/>
              <a:buAutoNum type="arabicPeriod"/>
            </a:pPr>
            <a:r>
              <a:rPr lang="en-MY" dirty="0">
                <a:solidFill>
                  <a:srgbClr val="555555"/>
                </a:solidFill>
              </a:rPr>
              <a:t>Manager Coaching</a:t>
            </a:r>
          </a:p>
          <a:p>
            <a:pPr marL="1143000" lvl="2" indent="-228600">
              <a:buClr>
                <a:srgbClr val="30ACEC">
                  <a:lumMod val="75000"/>
                </a:srgbClr>
              </a:buClr>
              <a:buFont typeface="+mj-lt"/>
              <a:buAutoNum type="arabicPeriod"/>
            </a:pPr>
            <a:r>
              <a:rPr lang="en-MY" sz="1600" dirty="0">
                <a:solidFill>
                  <a:srgbClr val="555555"/>
                </a:solidFill>
              </a:rPr>
              <a:t>Manager Coaching Content</a:t>
            </a:r>
          </a:p>
          <a:p>
            <a:pPr marL="1143000" lvl="2" indent="-228600">
              <a:buClr>
                <a:srgbClr val="30ACEC">
                  <a:lumMod val="75000"/>
                </a:srgbClr>
              </a:buClr>
              <a:buFont typeface="+mj-lt"/>
              <a:buAutoNum type="arabicPeriod"/>
            </a:pPr>
            <a:r>
              <a:rPr lang="en-MY" sz="1600" dirty="0">
                <a:solidFill>
                  <a:srgbClr val="555555"/>
                </a:solidFill>
              </a:rPr>
              <a:t>Sidebar w/ link to services and inquiry form</a:t>
            </a:r>
          </a:p>
          <a:p>
            <a:pPr lvl="1">
              <a:buClr>
                <a:srgbClr val="30ACEC">
                  <a:lumMod val="75000"/>
                </a:srgbClr>
              </a:buClr>
              <a:buFont typeface="+mj-lt"/>
              <a:buAutoNum type="arabicPeriod"/>
            </a:pPr>
            <a:r>
              <a:rPr lang="en-MY" dirty="0">
                <a:solidFill>
                  <a:srgbClr val="555555"/>
                </a:solidFill>
              </a:rPr>
              <a:t>Marketing Strategies</a:t>
            </a:r>
          </a:p>
          <a:p>
            <a:pPr marL="1143000" lvl="2" indent="-228600">
              <a:buClr>
                <a:srgbClr val="30ACEC">
                  <a:lumMod val="75000"/>
                </a:srgbClr>
              </a:buClr>
              <a:buFont typeface="+mj-lt"/>
              <a:buAutoNum type="arabicPeriod"/>
            </a:pPr>
            <a:r>
              <a:rPr lang="en-MY" sz="1600" dirty="0">
                <a:solidFill>
                  <a:srgbClr val="555555"/>
                </a:solidFill>
              </a:rPr>
              <a:t>Marketing Content</a:t>
            </a:r>
          </a:p>
          <a:p>
            <a:pPr marL="1143000" lvl="2" indent="-228600">
              <a:buClr>
                <a:srgbClr val="30ACEC">
                  <a:lumMod val="75000"/>
                </a:srgbClr>
              </a:buClr>
              <a:buFont typeface="+mj-lt"/>
              <a:buAutoNum type="arabicPeriod"/>
            </a:pPr>
            <a:r>
              <a:rPr lang="en-MY" sz="1600" dirty="0">
                <a:solidFill>
                  <a:srgbClr val="555555"/>
                </a:solidFill>
              </a:rPr>
              <a:t>Sidebar w/ link to services and inquiry form</a:t>
            </a:r>
          </a:p>
          <a:p>
            <a:pPr lvl="1">
              <a:buClr>
                <a:srgbClr val="30ACEC">
                  <a:lumMod val="75000"/>
                </a:srgbClr>
              </a:buClr>
              <a:buFont typeface="+mj-lt"/>
              <a:buAutoNum type="arabicPeriod"/>
            </a:pPr>
            <a:r>
              <a:rPr lang="en-MY" dirty="0">
                <a:solidFill>
                  <a:srgbClr val="555555"/>
                </a:solidFill>
              </a:rPr>
              <a:t>Growth and Transition</a:t>
            </a:r>
          </a:p>
          <a:p>
            <a:pPr marL="1143000" lvl="2" indent="-228600">
              <a:buClr>
                <a:srgbClr val="30ACEC">
                  <a:lumMod val="75000"/>
                </a:srgbClr>
              </a:buClr>
              <a:buFont typeface="+mj-lt"/>
              <a:buAutoNum type="arabicPeriod"/>
            </a:pPr>
            <a:r>
              <a:rPr lang="en-MY" sz="1600" dirty="0">
                <a:solidFill>
                  <a:srgbClr val="555555"/>
                </a:solidFill>
              </a:rPr>
              <a:t>Growth and Transition Content</a:t>
            </a:r>
          </a:p>
          <a:p>
            <a:pPr marL="1143000" lvl="2" indent="-228600">
              <a:buClr>
                <a:srgbClr val="30ACEC">
                  <a:lumMod val="75000"/>
                </a:srgbClr>
              </a:buClr>
              <a:buFont typeface="+mj-lt"/>
              <a:buAutoNum type="arabicPeriod"/>
            </a:pPr>
            <a:r>
              <a:rPr lang="en-MY" sz="1600" dirty="0">
                <a:solidFill>
                  <a:srgbClr val="555555"/>
                </a:solidFill>
              </a:rPr>
              <a:t>Sidebar w/ link to services and inquiry form</a:t>
            </a:r>
          </a:p>
          <a:p>
            <a:pPr marL="342900" lvl="0" indent="-342900">
              <a:buClr>
                <a:srgbClr val="30ACEC">
                  <a:lumMod val="75000"/>
                </a:srgbClr>
              </a:buClr>
              <a:buFont typeface="+mj-lt"/>
              <a:buAutoNum type="arabicPeriod" startAt="4"/>
            </a:pPr>
            <a:r>
              <a:rPr lang="en-MY" sz="1600" dirty="0">
                <a:solidFill>
                  <a:srgbClr val="555555"/>
                </a:solidFill>
              </a:rPr>
              <a:t>Blog</a:t>
            </a:r>
          </a:p>
          <a:p>
            <a:pPr lvl="0">
              <a:buClr>
                <a:srgbClr val="30ACEC">
                  <a:lumMod val="75000"/>
                </a:srgbClr>
              </a:buClr>
              <a:buFont typeface="+mj-lt"/>
              <a:buAutoNum type="arabicPeriod" startAt="4"/>
            </a:pPr>
            <a:r>
              <a:rPr lang="en-MY" sz="1600" dirty="0">
                <a:solidFill>
                  <a:srgbClr val="555555"/>
                </a:solidFill>
              </a:rPr>
              <a:t>Contact</a:t>
            </a:r>
          </a:p>
          <a:p>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41</a:t>
            </a:fld>
            <a:endParaRPr lang="en-MY"/>
          </a:p>
        </p:txBody>
      </p:sp>
    </p:spTree>
    <p:extLst>
      <p:ext uri="{BB962C8B-B14F-4D97-AF65-F5344CB8AC3E}">
        <p14:creationId xmlns:p14="http://schemas.microsoft.com/office/powerpoint/2010/main" val="2301419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MY" dirty="0" smtClean="0"/>
              <a:t>Sitemaps</a:t>
            </a:r>
            <a:endParaRPr lang="en-MY" dirty="0"/>
          </a:p>
        </p:txBody>
      </p:sp>
      <p:sp>
        <p:nvSpPr>
          <p:cNvPr id="7" name="Content Placeholder 6"/>
          <p:cNvSpPr>
            <a:spLocks noGrp="1"/>
          </p:cNvSpPr>
          <p:nvPr>
            <p:ph idx="1"/>
          </p:nvPr>
        </p:nvSpPr>
        <p:spPr/>
        <p:txBody>
          <a:bodyPr>
            <a:normAutofit/>
          </a:bodyPr>
          <a:lstStyle/>
          <a:p>
            <a:r>
              <a:rPr lang="en-MY" dirty="0"/>
              <a:t>When a designer sees this kind of starting point he is able to play around with the design with a bit more trust in the project. </a:t>
            </a:r>
            <a:endParaRPr lang="en-MY" dirty="0" smtClean="0"/>
          </a:p>
          <a:p>
            <a:r>
              <a:rPr lang="en-MY" dirty="0" smtClean="0"/>
              <a:t>The </a:t>
            </a:r>
            <a:r>
              <a:rPr lang="en-MY" dirty="0"/>
              <a:t>first step will be to wire frame the website and then build a nice interface that includes the content you added in the site map, i.e. rotating image, welcome paragraph, inquiry form, etc.</a:t>
            </a:r>
          </a:p>
          <a:p>
            <a:endParaRPr lang="en-MY" dirty="0"/>
          </a:p>
        </p:txBody>
      </p:sp>
      <p:sp>
        <p:nvSpPr>
          <p:cNvPr id="5" name="Slide Number Placeholder 4"/>
          <p:cNvSpPr>
            <a:spLocks noGrp="1"/>
          </p:cNvSpPr>
          <p:nvPr>
            <p:ph type="sldNum" sz="quarter" idx="12"/>
          </p:nvPr>
        </p:nvSpPr>
        <p:spPr/>
        <p:txBody>
          <a:bodyPr/>
          <a:lstStyle/>
          <a:p>
            <a:fld id="{9D5C5935-A9D4-4B7F-9B86-E3EA1F85AF78}" type="slidenum">
              <a:rPr lang="en-MY" smtClean="0"/>
              <a:t>42</a:t>
            </a:fld>
            <a:endParaRPr lang="en-MY"/>
          </a:p>
        </p:txBody>
      </p:sp>
    </p:spTree>
    <p:extLst>
      <p:ext uri="{BB962C8B-B14F-4D97-AF65-F5344CB8AC3E}">
        <p14:creationId xmlns:p14="http://schemas.microsoft.com/office/powerpoint/2010/main" val="2308493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Sitemaps </a:t>
            </a:r>
            <a:endParaRPr lang="en-MY" dirty="0"/>
          </a:p>
        </p:txBody>
      </p:sp>
      <p:sp>
        <p:nvSpPr>
          <p:cNvPr id="3" name="Content Placeholder 2"/>
          <p:cNvSpPr>
            <a:spLocks noGrp="1"/>
          </p:cNvSpPr>
          <p:nvPr>
            <p:ph idx="1"/>
          </p:nvPr>
        </p:nvSpPr>
        <p:spPr/>
        <p:txBody>
          <a:bodyPr>
            <a:normAutofit lnSpcReduction="10000"/>
          </a:bodyPr>
          <a:lstStyle/>
          <a:p>
            <a:r>
              <a:rPr lang="en-MY" dirty="0"/>
              <a:t>If a client possess this kind of knowledge then your project is likely to proceed smoother and with less problems. </a:t>
            </a:r>
            <a:endParaRPr lang="en-MY" dirty="0" smtClean="0"/>
          </a:p>
          <a:p>
            <a:r>
              <a:rPr lang="en-MY" dirty="0" smtClean="0"/>
              <a:t>This </a:t>
            </a:r>
            <a:r>
              <a:rPr lang="en-MY" dirty="0"/>
              <a:t>gives the client a clear understanding of the project scope and it gives the designer a lot to work with, rather than just making things up and waiting for you to comment. </a:t>
            </a:r>
            <a:endParaRPr lang="en-MY" dirty="0" smtClean="0"/>
          </a:p>
          <a:p>
            <a:r>
              <a:rPr lang="en-MY" dirty="0" smtClean="0"/>
              <a:t>And </a:t>
            </a:r>
            <a:r>
              <a:rPr lang="en-MY" dirty="0"/>
              <a:t>as it turns out, most successful projects occur when the client and designer are on the same page, share the same thoughts and are in completely understanding of the project deliverables.</a:t>
            </a:r>
          </a:p>
          <a:p>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43</a:t>
            </a:fld>
            <a:endParaRPr lang="en-MY"/>
          </a:p>
        </p:txBody>
      </p:sp>
    </p:spTree>
    <p:extLst>
      <p:ext uri="{BB962C8B-B14F-4D97-AF65-F5344CB8AC3E}">
        <p14:creationId xmlns:p14="http://schemas.microsoft.com/office/powerpoint/2010/main" val="7516090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MY" dirty="0" smtClean="0"/>
              <a:t>Defining </a:t>
            </a:r>
            <a:r>
              <a:rPr lang="en-MY" dirty="0"/>
              <a:t>and </a:t>
            </a:r>
            <a:r>
              <a:rPr lang="en-MY" dirty="0" smtClean="0"/>
              <a:t>Designing </a:t>
            </a:r>
            <a:r>
              <a:rPr lang="en-MY" dirty="0"/>
              <a:t>the </a:t>
            </a:r>
            <a:r>
              <a:rPr lang="en-MY" dirty="0" smtClean="0"/>
              <a:t>Media Components</a:t>
            </a:r>
            <a:endParaRPr lang="en-MY" dirty="0"/>
          </a:p>
        </p:txBody>
      </p:sp>
      <p:sp>
        <p:nvSpPr>
          <p:cNvPr id="6" name="Text Placeholder 5"/>
          <p:cNvSpPr>
            <a:spLocks noGrp="1"/>
          </p:cNvSpPr>
          <p:nvPr>
            <p:ph type="body" idx="1"/>
          </p:nvPr>
        </p:nvSpPr>
        <p:spPr/>
        <p:txBody>
          <a:bodyPr/>
          <a:lstStyle/>
          <a:p>
            <a:endParaRPr lang="en-MY"/>
          </a:p>
        </p:txBody>
      </p:sp>
      <p:sp>
        <p:nvSpPr>
          <p:cNvPr id="4" name="Slide Number Placeholder 3"/>
          <p:cNvSpPr>
            <a:spLocks noGrp="1"/>
          </p:cNvSpPr>
          <p:nvPr>
            <p:ph type="sldNum" sz="quarter" idx="12"/>
          </p:nvPr>
        </p:nvSpPr>
        <p:spPr/>
        <p:txBody>
          <a:bodyPr/>
          <a:lstStyle/>
          <a:p>
            <a:fld id="{9D5C5935-A9D4-4B7F-9B86-E3EA1F85AF78}" type="slidenum">
              <a:rPr lang="en-MY" smtClean="0"/>
              <a:t>44</a:t>
            </a:fld>
            <a:endParaRPr lang="en-MY"/>
          </a:p>
        </p:txBody>
      </p:sp>
    </p:spTree>
    <p:extLst>
      <p:ext uri="{BB962C8B-B14F-4D97-AF65-F5344CB8AC3E}">
        <p14:creationId xmlns:p14="http://schemas.microsoft.com/office/powerpoint/2010/main" val="24171056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MY" dirty="0"/>
              <a:t>Components of a Website</a:t>
            </a:r>
          </a:p>
        </p:txBody>
      </p:sp>
      <p:sp>
        <p:nvSpPr>
          <p:cNvPr id="6" name="Content Placeholder 5"/>
          <p:cNvSpPr>
            <a:spLocks noGrp="1"/>
          </p:cNvSpPr>
          <p:nvPr>
            <p:ph idx="1"/>
          </p:nvPr>
        </p:nvSpPr>
        <p:spPr/>
        <p:txBody>
          <a:bodyPr/>
          <a:lstStyle/>
          <a:p>
            <a:r>
              <a:rPr lang="en-MY" dirty="0"/>
              <a:t>A website can be divided into pieces a lot of different ways. </a:t>
            </a:r>
            <a:endParaRPr lang="en-MY" dirty="0" smtClean="0"/>
          </a:p>
          <a:p>
            <a:r>
              <a:rPr lang="en-MY" dirty="0" smtClean="0"/>
              <a:t>What </a:t>
            </a:r>
            <a:r>
              <a:rPr lang="en-MY" dirty="0"/>
              <a:t>makes a website work is the interaction between components that are separated in space and, possibly, time. </a:t>
            </a:r>
            <a:endParaRPr lang="en-MY" dirty="0" smtClean="0"/>
          </a:p>
          <a:p>
            <a:r>
              <a:rPr lang="en-MY" dirty="0" smtClean="0"/>
              <a:t>Some </a:t>
            </a:r>
            <a:r>
              <a:rPr lang="en-MY" dirty="0"/>
              <a:t>of the pieces are more theoretical, such as the layout and the navigation structure. </a:t>
            </a:r>
          </a:p>
        </p:txBody>
      </p:sp>
      <p:sp>
        <p:nvSpPr>
          <p:cNvPr id="4" name="Slide Number Placeholder 3"/>
          <p:cNvSpPr>
            <a:spLocks noGrp="1"/>
          </p:cNvSpPr>
          <p:nvPr>
            <p:ph type="sldNum" sz="quarter" idx="12"/>
          </p:nvPr>
        </p:nvSpPr>
        <p:spPr/>
        <p:txBody>
          <a:bodyPr/>
          <a:lstStyle/>
          <a:p>
            <a:fld id="{9D5C5935-A9D4-4B7F-9B86-E3EA1F85AF78}" type="slidenum">
              <a:rPr lang="en-MY" smtClean="0"/>
              <a:t>45</a:t>
            </a:fld>
            <a:endParaRPr lang="en-MY"/>
          </a:p>
        </p:txBody>
      </p:sp>
    </p:spTree>
    <p:extLst>
      <p:ext uri="{BB962C8B-B14F-4D97-AF65-F5344CB8AC3E}">
        <p14:creationId xmlns:p14="http://schemas.microsoft.com/office/powerpoint/2010/main" val="12999469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Components of a Website</a:t>
            </a:r>
            <a:endParaRPr lang="en-MY" dirty="0"/>
          </a:p>
        </p:txBody>
      </p:sp>
      <p:sp>
        <p:nvSpPr>
          <p:cNvPr id="3" name="Content Placeholder 2"/>
          <p:cNvSpPr>
            <a:spLocks noGrp="1"/>
          </p:cNvSpPr>
          <p:nvPr>
            <p:ph idx="1"/>
          </p:nvPr>
        </p:nvSpPr>
        <p:spPr/>
        <p:txBody>
          <a:bodyPr>
            <a:normAutofit/>
          </a:bodyPr>
          <a:lstStyle/>
          <a:p>
            <a:r>
              <a:rPr lang="en-MY" dirty="0"/>
              <a:t>Here are some of the components that hold a website together</a:t>
            </a:r>
            <a:r>
              <a:rPr lang="en-MY" dirty="0" smtClean="0"/>
              <a:t>:</a:t>
            </a:r>
          </a:p>
          <a:p>
            <a:pPr marL="914400" lvl="1" indent="-457200">
              <a:buFont typeface="+mj-lt"/>
              <a:buAutoNum type="arabicPeriod"/>
            </a:pPr>
            <a:r>
              <a:rPr lang="en-MY" b="1" u="sng" dirty="0"/>
              <a:t>Front End Elements</a:t>
            </a:r>
            <a:r>
              <a:rPr lang="en-MY" dirty="0"/>
              <a:t>. People often describe the website as having a front end and back end. In this analogy, front end is what you see, back end is what you don’t. </a:t>
            </a:r>
            <a:r>
              <a:rPr lang="en-MY" dirty="0" smtClean="0"/>
              <a:t>Simple enough. </a:t>
            </a:r>
            <a:r>
              <a:rPr lang="en-MY" dirty="0"/>
              <a:t>Good front-end components include the following:</a:t>
            </a:r>
          </a:p>
          <a:p>
            <a:pPr lvl="2"/>
            <a:r>
              <a:rPr lang="en-MY" b="1" dirty="0"/>
              <a:t>The navigation structure. </a:t>
            </a:r>
            <a:r>
              <a:rPr lang="en-MY" dirty="0"/>
              <a:t>This is not the same as the sitemap, though that might represent it. The navigation structure is the order of the pages, the collection of what links to what. Usually it is held together by at least one navigation menu.</a:t>
            </a:r>
          </a:p>
        </p:txBody>
      </p:sp>
      <p:sp>
        <p:nvSpPr>
          <p:cNvPr id="4" name="Slide Number Placeholder 3"/>
          <p:cNvSpPr>
            <a:spLocks noGrp="1"/>
          </p:cNvSpPr>
          <p:nvPr>
            <p:ph type="sldNum" sz="quarter" idx="12"/>
          </p:nvPr>
        </p:nvSpPr>
        <p:spPr/>
        <p:txBody>
          <a:bodyPr/>
          <a:lstStyle/>
          <a:p>
            <a:fld id="{9D5C5935-A9D4-4B7F-9B86-E3EA1F85AF78}" type="slidenum">
              <a:rPr lang="en-MY" smtClean="0"/>
              <a:t>46</a:t>
            </a:fld>
            <a:endParaRPr lang="en-MY"/>
          </a:p>
        </p:txBody>
      </p:sp>
    </p:spTree>
    <p:extLst>
      <p:ext uri="{BB962C8B-B14F-4D97-AF65-F5344CB8AC3E}">
        <p14:creationId xmlns:p14="http://schemas.microsoft.com/office/powerpoint/2010/main" val="360072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Components of a Website</a:t>
            </a:r>
          </a:p>
        </p:txBody>
      </p:sp>
      <p:sp>
        <p:nvSpPr>
          <p:cNvPr id="3" name="Content Placeholder 2"/>
          <p:cNvSpPr>
            <a:spLocks noGrp="1"/>
          </p:cNvSpPr>
          <p:nvPr>
            <p:ph idx="1"/>
          </p:nvPr>
        </p:nvSpPr>
        <p:spPr/>
        <p:txBody>
          <a:bodyPr>
            <a:normAutofit/>
          </a:bodyPr>
          <a:lstStyle/>
          <a:p>
            <a:pPr lvl="2"/>
            <a:r>
              <a:rPr lang="en-MY" b="1" dirty="0"/>
              <a:t>The page layout</a:t>
            </a:r>
            <a:r>
              <a:rPr lang="en-MY" dirty="0"/>
              <a:t>. This is the way things appear on the page. Is the navigation menu on the top or along the side? Are there images above the text area? Tables? Good layout is as important as any other element of design. </a:t>
            </a:r>
            <a:endParaRPr lang="en-MY" dirty="0" smtClean="0"/>
          </a:p>
          <a:p>
            <a:pPr lvl="2"/>
            <a:r>
              <a:rPr lang="en-MY" b="1" dirty="0" smtClean="0"/>
              <a:t>Logo</a:t>
            </a:r>
            <a:r>
              <a:rPr lang="en-MY" dirty="0"/>
              <a:t>. A good website has a unifying graphic around which it is built. The graphic represents </a:t>
            </a:r>
            <a:r>
              <a:rPr lang="en-MY" dirty="0" smtClean="0"/>
              <a:t>the company / </a:t>
            </a:r>
            <a:r>
              <a:rPr lang="en-MY" dirty="0"/>
              <a:t>organization. It often sets up the </a:t>
            </a:r>
            <a:r>
              <a:rPr lang="en-MY" dirty="0" err="1"/>
              <a:t>color</a:t>
            </a:r>
            <a:r>
              <a:rPr lang="en-MY" dirty="0"/>
              <a:t> scheme and the style elements used throughout. The logo ties the website to everything else your company does, though the printed materials, signs, whatever.</a:t>
            </a:r>
          </a:p>
        </p:txBody>
      </p:sp>
      <p:sp>
        <p:nvSpPr>
          <p:cNvPr id="4" name="Slide Number Placeholder 3"/>
          <p:cNvSpPr>
            <a:spLocks noGrp="1"/>
          </p:cNvSpPr>
          <p:nvPr>
            <p:ph type="sldNum" sz="quarter" idx="12"/>
          </p:nvPr>
        </p:nvSpPr>
        <p:spPr/>
        <p:txBody>
          <a:bodyPr/>
          <a:lstStyle/>
          <a:p>
            <a:fld id="{9D5C5935-A9D4-4B7F-9B86-E3EA1F85AF78}" type="slidenum">
              <a:rPr lang="en-MY" smtClean="0"/>
              <a:t>47</a:t>
            </a:fld>
            <a:endParaRPr lang="en-MY"/>
          </a:p>
        </p:txBody>
      </p:sp>
    </p:spTree>
    <p:extLst>
      <p:ext uri="{BB962C8B-B14F-4D97-AF65-F5344CB8AC3E}">
        <p14:creationId xmlns:p14="http://schemas.microsoft.com/office/powerpoint/2010/main" val="9532678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Components of a Website</a:t>
            </a:r>
          </a:p>
        </p:txBody>
      </p:sp>
      <p:sp>
        <p:nvSpPr>
          <p:cNvPr id="3" name="Content Placeholder 2"/>
          <p:cNvSpPr>
            <a:spLocks noGrp="1"/>
          </p:cNvSpPr>
          <p:nvPr>
            <p:ph idx="1"/>
          </p:nvPr>
        </p:nvSpPr>
        <p:spPr/>
        <p:txBody>
          <a:bodyPr>
            <a:normAutofit/>
          </a:bodyPr>
          <a:lstStyle/>
          <a:p>
            <a:pPr lvl="2"/>
            <a:r>
              <a:rPr lang="en-MY" b="1" dirty="0"/>
              <a:t>Images. </a:t>
            </a:r>
            <a:r>
              <a:rPr lang="en-MY" dirty="0"/>
              <a:t>Photos, graphics, navigation bars, lines and flourishes, animations can all be placed on a website to bring it to life. Or, in some cases, bury it</a:t>
            </a:r>
            <a:r>
              <a:rPr lang="en-MY" b="1" dirty="0"/>
              <a:t>.</a:t>
            </a:r>
          </a:p>
          <a:p>
            <a:pPr lvl="2"/>
            <a:r>
              <a:rPr lang="en-MY" b="1" dirty="0"/>
              <a:t>Contents. </a:t>
            </a:r>
            <a:r>
              <a:rPr lang="en-MY" dirty="0"/>
              <a:t>Few websites exist just to be looked at. The internet began as a method of sharing information. As it evolved into the World Wide Web, it became rich in all kind of media. But it still exists primarily to communicate. Well written internet-ready text is a special kind of text. Usually the information is broken into readable chunks. It is formatted to be easily scanned, and it is often optimized for search engines as well as human eyes.</a:t>
            </a:r>
          </a:p>
        </p:txBody>
      </p:sp>
      <p:sp>
        <p:nvSpPr>
          <p:cNvPr id="4" name="Slide Number Placeholder 3"/>
          <p:cNvSpPr>
            <a:spLocks noGrp="1"/>
          </p:cNvSpPr>
          <p:nvPr>
            <p:ph type="sldNum" sz="quarter" idx="12"/>
          </p:nvPr>
        </p:nvSpPr>
        <p:spPr/>
        <p:txBody>
          <a:bodyPr/>
          <a:lstStyle/>
          <a:p>
            <a:fld id="{9D5C5935-A9D4-4B7F-9B86-E3EA1F85AF78}" type="slidenum">
              <a:rPr lang="en-MY" smtClean="0"/>
              <a:t>48</a:t>
            </a:fld>
            <a:endParaRPr lang="en-MY"/>
          </a:p>
        </p:txBody>
      </p:sp>
    </p:spTree>
    <p:extLst>
      <p:ext uri="{BB962C8B-B14F-4D97-AF65-F5344CB8AC3E}">
        <p14:creationId xmlns:p14="http://schemas.microsoft.com/office/powerpoint/2010/main" val="11370603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Components of a Website</a:t>
            </a:r>
          </a:p>
        </p:txBody>
      </p:sp>
      <p:sp>
        <p:nvSpPr>
          <p:cNvPr id="3" name="Content Placeholder 2"/>
          <p:cNvSpPr>
            <a:spLocks noGrp="1"/>
          </p:cNvSpPr>
          <p:nvPr>
            <p:ph idx="1"/>
          </p:nvPr>
        </p:nvSpPr>
        <p:spPr/>
        <p:txBody>
          <a:bodyPr>
            <a:normAutofit/>
          </a:bodyPr>
          <a:lstStyle/>
          <a:p>
            <a:pPr lvl="2"/>
            <a:r>
              <a:rPr lang="en-MY" b="1" dirty="0"/>
              <a:t>Graphic Design. </a:t>
            </a:r>
            <a:r>
              <a:rPr lang="en-MY" dirty="0"/>
              <a:t>Many of the elements described, such as the logo, the navigation menus, the layout, images, etc., fall under the general category of graphic design. But graphic design is more than the sum of these parts. It is the overall look and feel the website will have as a result of proper use and integration of all these elements. A website with bad graphic design is usually obvious to everyone except the person who put it together. But doing graphic design well takes a special combination of talent, skill, and education.</a:t>
            </a:r>
          </a:p>
        </p:txBody>
      </p:sp>
      <p:sp>
        <p:nvSpPr>
          <p:cNvPr id="4" name="Slide Number Placeholder 3"/>
          <p:cNvSpPr>
            <a:spLocks noGrp="1"/>
          </p:cNvSpPr>
          <p:nvPr>
            <p:ph type="sldNum" sz="quarter" idx="12"/>
          </p:nvPr>
        </p:nvSpPr>
        <p:spPr/>
        <p:txBody>
          <a:bodyPr/>
          <a:lstStyle/>
          <a:p>
            <a:fld id="{9D5C5935-A9D4-4B7F-9B86-E3EA1F85AF78}" type="slidenum">
              <a:rPr lang="en-MY" smtClean="0"/>
              <a:t>49</a:t>
            </a:fld>
            <a:endParaRPr lang="en-MY"/>
          </a:p>
        </p:txBody>
      </p:sp>
    </p:spTree>
    <p:extLst>
      <p:ext uri="{BB962C8B-B14F-4D97-AF65-F5344CB8AC3E}">
        <p14:creationId xmlns:p14="http://schemas.microsoft.com/office/powerpoint/2010/main" val="2115439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Basic Elements of a Good Web Design</a:t>
            </a:r>
          </a:p>
        </p:txBody>
      </p:sp>
      <p:sp>
        <p:nvSpPr>
          <p:cNvPr id="3" name="Content Placeholder 2"/>
          <p:cNvSpPr>
            <a:spLocks noGrp="1"/>
          </p:cNvSpPr>
          <p:nvPr>
            <p:ph idx="1"/>
          </p:nvPr>
        </p:nvSpPr>
        <p:spPr/>
        <p:txBody>
          <a:bodyPr/>
          <a:lstStyle/>
          <a:p>
            <a:pPr marL="0" indent="0">
              <a:buNone/>
            </a:pPr>
            <a:r>
              <a:rPr lang="en-MY" b="1" u="sng" dirty="0" smtClean="0"/>
              <a:t>Shape</a:t>
            </a:r>
          </a:p>
          <a:p>
            <a:r>
              <a:rPr lang="en-MY" dirty="0" smtClean="0"/>
              <a:t>On </a:t>
            </a:r>
            <a:r>
              <a:rPr lang="en-MY" dirty="0"/>
              <a:t>most websites and webpages, the shapes used are squares or rectangular but they don’t necessarily have to be. </a:t>
            </a:r>
            <a:endParaRPr lang="en-MY" dirty="0" smtClean="0"/>
          </a:p>
          <a:p>
            <a:r>
              <a:rPr lang="en-MY" dirty="0" smtClean="0"/>
              <a:t>Shapes </a:t>
            </a:r>
            <a:r>
              <a:rPr lang="en-MY" dirty="0"/>
              <a:t>are responsible for the creation of an enclosed boundary in the overall design, and you can experiment with any shape you seem suitable. </a:t>
            </a:r>
            <a:endParaRPr lang="en-MY" dirty="0" smtClean="0"/>
          </a:p>
          <a:p>
            <a:r>
              <a:rPr lang="en-MY" dirty="0" smtClean="0"/>
              <a:t>It </a:t>
            </a:r>
            <a:r>
              <a:rPr lang="en-MY" dirty="0"/>
              <a:t>can either be a geometric shape or any other abstract shape that fits in the design.</a:t>
            </a:r>
          </a:p>
        </p:txBody>
      </p:sp>
      <p:sp>
        <p:nvSpPr>
          <p:cNvPr id="4" name="Slide Number Placeholder 3"/>
          <p:cNvSpPr>
            <a:spLocks noGrp="1"/>
          </p:cNvSpPr>
          <p:nvPr>
            <p:ph type="sldNum" sz="quarter" idx="12"/>
          </p:nvPr>
        </p:nvSpPr>
        <p:spPr/>
        <p:txBody>
          <a:bodyPr/>
          <a:lstStyle/>
          <a:p>
            <a:fld id="{9D5C5935-A9D4-4B7F-9B86-E3EA1F85AF78}" type="slidenum">
              <a:rPr lang="en-MY" smtClean="0"/>
              <a:t>5</a:t>
            </a:fld>
            <a:endParaRPr lang="en-MY"/>
          </a:p>
        </p:txBody>
      </p:sp>
    </p:spTree>
    <p:extLst>
      <p:ext uri="{BB962C8B-B14F-4D97-AF65-F5344CB8AC3E}">
        <p14:creationId xmlns:p14="http://schemas.microsoft.com/office/powerpoint/2010/main" val="14439617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Components of a Website</a:t>
            </a:r>
          </a:p>
        </p:txBody>
      </p:sp>
      <p:sp>
        <p:nvSpPr>
          <p:cNvPr id="3" name="Content Placeholder 2"/>
          <p:cNvSpPr>
            <a:spLocks noGrp="1"/>
          </p:cNvSpPr>
          <p:nvPr>
            <p:ph idx="1"/>
          </p:nvPr>
        </p:nvSpPr>
        <p:spPr/>
        <p:txBody>
          <a:bodyPr>
            <a:normAutofit fontScale="92500" lnSpcReduction="10000"/>
          </a:bodyPr>
          <a:lstStyle/>
          <a:p>
            <a:pPr marL="914400" lvl="1" indent="-457200">
              <a:buFont typeface="+mj-lt"/>
              <a:buAutoNum type="arabicPeriod" startAt="2"/>
            </a:pPr>
            <a:r>
              <a:rPr lang="en-MY" b="1" u="sng" dirty="0"/>
              <a:t>Back End elements</a:t>
            </a:r>
            <a:r>
              <a:rPr lang="en-MY" b="1" dirty="0"/>
              <a:t>. </a:t>
            </a:r>
            <a:r>
              <a:rPr lang="en-MY" sz="2200" dirty="0"/>
              <a:t>Some websites are entirely </a:t>
            </a:r>
            <a:r>
              <a:rPr lang="en-MY" sz="2200" dirty="0" smtClean="0"/>
              <a:t>static. </a:t>
            </a:r>
            <a:r>
              <a:rPr lang="en-MY" sz="2200" dirty="0"/>
              <a:t>You never give them information, there are no polls, bulletin boards, or referral forms. If you want to find something on the website, there is no search box, you just look around until you find it. </a:t>
            </a:r>
            <a:endParaRPr lang="en-MY" sz="2200" dirty="0" smtClean="0"/>
          </a:p>
          <a:p>
            <a:pPr marL="914400" lvl="2" indent="0">
              <a:buNone/>
            </a:pPr>
            <a:r>
              <a:rPr lang="en-MY" sz="2200" dirty="0" smtClean="0"/>
              <a:t>Modern </a:t>
            </a:r>
            <a:r>
              <a:rPr lang="en-MY" sz="2200" dirty="0"/>
              <a:t>sites are searchable. They offer new images on each visit. They allow the user to request more information, or to post their own thoughts. Many can be updated directly from a simple panel or word-processing program. </a:t>
            </a:r>
            <a:endParaRPr lang="en-MY" sz="2200" dirty="0" smtClean="0"/>
          </a:p>
          <a:p>
            <a:pPr marL="914400" lvl="2" indent="0">
              <a:buNone/>
            </a:pPr>
            <a:r>
              <a:rPr lang="en-MY" sz="2200" dirty="0" smtClean="0"/>
              <a:t>A </a:t>
            </a:r>
            <a:r>
              <a:rPr lang="en-MY" sz="2200" dirty="0"/>
              <a:t>lot of websites are </a:t>
            </a:r>
            <a:r>
              <a:rPr lang="en-MY" sz="2200" dirty="0" err="1"/>
              <a:t>datadriven</a:t>
            </a:r>
            <a:r>
              <a:rPr lang="en-MY" sz="2200" dirty="0"/>
              <a:t>, meaning that web pages are actually created on the fly, in response to the specific needs of the user. All of these functional elements are called back-end elements. </a:t>
            </a:r>
          </a:p>
        </p:txBody>
      </p:sp>
      <p:sp>
        <p:nvSpPr>
          <p:cNvPr id="4" name="Slide Number Placeholder 3"/>
          <p:cNvSpPr>
            <a:spLocks noGrp="1"/>
          </p:cNvSpPr>
          <p:nvPr>
            <p:ph type="sldNum" sz="quarter" idx="12"/>
          </p:nvPr>
        </p:nvSpPr>
        <p:spPr/>
        <p:txBody>
          <a:bodyPr/>
          <a:lstStyle/>
          <a:p>
            <a:fld id="{9D5C5935-A9D4-4B7F-9B86-E3EA1F85AF78}" type="slidenum">
              <a:rPr lang="en-MY" smtClean="0"/>
              <a:t>50</a:t>
            </a:fld>
            <a:endParaRPr lang="en-MY"/>
          </a:p>
        </p:txBody>
      </p:sp>
    </p:spTree>
    <p:extLst>
      <p:ext uri="{BB962C8B-B14F-4D97-AF65-F5344CB8AC3E}">
        <p14:creationId xmlns:p14="http://schemas.microsoft.com/office/powerpoint/2010/main" val="29146622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Components of a Website</a:t>
            </a:r>
          </a:p>
        </p:txBody>
      </p:sp>
      <p:sp>
        <p:nvSpPr>
          <p:cNvPr id="3" name="Content Placeholder 2"/>
          <p:cNvSpPr>
            <a:spLocks noGrp="1"/>
          </p:cNvSpPr>
          <p:nvPr>
            <p:ph idx="1"/>
          </p:nvPr>
        </p:nvSpPr>
        <p:spPr/>
        <p:txBody>
          <a:bodyPr>
            <a:normAutofit/>
          </a:bodyPr>
          <a:lstStyle/>
          <a:p>
            <a:pPr marL="914400" lvl="1" indent="-457200">
              <a:buFont typeface="+mj-lt"/>
              <a:buAutoNum type="arabicPeriod" startAt="3"/>
            </a:pPr>
            <a:r>
              <a:rPr lang="en-MY" b="1" u="sng" dirty="0"/>
              <a:t>Content Management System. </a:t>
            </a:r>
            <a:r>
              <a:rPr lang="en-MY" dirty="0"/>
              <a:t>This is the ability to update your website without having to directly edit the html. A robust content management system allows for documents to be prepared, edited, approved, and tracked prior to publication. Simple systems create areas on a web page that can be easily changed on a regular </a:t>
            </a:r>
            <a:r>
              <a:rPr lang="en-MY" dirty="0" smtClean="0"/>
              <a:t>basis.</a:t>
            </a:r>
          </a:p>
          <a:p>
            <a:pPr marL="457200" lvl="1" indent="0">
              <a:buNone/>
            </a:pPr>
            <a:r>
              <a:rPr lang="en-MY" dirty="0" smtClean="0"/>
              <a:t>	Example</a:t>
            </a:r>
            <a:r>
              <a:rPr lang="en-MY" dirty="0"/>
              <a:t>: </a:t>
            </a:r>
            <a:r>
              <a:rPr lang="en-MY" dirty="0" smtClean="0"/>
              <a:t>WordPress, Drupal, Joomla!, </a:t>
            </a:r>
            <a:r>
              <a:rPr lang="en-MY" dirty="0" err="1" smtClean="0"/>
              <a:t>ExpressionEngine</a:t>
            </a:r>
            <a:r>
              <a:rPr lang="en-MY" dirty="0" smtClean="0"/>
              <a:t>.</a:t>
            </a:r>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51</a:t>
            </a:fld>
            <a:endParaRPr lang="en-MY"/>
          </a:p>
        </p:txBody>
      </p:sp>
    </p:spTree>
    <p:extLst>
      <p:ext uri="{BB962C8B-B14F-4D97-AF65-F5344CB8AC3E}">
        <p14:creationId xmlns:p14="http://schemas.microsoft.com/office/powerpoint/2010/main" val="149256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Components of a Website</a:t>
            </a:r>
          </a:p>
        </p:txBody>
      </p:sp>
      <p:sp>
        <p:nvSpPr>
          <p:cNvPr id="3" name="Content Placeholder 2"/>
          <p:cNvSpPr>
            <a:spLocks noGrp="1"/>
          </p:cNvSpPr>
          <p:nvPr>
            <p:ph idx="1"/>
          </p:nvPr>
        </p:nvSpPr>
        <p:spPr/>
        <p:txBody>
          <a:bodyPr>
            <a:normAutofit/>
          </a:bodyPr>
          <a:lstStyle/>
          <a:p>
            <a:pPr marL="914400" lvl="1" indent="-457200">
              <a:buFont typeface="+mj-lt"/>
              <a:buAutoNum type="arabicPeriod" startAt="4"/>
            </a:pPr>
            <a:r>
              <a:rPr lang="en-MY" b="1" u="sng" dirty="0"/>
              <a:t>E-Commerce. </a:t>
            </a:r>
            <a:r>
              <a:rPr lang="en-MY" dirty="0" smtClean="0"/>
              <a:t>The </a:t>
            </a:r>
            <a:r>
              <a:rPr lang="en-MY" dirty="0"/>
              <a:t>internet allows small merchants to reach a world-wide audience, while other retailers are able to maintain huge inventories of immense variety. New levels of convenience are possible, such as mail-order rentals of DVDs and games. The simple ability to safely process credit-card transactions over the internet is where this process begins</a:t>
            </a:r>
            <a:r>
              <a:rPr lang="en-MY" dirty="0" smtClean="0"/>
              <a:t>.</a:t>
            </a:r>
          </a:p>
          <a:p>
            <a:pPr marL="457200" lvl="1" indent="0">
              <a:buNone/>
            </a:pPr>
            <a:r>
              <a:rPr lang="en-MY" dirty="0" smtClean="0"/>
              <a:t>	Example</a:t>
            </a:r>
            <a:r>
              <a:rPr lang="en-MY" dirty="0"/>
              <a:t>: </a:t>
            </a:r>
            <a:r>
              <a:rPr lang="en-MY" dirty="0" err="1" smtClean="0"/>
              <a:t>Lazada</a:t>
            </a:r>
            <a:r>
              <a:rPr lang="en-MY" dirty="0" smtClean="0"/>
              <a:t>, 11-streets</a:t>
            </a:r>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52</a:t>
            </a:fld>
            <a:endParaRPr lang="en-MY"/>
          </a:p>
        </p:txBody>
      </p:sp>
    </p:spTree>
    <p:extLst>
      <p:ext uri="{BB962C8B-B14F-4D97-AF65-F5344CB8AC3E}">
        <p14:creationId xmlns:p14="http://schemas.microsoft.com/office/powerpoint/2010/main" val="6814416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Components of a Website</a:t>
            </a:r>
          </a:p>
        </p:txBody>
      </p:sp>
      <p:sp>
        <p:nvSpPr>
          <p:cNvPr id="3" name="Content Placeholder 2"/>
          <p:cNvSpPr>
            <a:spLocks noGrp="1"/>
          </p:cNvSpPr>
          <p:nvPr>
            <p:ph idx="1"/>
          </p:nvPr>
        </p:nvSpPr>
        <p:spPr/>
        <p:txBody>
          <a:bodyPr>
            <a:normAutofit/>
          </a:bodyPr>
          <a:lstStyle/>
          <a:p>
            <a:pPr marL="914400" lvl="1" indent="-457200">
              <a:buFont typeface="+mj-lt"/>
              <a:buAutoNum type="arabicPeriod" startAt="5"/>
            </a:pPr>
            <a:r>
              <a:rPr lang="en-MY" b="1" u="sng" dirty="0"/>
              <a:t>Shopping Cart.</a:t>
            </a:r>
            <a:r>
              <a:rPr lang="en-MY" dirty="0"/>
              <a:t> If you have one or two products, it’s fine if visitors click a couple times, fill out information, and purchase the product. If you have a lot of different things for sale, you need a shopping cart. This is just a way for visitors to pick out different items and make a single purchase at the end of the process</a:t>
            </a:r>
            <a:r>
              <a:rPr lang="en-MY" dirty="0" smtClean="0"/>
              <a:t>.</a:t>
            </a:r>
          </a:p>
          <a:p>
            <a:pPr marL="914400" lvl="1" indent="-457200">
              <a:buFont typeface="+mj-lt"/>
              <a:buAutoNum type="arabicPeriod" startAt="5"/>
            </a:pPr>
            <a:r>
              <a:rPr lang="en-MY" b="1" u="sng" dirty="0"/>
              <a:t>Site Search</a:t>
            </a:r>
            <a:r>
              <a:rPr lang="en-MY" dirty="0"/>
              <a:t>. Among all the information on the Web, somebody found yours with a simple search and a couple clicks. Do you want them to slow down and </a:t>
            </a:r>
            <a:r>
              <a:rPr lang="en-MY" dirty="0" err="1"/>
              <a:t>plow</a:t>
            </a:r>
            <a:r>
              <a:rPr lang="en-MY" dirty="0"/>
              <a:t> through pages and pages of text to find that thing they are looking for? </a:t>
            </a:r>
          </a:p>
        </p:txBody>
      </p:sp>
      <p:sp>
        <p:nvSpPr>
          <p:cNvPr id="4" name="Slide Number Placeholder 3"/>
          <p:cNvSpPr>
            <a:spLocks noGrp="1"/>
          </p:cNvSpPr>
          <p:nvPr>
            <p:ph type="sldNum" sz="quarter" idx="12"/>
          </p:nvPr>
        </p:nvSpPr>
        <p:spPr/>
        <p:txBody>
          <a:bodyPr/>
          <a:lstStyle/>
          <a:p>
            <a:fld id="{9D5C5935-A9D4-4B7F-9B86-E3EA1F85AF78}" type="slidenum">
              <a:rPr lang="en-MY" smtClean="0"/>
              <a:t>53</a:t>
            </a:fld>
            <a:endParaRPr lang="en-MY"/>
          </a:p>
        </p:txBody>
      </p:sp>
    </p:spTree>
    <p:extLst>
      <p:ext uri="{BB962C8B-B14F-4D97-AF65-F5344CB8AC3E}">
        <p14:creationId xmlns:p14="http://schemas.microsoft.com/office/powerpoint/2010/main" val="31175845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Components of a Website</a:t>
            </a:r>
          </a:p>
        </p:txBody>
      </p:sp>
      <p:sp>
        <p:nvSpPr>
          <p:cNvPr id="3" name="Content Placeholder 2"/>
          <p:cNvSpPr>
            <a:spLocks noGrp="1"/>
          </p:cNvSpPr>
          <p:nvPr>
            <p:ph idx="1"/>
          </p:nvPr>
        </p:nvSpPr>
        <p:spPr/>
        <p:txBody>
          <a:bodyPr>
            <a:normAutofit/>
          </a:bodyPr>
          <a:lstStyle/>
          <a:p>
            <a:pPr marL="914400" lvl="1" indent="-457200">
              <a:buFont typeface="+mj-lt"/>
              <a:buAutoNum type="arabicPeriod" startAt="7"/>
            </a:pPr>
            <a:r>
              <a:rPr lang="en-MY" b="1" u="sng" dirty="0"/>
              <a:t>Blog feature. </a:t>
            </a:r>
            <a:r>
              <a:rPr lang="en-MY" dirty="0"/>
              <a:t>Blogs are much in the news these days. Blogs can be done independently, or as part of your website. Some content management systems have blog modules. Specialized blogging software can be installed on your server, or you can use blogging services.</a:t>
            </a:r>
          </a:p>
          <a:p>
            <a:pPr marL="914400" lvl="1" indent="-457200">
              <a:buFont typeface="+mj-lt"/>
              <a:buAutoNum type="arabicPeriod" startAt="7"/>
            </a:pPr>
            <a:r>
              <a:rPr lang="en-MY" b="1" u="sng" dirty="0"/>
              <a:t>Image-rotation. </a:t>
            </a:r>
            <a:r>
              <a:rPr lang="en-MY" dirty="0"/>
              <a:t>Presenting new images each time someone visits your page gives it a sense of life. Photos can be rotated, as can pieces of text, such as quotes or service descriptions</a:t>
            </a:r>
            <a:r>
              <a:rPr lang="en-MY" dirty="0" smtClean="0"/>
              <a:t>.</a:t>
            </a:r>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54</a:t>
            </a:fld>
            <a:endParaRPr lang="en-MY"/>
          </a:p>
        </p:txBody>
      </p:sp>
    </p:spTree>
    <p:extLst>
      <p:ext uri="{BB962C8B-B14F-4D97-AF65-F5344CB8AC3E}">
        <p14:creationId xmlns:p14="http://schemas.microsoft.com/office/powerpoint/2010/main" val="32954359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Components of a Website</a:t>
            </a:r>
          </a:p>
        </p:txBody>
      </p:sp>
      <p:sp>
        <p:nvSpPr>
          <p:cNvPr id="3" name="Content Placeholder 2"/>
          <p:cNvSpPr>
            <a:spLocks noGrp="1"/>
          </p:cNvSpPr>
          <p:nvPr>
            <p:ph idx="1"/>
          </p:nvPr>
        </p:nvSpPr>
        <p:spPr/>
        <p:txBody>
          <a:bodyPr>
            <a:normAutofit/>
          </a:bodyPr>
          <a:lstStyle/>
          <a:p>
            <a:pPr marL="914400" lvl="1" indent="-457200">
              <a:buFont typeface="+mj-lt"/>
              <a:buAutoNum type="arabicPeriod" startAt="9"/>
            </a:pPr>
            <a:r>
              <a:rPr lang="en-MY" b="1" u="sng" dirty="0"/>
              <a:t>Chatroom. </a:t>
            </a:r>
            <a:r>
              <a:rPr lang="en-MY" dirty="0"/>
              <a:t>There are a number of ways to allow people to interact online. A bulletin board allows people to post up messages on a topic. Chatroom allows users to comment back and forth in real time.</a:t>
            </a:r>
          </a:p>
          <a:p>
            <a:pPr marL="914400" lvl="1" indent="-457200">
              <a:buFont typeface="+mj-lt"/>
              <a:buAutoNum type="arabicPeriod" startAt="9"/>
            </a:pPr>
            <a:r>
              <a:rPr lang="en-MY" b="1" u="sng" dirty="0"/>
              <a:t>Contact forms. </a:t>
            </a:r>
            <a:r>
              <a:rPr lang="en-MY" dirty="0"/>
              <a:t>Most websites need some kind of contact form. Even if you are just giving information away, you still might want people to thank you for it. More likely you want some ongoing relationship to spring from visits to the website. Whether the goal is commerce or political organizing, contact forms are a starting point for interaction.</a:t>
            </a:r>
          </a:p>
        </p:txBody>
      </p:sp>
      <p:sp>
        <p:nvSpPr>
          <p:cNvPr id="4" name="Slide Number Placeholder 3"/>
          <p:cNvSpPr>
            <a:spLocks noGrp="1"/>
          </p:cNvSpPr>
          <p:nvPr>
            <p:ph type="sldNum" sz="quarter" idx="12"/>
          </p:nvPr>
        </p:nvSpPr>
        <p:spPr/>
        <p:txBody>
          <a:bodyPr/>
          <a:lstStyle/>
          <a:p>
            <a:fld id="{9D5C5935-A9D4-4B7F-9B86-E3EA1F85AF78}" type="slidenum">
              <a:rPr lang="en-MY" smtClean="0"/>
              <a:t>55</a:t>
            </a:fld>
            <a:endParaRPr lang="en-MY"/>
          </a:p>
        </p:txBody>
      </p:sp>
    </p:spTree>
    <p:extLst>
      <p:ext uri="{BB962C8B-B14F-4D97-AF65-F5344CB8AC3E}">
        <p14:creationId xmlns:p14="http://schemas.microsoft.com/office/powerpoint/2010/main" val="3475790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Components of a Website</a:t>
            </a:r>
          </a:p>
        </p:txBody>
      </p:sp>
      <p:sp>
        <p:nvSpPr>
          <p:cNvPr id="3" name="Content Placeholder 2"/>
          <p:cNvSpPr>
            <a:spLocks noGrp="1"/>
          </p:cNvSpPr>
          <p:nvPr>
            <p:ph idx="1"/>
          </p:nvPr>
        </p:nvSpPr>
        <p:spPr/>
        <p:txBody>
          <a:bodyPr>
            <a:normAutofit/>
          </a:bodyPr>
          <a:lstStyle/>
          <a:p>
            <a:pPr marL="914400" lvl="1" indent="-457200">
              <a:buFont typeface="+mj-lt"/>
              <a:buAutoNum type="arabicPeriod" startAt="11"/>
            </a:pPr>
            <a:r>
              <a:rPr lang="en-MY" b="1" u="sng" dirty="0"/>
              <a:t>Referral forms. </a:t>
            </a:r>
            <a:r>
              <a:rPr lang="en-MY" dirty="0"/>
              <a:t>Viral marketing takes many forms. If someone likes your site, and has an easy, one-push way to notify her friends, you’ve turned your visitors into salespeople.</a:t>
            </a:r>
          </a:p>
          <a:p>
            <a:pPr marL="914400" lvl="1" indent="-457200">
              <a:buFont typeface="+mj-lt"/>
              <a:buAutoNum type="arabicPeriod" startAt="11"/>
            </a:pPr>
            <a:r>
              <a:rPr lang="en-MY" b="1" u="sng" dirty="0"/>
              <a:t>Newsletter registration. </a:t>
            </a:r>
            <a:r>
              <a:rPr lang="en-MY" dirty="0"/>
              <a:t>If you have the kind of content that is updated periodically, there are few better ways to build a regular readership than newsletters. Newsletters keep you in front of potential clients, as well as keeping your current clients in the loop about your new products, services, or campaigns. The fastest way to build a legitimate newsletter mailing list is to allow people to opt in at your website.</a:t>
            </a:r>
          </a:p>
        </p:txBody>
      </p:sp>
      <p:sp>
        <p:nvSpPr>
          <p:cNvPr id="4" name="Slide Number Placeholder 3"/>
          <p:cNvSpPr>
            <a:spLocks noGrp="1"/>
          </p:cNvSpPr>
          <p:nvPr>
            <p:ph type="sldNum" sz="quarter" idx="12"/>
          </p:nvPr>
        </p:nvSpPr>
        <p:spPr/>
        <p:txBody>
          <a:bodyPr/>
          <a:lstStyle/>
          <a:p>
            <a:fld id="{9D5C5935-A9D4-4B7F-9B86-E3EA1F85AF78}" type="slidenum">
              <a:rPr lang="en-MY" smtClean="0"/>
              <a:t>56</a:t>
            </a:fld>
            <a:endParaRPr lang="en-MY"/>
          </a:p>
        </p:txBody>
      </p:sp>
    </p:spTree>
    <p:extLst>
      <p:ext uri="{BB962C8B-B14F-4D97-AF65-F5344CB8AC3E}">
        <p14:creationId xmlns:p14="http://schemas.microsoft.com/office/powerpoint/2010/main" val="14842899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Components of a Website</a:t>
            </a:r>
          </a:p>
        </p:txBody>
      </p:sp>
      <p:sp>
        <p:nvSpPr>
          <p:cNvPr id="3" name="Content Placeholder 2"/>
          <p:cNvSpPr>
            <a:spLocks noGrp="1"/>
          </p:cNvSpPr>
          <p:nvPr>
            <p:ph idx="1"/>
          </p:nvPr>
        </p:nvSpPr>
        <p:spPr/>
        <p:txBody>
          <a:bodyPr>
            <a:normAutofit/>
          </a:bodyPr>
          <a:lstStyle/>
          <a:p>
            <a:pPr marL="914400" lvl="1" indent="-457200">
              <a:buFont typeface="+mj-lt"/>
              <a:buAutoNum type="arabicPeriod" startAt="13"/>
            </a:pPr>
            <a:r>
              <a:rPr lang="en-MY" b="1" u="sng" dirty="0"/>
              <a:t>Online databases. </a:t>
            </a:r>
            <a:r>
              <a:rPr lang="en-MY" dirty="0"/>
              <a:t>Databases allow us to store, sort, search through, and display large amounts of information. Online databases bring this technology seamlessly to the Web.</a:t>
            </a:r>
          </a:p>
          <a:p>
            <a:pPr marL="914400" lvl="1" indent="-457200">
              <a:buFont typeface="+mj-lt"/>
              <a:buAutoNum type="arabicPeriod" startAt="13"/>
            </a:pPr>
            <a:r>
              <a:rPr lang="en-MY" b="1" u="sng" dirty="0"/>
              <a:t>Password protected sections. </a:t>
            </a:r>
            <a:r>
              <a:rPr lang="en-MY" dirty="0"/>
              <a:t>The public area of your website is a great way to serve a variety of audiences. But what if you have a membership that deserves better, more comprehensive content? Or what if you want certain registered visitors to be able to perform online actions? You may have a section of your website set aside for your own internal processes. This is easily done by creating password protected sections.</a:t>
            </a:r>
          </a:p>
        </p:txBody>
      </p:sp>
      <p:sp>
        <p:nvSpPr>
          <p:cNvPr id="4" name="Slide Number Placeholder 3"/>
          <p:cNvSpPr>
            <a:spLocks noGrp="1"/>
          </p:cNvSpPr>
          <p:nvPr>
            <p:ph type="sldNum" sz="quarter" idx="12"/>
          </p:nvPr>
        </p:nvSpPr>
        <p:spPr/>
        <p:txBody>
          <a:bodyPr/>
          <a:lstStyle/>
          <a:p>
            <a:fld id="{9D5C5935-A9D4-4B7F-9B86-E3EA1F85AF78}" type="slidenum">
              <a:rPr lang="en-MY" smtClean="0"/>
              <a:t>57</a:t>
            </a:fld>
            <a:endParaRPr lang="en-MY"/>
          </a:p>
        </p:txBody>
      </p:sp>
    </p:spTree>
    <p:extLst>
      <p:ext uri="{BB962C8B-B14F-4D97-AF65-F5344CB8AC3E}">
        <p14:creationId xmlns:p14="http://schemas.microsoft.com/office/powerpoint/2010/main" val="35513666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Components of a Website</a:t>
            </a:r>
          </a:p>
        </p:txBody>
      </p:sp>
      <p:sp>
        <p:nvSpPr>
          <p:cNvPr id="3" name="Content Placeholder 2"/>
          <p:cNvSpPr>
            <a:spLocks noGrp="1"/>
          </p:cNvSpPr>
          <p:nvPr>
            <p:ph idx="1"/>
          </p:nvPr>
        </p:nvSpPr>
        <p:spPr/>
        <p:txBody>
          <a:bodyPr>
            <a:normAutofit fontScale="85000" lnSpcReduction="10000"/>
          </a:bodyPr>
          <a:lstStyle/>
          <a:p>
            <a:pPr marL="914400" lvl="1" indent="-457200">
              <a:buFont typeface="+mj-lt"/>
              <a:buAutoNum type="arabicPeriod" startAt="15"/>
            </a:pPr>
            <a:r>
              <a:rPr lang="en-MY" b="1" u="sng" dirty="0"/>
              <a:t>Downloadable files. </a:t>
            </a:r>
            <a:r>
              <a:rPr lang="en-MY" dirty="0"/>
              <a:t>From simple flyers to hundred page documents, e-books, music files, and even movie clips can be downloaded from websites. This is an easy way to distribute files all over the world.</a:t>
            </a:r>
          </a:p>
          <a:p>
            <a:pPr marL="914400" lvl="1" indent="-457200">
              <a:buFont typeface="+mj-lt"/>
              <a:buAutoNum type="arabicPeriod" startAt="15"/>
            </a:pPr>
            <a:r>
              <a:rPr lang="en-MY" b="1" u="sng" dirty="0"/>
              <a:t>Multi-media. </a:t>
            </a:r>
            <a:r>
              <a:rPr lang="en-MY" dirty="0"/>
              <a:t>Some websites call for more than just text and images. Photo-tours, video-clips, sound-clips all can add to the experience if they are well matched to the type of site and profile of the target audience</a:t>
            </a:r>
            <a:r>
              <a:rPr lang="en-MY" dirty="0" smtClean="0"/>
              <a:t>.</a:t>
            </a:r>
          </a:p>
          <a:p>
            <a:pPr marL="914400" lvl="1" indent="-457200">
              <a:buFont typeface="+mj-lt"/>
              <a:buAutoNum type="arabicPeriod" startAt="15"/>
            </a:pPr>
            <a:r>
              <a:rPr lang="en-MY" b="1" u="sng" dirty="0"/>
              <a:t>Security</a:t>
            </a:r>
            <a:r>
              <a:rPr lang="en-MY" b="1" dirty="0"/>
              <a:t>.</a:t>
            </a:r>
            <a:r>
              <a:rPr lang="en-MY" dirty="0"/>
              <a:t> All kinds of information can be found hidden on websites. Trade secrets, proprietary programming, client credit card numbers, and every imaginable piece of personal data. Press releases have been uncovered early, strictly internal memos have been leaked, all because the internet has many ways of exposing data. If you are passing information online that is not meant for everyone, then you want to ensure you have the right level of security</a:t>
            </a:r>
            <a:r>
              <a:rPr lang="en-MY" dirty="0" smtClean="0"/>
              <a:t>.</a:t>
            </a:r>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58</a:t>
            </a:fld>
            <a:endParaRPr lang="en-MY"/>
          </a:p>
        </p:txBody>
      </p:sp>
    </p:spTree>
    <p:extLst>
      <p:ext uri="{BB962C8B-B14F-4D97-AF65-F5344CB8AC3E}">
        <p14:creationId xmlns:p14="http://schemas.microsoft.com/office/powerpoint/2010/main" val="13465407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Other Components</a:t>
            </a:r>
            <a:endParaRPr lang="en-MY" dirty="0"/>
          </a:p>
        </p:txBody>
      </p:sp>
      <p:sp>
        <p:nvSpPr>
          <p:cNvPr id="3" name="Content Placeholder 2"/>
          <p:cNvSpPr>
            <a:spLocks noGrp="1"/>
          </p:cNvSpPr>
          <p:nvPr>
            <p:ph idx="1"/>
          </p:nvPr>
        </p:nvSpPr>
        <p:spPr/>
        <p:txBody>
          <a:bodyPr>
            <a:normAutofit lnSpcReduction="10000"/>
          </a:bodyPr>
          <a:lstStyle/>
          <a:p>
            <a:r>
              <a:rPr lang="en-MY" b="1" u="sng" dirty="0"/>
              <a:t>Hosting. </a:t>
            </a:r>
            <a:r>
              <a:rPr lang="en-MY" dirty="0"/>
              <a:t>Hosting is where your website is physically located. On a server, somewhere, are a set of files that are transmitted to user computers when they call your name.</a:t>
            </a:r>
          </a:p>
          <a:p>
            <a:r>
              <a:rPr lang="en-MY" b="1" u="sng" dirty="0"/>
              <a:t>Domain Name</a:t>
            </a:r>
            <a:r>
              <a:rPr lang="en-MY" dirty="0"/>
              <a:t>. This is the address. When someone asks to see your website, they put this address into the internet, and your site is served up to them.</a:t>
            </a:r>
          </a:p>
          <a:p>
            <a:r>
              <a:rPr lang="en-MY" b="1" u="sng" dirty="0"/>
              <a:t>Online Promotion</a:t>
            </a:r>
            <a:r>
              <a:rPr lang="en-MY" dirty="0"/>
              <a:t>. Not exactly part of the website, but often part of the design as well as the activity surrounding its launch is the online promotion. </a:t>
            </a:r>
          </a:p>
        </p:txBody>
      </p:sp>
      <p:sp>
        <p:nvSpPr>
          <p:cNvPr id="4" name="Slide Number Placeholder 3"/>
          <p:cNvSpPr>
            <a:spLocks noGrp="1"/>
          </p:cNvSpPr>
          <p:nvPr>
            <p:ph type="sldNum" sz="quarter" idx="12"/>
          </p:nvPr>
        </p:nvSpPr>
        <p:spPr/>
        <p:txBody>
          <a:bodyPr/>
          <a:lstStyle/>
          <a:p>
            <a:fld id="{9D5C5935-A9D4-4B7F-9B86-E3EA1F85AF78}" type="slidenum">
              <a:rPr lang="en-MY" smtClean="0"/>
              <a:t>59</a:t>
            </a:fld>
            <a:endParaRPr lang="en-MY"/>
          </a:p>
        </p:txBody>
      </p:sp>
    </p:spTree>
    <p:extLst>
      <p:ext uri="{BB962C8B-B14F-4D97-AF65-F5344CB8AC3E}">
        <p14:creationId xmlns:p14="http://schemas.microsoft.com/office/powerpoint/2010/main" val="3776835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Basic </a:t>
            </a:r>
            <a:r>
              <a:rPr lang="en-MY" dirty="0" smtClean="0"/>
              <a:t>Elements </a:t>
            </a:r>
            <a:r>
              <a:rPr lang="en-MY" dirty="0"/>
              <a:t>of a </a:t>
            </a:r>
            <a:r>
              <a:rPr lang="en-MY" dirty="0" smtClean="0"/>
              <a:t>Good Web Design</a:t>
            </a:r>
            <a:endParaRPr lang="en-MY" dirty="0"/>
          </a:p>
        </p:txBody>
      </p:sp>
      <p:sp>
        <p:nvSpPr>
          <p:cNvPr id="3" name="Content Placeholder 2"/>
          <p:cNvSpPr>
            <a:spLocks noGrp="1"/>
          </p:cNvSpPr>
          <p:nvPr>
            <p:ph idx="1"/>
          </p:nvPr>
        </p:nvSpPr>
        <p:spPr/>
        <p:txBody>
          <a:bodyPr/>
          <a:lstStyle/>
          <a:p>
            <a:pPr marL="0" indent="0">
              <a:buNone/>
            </a:pPr>
            <a:r>
              <a:rPr lang="en-MY" b="1" u="sng" dirty="0"/>
              <a:t>Texture</a:t>
            </a:r>
            <a:r>
              <a:rPr lang="en-MY" dirty="0"/>
              <a:t> </a:t>
            </a:r>
          </a:p>
          <a:p>
            <a:r>
              <a:rPr lang="en-MY" dirty="0" smtClean="0"/>
              <a:t>Texture </a:t>
            </a:r>
            <a:r>
              <a:rPr lang="en-MY" dirty="0"/>
              <a:t>is one element that can help provide your website with a feeling of a surface beneath. </a:t>
            </a:r>
            <a:endParaRPr lang="en-MY" dirty="0" smtClean="0"/>
          </a:p>
          <a:p>
            <a:r>
              <a:rPr lang="en-MY" dirty="0" smtClean="0"/>
              <a:t>There </a:t>
            </a:r>
            <a:r>
              <a:rPr lang="en-MY" dirty="0"/>
              <a:t>are several types of textures that you can incorporate, and some of them include natural textures and artificial textures. </a:t>
            </a:r>
            <a:endParaRPr lang="en-MY" dirty="0" smtClean="0"/>
          </a:p>
          <a:p>
            <a:r>
              <a:rPr lang="en-MY" dirty="0" smtClean="0"/>
              <a:t>This </a:t>
            </a:r>
            <a:r>
              <a:rPr lang="en-MY" dirty="0"/>
              <a:t>element must be used in such a way that it brings out the content given on the website and makes it look more appealing.</a:t>
            </a:r>
          </a:p>
        </p:txBody>
      </p:sp>
      <p:sp>
        <p:nvSpPr>
          <p:cNvPr id="4" name="Slide Number Placeholder 3"/>
          <p:cNvSpPr>
            <a:spLocks noGrp="1"/>
          </p:cNvSpPr>
          <p:nvPr>
            <p:ph type="sldNum" sz="quarter" idx="12"/>
          </p:nvPr>
        </p:nvSpPr>
        <p:spPr/>
        <p:txBody>
          <a:bodyPr/>
          <a:lstStyle/>
          <a:p>
            <a:fld id="{9D5C5935-A9D4-4B7F-9B86-E3EA1F85AF78}" type="slidenum">
              <a:rPr lang="en-MY" smtClean="0"/>
              <a:t>6</a:t>
            </a:fld>
            <a:endParaRPr lang="en-MY"/>
          </a:p>
        </p:txBody>
      </p:sp>
    </p:spTree>
    <p:extLst>
      <p:ext uri="{BB962C8B-B14F-4D97-AF65-F5344CB8AC3E}">
        <p14:creationId xmlns:p14="http://schemas.microsoft.com/office/powerpoint/2010/main" val="28207707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D5C5935-A9D4-4B7F-9B86-E3EA1F85AF78}" type="slidenum">
              <a:rPr lang="en-MY" smtClean="0"/>
              <a:t>60</a:t>
            </a:fld>
            <a:endParaRPr lang="en-MY"/>
          </a:p>
        </p:txBody>
      </p:sp>
      <p:pic>
        <p:nvPicPr>
          <p:cNvPr id="5" name="Picture 4"/>
          <p:cNvPicPr>
            <a:picLocks noChangeAspect="1"/>
          </p:cNvPicPr>
          <p:nvPr/>
        </p:nvPicPr>
        <p:blipFill>
          <a:blip r:embed="rId2"/>
          <a:stretch>
            <a:fillRect/>
          </a:stretch>
        </p:blipFill>
        <p:spPr>
          <a:xfrm>
            <a:off x="3003232" y="-13063"/>
            <a:ext cx="6441214" cy="6578261"/>
          </a:xfrm>
          <a:prstGeom prst="rect">
            <a:avLst/>
          </a:prstGeom>
        </p:spPr>
      </p:pic>
    </p:spTree>
    <p:extLst>
      <p:ext uri="{BB962C8B-B14F-4D97-AF65-F5344CB8AC3E}">
        <p14:creationId xmlns:p14="http://schemas.microsoft.com/office/powerpoint/2010/main" val="536769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Basic Elements of a Good Web Design</a:t>
            </a:r>
          </a:p>
        </p:txBody>
      </p:sp>
      <p:sp>
        <p:nvSpPr>
          <p:cNvPr id="3" name="Content Placeholder 2"/>
          <p:cNvSpPr>
            <a:spLocks noGrp="1"/>
          </p:cNvSpPr>
          <p:nvPr>
            <p:ph idx="1"/>
          </p:nvPr>
        </p:nvSpPr>
        <p:spPr/>
        <p:txBody>
          <a:bodyPr/>
          <a:lstStyle/>
          <a:p>
            <a:pPr marL="0" indent="0">
              <a:buNone/>
            </a:pPr>
            <a:r>
              <a:rPr lang="en-MY" b="1" u="sng" dirty="0" smtClean="0"/>
              <a:t>Direction</a:t>
            </a:r>
          </a:p>
          <a:p>
            <a:r>
              <a:rPr lang="en-MY" dirty="0" smtClean="0"/>
              <a:t>Direction </a:t>
            </a:r>
            <a:r>
              <a:rPr lang="en-MY" dirty="0"/>
              <a:t>is the element of a web design which is responsible for lending it movement or motion. </a:t>
            </a:r>
            <a:endParaRPr lang="en-MY" dirty="0" smtClean="0"/>
          </a:p>
          <a:p>
            <a:r>
              <a:rPr lang="en-MY" dirty="0" smtClean="0"/>
              <a:t>A </a:t>
            </a:r>
            <a:r>
              <a:rPr lang="en-MY" dirty="0"/>
              <a:t>good web design is one which automatically makes our eyes move from one corner or content of the website to another, according to relevance or hierarchy</a:t>
            </a:r>
          </a:p>
        </p:txBody>
      </p:sp>
      <p:sp>
        <p:nvSpPr>
          <p:cNvPr id="4" name="Slide Number Placeholder 3"/>
          <p:cNvSpPr>
            <a:spLocks noGrp="1"/>
          </p:cNvSpPr>
          <p:nvPr>
            <p:ph type="sldNum" sz="quarter" idx="12"/>
          </p:nvPr>
        </p:nvSpPr>
        <p:spPr/>
        <p:txBody>
          <a:bodyPr/>
          <a:lstStyle/>
          <a:p>
            <a:fld id="{9D5C5935-A9D4-4B7F-9B86-E3EA1F85AF78}" type="slidenum">
              <a:rPr lang="en-MY" smtClean="0"/>
              <a:t>7</a:t>
            </a:fld>
            <a:endParaRPr lang="en-MY"/>
          </a:p>
        </p:txBody>
      </p:sp>
    </p:spTree>
    <p:extLst>
      <p:ext uri="{BB962C8B-B14F-4D97-AF65-F5344CB8AC3E}">
        <p14:creationId xmlns:p14="http://schemas.microsoft.com/office/powerpoint/2010/main" val="2618173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Basic Elements of a Good Web Design</a:t>
            </a:r>
          </a:p>
        </p:txBody>
      </p:sp>
      <p:sp>
        <p:nvSpPr>
          <p:cNvPr id="3" name="Content Placeholder 2"/>
          <p:cNvSpPr>
            <a:spLocks noGrp="1"/>
          </p:cNvSpPr>
          <p:nvPr>
            <p:ph idx="1"/>
          </p:nvPr>
        </p:nvSpPr>
        <p:spPr/>
        <p:txBody>
          <a:bodyPr/>
          <a:lstStyle/>
          <a:p>
            <a:pPr marL="0" indent="0">
              <a:buNone/>
            </a:pPr>
            <a:r>
              <a:rPr lang="en-MY" b="1" u="sng" dirty="0" err="1"/>
              <a:t>Color</a:t>
            </a:r>
            <a:r>
              <a:rPr lang="en-MY" dirty="0"/>
              <a:t> </a:t>
            </a:r>
            <a:endParaRPr lang="en-MY" dirty="0" smtClean="0"/>
          </a:p>
          <a:p>
            <a:r>
              <a:rPr lang="en-MY" dirty="0" smtClean="0"/>
              <a:t>Another </a:t>
            </a:r>
            <a:r>
              <a:rPr lang="en-MY" dirty="0"/>
              <a:t>basic element of a good website is the use of </a:t>
            </a:r>
            <a:r>
              <a:rPr lang="en-MY" dirty="0" err="1"/>
              <a:t>color</a:t>
            </a:r>
            <a:r>
              <a:rPr lang="en-MY" dirty="0"/>
              <a:t>. </a:t>
            </a:r>
            <a:endParaRPr lang="en-MY" dirty="0" smtClean="0"/>
          </a:p>
          <a:p>
            <a:r>
              <a:rPr lang="en-MY" dirty="0" smtClean="0"/>
              <a:t>A </a:t>
            </a:r>
            <a:r>
              <a:rPr lang="en-MY" dirty="0"/>
              <a:t>black and white website may work for certain niches like photography websites, but it is always better to raise the appeal of a website using </a:t>
            </a:r>
            <a:r>
              <a:rPr lang="en-MY" dirty="0" err="1"/>
              <a:t>colors</a:t>
            </a:r>
            <a:r>
              <a:rPr lang="en-MY" dirty="0"/>
              <a:t> in a creative way. </a:t>
            </a:r>
            <a:endParaRPr lang="en-MY" dirty="0" smtClean="0"/>
          </a:p>
          <a:p>
            <a:r>
              <a:rPr lang="en-MY" dirty="0" smtClean="0"/>
              <a:t>The </a:t>
            </a:r>
            <a:r>
              <a:rPr lang="en-MY" dirty="0" err="1"/>
              <a:t>colors</a:t>
            </a:r>
            <a:r>
              <a:rPr lang="en-MY" dirty="0"/>
              <a:t> are added in the later stage and not during the designing.</a:t>
            </a:r>
          </a:p>
        </p:txBody>
      </p:sp>
      <p:sp>
        <p:nvSpPr>
          <p:cNvPr id="4" name="Slide Number Placeholder 3"/>
          <p:cNvSpPr>
            <a:spLocks noGrp="1"/>
          </p:cNvSpPr>
          <p:nvPr>
            <p:ph type="sldNum" sz="quarter" idx="12"/>
          </p:nvPr>
        </p:nvSpPr>
        <p:spPr/>
        <p:txBody>
          <a:bodyPr/>
          <a:lstStyle/>
          <a:p>
            <a:fld id="{9D5C5935-A9D4-4B7F-9B86-E3EA1F85AF78}" type="slidenum">
              <a:rPr lang="en-MY" smtClean="0"/>
              <a:t>8</a:t>
            </a:fld>
            <a:endParaRPr lang="en-MY"/>
          </a:p>
        </p:txBody>
      </p:sp>
    </p:spTree>
    <p:extLst>
      <p:ext uri="{BB962C8B-B14F-4D97-AF65-F5344CB8AC3E}">
        <p14:creationId xmlns:p14="http://schemas.microsoft.com/office/powerpoint/2010/main" val="413881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Web Design Principles</a:t>
            </a:r>
            <a:endParaRPr lang="en-MY" dirty="0"/>
          </a:p>
        </p:txBody>
      </p:sp>
      <p:sp>
        <p:nvSpPr>
          <p:cNvPr id="3" name="Content Placeholder 2"/>
          <p:cNvSpPr>
            <a:spLocks noGrp="1"/>
          </p:cNvSpPr>
          <p:nvPr>
            <p:ph idx="1"/>
          </p:nvPr>
        </p:nvSpPr>
        <p:spPr/>
        <p:txBody>
          <a:bodyPr>
            <a:normAutofit fontScale="92500" lnSpcReduction="20000"/>
          </a:bodyPr>
          <a:lstStyle/>
          <a:p>
            <a:pPr marL="0" indent="0">
              <a:buNone/>
            </a:pPr>
            <a:r>
              <a:rPr lang="en-MY" b="1" u="sng" dirty="0" smtClean="0"/>
              <a:t>1. Highly </a:t>
            </a:r>
            <a:r>
              <a:rPr lang="en-MY" b="1" u="sng" dirty="0"/>
              <a:t>intuitive </a:t>
            </a:r>
            <a:r>
              <a:rPr lang="en-MY" b="1" u="sng" dirty="0" smtClean="0"/>
              <a:t>structure</a:t>
            </a:r>
          </a:p>
          <a:p>
            <a:r>
              <a:rPr lang="en-MY" dirty="0" smtClean="0"/>
              <a:t>Highly </a:t>
            </a:r>
            <a:r>
              <a:rPr lang="en-MY" dirty="0"/>
              <a:t>intuitive structure and should be simple to understand so that users would not have to think which way to go. </a:t>
            </a:r>
            <a:endParaRPr lang="en-MY" dirty="0" smtClean="0"/>
          </a:p>
          <a:p>
            <a:r>
              <a:rPr lang="en-MY" dirty="0" smtClean="0"/>
              <a:t>It </a:t>
            </a:r>
            <a:r>
              <a:rPr lang="en-MY" dirty="0"/>
              <a:t>must be self-explanatory in an obvious kind of way. </a:t>
            </a:r>
            <a:endParaRPr lang="en-MY" dirty="0" smtClean="0"/>
          </a:p>
          <a:p>
            <a:r>
              <a:rPr lang="en-MY" dirty="0" smtClean="0"/>
              <a:t>This </a:t>
            </a:r>
            <a:r>
              <a:rPr lang="en-MY" dirty="0"/>
              <a:t>helps to increase the usability of the website and also makes it much more engaging. </a:t>
            </a:r>
            <a:endParaRPr lang="en-MY" dirty="0" smtClean="0"/>
          </a:p>
          <a:p>
            <a:r>
              <a:rPr lang="en-MY" dirty="0" smtClean="0"/>
              <a:t>The </a:t>
            </a:r>
            <a:r>
              <a:rPr lang="en-MY" dirty="0"/>
              <a:t>structure must be free from lots of cognitive load so that visitors don’t have to wonder how to move from point A to point B.</a:t>
            </a:r>
          </a:p>
          <a:p>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9</a:t>
            </a:fld>
            <a:endParaRPr lang="en-MY"/>
          </a:p>
        </p:txBody>
      </p:sp>
    </p:spTree>
    <p:extLst>
      <p:ext uri="{BB962C8B-B14F-4D97-AF65-F5344CB8AC3E}">
        <p14:creationId xmlns:p14="http://schemas.microsoft.com/office/powerpoint/2010/main" val="2358422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2902</TotalTime>
  <Words>4963</Words>
  <Application>Microsoft Office PowerPoint</Application>
  <PresentationFormat>Widescreen</PresentationFormat>
  <Paragraphs>332</Paragraphs>
  <Slides>60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Corbel</vt:lpstr>
      <vt:lpstr>Parallax</vt:lpstr>
      <vt:lpstr>Designing Web Application</vt:lpstr>
      <vt:lpstr>Topics:</vt:lpstr>
      <vt:lpstr>What is Web Design</vt:lpstr>
      <vt:lpstr>What is Web Design</vt:lpstr>
      <vt:lpstr>Basic Elements of a Good Web Design</vt:lpstr>
      <vt:lpstr>Basic Elements of a Good Web Design</vt:lpstr>
      <vt:lpstr>Basic Elements of a Good Web Design</vt:lpstr>
      <vt:lpstr>Basic Elements of a Good Web Design</vt:lpstr>
      <vt:lpstr>Web Design Principles</vt:lpstr>
      <vt:lpstr>Web Design Principles</vt:lpstr>
      <vt:lpstr>Web Design Principles</vt:lpstr>
      <vt:lpstr>Web Design Principles</vt:lpstr>
      <vt:lpstr>Web Design Principles</vt:lpstr>
      <vt:lpstr>Web Design Principles</vt:lpstr>
      <vt:lpstr>Web Design Principles</vt:lpstr>
      <vt:lpstr>Web Design Principles</vt:lpstr>
      <vt:lpstr>PowerPoint Presentation</vt:lpstr>
      <vt:lpstr>Web Design Principles</vt:lpstr>
      <vt:lpstr>PowerPoint Presentation</vt:lpstr>
      <vt:lpstr>Web Design Principles</vt:lpstr>
      <vt:lpstr>PowerPoint Presentation</vt:lpstr>
      <vt:lpstr>Web Design Principles</vt:lpstr>
      <vt:lpstr>PowerPoint Presentation</vt:lpstr>
      <vt:lpstr>Web Design Principles</vt:lpstr>
      <vt:lpstr>PowerPoint Presentation</vt:lpstr>
      <vt:lpstr>Trading Performance for Size and Resolution </vt:lpstr>
      <vt:lpstr>What is Image Resolution?</vt:lpstr>
      <vt:lpstr>Image Resolution for the Web</vt:lpstr>
      <vt:lpstr>Pixel Per Inch</vt:lpstr>
      <vt:lpstr>Ex A: Same pixel dimensions, higher DPI; lower physical size</vt:lpstr>
      <vt:lpstr>Ex A: Same pixel dimensions, higher DPI; lower physical size</vt:lpstr>
      <vt:lpstr>Ex A: Same pixel dimensions, higher DPI; lower physical size</vt:lpstr>
      <vt:lpstr>Example B: Same physical size, lower DPI; lower pixel dimensions</vt:lpstr>
      <vt:lpstr>Example B: Same physical size, lower DPI; lower pixel dimensions</vt:lpstr>
      <vt:lpstr>If you are making an image for the web or digital displays!</vt:lpstr>
      <vt:lpstr>Design Plan and Map</vt:lpstr>
      <vt:lpstr>Sitemaps</vt:lpstr>
      <vt:lpstr>Sitemaps</vt:lpstr>
      <vt:lpstr>Sitemaps</vt:lpstr>
      <vt:lpstr>Sitemaps</vt:lpstr>
      <vt:lpstr>PowerPoint Presentation</vt:lpstr>
      <vt:lpstr>Sitemaps</vt:lpstr>
      <vt:lpstr>Sitemaps </vt:lpstr>
      <vt:lpstr>Defining and Designing the Media Components</vt:lpstr>
      <vt:lpstr>Components of a Website</vt:lpstr>
      <vt:lpstr>Components of a Website</vt:lpstr>
      <vt:lpstr>Components of a Website</vt:lpstr>
      <vt:lpstr>Components of a Website</vt:lpstr>
      <vt:lpstr>Components of a Website</vt:lpstr>
      <vt:lpstr>Components of a Website</vt:lpstr>
      <vt:lpstr>Components of a Website</vt:lpstr>
      <vt:lpstr>Components of a Website</vt:lpstr>
      <vt:lpstr>Components of a Website</vt:lpstr>
      <vt:lpstr>Components of a Website</vt:lpstr>
      <vt:lpstr>Components of a Website</vt:lpstr>
      <vt:lpstr>Components of a Website</vt:lpstr>
      <vt:lpstr>Components of a Website</vt:lpstr>
      <vt:lpstr>Components of a Website</vt:lpstr>
      <vt:lpstr>Other Components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hidayah1602@gmail.com</dc:creator>
  <cp:lastModifiedBy>hidayah1602@gmail.com</cp:lastModifiedBy>
  <cp:revision>62</cp:revision>
  <dcterms:created xsi:type="dcterms:W3CDTF">2017-12-05T04:12:59Z</dcterms:created>
  <dcterms:modified xsi:type="dcterms:W3CDTF">2017-12-22T07:12:47Z</dcterms:modified>
</cp:coreProperties>
</file>