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DE8482-AA02-4E44-A2AC-A342CA78A9EE}"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314029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DE8482-AA02-4E44-A2AC-A342CA78A9EE}"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230804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DE8482-AA02-4E44-A2AC-A342CA78A9EE}"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3542295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DE8482-AA02-4E44-A2AC-A342CA78A9EE}"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04903BA-BE13-4A07-84DA-8180093490E7}"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97260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DE8482-AA02-4E44-A2AC-A342CA78A9EE}"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1621690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DE8482-AA02-4E44-A2AC-A342CA78A9EE}"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1017571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DE8482-AA02-4E44-A2AC-A342CA78A9EE}"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2592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E8482-AA02-4E44-A2AC-A342CA78A9EE}"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140563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DDE8482-AA02-4E44-A2AC-A342CA78A9EE}" type="datetimeFigureOut">
              <a:rPr lang="en-IN" smtClean="0"/>
              <a:t>27-02-2023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04903BA-BE13-4A07-84DA-8180093490E7}" type="slidenum">
              <a:rPr lang="en-IN" smtClean="0"/>
              <a:t>‹#›</a:t>
            </a:fld>
            <a:endParaRPr lang="en-IN"/>
          </a:p>
        </p:txBody>
      </p:sp>
    </p:spTree>
    <p:extLst>
      <p:ext uri="{BB962C8B-B14F-4D97-AF65-F5344CB8AC3E}">
        <p14:creationId xmlns:p14="http://schemas.microsoft.com/office/powerpoint/2010/main" val="211937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E8482-AA02-4E44-A2AC-A342CA78A9EE}"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85053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DE8482-AA02-4E44-A2AC-A342CA78A9EE}"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215685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DE8482-AA02-4E44-A2AC-A342CA78A9EE}"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93897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DE8482-AA02-4E44-A2AC-A342CA78A9EE}"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326583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DE8482-AA02-4E44-A2AC-A342CA78A9EE}"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138941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DDE8482-AA02-4E44-A2AC-A342CA78A9EE}"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328842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DE8482-AA02-4E44-A2AC-A342CA78A9EE}"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128233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DE8482-AA02-4E44-A2AC-A342CA78A9EE}"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903BA-BE13-4A07-84DA-8180093490E7}" type="slidenum">
              <a:rPr lang="en-IN" smtClean="0"/>
              <a:t>‹#›</a:t>
            </a:fld>
            <a:endParaRPr lang="en-IN"/>
          </a:p>
        </p:txBody>
      </p:sp>
    </p:spTree>
    <p:extLst>
      <p:ext uri="{BB962C8B-B14F-4D97-AF65-F5344CB8AC3E}">
        <p14:creationId xmlns:p14="http://schemas.microsoft.com/office/powerpoint/2010/main" val="423625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DE8482-AA02-4E44-A2AC-A342CA78A9EE}" type="datetimeFigureOut">
              <a:rPr lang="en-IN" smtClean="0"/>
              <a:t>27-02-2023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04903BA-BE13-4A07-84DA-8180093490E7}" type="slidenum">
              <a:rPr lang="en-IN" smtClean="0"/>
              <a:t>‹#›</a:t>
            </a:fld>
            <a:endParaRPr lang="en-IN"/>
          </a:p>
        </p:txBody>
      </p:sp>
    </p:spTree>
    <p:extLst>
      <p:ext uri="{BB962C8B-B14F-4D97-AF65-F5344CB8AC3E}">
        <p14:creationId xmlns:p14="http://schemas.microsoft.com/office/powerpoint/2010/main" val="416823238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3DD5B2-14EB-657E-9F18-770818E14C25}"/>
              </a:ext>
            </a:extLst>
          </p:cNvPr>
          <p:cNvSpPr txBox="1"/>
          <p:nvPr/>
        </p:nvSpPr>
        <p:spPr>
          <a:xfrm>
            <a:off x="923364" y="2492189"/>
            <a:ext cx="10345271" cy="1323439"/>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PRESENTATION ON BLACK FRIDAY PROJECT</a:t>
            </a:r>
          </a:p>
        </p:txBody>
      </p:sp>
      <p:sp>
        <p:nvSpPr>
          <p:cNvPr id="5" name="TextBox 4">
            <a:extLst>
              <a:ext uri="{FF2B5EF4-FFF2-40B4-BE49-F238E27FC236}">
                <a16:creationId xmlns:a16="http://schemas.microsoft.com/office/drawing/2014/main" id="{38943698-CEF9-7309-88F6-9CE5FAA99D94}"/>
              </a:ext>
            </a:extLst>
          </p:cNvPr>
          <p:cNvSpPr txBox="1"/>
          <p:nvPr/>
        </p:nvSpPr>
        <p:spPr>
          <a:xfrm>
            <a:off x="8852646" y="5810362"/>
            <a:ext cx="3541059" cy="984885"/>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Presented By</a:t>
            </a:r>
          </a:p>
          <a:p>
            <a:pPr algn="ctr"/>
            <a:r>
              <a:rPr lang="en-IN" sz="2000" b="1" dirty="0">
                <a:latin typeface="Times New Roman" panose="02020603050405020304" pitchFamily="18" charset="0"/>
                <a:cs typeface="Times New Roman" panose="02020603050405020304" pitchFamily="18" charset="0"/>
              </a:rPr>
              <a:t>Dipesh Ramesh Limaje</a:t>
            </a:r>
          </a:p>
          <a:p>
            <a:endParaRPr lang="en-IN" dirty="0"/>
          </a:p>
        </p:txBody>
      </p:sp>
    </p:spTree>
    <p:extLst>
      <p:ext uri="{BB962C8B-B14F-4D97-AF65-F5344CB8AC3E}">
        <p14:creationId xmlns:p14="http://schemas.microsoft.com/office/powerpoint/2010/main" val="2508236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6FB1A-61E4-27EF-E7D6-FE40A4A19A9C}"/>
              </a:ext>
            </a:extLst>
          </p:cNvPr>
          <p:cNvPicPr>
            <a:picLocks noChangeAspect="1"/>
          </p:cNvPicPr>
          <p:nvPr/>
        </p:nvPicPr>
        <p:blipFill>
          <a:blip r:embed="rId2"/>
          <a:stretch>
            <a:fillRect/>
          </a:stretch>
        </p:blipFill>
        <p:spPr>
          <a:xfrm>
            <a:off x="475130" y="373751"/>
            <a:ext cx="4868214" cy="3216613"/>
          </a:xfrm>
          <a:prstGeom prst="rect">
            <a:avLst/>
          </a:prstGeom>
        </p:spPr>
      </p:pic>
      <p:pic>
        <p:nvPicPr>
          <p:cNvPr id="5" name="Picture 4">
            <a:extLst>
              <a:ext uri="{FF2B5EF4-FFF2-40B4-BE49-F238E27FC236}">
                <a16:creationId xmlns:a16="http://schemas.microsoft.com/office/drawing/2014/main" id="{93F05BFE-FC5C-B43B-822F-C7030DE60E75}"/>
              </a:ext>
            </a:extLst>
          </p:cNvPr>
          <p:cNvPicPr>
            <a:picLocks noChangeAspect="1"/>
          </p:cNvPicPr>
          <p:nvPr/>
        </p:nvPicPr>
        <p:blipFill>
          <a:blip r:embed="rId3"/>
          <a:stretch>
            <a:fillRect/>
          </a:stretch>
        </p:blipFill>
        <p:spPr>
          <a:xfrm>
            <a:off x="546847" y="3942564"/>
            <a:ext cx="4796497" cy="2691319"/>
          </a:xfrm>
          <a:prstGeom prst="rect">
            <a:avLst/>
          </a:prstGeom>
        </p:spPr>
      </p:pic>
      <p:sp>
        <p:nvSpPr>
          <p:cNvPr id="6" name="TextBox 5">
            <a:extLst>
              <a:ext uri="{FF2B5EF4-FFF2-40B4-BE49-F238E27FC236}">
                <a16:creationId xmlns:a16="http://schemas.microsoft.com/office/drawing/2014/main" id="{FC520973-F7E2-6E28-7798-1E9A77BF2CBF}"/>
              </a:ext>
            </a:extLst>
          </p:cNvPr>
          <p:cNvSpPr txBox="1"/>
          <p:nvPr/>
        </p:nvSpPr>
        <p:spPr>
          <a:xfrm>
            <a:off x="6016733" y="1095929"/>
            <a:ext cx="6175267"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city category and purchase with additional information on age group and we observe that in each city category, the purchase history of all different age groups is different there is no trend. </a:t>
            </a:r>
            <a:endParaRPr lang="en-IN" dirty="0"/>
          </a:p>
        </p:txBody>
      </p:sp>
      <p:sp>
        <p:nvSpPr>
          <p:cNvPr id="7" name="TextBox 6">
            <a:extLst>
              <a:ext uri="{FF2B5EF4-FFF2-40B4-BE49-F238E27FC236}">
                <a16:creationId xmlns:a16="http://schemas.microsoft.com/office/drawing/2014/main" id="{7E1F2067-922C-8D5C-5385-440A709C7629}"/>
              </a:ext>
            </a:extLst>
          </p:cNvPr>
          <p:cNvSpPr txBox="1"/>
          <p:nvPr/>
        </p:nvSpPr>
        <p:spPr>
          <a:xfrm>
            <a:off x="6016733" y="4375201"/>
            <a:ext cx="6175266" cy="1477328"/>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that city category and Gender information we already know that the male count is greater than the female count but the count of the male from B city category is followed by C city category and last A city category and this is same for female. </a:t>
            </a:r>
            <a:endParaRPr lang="en-IN" dirty="0"/>
          </a:p>
        </p:txBody>
      </p:sp>
    </p:spTree>
    <p:extLst>
      <p:ext uri="{BB962C8B-B14F-4D97-AF65-F5344CB8AC3E}">
        <p14:creationId xmlns:p14="http://schemas.microsoft.com/office/powerpoint/2010/main" val="304381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6100E2-6C38-6288-95AC-90F8A2477A5D}"/>
              </a:ext>
            </a:extLst>
          </p:cNvPr>
          <p:cNvPicPr>
            <a:picLocks noChangeAspect="1"/>
          </p:cNvPicPr>
          <p:nvPr/>
        </p:nvPicPr>
        <p:blipFill>
          <a:blip r:embed="rId2"/>
          <a:stretch>
            <a:fillRect/>
          </a:stretch>
        </p:blipFill>
        <p:spPr>
          <a:xfrm>
            <a:off x="364555" y="197225"/>
            <a:ext cx="4055044" cy="3300178"/>
          </a:xfrm>
          <a:prstGeom prst="rect">
            <a:avLst/>
          </a:prstGeom>
        </p:spPr>
      </p:pic>
      <p:pic>
        <p:nvPicPr>
          <p:cNvPr id="5" name="Picture 4">
            <a:extLst>
              <a:ext uri="{FF2B5EF4-FFF2-40B4-BE49-F238E27FC236}">
                <a16:creationId xmlns:a16="http://schemas.microsoft.com/office/drawing/2014/main" id="{7F1AF8B1-5800-C35B-B0EA-2D610EED6D6F}"/>
              </a:ext>
            </a:extLst>
          </p:cNvPr>
          <p:cNvPicPr>
            <a:picLocks noChangeAspect="1"/>
          </p:cNvPicPr>
          <p:nvPr/>
        </p:nvPicPr>
        <p:blipFill>
          <a:blip r:embed="rId3"/>
          <a:stretch>
            <a:fillRect/>
          </a:stretch>
        </p:blipFill>
        <p:spPr>
          <a:xfrm>
            <a:off x="364554" y="3559519"/>
            <a:ext cx="4055045" cy="3101256"/>
          </a:xfrm>
          <a:prstGeom prst="rect">
            <a:avLst/>
          </a:prstGeom>
        </p:spPr>
      </p:pic>
      <p:sp>
        <p:nvSpPr>
          <p:cNvPr id="6" name="TextBox 5">
            <a:extLst>
              <a:ext uri="{FF2B5EF4-FFF2-40B4-BE49-F238E27FC236}">
                <a16:creationId xmlns:a16="http://schemas.microsoft.com/office/drawing/2014/main" id="{074DBFEE-DCEF-4C97-2F75-D0E87C566F8D}"/>
              </a:ext>
            </a:extLst>
          </p:cNvPr>
          <p:cNvSpPr txBox="1"/>
          <p:nvPr/>
        </p:nvSpPr>
        <p:spPr>
          <a:xfrm>
            <a:off x="5229726" y="1108650"/>
            <a:ext cx="6962274"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total sum of money spent by each age group around 39.8 % of purchases came from the age group 26-35 followed by 20.2% of purchases came from the age group 36-45 and around 17.8% purchase came from the age group of 18-25. </a:t>
            </a:r>
            <a:endParaRPr lang="en-IN" dirty="0"/>
          </a:p>
        </p:txBody>
      </p:sp>
      <p:sp>
        <p:nvSpPr>
          <p:cNvPr id="7" name="TextBox 6">
            <a:extLst>
              <a:ext uri="{FF2B5EF4-FFF2-40B4-BE49-F238E27FC236}">
                <a16:creationId xmlns:a16="http://schemas.microsoft.com/office/drawing/2014/main" id="{BD3C0E40-A8D7-C8AB-BECC-723E085893E4}"/>
              </a:ext>
            </a:extLst>
          </p:cNvPr>
          <p:cNvSpPr txBox="1"/>
          <p:nvPr/>
        </p:nvSpPr>
        <p:spPr>
          <a:xfrm>
            <a:off x="5229726" y="4371483"/>
            <a:ext cx="6962274"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total sum of money spent by each age city category around 41.4 % of purchases came from the B city category followed by 32.8% of purchases came from the c city category and around 25.8% of purchases came from the A city category. </a:t>
            </a:r>
            <a:endParaRPr lang="en-IN" dirty="0"/>
          </a:p>
        </p:txBody>
      </p:sp>
    </p:spTree>
    <p:extLst>
      <p:ext uri="{BB962C8B-B14F-4D97-AF65-F5344CB8AC3E}">
        <p14:creationId xmlns:p14="http://schemas.microsoft.com/office/powerpoint/2010/main" val="72511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ED09CB-A65B-A982-3741-1443BFECBE0C}"/>
              </a:ext>
            </a:extLst>
          </p:cNvPr>
          <p:cNvSpPr txBox="1"/>
          <p:nvPr/>
        </p:nvSpPr>
        <p:spPr>
          <a:xfrm>
            <a:off x="393976" y="1126250"/>
            <a:ext cx="11213431" cy="3764813"/>
          </a:xfrm>
          <a:prstGeom prst="rect">
            <a:avLst/>
          </a:prstGeom>
          <a:noFill/>
        </p:spPr>
        <p:txBody>
          <a:bodyPr wrap="square" rtlCol="0">
            <a:spAutoFit/>
          </a:bodyPr>
          <a:lstStyle/>
          <a:p>
            <a:pPr marL="228600" algn="ctr">
              <a:lnSpc>
                <a:spcPct val="107000"/>
              </a:lnSpc>
              <a:spcAft>
                <a:spcPts val="800"/>
              </a:spcAft>
            </a:pPr>
            <a:r>
              <a:rPr lang="en-IN" sz="3200" b="1" u="sng" dirty="0">
                <a:latin typeface="Times New Roman" panose="02020603050405020304" pitchFamily="18" charset="0"/>
                <a:ea typeface="Calibri" panose="020F0502020204030204" pitchFamily="34" charset="0"/>
                <a:cs typeface="Times New Roman" panose="02020603050405020304" pitchFamily="18" charset="0"/>
              </a:rPr>
              <a:t>T</a:t>
            </a: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he Set Of Assumptions Related To The Problem Under Consideration</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just">
              <a:lnSpc>
                <a:spcPct val="107000"/>
              </a:lnSpc>
              <a:spcAft>
                <a:spcPts val="80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b="0" i="0" u="none" strike="noStrike" baseline="0" dirty="0">
                <a:latin typeface="Times New Roman" panose="02020603050405020304" pitchFamily="18" charset="0"/>
              </a:rPr>
              <a:t>1] After Filling in all the null values by mean and mode, I dropped some nan values which I fill it is unnecessary, and Dropped some features that have missing values of more than 50%. </a:t>
            </a:r>
          </a:p>
          <a:p>
            <a:pPr algn="just"/>
            <a:endParaRPr lang="en-US" sz="1800" b="0" i="0" u="none"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2] For this particular problem I have assumed that the Maximum VIF should be 5, if any of the features has a VIF which is greater than 5 we should drop that feature. </a:t>
            </a:r>
            <a:endParaRPr lang="en-IN" dirty="0"/>
          </a:p>
        </p:txBody>
      </p:sp>
    </p:spTree>
    <p:extLst>
      <p:ext uri="{BB962C8B-B14F-4D97-AF65-F5344CB8AC3E}">
        <p14:creationId xmlns:p14="http://schemas.microsoft.com/office/powerpoint/2010/main" val="171040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695D42-DF5E-6AA3-CF01-A9C6B9CD90BD}"/>
              </a:ext>
            </a:extLst>
          </p:cNvPr>
          <p:cNvSpPr txBox="1"/>
          <p:nvPr/>
        </p:nvSpPr>
        <p:spPr>
          <a:xfrm>
            <a:off x="123619" y="875031"/>
            <a:ext cx="11566358" cy="5107937"/>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Steps</a:t>
            </a:r>
          </a:p>
          <a:p>
            <a:pPr>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300"/>
              </a:spcBef>
            </a:pPr>
            <a:r>
              <a:rPr lang="en-US" sz="1800" b="0" i="0" u="none" strike="noStrike" baseline="0" dirty="0">
                <a:latin typeface="Times New Roman" panose="02020603050405020304" pitchFamily="18" charset="0"/>
              </a:rPr>
              <a:t>1) first we identify null values and fill the null values by using mode </a:t>
            </a:r>
            <a:r>
              <a:rPr lang="en-US" sz="1800" b="0" i="0" u="none" strike="noStrike" baseline="0" dirty="0" err="1">
                <a:latin typeface="Times New Roman" panose="02020603050405020304" pitchFamily="18" charset="0"/>
              </a:rPr>
              <a:t>mehod</a:t>
            </a:r>
            <a:r>
              <a:rPr lang="en-US" sz="1800" b="0" i="0" u="none" strike="noStrike" baseline="0" dirty="0">
                <a:latin typeface="Times New Roman" panose="02020603050405020304" pitchFamily="18" charset="0"/>
              </a:rPr>
              <a:t> </a:t>
            </a:r>
          </a:p>
          <a:p>
            <a:pPr algn="just">
              <a:spcBef>
                <a:spcPts val="300"/>
              </a:spcBef>
            </a:pPr>
            <a:r>
              <a:rPr lang="en-US" sz="1800" b="0" i="0" u="none" strike="noStrike" baseline="0" dirty="0">
                <a:latin typeface="Times New Roman" panose="02020603050405020304" pitchFamily="18" charset="0"/>
              </a:rPr>
              <a:t>2) then I identified duplicates and I have dropped duplicates </a:t>
            </a:r>
          </a:p>
          <a:p>
            <a:pPr algn="just">
              <a:spcBef>
                <a:spcPts val="300"/>
              </a:spcBef>
            </a:pPr>
            <a:r>
              <a:rPr lang="en-US" sz="1800" b="0" i="0" u="none" strike="noStrike" baseline="0" dirty="0">
                <a:latin typeface="Times New Roman" panose="02020603050405020304" pitchFamily="18" charset="0"/>
              </a:rPr>
              <a:t>3) performed EDA and wrote all observations for each graph </a:t>
            </a:r>
          </a:p>
          <a:p>
            <a:pPr algn="just">
              <a:spcBef>
                <a:spcPts val="300"/>
              </a:spcBef>
            </a:pPr>
            <a:r>
              <a:rPr lang="en-US" sz="1800" b="0" i="0" u="none" strike="noStrike" baseline="0" dirty="0">
                <a:latin typeface="Times New Roman" panose="02020603050405020304" pitchFamily="18" charset="0"/>
              </a:rPr>
              <a:t>4) then </a:t>
            </a:r>
            <a:r>
              <a:rPr lang="en-US" sz="1800" b="0" i="0" u="none" strike="noStrike" baseline="0" dirty="0" err="1">
                <a:latin typeface="Times New Roman" panose="02020603050405020304" pitchFamily="18" charset="0"/>
              </a:rPr>
              <a:t>i</a:t>
            </a:r>
            <a:r>
              <a:rPr lang="en-US" sz="1800" b="0" i="0" u="none" strike="noStrike" baseline="0" dirty="0">
                <a:latin typeface="Times New Roman" panose="02020603050405020304" pitchFamily="18" charset="0"/>
              </a:rPr>
              <a:t> dropped unnecessary columns </a:t>
            </a:r>
          </a:p>
          <a:p>
            <a:pPr algn="just">
              <a:spcBef>
                <a:spcPts val="300"/>
              </a:spcBef>
            </a:pPr>
            <a:r>
              <a:rPr lang="en-US" sz="1800" b="0" i="0" u="none" strike="noStrike" baseline="0" dirty="0">
                <a:latin typeface="Times New Roman" panose="02020603050405020304" pitchFamily="18" charset="0"/>
              </a:rPr>
              <a:t>5) then applied a label encoder to the categorical columns </a:t>
            </a:r>
          </a:p>
          <a:p>
            <a:pPr algn="just">
              <a:spcBef>
                <a:spcPts val="300"/>
              </a:spcBef>
            </a:pPr>
            <a:r>
              <a:rPr lang="en-US" sz="1800" b="0" i="0" u="none" strike="noStrike" baseline="0" dirty="0">
                <a:latin typeface="Times New Roman" panose="02020603050405020304" pitchFamily="18" charset="0"/>
              </a:rPr>
              <a:t>6) then also plotted the Distribution plot and regression plot </a:t>
            </a:r>
          </a:p>
          <a:p>
            <a:pPr algn="just">
              <a:spcBef>
                <a:spcPts val="300"/>
              </a:spcBef>
            </a:pPr>
            <a:r>
              <a:rPr lang="en-US" sz="1800" b="0" i="0" u="none" strike="noStrike" baseline="0" dirty="0">
                <a:latin typeface="Times New Roman" panose="02020603050405020304" pitchFamily="18" charset="0"/>
              </a:rPr>
              <a:t>7) then plotted boxplot to remove outliers </a:t>
            </a:r>
          </a:p>
          <a:p>
            <a:pPr algn="just">
              <a:spcBef>
                <a:spcPts val="300"/>
              </a:spcBef>
            </a:pPr>
            <a:r>
              <a:rPr lang="en-US" sz="1800" b="0" i="0" u="none" strike="noStrike" baseline="0" dirty="0">
                <a:latin typeface="Times New Roman" panose="02020603050405020304" pitchFamily="18" charset="0"/>
              </a:rPr>
              <a:t>8) then treated outliers with the Z-score method </a:t>
            </a:r>
          </a:p>
          <a:p>
            <a:pPr algn="just">
              <a:spcBef>
                <a:spcPts val="300"/>
              </a:spcBef>
            </a:pPr>
            <a:r>
              <a:rPr lang="en-US" sz="1800" b="0" i="0" u="none" strike="noStrike" baseline="0" dirty="0">
                <a:latin typeface="Times New Roman" panose="02020603050405020304" pitchFamily="18" charset="0"/>
              </a:rPr>
              <a:t>9) then scaled data and Also check for VIF </a:t>
            </a:r>
          </a:p>
          <a:p>
            <a:pPr algn="just">
              <a:spcBef>
                <a:spcPts val="300"/>
              </a:spcBef>
            </a:pPr>
            <a:r>
              <a:rPr lang="en-US" sz="1800" b="0" i="0" u="none" strike="noStrike" baseline="0" dirty="0">
                <a:latin typeface="Times New Roman" panose="02020603050405020304" pitchFamily="18" charset="0"/>
              </a:rPr>
              <a:t>10) then find the co-relation between feature and label by the CORR method </a:t>
            </a:r>
          </a:p>
          <a:p>
            <a:pPr algn="just">
              <a:spcBef>
                <a:spcPts val="300"/>
              </a:spcBef>
            </a:pPr>
            <a:r>
              <a:rPr lang="en-US" sz="1800" b="0" i="0" u="none" strike="noStrike" baseline="0" dirty="0">
                <a:latin typeface="Times New Roman" panose="02020603050405020304" pitchFamily="18" charset="0"/>
              </a:rPr>
              <a:t>11) then created 4 models that is Gradient Boosting Regressor, Random Forest Regressor ,linear Regressor model, Ada Boosting regressor model with hyperparameter tuning for all 4 models and also Cross-validations </a:t>
            </a:r>
          </a:p>
          <a:p>
            <a:pPr algn="just">
              <a:spcBef>
                <a:spcPts val="300"/>
              </a:spcBef>
            </a:pPr>
            <a:r>
              <a:rPr lang="en-US" sz="1800" b="0" i="0" u="none" strike="noStrike" baseline="0" dirty="0">
                <a:latin typeface="Times New Roman" panose="02020603050405020304" pitchFamily="18" charset="0"/>
              </a:rPr>
              <a:t>12) At last I selected the best model according to their Hyper-parameter score and Training(R2) and testing score(R2) </a:t>
            </a:r>
            <a:endParaRPr lang="en-IN" dirty="0"/>
          </a:p>
        </p:txBody>
      </p:sp>
    </p:spTree>
    <p:extLst>
      <p:ext uri="{BB962C8B-B14F-4D97-AF65-F5344CB8AC3E}">
        <p14:creationId xmlns:p14="http://schemas.microsoft.com/office/powerpoint/2010/main" val="691161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EFCA40-CD66-B332-54EC-8F8CE4234B77}"/>
              </a:ext>
            </a:extLst>
          </p:cNvPr>
          <p:cNvSpPr txBox="1"/>
          <p:nvPr/>
        </p:nvSpPr>
        <p:spPr>
          <a:xfrm>
            <a:off x="748553" y="304800"/>
            <a:ext cx="10694894"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These are all the features that are positively co-related to the label and Negatively Co-related to the Label</a:t>
            </a:r>
            <a:endParaRPr lang="en-IN" sz="2800"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7893B9E-82AC-8C7B-E182-106442D92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22633"/>
            <a:ext cx="9986682" cy="4930567"/>
          </a:xfrm>
          <a:prstGeom prst="rect">
            <a:avLst/>
          </a:prstGeom>
        </p:spPr>
      </p:pic>
    </p:spTree>
    <p:extLst>
      <p:ext uri="{BB962C8B-B14F-4D97-AF65-F5344CB8AC3E}">
        <p14:creationId xmlns:p14="http://schemas.microsoft.com/office/powerpoint/2010/main" val="85658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1D7FB-6999-B676-B2E3-70A197A7BC0A}"/>
              </a:ext>
            </a:extLst>
          </p:cNvPr>
          <p:cNvSpPr txBox="1"/>
          <p:nvPr/>
        </p:nvSpPr>
        <p:spPr>
          <a:xfrm>
            <a:off x="2034988" y="1066800"/>
            <a:ext cx="8122024" cy="3611886"/>
          </a:xfrm>
          <a:prstGeom prst="rect">
            <a:avLst/>
          </a:prstGeom>
          <a:noFill/>
        </p:spPr>
        <p:txBody>
          <a:bodyPr wrap="square" rtlCol="0">
            <a:spAutoFit/>
          </a:bodyPr>
          <a:lstStyle/>
          <a:p>
            <a:pPr marL="228600" algn="ctr">
              <a:lnSpc>
                <a:spcPct val="107000"/>
              </a:lnSpc>
              <a:spcAft>
                <a:spcPts val="800"/>
              </a:spcAft>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Testing of Identified Approaches (Algorithms)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LR (Linear Regression Model)</a:t>
            </a: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GBDT (Gradient Boosting Regressor Model)</a:t>
            </a: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RF (Random Forest Regressor Model)</a:t>
            </a:r>
          </a:p>
          <a:p>
            <a:pPr marL="342900" lvl="0" indent="-342900">
              <a:lnSpc>
                <a:spcPct val="107000"/>
              </a:lnSpc>
              <a:spcAft>
                <a:spcPts val="800"/>
              </a:spcAft>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ADA (AdaBoost Regressor Model)</a:t>
            </a:r>
          </a:p>
          <a:p>
            <a:endParaRPr lang="en-IN" dirty="0"/>
          </a:p>
        </p:txBody>
      </p:sp>
    </p:spTree>
    <p:extLst>
      <p:ext uri="{BB962C8B-B14F-4D97-AF65-F5344CB8AC3E}">
        <p14:creationId xmlns:p14="http://schemas.microsoft.com/office/powerpoint/2010/main" val="3688863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32522E-65DE-3480-2E18-0ADB099B5F1B}"/>
              </a:ext>
            </a:extLst>
          </p:cNvPr>
          <p:cNvSpPr txBox="1"/>
          <p:nvPr/>
        </p:nvSpPr>
        <p:spPr>
          <a:xfrm>
            <a:off x="1017494" y="5307106"/>
            <a:ext cx="1015701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These are 4 Models Which I selected to predict the Sales prices and after hyperparameter tuning, we Find that Gradient Boosting Regressor is the best-suited model and so selecting Gradient Boosting Regressor Model.</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8BD361-C412-E7D0-1FD1-E55F55156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407" y="290071"/>
            <a:ext cx="7535185" cy="4685339"/>
          </a:xfrm>
          <a:prstGeom prst="rect">
            <a:avLst/>
          </a:prstGeom>
        </p:spPr>
      </p:pic>
    </p:spTree>
    <p:extLst>
      <p:ext uri="{BB962C8B-B14F-4D97-AF65-F5344CB8AC3E}">
        <p14:creationId xmlns:p14="http://schemas.microsoft.com/office/powerpoint/2010/main" val="3774792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4C513-4528-3D94-54B5-EFC76F32E52C}"/>
              </a:ext>
            </a:extLst>
          </p:cNvPr>
          <p:cNvSpPr txBox="1"/>
          <p:nvPr/>
        </p:nvSpPr>
        <p:spPr>
          <a:xfrm>
            <a:off x="461682" y="3136792"/>
            <a:ext cx="11268635" cy="1015663"/>
          </a:xfrm>
          <a:prstGeom prst="rect">
            <a:avLst/>
          </a:prstGeom>
          <a:noFill/>
        </p:spPr>
        <p:txBody>
          <a:bodyPr wrap="square" rtlCol="0">
            <a:spAutoFit/>
          </a:bodyPr>
          <a:lstStyle/>
          <a:p>
            <a:pPr algn="just"/>
            <a:r>
              <a:rPr lang="en-US" sz="2000" i="0" dirty="0">
                <a:effectLst/>
                <a:latin typeface="Times New Roman" panose="02020603050405020304" pitchFamily="18" charset="0"/>
                <a:cs typeface="Times New Roman" panose="02020603050405020304" pitchFamily="18" charset="0"/>
              </a:rPr>
              <a:t>So from above all 4 model scores, we observe Gradient Boosting Regressor Model is best Suited model for this particular model as the training score is 67.459225518096 % and the testing score is 66.51716962640886 % thus saving this model.</a:t>
            </a:r>
          </a:p>
        </p:txBody>
      </p:sp>
      <p:sp>
        <p:nvSpPr>
          <p:cNvPr id="3" name="TextBox 2">
            <a:extLst>
              <a:ext uri="{FF2B5EF4-FFF2-40B4-BE49-F238E27FC236}">
                <a16:creationId xmlns:a16="http://schemas.microsoft.com/office/drawing/2014/main" id="{788C89AA-28B3-55D3-8448-AA3E74E0B55B}"/>
              </a:ext>
            </a:extLst>
          </p:cNvPr>
          <p:cNvSpPr txBox="1"/>
          <p:nvPr/>
        </p:nvSpPr>
        <p:spPr>
          <a:xfrm>
            <a:off x="2935941" y="1550895"/>
            <a:ext cx="5818094" cy="584775"/>
          </a:xfrm>
          <a:prstGeom prst="rect">
            <a:avLst/>
          </a:prstGeom>
          <a:noFill/>
        </p:spPr>
        <p:txBody>
          <a:bodyPr wrap="square" rtlCol="0">
            <a:spAutoFit/>
          </a:bodyPr>
          <a:lstStyle/>
          <a:p>
            <a:pPr algn="ctr"/>
            <a:r>
              <a:rPr lang="en-IN" sz="3200" b="1" u="sng" dirty="0">
                <a:effectLst/>
                <a:latin typeface="Times New Roman" panose="02020603050405020304" pitchFamily="18" charset="0"/>
                <a:ea typeface="Calibri" panose="020F0502020204030204" pitchFamily="34" charset="0"/>
              </a:rPr>
              <a:t>CONCLUSION</a:t>
            </a:r>
            <a:endParaRPr lang="en-IN" sz="3200" dirty="0"/>
          </a:p>
        </p:txBody>
      </p:sp>
    </p:spTree>
    <p:extLst>
      <p:ext uri="{BB962C8B-B14F-4D97-AF65-F5344CB8AC3E}">
        <p14:creationId xmlns:p14="http://schemas.microsoft.com/office/powerpoint/2010/main" val="2837000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9CA72-0E3E-9424-7E2F-6684A1BF8213}"/>
              </a:ext>
            </a:extLst>
          </p:cNvPr>
          <p:cNvSpPr txBox="1"/>
          <p:nvPr/>
        </p:nvSpPr>
        <p:spPr>
          <a:xfrm>
            <a:off x="0" y="502024"/>
            <a:ext cx="12192000"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After Selecting Gradient Boosting Regressor we have Done Prediction On test data but for Last 2 columns</a:t>
            </a:r>
            <a:endParaRPr lang="en-IN" sz="2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0594F3-0088-5150-3AEE-D15724FA5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018" y="1919196"/>
            <a:ext cx="9281964" cy="3414056"/>
          </a:xfrm>
          <a:prstGeom prst="rect">
            <a:avLst/>
          </a:prstGeom>
        </p:spPr>
      </p:pic>
    </p:spTree>
    <p:extLst>
      <p:ext uri="{BB962C8B-B14F-4D97-AF65-F5344CB8AC3E}">
        <p14:creationId xmlns:p14="http://schemas.microsoft.com/office/powerpoint/2010/main" val="750976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51F7D-DBED-5913-CFEA-0C1F864CD767}"/>
              </a:ext>
            </a:extLst>
          </p:cNvPr>
          <p:cNvSpPr txBox="1"/>
          <p:nvPr/>
        </p:nvSpPr>
        <p:spPr>
          <a:xfrm>
            <a:off x="2164975" y="978150"/>
            <a:ext cx="7862047"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Adding predictive value to the dataset</a:t>
            </a:r>
            <a:endParaRPr lang="en-IN" sz="36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441E9F-F653-D3F7-2623-BA577A7C8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759" y="394447"/>
            <a:ext cx="9472481" cy="5141247"/>
          </a:xfrm>
          <a:prstGeom prst="rect">
            <a:avLst/>
          </a:prstGeom>
        </p:spPr>
      </p:pic>
    </p:spTree>
    <p:extLst>
      <p:ext uri="{BB962C8B-B14F-4D97-AF65-F5344CB8AC3E}">
        <p14:creationId xmlns:p14="http://schemas.microsoft.com/office/powerpoint/2010/main" val="200965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236A40-160D-5C3A-43E0-1323984F5638}"/>
              </a:ext>
            </a:extLst>
          </p:cNvPr>
          <p:cNvSpPr txBox="1"/>
          <p:nvPr/>
        </p:nvSpPr>
        <p:spPr>
          <a:xfrm>
            <a:off x="1071282" y="1264024"/>
            <a:ext cx="10049435" cy="3477875"/>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Problem Statement </a:t>
            </a:r>
          </a:p>
          <a:p>
            <a:endParaRPr lang="en-US" b="0" i="0" dirty="0">
              <a:solidFill>
                <a:srgbClr val="353740"/>
              </a:solidFill>
              <a:effectLst/>
              <a:latin typeface="Times New Roman" panose="02020603050405020304" pitchFamily="18" charset="0"/>
              <a:cs typeface="Times New Roman" panose="02020603050405020304" pitchFamily="18" charset="0"/>
            </a:endParaRPr>
          </a:p>
          <a:p>
            <a:endParaRPr lang="en-US" dirty="0">
              <a:solidFill>
                <a:srgbClr val="353740"/>
              </a:solidFill>
              <a:latin typeface="Times New Roman" panose="02020603050405020304" pitchFamily="18" charset="0"/>
              <a:cs typeface="Times New Roman" panose="02020603050405020304" pitchFamily="18" charset="0"/>
            </a:endParaRPr>
          </a:p>
          <a:p>
            <a:endParaRPr lang="en-US" b="0" i="0" dirty="0">
              <a:solidFill>
                <a:srgbClr val="353740"/>
              </a:solidFill>
              <a:effectLst/>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rPr>
              <a:t>A retail company “ABC Private Limited” wants to understand the customer purchase </a:t>
            </a:r>
            <a:r>
              <a:rPr lang="en-US" sz="1800" b="0" i="0" u="none" strike="noStrike" baseline="0" dirty="0" err="1">
                <a:latin typeface="Times New Roman" panose="02020603050405020304" pitchFamily="18" charset="0"/>
              </a:rPr>
              <a:t>behaviour</a:t>
            </a:r>
            <a:r>
              <a:rPr lang="en-US" sz="1800" b="0" i="0" u="none" strike="noStrike" baseline="0" dirty="0">
                <a:latin typeface="Times New Roman" panose="02020603050405020304" pitchFamily="18" charset="0"/>
              </a:rPr>
              <a:t> (specifically, purchase amount) against various products of different categories. They have shared purchase summary of various customers for selected high volume products from last month. The data set also contains customer demographics (age, gender, marital status, </a:t>
            </a:r>
            <a:r>
              <a:rPr lang="en-US" sz="1800" b="0" i="0" u="none" strike="noStrike" baseline="0" dirty="0" err="1">
                <a:latin typeface="Times New Roman" panose="02020603050405020304" pitchFamily="18" charset="0"/>
              </a:rPr>
              <a:t>city_type</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stay_in_current_city</a:t>
            </a:r>
            <a:r>
              <a:rPr lang="en-US" sz="1800" b="0" i="0" u="none" strike="noStrike" baseline="0" dirty="0">
                <a:latin typeface="Times New Roman" panose="02020603050405020304" pitchFamily="18" charset="0"/>
              </a:rPr>
              <a:t>), product details (</a:t>
            </a:r>
            <a:r>
              <a:rPr lang="en-US" sz="1800" b="0" i="0" u="none" strike="noStrike" baseline="0" dirty="0" err="1">
                <a:latin typeface="Times New Roman" panose="02020603050405020304" pitchFamily="18" charset="0"/>
              </a:rPr>
              <a:t>product_id</a:t>
            </a:r>
            <a:r>
              <a:rPr lang="en-US" sz="1800" b="0" i="0" u="none" strike="noStrike" baseline="0" dirty="0">
                <a:latin typeface="Times New Roman" panose="02020603050405020304" pitchFamily="18" charset="0"/>
              </a:rPr>
              <a:t> and product category) and Total </a:t>
            </a:r>
            <a:r>
              <a:rPr lang="en-US" sz="1800" b="0" i="0" u="none" strike="noStrike" baseline="0" dirty="0" err="1">
                <a:latin typeface="Times New Roman" panose="02020603050405020304" pitchFamily="18" charset="0"/>
              </a:rPr>
              <a:t>purchase_amount</a:t>
            </a:r>
            <a:r>
              <a:rPr lang="en-US" sz="1800" b="0" i="0" u="none" strike="noStrike" baseline="0" dirty="0">
                <a:latin typeface="Times New Roman" panose="02020603050405020304" pitchFamily="18" charset="0"/>
              </a:rPr>
              <a:t> from last month. </a:t>
            </a:r>
          </a:p>
          <a:p>
            <a:pPr algn="just"/>
            <a:r>
              <a:rPr lang="en-US" sz="1800" b="0" i="0" u="none" strike="noStrike" baseline="0" dirty="0">
                <a:latin typeface="Times New Roman" panose="02020603050405020304" pitchFamily="18" charset="0"/>
              </a:rPr>
              <a:t>Now, they want to build a model to predict the purchase amount of customer against various products which will help them to create personalized offer for customers against different products.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70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52BFE6-9848-189A-715A-DDEB41B31CCD}"/>
              </a:ext>
            </a:extLst>
          </p:cNvPr>
          <p:cNvSpPr txBox="1"/>
          <p:nvPr/>
        </p:nvSpPr>
        <p:spPr>
          <a:xfrm>
            <a:off x="3532094" y="286871"/>
            <a:ext cx="5127812"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EDA Steps</a:t>
            </a:r>
          </a:p>
        </p:txBody>
      </p:sp>
      <p:sp>
        <p:nvSpPr>
          <p:cNvPr id="3" name="TextBox 2">
            <a:extLst>
              <a:ext uri="{FF2B5EF4-FFF2-40B4-BE49-F238E27FC236}">
                <a16:creationId xmlns:a16="http://schemas.microsoft.com/office/drawing/2014/main" id="{29E5A6E4-55B9-4C57-EE7A-17A3CE1253F9}"/>
              </a:ext>
            </a:extLst>
          </p:cNvPr>
          <p:cNvSpPr txBox="1"/>
          <p:nvPr/>
        </p:nvSpPr>
        <p:spPr>
          <a:xfrm>
            <a:off x="762000" y="1733265"/>
            <a:ext cx="9726706" cy="4487895"/>
          </a:xfrm>
          <a:prstGeom prst="rect">
            <a:avLst/>
          </a:prstGeom>
          <a:noFill/>
        </p:spPr>
        <p:txBody>
          <a:bodyPr wrap="square">
            <a:spAutoFit/>
          </a:bodyPr>
          <a:lstStyle/>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Check data shape(Num. of Rows, Num. of Columns)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(550068,12)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there are 550068 Rows and </a:t>
            </a:r>
            <a:r>
              <a:rPr lang="en-US" dirty="0">
                <a:latin typeface="Times New Roman" panose="02020603050405020304" pitchFamily="18" charset="0"/>
                <a:ea typeface="Calibri" panose="020F0502020204030204" pitchFamily="34" charset="0"/>
                <a:cs typeface="Times New Roman" panose="02020603050405020304" pitchFamily="18" charset="0"/>
              </a:rPr>
              <a:t>12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Columns.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Check each data type of columns and missing Values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from data.info, we get all the information related to data types, and after observing all data types they are all ok.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after observing all values from columns there are missing values, so we treat the missing values by mean for continuous data and mode for the categorical data.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Change the data types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all observations, the data looks good we </a:t>
            </a:r>
            <a:r>
              <a:rPr lang="en-US" dirty="0">
                <a:latin typeface="Times New Roman" panose="02020603050405020304" pitchFamily="18" charset="0"/>
                <a:ea typeface="Calibri" panose="020F0502020204030204" pitchFamily="34" charset="0"/>
                <a:cs typeface="Times New Roman" panose="02020603050405020304" pitchFamily="18" charset="0"/>
              </a:rPr>
              <a:t>have done change in </a:t>
            </a:r>
            <a:r>
              <a:rPr lang="en-US" dirty="0" err="1">
                <a:latin typeface="Times New Roman" panose="02020603050405020304" pitchFamily="18" charset="0"/>
                <a:ea typeface="Calibri" panose="020F0502020204030204" pitchFamily="34" charset="0"/>
                <a:cs typeface="Times New Roman" panose="02020603050405020304" pitchFamily="18" charset="0"/>
              </a:rPr>
              <a:t>Stay_In_Current_City_Years</a:t>
            </a:r>
            <a:r>
              <a:rPr lang="en-US" dirty="0">
                <a:latin typeface="Times New Roman" panose="02020603050405020304" pitchFamily="18" charset="0"/>
                <a:ea typeface="Calibri" panose="020F0502020204030204" pitchFamily="34" charset="0"/>
                <a:cs typeface="Times New Roman" panose="02020603050405020304" pitchFamily="18" charset="0"/>
              </a:rPr>
              <a:t> as it represent numerical values but in datatypes it show object we so treat that column datatype.</a:t>
            </a:r>
            <a:endParaRPr lang="en-IN" dirty="0"/>
          </a:p>
        </p:txBody>
      </p:sp>
    </p:spTree>
    <p:extLst>
      <p:ext uri="{BB962C8B-B14F-4D97-AF65-F5344CB8AC3E}">
        <p14:creationId xmlns:p14="http://schemas.microsoft.com/office/powerpoint/2010/main" val="385624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70EF2-CEAE-766B-F5EA-516F34EC3B75}"/>
              </a:ext>
            </a:extLst>
          </p:cNvPr>
          <p:cNvSpPr txBox="1"/>
          <p:nvPr/>
        </p:nvSpPr>
        <p:spPr>
          <a:xfrm>
            <a:off x="763286" y="466164"/>
            <a:ext cx="10191585" cy="1107676"/>
          </a:xfrm>
          <a:prstGeom prst="rect">
            <a:avLst/>
          </a:prstGeom>
          <a:noFill/>
        </p:spPr>
        <p:txBody>
          <a:bodyPr wrap="square" rtlCol="0">
            <a:spAutoFit/>
          </a:bodyPr>
          <a:lstStyle/>
          <a:p>
            <a:pPr algn="just">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 Summary Statistics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this, we can see the data distribution that you have for each and determine whether there are outliers or not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4FA331C-3ADB-6F14-8876-DEC700B152C5}"/>
              </a:ext>
            </a:extLst>
          </p:cNvPr>
          <p:cNvSpPr txBox="1"/>
          <p:nvPr/>
        </p:nvSpPr>
        <p:spPr>
          <a:xfrm>
            <a:off x="763285" y="5342964"/>
            <a:ext cx="10747396" cy="950838"/>
          </a:xfrm>
          <a:prstGeom prst="rect">
            <a:avLst/>
          </a:prstGeom>
          <a:noFill/>
        </p:spPr>
        <p:txBody>
          <a:bodyPr wrap="square" rtlCol="0">
            <a:spAutoFit/>
          </a:bodyPr>
          <a:lstStyle/>
          <a:p>
            <a:pPr algn="just">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5) Check Duplicate values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Here we </a:t>
            </a:r>
            <a:r>
              <a:rPr lang="en-US" sz="1600" dirty="0">
                <a:latin typeface="Times New Roman" panose="02020603050405020304" pitchFamily="18" charset="0"/>
                <a:ea typeface="Calibri" panose="020F0502020204030204" pitchFamily="34" charset="0"/>
                <a:cs typeface="Times New Roman" panose="02020603050405020304" pitchFamily="18" charset="0"/>
              </a:rPr>
              <a:t>have observe that there are some duplicates are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presnt</a:t>
            </a:r>
            <a:r>
              <a:rPr lang="en-US" sz="1600" dirty="0">
                <a:latin typeface="Times New Roman" panose="02020603050405020304" pitchFamily="18" charset="0"/>
                <a:ea typeface="Calibri" panose="020F0502020204030204" pitchFamily="34" charset="0"/>
                <a:cs typeface="Times New Roman" panose="02020603050405020304" pitchFamily="18" charset="0"/>
              </a:rPr>
              <a:t> so we dropped that duplicates by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df.drop_duplicates</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latin typeface="Times New Roman" panose="02020603050405020304" pitchFamily="18" charset="0"/>
                <a:ea typeface="Calibri" panose="020F0502020204030204" pitchFamily="34" charset="0"/>
                <a:cs typeface="Times New Roman" panose="02020603050405020304" pitchFamily="18" charset="0"/>
              </a:rPr>
              <a:t>inplace</a:t>
            </a:r>
            <a:r>
              <a:rPr lang="en-US" sz="1600" dirty="0">
                <a:latin typeface="Times New Roman" panose="02020603050405020304" pitchFamily="18" charset="0"/>
                <a:ea typeface="Calibri" panose="020F0502020204030204" pitchFamily="34" charset="0"/>
                <a:cs typeface="Times New Roman" panose="02020603050405020304" pitchFamily="18" charset="0"/>
              </a:rPr>
              <a:t>=True) method.</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CB13FC6-265B-64C7-5C88-B1472F60A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85" y="1268543"/>
            <a:ext cx="10048149" cy="3922022"/>
          </a:xfrm>
          <a:prstGeom prst="rect">
            <a:avLst/>
          </a:prstGeom>
        </p:spPr>
      </p:pic>
    </p:spTree>
    <p:extLst>
      <p:ext uri="{BB962C8B-B14F-4D97-AF65-F5344CB8AC3E}">
        <p14:creationId xmlns:p14="http://schemas.microsoft.com/office/powerpoint/2010/main" val="185497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61AC3E-FB3F-A529-AA32-EF76AA6210A0}"/>
              </a:ext>
            </a:extLst>
          </p:cNvPr>
          <p:cNvPicPr>
            <a:picLocks noChangeAspect="1"/>
          </p:cNvPicPr>
          <p:nvPr/>
        </p:nvPicPr>
        <p:blipFill>
          <a:blip r:embed="rId2"/>
          <a:stretch>
            <a:fillRect/>
          </a:stretch>
        </p:blipFill>
        <p:spPr>
          <a:xfrm>
            <a:off x="283141" y="191930"/>
            <a:ext cx="5307106" cy="3237070"/>
          </a:xfrm>
          <a:prstGeom prst="rect">
            <a:avLst/>
          </a:prstGeom>
        </p:spPr>
      </p:pic>
      <p:pic>
        <p:nvPicPr>
          <p:cNvPr id="5" name="Picture 4">
            <a:extLst>
              <a:ext uri="{FF2B5EF4-FFF2-40B4-BE49-F238E27FC236}">
                <a16:creationId xmlns:a16="http://schemas.microsoft.com/office/drawing/2014/main" id="{895DFB1A-7C6D-0DCD-CA2D-BB57A6E1EDE2}"/>
              </a:ext>
            </a:extLst>
          </p:cNvPr>
          <p:cNvPicPr>
            <a:picLocks noChangeAspect="1"/>
          </p:cNvPicPr>
          <p:nvPr/>
        </p:nvPicPr>
        <p:blipFill>
          <a:blip r:embed="rId3"/>
          <a:stretch>
            <a:fillRect/>
          </a:stretch>
        </p:blipFill>
        <p:spPr>
          <a:xfrm>
            <a:off x="0" y="3840366"/>
            <a:ext cx="5590247" cy="2960919"/>
          </a:xfrm>
          <a:prstGeom prst="rect">
            <a:avLst/>
          </a:prstGeom>
        </p:spPr>
      </p:pic>
      <p:sp>
        <p:nvSpPr>
          <p:cNvPr id="6" name="TextBox 5">
            <a:extLst>
              <a:ext uri="{FF2B5EF4-FFF2-40B4-BE49-F238E27FC236}">
                <a16:creationId xmlns:a16="http://schemas.microsoft.com/office/drawing/2014/main" id="{95F2952C-49F2-AFA1-17EA-937DCDF47F52}"/>
              </a:ext>
            </a:extLst>
          </p:cNvPr>
          <p:cNvSpPr txBox="1"/>
          <p:nvPr/>
        </p:nvSpPr>
        <p:spPr>
          <a:xfrm>
            <a:off x="6096000" y="1011594"/>
            <a:ext cx="6096000" cy="92333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count of the male is more than female where the count of the male is 407752 and females is 134240. </a:t>
            </a:r>
            <a:endParaRPr lang="en-IN" dirty="0"/>
          </a:p>
        </p:txBody>
      </p:sp>
      <p:sp>
        <p:nvSpPr>
          <p:cNvPr id="7" name="TextBox 6">
            <a:extLst>
              <a:ext uri="{FF2B5EF4-FFF2-40B4-BE49-F238E27FC236}">
                <a16:creationId xmlns:a16="http://schemas.microsoft.com/office/drawing/2014/main" id="{17F1EA0D-9BF9-0F0D-7875-A2F6C2209B7E}"/>
              </a:ext>
            </a:extLst>
          </p:cNvPr>
          <p:cNvSpPr txBox="1"/>
          <p:nvPr/>
        </p:nvSpPr>
        <p:spPr>
          <a:xfrm>
            <a:off x="6096000" y="4443662"/>
            <a:ext cx="6096000" cy="1477328"/>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there is a range of age ranging from 0 to 55+ and the most count or the people present most is of age ranging from 26-35 age followed by 36-45 age and 18-25 age and the count for that age group is 216095, 108693 and 97587. </a:t>
            </a:r>
            <a:endParaRPr lang="en-IN" dirty="0"/>
          </a:p>
        </p:txBody>
      </p:sp>
    </p:spTree>
    <p:extLst>
      <p:ext uri="{BB962C8B-B14F-4D97-AF65-F5344CB8AC3E}">
        <p14:creationId xmlns:p14="http://schemas.microsoft.com/office/powerpoint/2010/main" val="123821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F75E8B-525B-B6EC-6AB6-92A02457DBD3}"/>
              </a:ext>
            </a:extLst>
          </p:cNvPr>
          <p:cNvPicPr>
            <a:picLocks noChangeAspect="1"/>
          </p:cNvPicPr>
          <p:nvPr/>
        </p:nvPicPr>
        <p:blipFill>
          <a:blip r:embed="rId2"/>
          <a:stretch>
            <a:fillRect/>
          </a:stretch>
        </p:blipFill>
        <p:spPr>
          <a:xfrm>
            <a:off x="0" y="546847"/>
            <a:ext cx="5369859" cy="2464340"/>
          </a:xfrm>
          <a:prstGeom prst="rect">
            <a:avLst/>
          </a:prstGeom>
        </p:spPr>
      </p:pic>
      <p:pic>
        <p:nvPicPr>
          <p:cNvPr id="5" name="Picture 4">
            <a:extLst>
              <a:ext uri="{FF2B5EF4-FFF2-40B4-BE49-F238E27FC236}">
                <a16:creationId xmlns:a16="http://schemas.microsoft.com/office/drawing/2014/main" id="{368381BF-560A-094E-BECF-C244313EBFC3}"/>
              </a:ext>
            </a:extLst>
          </p:cNvPr>
          <p:cNvPicPr>
            <a:picLocks noChangeAspect="1"/>
          </p:cNvPicPr>
          <p:nvPr/>
        </p:nvPicPr>
        <p:blipFill>
          <a:blip r:embed="rId3"/>
          <a:stretch>
            <a:fillRect/>
          </a:stretch>
        </p:blipFill>
        <p:spPr>
          <a:xfrm>
            <a:off x="0" y="3717110"/>
            <a:ext cx="4945759" cy="2594043"/>
          </a:xfrm>
          <a:prstGeom prst="rect">
            <a:avLst/>
          </a:prstGeom>
        </p:spPr>
      </p:pic>
      <p:sp>
        <p:nvSpPr>
          <p:cNvPr id="6" name="TextBox 5">
            <a:extLst>
              <a:ext uri="{FF2B5EF4-FFF2-40B4-BE49-F238E27FC236}">
                <a16:creationId xmlns:a16="http://schemas.microsoft.com/office/drawing/2014/main" id="{DDBEBD68-D01E-4194-5608-F1990D659EA7}"/>
              </a:ext>
            </a:extLst>
          </p:cNvPr>
          <p:cNvSpPr txBox="1"/>
          <p:nvPr/>
        </p:nvSpPr>
        <p:spPr>
          <a:xfrm>
            <a:off x="6206879" y="1040353"/>
            <a:ext cx="5985121"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occupation of the people and the people are mostly from occupation 4 with 70274 people and the least amount of people are from occupation 8 with only 1536 people. </a:t>
            </a:r>
            <a:endParaRPr lang="en-IN" dirty="0"/>
          </a:p>
        </p:txBody>
      </p:sp>
      <p:sp>
        <p:nvSpPr>
          <p:cNvPr id="7" name="TextBox 6">
            <a:extLst>
              <a:ext uri="{FF2B5EF4-FFF2-40B4-BE49-F238E27FC236}">
                <a16:creationId xmlns:a16="http://schemas.microsoft.com/office/drawing/2014/main" id="{51FE5CE7-9F65-7FD0-0C49-B2C8877B2371}"/>
              </a:ext>
            </a:extLst>
          </p:cNvPr>
          <p:cNvSpPr txBox="1"/>
          <p:nvPr/>
        </p:nvSpPr>
        <p:spPr>
          <a:xfrm>
            <a:off x="6206878" y="4127744"/>
            <a:ext cx="5985121" cy="1477328"/>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there are 3 city category and most of the people is from the B city category with 227377 people followed by the C city category with 169417 people and the least is from the A city category with 145198 people. </a:t>
            </a:r>
            <a:endParaRPr lang="en-IN" dirty="0"/>
          </a:p>
        </p:txBody>
      </p:sp>
    </p:spTree>
    <p:extLst>
      <p:ext uri="{BB962C8B-B14F-4D97-AF65-F5344CB8AC3E}">
        <p14:creationId xmlns:p14="http://schemas.microsoft.com/office/powerpoint/2010/main" val="10938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2D85EC-8EBD-4081-C8F7-0C73F14B8C3A}"/>
              </a:ext>
            </a:extLst>
          </p:cNvPr>
          <p:cNvPicPr>
            <a:picLocks noChangeAspect="1"/>
          </p:cNvPicPr>
          <p:nvPr/>
        </p:nvPicPr>
        <p:blipFill>
          <a:blip r:embed="rId2"/>
          <a:stretch>
            <a:fillRect/>
          </a:stretch>
        </p:blipFill>
        <p:spPr>
          <a:xfrm>
            <a:off x="171718" y="689811"/>
            <a:ext cx="5341576" cy="2542162"/>
          </a:xfrm>
          <a:prstGeom prst="rect">
            <a:avLst/>
          </a:prstGeom>
        </p:spPr>
      </p:pic>
      <p:pic>
        <p:nvPicPr>
          <p:cNvPr id="5" name="Picture 4">
            <a:extLst>
              <a:ext uri="{FF2B5EF4-FFF2-40B4-BE49-F238E27FC236}">
                <a16:creationId xmlns:a16="http://schemas.microsoft.com/office/drawing/2014/main" id="{9532C3CF-1FE8-4075-8337-00656953639F}"/>
              </a:ext>
            </a:extLst>
          </p:cNvPr>
          <p:cNvPicPr>
            <a:picLocks noChangeAspect="1"/>
          </p:cNvPicPr>
          <p:nvPr/>
        </p:nvPicPr>
        <p:blipFill>
          <a:blip r:embed="rId3"/>
          <a:stretch>
            <a:fillRect/>
          </a:stretch>
        </p:blipFill>
        <p:spPr>
          <a:xfrm>
            <a:off x="171717" y="3942368"/>
            <a:ext cx="5000917" cy="2535677"/>
          </a:xfrm>
          <a:prstGeom prst="rect">
            <a:avLst/>
          </a:prstGeom>
        </p:spPr>
      </p:pic>
      <p:sp>
        <p:nvSpPr>
          <p:cNvPr id="6" name="TextBox 5">
            <a:extLst>
              <a:ext uri="{FF2B5EF4-FFF2-40B4-BE49-F238E27FC236}">
                <a16:creationId xmlns:a16="http://schemas.microsoft.com/office/drawing/2014/main" id="{5CE03733-6488-2E5A-A0AE-26BEACE74FC2}"/>
              </a:ext>
            </a:extLst>
          </p:cNvPr>
          <p:cNvSpPr txBox="1"/>
          <p:nvPr/>
        </p:nvSpPr>
        <p:spPr>
          <a:xfrm>
            <a:off x="7042484" y="994611"/>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0B0634F1-08EE-DE4F-5A89-3381D3EBEB0E}"/>
              </a:ext>
            </a:extLst>
          </p:cNvPr>
          <p:cNvSpPr txBox="1"/>
          <p:nvPr/>
        </p:nvSpPr>
        <p:spPr>
          <a:xfrm>
            <a:off x="6167718" y="1179277"/>
            <a:ext cx="6024282" cy="1477328"/>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most of the people stay in the current city for 1 year is most which means most of the people are new </a:t>
            </a:r>
            <a:r>
              <a:rPr lang="en-US" sz="1800" b="0" i="0" u="none" strike="noStrike" baseline="0" dirty="0" err="1">
                <a:latin typeface="Times New Roman" panose="02020603050405020304" pitchFamily="18" charset="0"/>
              </a:rPr>
              <a:t>cummer</a:t>
            </a:r>
            <a:r>
              <a:rPr lang="en-US" sz="1800" b="0" i="0" u="none" strike="noStrike" baseline="0" dirty="0">
                <a:latin typeface="Times New Roman" panose="02020603050405020304" pitchFamily="18" charset="0"/>
              </a:rPr>
              <a:t> and we observe next is from 2 to 4+ years the count of the people stay in the current city is decreasing. </a:t>
            </a:r>
            <a:endParaRPr lang="en-IN" dirty="0"/>
          </a:p>
        </p:txBody>
      </p:sp>
      <p:sp>
        <p:nvSpPr>
          <p:cNvPr id="8" name="TextBox 7">
            <a:extLst>
              <a:ext uri="{FF2B5EF4-FFF2-40B4-BE49-F238E27FC236}">
                <a16:creationId xmlns:a16="http://schemas.microsoft.com/office/drawing/2014/main" id="{0B8D77F7-0A96-659F-F14B-868B36DE2CFD}"/>
              </a:ext>
            </a:extLst>
          </p:cNvPr>
          <p:cNvSpPr txBox="1"/>
          <p:nvPr/>
        </p:nvSpPr>
        <p:spPr>
          <a:xfrm>
            <a:off x="6167718" y="4612105"/>
            <a:ext cx="6024282" cy="646331"/>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most of the people are single around 319332 people, and 222660 people are married. </a:t>
            </a:r>
            <a:endParaRPr lang="en-IN" dirty="0"/>
          </a:p>
        </p:txBody>
      </p:sp>
    </p:spTree>
    <p:extLst>
      <p:ext uri="{BB962C8B-B14F-4D97-AF65-F5344CB8AC3E}">
        <p14:creationId xmlns:p14="http://schemas.microsoft.com/office/powerpoint/2010/main" val="329116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9341BF-A74C-BBFD-E7F9-AC1C92493FEB}"/>
              </a:ext>
            </a:extLst>
          </p:cNvPr>
          <p:cNvPicPr>
            <a:picLocks noChangeAspect="1"/>
          </p:cNvPicPr>
          <p:nvPr/>
        </p:nvPicPr>
        <p:blipFill>
          <a:blip r:embed="rId2"/>
          <a:stretch>
            <a:fillRect/>
          </a:stretch>
        </p:blipFill>
        <p:spPr>
          <a:xfrm>
            <a:off x="0" y="234132"/>
            <a:ext cx="6230471" cy="3320374"/>
          </a:xfrm>
          <a:prstGeom prst="rect">
            <a:avLst/>
          </a:prstGeom>
        </p:spPr>
      </p:pic>
      <p:pic>
        <p:nvPicPr>
          <p:cNvPr id="5" name="Picture 4">
            <a:extLst>
              <a:ext uri="{FF2B5EF4-FFF2-40B4-BE49-F238E27FC236}">
                <a16:creationId xmlns:a16="http://schemas.microsoft.com/office/drawing/2014/main" id="{43959F37-67F1-57E7-C9E1-51C2B0BDF7F5}"/>
              </a:ext>
            </a:extLst>
          </p:cNvPr>
          <p:cNvPicPr>
            <a:picLocks noChangeAspect="1"/>
          </p:cNvPicPr>
          <p:nvPr/>
        </p:nvPicPr>
        <p:blipFill>
          <a:blip r:embed="rId3"/>
          <a:stretch>
            <a:fillRect/>
          </a:stretch>
        </p:blipFill>
        <p:spPr>
          <a:xfrm>
            <a:off x="1" y="3692214"/>
            <a:ext cx="6096000" cy="3063645"/>
          </a:xfrm>
          <a:prstGeom prst="rect">
            <a:avLst/>
          </a:prstGeom>
        </p:spPr>
      </p:pic>
      <p:sp>
        <p:nvSpPr>
          <p:cNvPr id="6" name="TextBox 5">
            <a:extLst>
              <a:ext uri="{FF2B5EF4-FFF2-40B4-BE49-F238E27FC236}">
                <a16:creationId xmlns:a16="http://schemas.microsoft.com/office/drawing/2014/main" id="{228378E4-CA21-166E-8AF7-78A24A0BDBB0}"/>
              </a:ext>
            </a:extLst>
          </p:cNvPr>
          <p:cNvSpPr txBox="1"/>
          <p:nvPr/>
        </p:nvSpPr>
        <p:spPr>
          <a:xfrm>
            <a:off x="6606988" y="1294154"/>
            <a:ext cx="5585012"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there are around 20 categories in Product_Category_1, and the count which most is for 5,1,8 categories with the count of 146496, 139489, and 111933, etc. </a:t>
            </a:r>
            <a:endParaRPr lang="en-IN" dirty="0"/>
          </a:p>
        </p:txBody>
      </p:sp>
      <p:sp>
        <p:nvSpPr>
          <p:cNvPr id="8" name="TextBox 7">
            <a:extLst>
              <a:ext uri="{FF2B5EF4-FFF2-40B4-BE49-F238E27FC236}">
                <a16:creationId xmlns:a16="http://schemas.microsoft.com/office/drawing/2014/main" id="{A132F2BB-C328-8A2F-EE5D-92061E46C959}"/>
              </a:ext>
            </a:extLst>
          </p:cNvPr>
          <p:cNvSpPr txBox="1"/>
          <p:nvPr/>
        </p:nvSpPr>
        <p:spPr>
          <a:xfrm>
            <a:off x="6606988" y="4485372"/>
            <a:ext cx="5585012"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there are around 17 categories in Product_Category_2, and the count which most is for 8,14 categories with the count of 231507 and 54599, etc. </a:t>
            </a:r>
            <a:endParaRPr lang="en-IN" dirty="0"/>
          </a:p>
        </p:txBody>
      </p:sp>
    </p:spTree>
    <p:extLst>
      <p:ext uri="{BB962C8B-B14F-4D97-AF65-F5344CB8AC3E}">
        <p14:creationId xmlns:p14="http://schemas.microsoft.com/office/powerpoint/2010/main" val="356290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118ED7-B326-C44E-DC27-2DEA196A5A8C}"/>
              </a:ext>
            </a:extLst>
          </p:cNvPr>
          <p:cNvPicPr>
            <a:picLocks noChangeAspect="1"/>
          </p:cNvPicPr>
          <p:nvPr/>
        </p:nvPicPr>
        <p:blipFill>
          <a:blip r:embed="rId2"/>
          <a:stretch>
            <a:fillRect/>
          </a:stretch>
        </p:blipFill>
        <p:spPr>
          <a:xfrm>
            <a:off x="0" y="205902"/>
            <a:ext cx="4842456" cy="3223098"/>
          </a:xfrm>
          <a:prstGeom prst="rect">
            <a:avLst/>
          </a:prstGeom>
        </p:spPr>
      </p:pic>
      <p:pic>
        <p:nvPicPr>
          <p:cNvPr id="5" name="Picture 4">
            <a:extLst>
              <a:ext uri="{FF2B5EF4-FFF2-40B4-BE49-F238E27FC236}">
                <a16:creationId xmlns:a16="http://schemas.microsoft.com/office/drawing/2014/main" id="{A0F11B9F-0D21-01C7-2538-05CD0CE20062}"/>
              </a:ext>
            </a:extLst>
          </p:cNvPr>
          <p:cNvPicPr>
            <a:picLocks noChangeAspect="1"/>
          </p:cNvPicPr>
          <p:nvPr/>
        </p:nvPicPr>
        <p:blipFill>
          <a:blip r:embed="rId3"/>
          <a:stretch>
            <a:fillRect/>
          </a:stretch>
        </p:blipFill>
        <p:spPr>
          <a:xfrm>
            <a:off x="0" y="3667328"/>
            <a:ext cx="5048518" cy="3190672"/>
          </a:xfrm>
          <a:prstGeom prst="rect">
            <a:avLst/>
          </a:prstGeom>
        </p:spPr>
      </p:pic>
      <p:sp>
        <p:nvSpPr>
          <p:cNvPr id="6" name="TextBox 5">
            <a:extLst>
              <a:ext uri="{FF2B5EF4-FFF2-40B4-BE49-F238E27FC236}">
                <a16:creationId xmlns:a16="http://schemas.microsoft.com/office/drawing/2014/main" id="{589D7591-5147-935E-B905-BE55EC2F7391}"/>
              </a:ext>
            </a:extLst>
          </p:cNvPr>
          <p:cNvSpPr txBox="1"/>
          <p:nvPr/>
        </p:nvSpPr>
        <p:spPr>
          <a:xfrm>
            <a:off x="5439218" y="1078787"/>
            <a:ext cx="6752782" cy="92333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age group and purchase with additional information on gender and we observe that in each category male purchase is greater than female. </a:t>
            </a:r>
            <a:endParaRPr lang="en-IN" dirty="0"/>
          </a:p>
        </p:txBody>
      </p:sp>
      <p:sp>
        <p:nvSpPr>
          <p:cNvPr id="7" name="TextBox 6">
            <a:extLst>
              <a:ext uri="{FF2B5EF4-FFF2-40B4-BE49-F238E27FC236}">
                <a16:creationId xmlns:a16="http://schemas.microsoft.com/office/drawing/2014/main" id="{0E2E9B75-ABB2-357A-8714-3ACA64CBE75A}"/>
              </a:ext>
            </a:extLst>
          </p:cNvPr>
          <p:cNvSpPr txBox="1"/>
          <p:nvPr/>
        </p:nvSpPr>
        <p:spPr>
          <a:xfrm>
            <a:off x="5439218" y="4662499"/>
            <a:ext cx="6752782" cy="92333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age group and information of gender and we observe that in each category male count is more than the female, especially in the age group 26-35 age group. </a:t>
            </a:r>
            <a:endParaRPr lang="en-IN" dirty="0"/>
          </a:p>
        </p:txBody>
      </p:sp>
    </p:spTree>
    <p:extLst>
      <p:ext uri="{BB962C8B-B14F-4D97-AF65-F5344CB8AC3E}">
        <p14:creationId xmlns:p14="http://schemas.microsoft.com/office/powerpoint/2010/main" val="1939584318"/>
      </p:ext>
    </p:extLst>
  </p:cSld>
  <p:clrMapOvr>
    <a:masterClrMapping/>
  </p:clrMapOvr>
</p:sld>
</file>

<file path=ppt/theme/theme1.xml><?xml version="1.0" encoding="utf-8"?>
<a:theme xmlns:a="http://schemas.openxmlformats.org/drawingml/2006/main" name="Berli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85</TotalTime>
  <Words>1358</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limaje</dc:creator>
  <cp:lastModifiedBy>dipesh limaje</cp:lastModifiedBy>
  <cp:revision>2</cp:revision>
  <dcterms:created xsi:type="dcterms:W3CDTF">2023-02-27T12:27:09Z</dcterms:created>
  <dcterms:modified xsi:type="dcterms:W3CDTF">2023-02-27T13:53:06Z</dcterms:modified>
</cp:coreProperties>
</file>