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2" r:id="rId1"/>
  </p:sldMasterIdLst>
  <p:sldIdLst>
    <p:sldId id="256" r:id="rId2"/>
    <p:sldId id="257" r:id="rId3"/>
    <p:sldId id="266" r:id="rId4"/>
    <p:sldId id="267" r:id="rId5"/>
    <p:sldId id="258" r:id="rId6"/>
    <p:sldId id="265" r:id="rId7"/>
    <p:sldId id="259" r:id="rId8"/>
    <p:sldId id="260" r:id="rId9"/>
    <p:sldId id="261" r:id="rId10"/>
    <p:sldId id="262" r:id="rId11"/>
    <p:sldId id="263" r:id="rId12"/>
    <p:sldId id="264" r:id="rId13"/>
    <p:sldId id="269" r:id="rId14"/>
    <p:sldId id="268" r:id="rId15"/>
    <p:sldId id="272" r:id="rId16"/>
    <p:sldId id="279" r:id="rId17"/>
    <p:sldId id="270" r:id="rId18"/>
    <p:sldId id="271"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8BE1371-447B-49AB-931C-88FC062C003E}" type="datetimeFigureOut">
              <a:rPr lang="en-IN" smtClean="0"/>
              <a:t>28-12-2022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482C0EA-1E10-4E03-A541-BB48F0E3B73E}" type="slidenum">
              <a:rPr lang="en-IN" smtClean="0"/>
              <a:t>‹#›</a:t>
            </a:fld>
            <a:endParaRPr lang="en-IN"/>
          </a:p>
        </p:txBody>
      </p:sp>
    </p:spTree>
    <p:extLst>
      <p:ext uri="{BB962C8B-B14F-4D97-AF65-F5344CB8AC3E}">
        <p14:creationId xmlns:p14="http://schemas.microsoft.com/office/powerpoint/2010/main" val="3553063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BE1371-447B-49AB-931C-88FC062C003E}"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2C0EA-1E10-4E03-A541-BB48F0E3B73E}" type="slidenum">
              <a:rPr lang="en-IN" smtClean="0"/>
              <a:t>‹#›</a:t>
            </a:fld>
            <a:endParaRPr lang="en-IN"/>
          </a:p>
        </p:txBody>
      </p:sp>
    </p:spTree>
    <p:extLst>
      <p:ext uri="{BB962C8B-B14F-4D97-AF65-F5344CB8AC3E}">
        <p14:creationId xmlns:p14="http://schemas.microsoft.com/office/powerpoint/2010/main" val="323108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8BE1371-447B-49AB-931C-88FC062C003E}" type="datetimeFigureOut">
              <a:rPr lang="en-IN" smtClean="0"/>
              <a:t>28-12-2022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482C0EA-1E10-4E03-A541-BB48F0E3B73E}" type="slidenum">
              <a:rPr lang="en-IN" smtClean="0"/>
              <a:t>‹#›</a:t>
            </a:fld>
            <a:endParaRPr lang="en-IN"/>
          </a:p>
        </p:txBody>
      </p:sp>
    </p:spTree>
    <p:extLst>
      <p:ext uri="{BB962C8B-B14F-4D97-AF65-F5344CB8AC3E}">
        <p14:creationId xmlns:p14="http://schemas.microsoft.com/office/powerpoint/2010/main" val="3225764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8BE1371-447B-49AB-931C-88FC062C003E}" type="datetimeFigureOut">
              <a:rPr lang="en-IN" smtClean="0"/>
              <a:t>28-12-2022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482C0EA-1E10-4E03-A541-BB48F0E3B73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50053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8BE1371-447B-49AB-931C-88FC062C003E}" type="datetimeFigureOut">
              <a:rPr lang="en-IN" smtClean="0"/>
              <a:t>28-12-2022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482C0EA-1E10-4E03-A541-BB48F0E3B73E}" type="slidenum">
              <a:rPr lang="en-IN" smtClean="0"/>
              <a:t>‹#›</a:t>
            </a:fld>
            <a:endParaRPr lang="en-IN"/>
          </a:p>
        </p:txBody>
      </p:sp>
    </p:spTree>
    <p:extLst>
      <p:ext uri="{BB962C8B-B14F-4D97-AF65-F5344CB8AC3E}">
        <p14:creationId xmlns:p14="http://schemas.microsoft.com/office/powerpoint/2010/main" val="3687811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BE1371-447B-49AB-931C-88FC062C003E}" type="datetimeFigureOut">
              <a:rPr lang="en-IN" smtClean="0"/>
              <a:t>28-12-2022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82C0EA-1E10-4E03-A541-BB48F0E3B73E}" type="slidenum">
              <a:rPr lang="en-IN" smtClean="0"/>
              <a:t>‹#›</a:t>
            </a:fld>
            <a:endParaRPr lang="en-IN"/>
          </a:p>
        </p:txBody>
      </p:sp>
    </p:spTree>
    <p:extLst>
      <p:ext uri="{BB962C8B-B14F-4D97-AF65-F5344CB8AC3E}">
        <p14:creationId xmlns:p14="http://schemas.microsoft.com/office/powerpoint/2010/main" val="175746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BE1371-447B-49AB-931C-88FC062C003E}" type="datetimeFigureOut">
              <a:rPr lang="en-IN" smtClean="0"/>
              <a:t>28-12-2022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82C0EA-1E10-4E03-A541-BB48F0E3B73E}" type="slidenum">
              <a:rPr lang="en-IN" smtClean="0"/>
              <a:t>‹#›</a:t>
            </a:fld>
            <a:endParaRPr lang="en-IN"/>
          </a:p>
        </p:txBody>
      </p:sp>
    </p:spTree>
    <p:extLst>
      <p:ext uri="{BB962C8B-B14F-4D97-AF65-F5344CB8AC3E}">
        <p14:creationId xmlns:p14="http://schemas.microsoft.com/office/powerpoint/2010/main" val="3265977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E1371-447B-49AB-931C-88FC062C003E}"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2C0EA-1E10-4E03-A541-BB48F0E3B73E}" type="slidenum">
              <a:rPr lang="en-IN" smtClean="0"/>
              <a:t>‹#›</a:t>
            </a:fld>
            <a:endParaRPr lang="en-IN"/>
          </a:p>
        </p:txBody>
      </p:sp>
    </p:spTree>
    <p:extLst>
      <p:ext uri="{BB962C8B-B14F-4D97-AF65-F5344CB8AC3E}">
        <p14:creationId xmlns:p14="http://schemas.microsoft.com/office/powerpoint/2010/main" val="418689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8BE1371-447B-49AB-931C-88FC062C003E}" type="datetimeFigureOut">
              <a:rPr lang="en-IN" smtClean="0"/>
              <a:t>28-12-2022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482C0EA-1E10-4E03-A541-BB48F0E3B73E}" type="slidenum">
              <a:rPr lang="en-IN" smtClean="0"/>
              <a:t>‹#›</a:t>
            </a:fld>
            <a:endParaRPr lang="en-IN"/>
          </a:p>
        </p:txBody>
      </p:sp>
    </p:spTree>
    <p:extLst>
      <p:ext uri="{BB962C8B-B14F-4D97-AF65-F5344CB8AC3E}">
        <p14:creationId xmlns:p14="http://schemas.microsoft.com/office/powerpoint/2010/main" val="174915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E1371-447B-49AB-931C-88FC062C003E}"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2C0EA-1E10-4E03-A541-BB48F0E3B73E}" type="slidenum">
              <a:rPr lang="en-IN" smtClean="0"/>
              <a:t>‹#›</a:t>
            </a:fld>
            <a:endParaRPr lang="en-IN"/>
          </a:p>
        </p:txBody>
      </p:sp>
    </p:spTree>
    <p:extLst>
      <p:ext uri="{BB962C8B-B14F-4D97-AF65-F5344CB8AC3E}">
        <p14:creationId xmlns:p14="http://schemas.microsoft.com/office/powerpoint/2010/main" val="424190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8BE1371-447B-49AB-931C-88FC062C003E}" type="datetimeFigureOut">
              <a:rPr lang="en-IN" smtClean="0"/>
              <a:t>28-12-2022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482C0EA-1E10-4E03-A541-BB48F0E3B73E}" type="slidenum">
              <a:rPr lang="en-IN" smtClean="0"/>
              <a:t>‹#›</a:t>
            </a:fld>
            <a:endParaRPr lang="en-IN"/>
          </a:p>
        </p:txBody>
      </p:sp>
    </p:spTree>
    <p:extLst>
      <p:ext uri="{BB962C8B-B14F-4D97-AF65-F5344CB8AC3E}">
        <p14:creationId xmlns:p14="http://schemas.microsoft.com/office/powerpoint/2010/main" val="2239649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BE1371-447B-49AB-931C-88FC062C003E}"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2C0EA-1E10-4E03-A541-BB48F0E3B73E}" type="slidenum">
              <a:rPr lang="en-IN" smtClean="0"/>
              <a:t>‹#›</a:t>
            </a:fld>
            <a:endParaRPr lang="en-IN"/>
          </a:p>
        </p:txBody>
      </p:sp>
    </p:spTree>
    <p:extLst>
      <p:ext uri="{BB962C8B-B14F-4D97-AF65-F5344CB8AC3E}">
        <p14:creationId xmlns:p14="http://schemas.microsoft.com/office/powerpoint/2010/main" val="72225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BE1371-447B-49AB-931C-88FC062C003E}" type="datetimeFigureOut">
              <a:rPr lang="en-IN" smtClean="0"/>
              <a:t>28-12-2022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82C0EA-1E10-4E03-A541-BB48F0E3B73E}" type="slidenum">
              <a:rPr lang="en-IN" smtClean="0"/>
              <a:t>‹#›</a:t>
            </a:fld>
            <a:endParaRPr lang="en-IN"/>
          </a:p>
        </p:txBody>
      </p:sp>
    </p:spTree>
    <p:extLst>
      <p:ext uri="{BB962C8B-B14F-4D97-AF65-F5344CB8AC3E}">
        <p14:creationId xmlns:p14="http://schemas.microsoft.com/office/powerpoint/2010/main" val="139058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BE1371-447B-49AB-931C-88FC062C003E}" type="datetimeFigureOut">
              <a:rPr lang="en-IN" smtClean="0"/>
              <a:t>28-12-2022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82C0EA-1E10-4E03-A541-BB48F0E3B73E}" type="slidenum">
              <a:rPr lang="en-IN" smtClean="0"/>
              <a:t>‹#›</a:t>
            </a:fld>
            <a:endParaRPr lang="en-IN"/>
          </a:p>
        </p:txBody>
      </p:sp>
    </p:spTree>
    <p:extLst>
      <p:ext uri="{BB962C8B-B14F-4D97-AF65-F5344CB8AC3E}">
        <p14:creationId xmlns:p14="http://schemas.microsoft.com/office/powerpoint/2010/main" val="2902774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E1371-447B-49AB-931C-88FC062C003E}" type="datetimeFigureOut">
              <a:rPr lang="en-IN" smtClean="0"/>
              <a:t>28-12-2022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82C0EA-1E10-4E03-A541-BB48F0E3B73E}" type="slidenum">
              <a:rPr lang="en-IN" smtClean="0"/>
              <a:t>‹#›</a:t>
            </a:fld>
            <a:endParaRPr lang="en-IN"/>
          </a:p>
        </p:txBody>
      </p:sp>
    </p:spTree>
    <p:extLst>
      <p:ext uri="{BB962C8B-B14F-4D97-AF65-F5344CB8AC3E}">
        <p14:creationId xmlns:p14="http://schemas.microsoft.com/office/powerpoint/2010/main" val="3474014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BE1371-447B-49AB-931C-88FC062C003E}"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2C0EA-1E10-4E03-A541-BB48F0E3B73E}" type="slidenum">
              <a:rPr lang="en-IN" smtClean="0"/>
              <a:t>‹#›</a:t>
            </a:fld>
            <a:endParaRPr lang="en-IN"/>
          </a:p>
        </p:txBody>
      </p:sp>
    </p:spTree>
    <p:extLst>
      <p:ext uri="{BB962C8B-B14F-4D97-AF65-F5344CB8AC3E}">
        <p14:creationId xmlns:p14="http://schemas.microsoft.com/office/powerpoint/2010/main" val="159394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BE1371-447B-49AB-931C-88FC062C003E}"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2C0EA-1E10-4E03-A541-BB48F0E3B73E}" type="slidenum">
              <a:rPr lang="en-IN" smtClean="0"/>
              <a:t>‹#›</a:t>
            </a:fld>
            <a:endParaRPr lang="en-IN"/>
          </a:p>
        </p:txBody>
      </p:sp>
    </p:spTree>
    <p:extLst>
      <p:ext uri="{BB962C8B-B14F-4D97-AF65-F5344CB8AC3E}">
        <p14:creationId xmlns:p14="http://schemas.microsoft.com/office/powerpoint/2010/main" val="402955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BE1371-447B-49AB-931C-88FC062C003E}" type="datetimeFigureOut">
              <a:rPr lang="en-IN" smtClean="0"/>
              <a:t>28-12-2022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482C0EA-1E10-4E03-A541-BB48F0E3B73E}" type="slidenum">
              <a:rPr lang="en-IN" smtClean="0"/>
              <a:t>‹#›</a:t>
            </a:fld>
            <a:endParaRPr lang="en-IN"/>
          </a:p>
        </p:txBody>
      </p:sp>
    </p:spTree>
    <p:extLst>
      <p:ext uri="{BB962C8B-B14F-4D97-AF65-F5344CB8AC3E}">
        <p14:creationId xmlns:p14="http://schemas.microsoft.com/office/powerpoint/2010/main" val="2736105894"/>
      </p:ext>
    </p:extLst>
  </p:cSld>
  <p:clrMap bg1="lt1" tx1="dk1" bg2="lt2" tx2="dk2" accent1="accent1" accent2="accent2" accent3="accent3" accent4="accent4" accent5="accent5" accent6="accent6" hlink="hlink" folHlink="folHlink"/>
  <p:sldLayoutIdLst>
    <p:sldLayoutId id="2147484193" r:id="rId1"/>
    <p:sldLayoutId id="2147484194" r:id="rId2"/>
    <p:sldLayoutId id="2147484195" r:id="rId3"/>
    <p:sldLayoutId id="2147484196" r:id="rId4"/>
    <p:sldLayoutId id="2147484197" r:id="rId5"/>
    <p:sldLayoutId id="2147484198" r:id="rId6"/>
    <p:sldLayoutId id="2147484199" r:id="rId7"/>
    <p:sldLayoutId id="2147484200" r:id="rId8"/>
    <p:sldLayoutId id="2147484201" r:id="rId9"/>
    <p:sldLayoutId id="2147484202" r:id="rId10"/>
    <p:sldLayoutId id="2147484203" r:id="rId11"/>
    <p:sldLayoutId id="2147484204" r:id="rId12"/>
    <p:sldLayoutId id="2147484205" r:id="rId13"/>
    <p:sldLayoutId id="2147484206" r:id="rId14"/>
    <p:sldLayoutId id="2147484207" r:id="rId15"/>
    <p:sldLayoutId id="2147484208" r:id="rId16"/>
    <p:sldLayoutId id="214748420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AE0A58-D0B5-28B2-6C8C-7398F605A862}"/>
              </a:ext>
            </a:extLst>
          </p:cNvPr>
          <p:cNvSpPr txBox="1"/>
          <p:nvPr/>
        </p:nvSpPr>
        <p:spPr>
          <a:xfrm>
            <a:off x="923364" y="2492189"/>
            <a:ext cx="10345271" cy="707886"/>
          </a:xfrm>
          <a:prstGeom prst="rect">
            <a:avLst/>
          </a:prstGeom>
          <a:noFill/>
        </p:spPr>
        <p:txBody>
          <a:bodyPr wrap="square" rtlCol="0">
            <a:spAutoFit/>
          </a:bodyPr>
          <a:lstStyle/>
          <a:p>
            <a:r>
              <a:rPr lang="en-IN" sz="4000" b="1" u="sng" dirty="0">
                <a:latin typeface="Times New Roman" panose="02020603050405020304" pitchFamily="18" charset="0"/>
                <a:cs typeface="Times New Roman" panose="02020603050405020304" pitchFamily="18" charset="0"/>
              </a:rPr>
              <a:t>PRESENTATION ON HOUSING PROJECT</a:t>
            </a:r>
          </a:p>
        </p:txBody>
      </p:sp>
      <p:sp>
        <p:nvSpPr>
          <p:cNvPr id="5" name="TextBox 4">
            <a:extLst>
              <a:ext uri="{FF2B5EF4-FFF2-40B4-BE49-F238E27FC236}">
                <a16:creationId xmlns:a16="http://schemas.microsoft.com/office/drawing/2014/main" id="{65160CC2-7D5A-DC82-8C9D-8129899BFCFC}"/>
              </a:ext>
            </a:extLst>
          </p:cNvPr>
          <p:cNvSpPr txBox="1"/>
          <p:nvPr/>
        </p:nvSpPr>
        <p:spPr>
          <a:xfrm>
            <a:off x="8852646" y="5810362"/>
            <a:ext cx="3541059" cy="984885"/>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Presented By</a:t>
            </a:r>
          </a:p>
          <a:p>
            <a:pPr algn="ctr"/>
            <a:r>
              <a:rPr lang="en-IN" sz="2000" b="1" dirty="0">
                <a:latin typeface="Times New Roman" panose="02020603050405020304" pitchFamily="18" charset="0"/>
                <a:cs typeface="Times New Roman" panose="02020603050405020304" pitchFamily="18" charset="0"/>
              </a:rPr>
              <a:t>Dipesh Ramesh Limaje</a:t>
            </a:r>
          </a:p>
          <a:p>
            <a:endParaRPr lang="en-IN" dirty="0"/>
          </a:p>
        </p:txBody>
      </p:sp>
    </p:spTree>
    <p:extLst>
      <p:ext uri="{BB962C8B-B14F-4D97-AF65-F5344CB8AC3E}">
        <p14:creationId xmlns:p14="http://schemas.microsoft.com/office/powerpoint/2010/main" val="302959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D38857-DD07-5936-6CEA-1722AC4B6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53" y="123724"/>
            <a:ext cx="5676617" cy="3177540"/>
          </a:xfrm>
          <a:prstGeom prst="rect">
            <a:avLst/>
          </a:prstGeom>
        </p:spPr>
      </p:pic>
      <p:pic>
        <p:nvPicPr>
          <p:cNvPr id="3" name="Picture 2">
            <a:extLst>
              <a:ext uri="{FF2B5EF4-FFF2-40B4-BE49-F238E27FC236}">
                <a16:creationId xmlns:a16="http://schemas.microsoft.com/office/drawing/2014/main" id="{C032A313-96D8-23FB-8704-8097675E3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3" y="3738614"/>
            <a:ext cx="5300099" cy="3119385"/>
          </a:xfrm>
          <a:prstGeom prst="rect">
            <a:avLst/>
          </a:prstGeom>
        </p:spPr>
      </p:pic>
      <p:sp>
        <p:nvSpPr>
          <p:cNvPr id="4" name="TextBox 3">
            <a:extLst>
              <a:ext uri="{FF2B5EF4-FFF2-40B4-BE49-F238E27FC236}">
                <a16:creationId xmlns:a16="http://schemas.microsoft.com/office/drawing/2014/main" id="{1CF32409-E8F4-0A6C-379F-5E54D31F3993}"/>
              </a:ext>
            </a:extLst>
          </p:cNvPr>
          <p:cNvSpPr txBox="1"/>
          <p:nvPr/>
        </p:nvSpPr>
        <p:spPr>
          <a:xfrm>
            <a:off x="5453915" y="1277631"/>
            <a:ext cx="6489032" cy="869725"/>
          </a:xfrm>
          <a:prstGeom prst="rect">
            <a:avLst/>
          </a:prstGeom>
          <a:noFill/>
        </p:spPr>
        <p:txBody>
          <a:bodyPr wrap="square" rtlCol="0">
            <a:spAutoFit/>
          </a:bodyPr>
          <a:lstStyle/>
          <a:p>
            <a:pPr>
              <a:lnSpc>
                <a:spcPct val="107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according to the Exterior covering of the house, we have 17 different types of Exterior covering house but the most popular and highest selling are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CemntBd</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(Cement Board),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ImStucc</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(Imitation Stucco), and Stone (Stone).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E080C15-CD41-A7D1-596F-317160381CB5}"/>
              </a:ext>
            </a:extLst>
          </p:cNvPr>
          <p:cNvSpPr txBox="1"/>
          <p:nvPr/>
        </p:nvSpPr>
        <p:spPr>
          <a:xfrm>
            <a:off x="5549151" y="4590401"/>
            <a:ext cx="6489031" cy="1107996"/>
          </a:xfrm>
          <a:prstGeom prst="rect">
            <a:avLst/>
          </a:prstGeom>
          <a:noFill/>
        </p:spPr>
        <p:txBody>
          <a:bodyPr wrap="square" rtlCol="0">
            <a:spAutoFit/>
          </a:bodyPr>
          <a:lstStyle/>
          <a:p>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according to the type of Foundation use we have 5 different types of foundation and the highest selling is the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PConc</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(Poured Concrete) type of foundation.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70215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20718B-D02A-6B16-53D9-B8302288E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18" y="180875"/>
            <a:ext cx="5288681" cy="3153996"/>
          </a:xfrm>
          <a:prstGeom prst="rect">
            <a:avLst/>
          </a:prstGeom>
        </p:spPr>
      </p:pic>
      <p:pic>
        <p:nvPicPr>
          <p:cNvPr id="3" name="Picture 2">
            <a:extLst>
              <a:ext uri="{FF2B5EF4-FFF2-40B4-BE49-F238E27FC236}">
                <a16:creationId xmlns:a16="http://schemas.microsoft.com/office/drawing/2014/main" id="{431BAEEE-DDB7-24BB-43CB-DF601CA115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08" y="3613886"/>
            <a:ext cx="4895803" cy="2993102"/>
          </a:xfrm>
          <a:prstGeom prst="rect">
            <a:avLst/>
          </a:prstGeom>
        </p:spPr>
      </p:pic>
      <p:sp>
        <p:nvSpPr>
          <p:cNvPr id="4" name="TextBox 3">
            <a:extLst>
              <a:ext uri="{FF2B5EF4-FFF2-40B4-BE49-F238E27FC236}">
                <a16:creationId xmlns:a16="http://schemas.microsoft.com/office/drawing/2014/main" id="{2F6F58AD-11A0-C3C5-C6A3-06DFABA0DF89}"/>
              </a:ext>
            </a:extLst>
          </p:cNvPr>
          <p:cNvSpPr txBox="1"/>
          <p:nvPr/>
        </p:nvSpPr>
        <p:spPr>
          <a:xfrm>
            <a:off x="5056094" y="898358"/>
            <a:ext cx="6638601" cy="584775"/>
          </a:xfrm>
          <a:prstGeom prst="rect">
            <a:avLst/>
          </a:prstGeom>
          <a:noFill/>
        </p:spPr>
        <p:txBody>
          <a:bodyPr wrap="square" rtlCol="0">
            <a:spAutoFit/>
          </a:bodyPr>
          <a:lstStyle/>
          <a:p>
            <a:r>
              <a:rPr lang="en-IN" sz="1600" dirty="0">
                <a:solidFill>
                  <a:srgbClr val="000000"/>
                </a:solidFill>
                <a:effectLst/>
                <a:latin typeface="Times New Roman" panose="02020603050405020304" pitchFamily="18" charset="0"/>
                <a:ea typeface="Calibri" panose="020F0502020204030204" pitchFamily="34" charset="0"/>
              </a:rPr>
              <a:t>So According to the Heating, we have 5 different types of heating but the most selling type of heating is </a:t>
            </a:r>
            <a:r>
              <a:rPr lang="en-IN" sz="1600" dirty="0" err="1">
                <a:solidFill>
                  <a:srgbClr val="000000"/>
                </a:solidFill>
                <a:effectLst/>
                <a:latin typeface="Times New Roman" panose="02020603050405020304" pitchFamily="18" charset="0"/>
                <a:ea typeface="Calibri" panose="020F0502020204030204" pitchFamily="34" charset="0"/>
              </a:rPr>
              <a:t>GasA</a:t>
            </a:r>
            <a:r>
              <a:rPr lang="en-IN" sz="1600" dirty="0">
                <a:solidFill>
                  <a:srgbClr val="000000"/>
                </a:solidFill>
                <a:effectLst/>
                <a:latin typeface="Times New Roman" panose="02020603050405020304" pitchFamily="18" charset="0"/>
                <a:ea typeface="Calibri" panose="020F0502020204030204" pitchFamily="34" charset="0"/>
              </a:rPr>
              <a:t> (Gas forced warm air furnace).</a:t>
            </a:r>
            <a:endParaRPr lang="en-IN" sz="1600" dirty="0"/>
          </a:p>
        </p:txBody>
      </p:sp>
      <p:sp>
        <p:nvSpPr>
          <p:cNvPr id="5" name="TextBox 4">
            <a:extLst>
              <a:ext uri="{FF2B5EF4-FFF2-40B4-BE49-F238E27FC236}">
                <a16:creationId xmlns:a16="http://schemas.microsoft.com/office/drawing/2014/main" id="{A8B4996F-F3A9-AEE5-A44A-5FA54942FD34}"/>
              </a:ext>
            </a:extLst>
          </p:cNvPr>
          <p:cNvSpPr txBox="1"/>
          <p:nvPr/>
        </p:nvSpPr>
        <p:spPr>
          <a:xfrm>
            <a:off x="5202361" y="4616022"/>
            <a:ext cx="6492334" cy="861774"/>
          </a:xfrm>
          <a:prstGeom prst="rect">
            <a:avLst/>
          </a:prstGeom>
          <a:noFill/>
        </p:spPr>
        <p:txBody>
          <a:bodyPr wrap="square" rtlCol="0">
            <a:spAutoFit/>
          </a:bodyPr>
          <a:lstStyle/>
          <a:p>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According to the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CentrailAir</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house that has Central is the highest selling as compared to the house which does not have central air.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3134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69F418-83D5-9949-7DB6-CB0AF001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95" y="161825"/>
            <a:ext cx="4511040" cy="2865120"/>
          </a:xfrm>
          <a:prstGeom prst="rect">
            <a:avLst/>
          </a:prstGeom>
        </p:spPr>
      </p:pic>
      <p:pic>
        <p:nvPicPr>
          <p:cNvPr id="3" name="Picture 2">
            <a:extLst>
              <a:ext uri="{FF2B5EF4-FFF2-40B4-BE49-F238E27FC236}">
                <a16:creationId xmlns:a16="http://schemas.microsoft.com/office/drawing/2014/main" id="{8C0F5323-0FFB-E032-5EDB-86C0F5A98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95" y="3721768"/>
            <a:ext cx="4899660" cy="3101340"/>
          </a:xfrm>
          <a:prstGeom prst="rect">
            <a:avLst/>
          </a:prstGeom>
        </p:spPr>
      </p:pic>
      <p:sp>
        <p:nvSpPr>
          <p:cNvPr id="4" name="TextBox 3">
            <a:extLst>
              <a:ext uri="{FF2B5EF4-FFF2-40B4-BE49-F238E27FC236}">
                <a16:creationId xmlns:a16="http://schemas.microsoft.com/office/drawing/2014/main" id="{76DE1FF6-8E62-871E-8A07-5B882854D8B7}"/>
              </a:ext>
            </a:extLst>
          </p:cNvPr>
          <p:cNvSpPr txBox="1"/>
          <p:nvPr/>
        </p:nvSpPr>
        <p:spPr>
          <a:xfrm>
            <a:off x="5441576" y="1112095"/>
            <a:ext cx="6599629" cy="830997"/>
          </a:xfrm>
          <a:prstGeom prst="rect">
            <a:avLst/>
          </a:prstGeom>
          <a:noFill/>
        </p:spPr>
        <p:txBody>
          <a:bodyPr wrap="square" rtlCol="0">
            <a:spAutoFit/>
          </a:bodyPr>
          <a:lstStyle/>
          <a:p>
            <a:r>
              <a:rPr lang="en-IN" sz="1600" dirty="0">
                <a:solidFill>
                  <a:srgbClr val="000000"/>
                </a:solidFill>
                <a:effectLst/>
                <a:latin typeface="Times New Roman" panose="02020603050405020304" pitchFamily="18" charset="0"/>
                <a:ea typeface="Calibri" panose="020F0502020204030204" pitchFamily="34" charset="0"/>
              </a:rPr>
              <a:t>So according to the Electrical System installed in every property the electrical system with </a:t>
            </a:r>
            <a:r>
              <a:rPr lang="en-IN" sz="1600" dirty="0" err="1">
                <a:solidFill>
                  <a:srgbClr val="000000"/>
                </a:solidFill>
                <a:effectLst/>
                <a:latin typeface="Times New Roman" panose="02020603050405020304" pitchFamily="18" charset="0"/>
                <a:ea typeface="Calibri" panose="020F0502020204030204" pitchFamily="34" charset="0"/>
              </a:rPr>
              <a:t>SBrkr</a:t>
            </a:r>
            <a:r>
              <a:rPr lang="en-IN" sz="1600" dirty="0">
                <a:solidFill>
                  <a:srgbClr val="000000"/>
                </a:solidFill>
                <a:effectLst/>
                <a:latin typeface="Times New Roman" panose="02020603050405020304" pitchFamily="18" charset="0"/>
                <a:ea typeface="Calibri" panose="020F0502020204030204" pitchFamily="34" charset="0"/>
              </a:rPr>
              <a:t> (Standard Circuit Breakers &amp; Romex) has the highest selling price</a:t>
            </a:r>
            <a:endParaRPr lang="en-IN" sz="1600" dirty="0"/>
          </a:p>
        </p:txBody>
      </p:sp>
      <p:sp>
        <p:nvSpPr>
          <p:cNvPr id="5" name="TextBox 4">
            <a:extLst>
              <a:ext uri="{FF2B5EF4-FFF2-40B4-BE49-F238E27FC236}">
                <a16:creationId xmlns:a16="http://schemas.microsoft.com/office/drawing/2014/main" id="{8ADD158A-E958-E2B3-A176-9D0A331F5793}"/>
              </a:ext>
            </a:extLst>
          </p:cNvPr>
          <p:cNvSpPr txBox="1"/>
          <p:nvPr/>
        </p:nvSpPr>
        <p:spPr>
          <a:xfrm>
            <a:off x="5441576" y="4287921"/>
            <a:ext cx="6599629" cy="1107996"/>
          </a:xfrm>
          <a:prstGeom prst="rect">
            <a:avLst/>
          </a:prstGeom>
          <a:noFill/>
        </p:spPr>
        <p:txBody>
          <a:bodyPr wrap="square" rtlCol="0">
            <a:spAutoFit/>
          </a:bodyPr>
          <a:lstStyle/>
          <a:p>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according to the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GarageType</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 have 6 different types of the garage but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BuiltIn</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Built-In (The garage part of the house - typically has room above the garage) has the highest selling price.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27386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5B4973-E324-D001-2E70-8F3CFBBABF2E}"/>
              </a:ext>
            </a:extLst>
          </p:cNvPr>
          <p:cNvSpPr txBox="1"/>
          <p:nvPr/>
        </p:nvSpPr>
        <p:spPr>
          <a:xfrm>
            <a:off x="393976" y="1126250"/>
            <a:ext cx="11213431" cy="3915880"/>
          </a:xfrm>
          <a:prstGeom prst="rect">
            <a:avLst/>
          </a:prstGeom>
          <a:noFill/>
        </p:spPr>
        <p:txBody>
          <a:bodyPr wrap="square" rtlCol="0">
            <a:spAutoFit/>
          </a:bodyPr>
          <a:lstStyle/>
          <a:p>
            <a:pPr marL="228600" algn="ctr">
              <a:lnSpc>
                <a:spcPct val="107000"/>
              </a:lnSpc>
              <a:spcAft>
                <a:spcPts val="800"/>
              </a:spcAft>
            </a:pPr>
            <a:r>
              <a:rPr lang="en-IN" sz="3200" b="1" u="sng" dirty="0">
                <a:latin typeface="Times New Roman" panose="02020603050405020304" pitchFamily="18" charset="0"/>
                <a:ea typeface="Calibri" panose="020F0502020204030204" pitchFamily="34" charset="0"/>
                <a:cs typeface="Times New Roman" panose="02020603050405020304" pitchFamily="18" charset="0"/>
              </a:rPr>
              <a:t>T</a:t>
            </a:r>
            <a:r>
              <a:rPr lang="en-IN" sz="3200" b="1" u="sng" dirty="0">
                <a:effectLst/>
                <a:latin typeface="Times New Roman" panose="02020603050405020304" pitchFamily="18" charset="0"/>
                <a:ea typeface="Calibri" panose="020F0502020204030204" pitchFamily="34" charset="0"/>
                <a:cs typeface="Times New Roman" panose="02020603050405020304" pitchFamily="18" charset="0"/>
              </a:rPr>
              <a:t>he Set Of Assumptions Related To The Problem Under Consideration</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ctr">
              <a:lnSpc>
                <a:spcPct val="107000"/>
              </a:lnSpc>
              <a:spcAft>
                <a:spcPts val="800"/>
              </a:spcAft>
            </a:pPr>
            <a:r>
              <a:rPr lang="en-IN"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p>
          <a:p>
            <a:pPr marL="228600" algn="ctr">
              <a:lnSpc>
                <a:spcPct val="107000"/>
              </a:lnSpc>
              <a:spcAft>
                <a:spcPts val="800"/>
              </a:spcAft>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228600" algn="ctr">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 After Filling in all the null values by mean and mode, I dropped some nan values which I fill it is unnecessary, and Dropped some features that have missing values of more than 50%.</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2] For this particular problem I have assumed that the Maximum VIF should be 10, if any of the features has a VIF which is greater than 10 we should drop that feature.</a:t>
            </a:r>
          </a:p>
          <a:p>
            <a:endParaRPr lang="en-IN" dirty="0"/>
          </a:p>
        </p:txBody>
      </p:sp>
    </p:spTree>
    <p:extLst>
      <p:ext uri="{BB962C8B-B14F-4D97-AF65-F5344CB8AC3E}">
        <p14:creationId xmlns:p14="http://schemas.microsoft.com/office/powerpoint/2010/main" val="1862429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F66B82-0A39-6773-A5A5-8119DDE3F81B}"/>
              </a:ext>
            </a:extLst>
          </p:cNvPr>
          <p:cNvSpPr txBox="1"/>
          <p:nvPr/>
        </p:nvSpPr>
        <p:spPr>
          <a:xfrm>
            <a:off x="625642" y="433137"/>
            <a:ext cx="11566358" cy="6344557"/>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Steps</a:t>
            </a:r>
          </a:p>
          <a:p>
            <a:pPr>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  First we identify null values and applied  values by using simple imputer </a:t>
            </a: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2)  Then I identified duplicates and I have dropped duplicates</a:t>
            </a: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3) Performed EDA and wrote all observations for each graph</a:t>
            </a: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4) Then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dropped unnecessary columns</a:t>
            </a: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5) Then applied a label encoder to the categorical columns</a:t>
            </a: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6) Then also plotted the Distribution plot and regression plot</a:t>
            </a: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7) Then plotted boxplot to remove outliers </a:t>
            </a: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8) Then treated outliers with the Z-score method</a:t>
            </a: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9) Then scaled data and Also check for VIF </a:t>
            </a: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IN" sz="1600" dirty="0">
                <a:latin typeface="Times New Roman" panose="02020603050405020304" pitchFamily="18" charset="0"/>
                <a:ea typeface="Calibri" panose="020F0502020204030204" pitchFamily="34" charset="0"/>
                <a:cs typeface="Times New Roman" panose="02020603050405020304" pitchFamily="18" charset="0"/>
              </a:rPr>
              <a:t>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hen find the co-relation between feature and label by the CORR method</a:t>
            </a: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11) Then selected the top features by busing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Selectkbest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technique</a:t>
            </a: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12) Then created 4 models that is Gradient Boosting Regressor, Random Forest Regressor , linear Regressor model, Ada Boosting regressor model with hyperparameter tuning for all 4 models and also Cross-validations </a:t>
            </a:r>
          </a:p>
          <a:p>
            <a:pPr>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13) At last I selected the best model according to their CV score and Training(R2) and testing score(R2)</a:t>
            </a:r>
          </a:p>
          <a:p>
            <a:endParaRPr lang="en-IN" dirty="0"/>
          </a:p>
        </p:txBody>
      </p:sp>
    </p:spTree>
    <p:extLst>
      <p:ext uri="{BB962C8B-B14F-4D97-AF65-F5344CB8AC3E}">
        <p14:creationId xmlns:p14="http://schemas.microsoft.com/office/powerpoint/2010/main" val="1261861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464313-F715-200D-B826-9A022260F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1739"/>
            <a:ext cx="12192000" cy="5183508"/>
          </a:xfrm>
          <a:prstGeom prst="rect">
            <a:avLst/>
          </a:prstGeom>
        </p:spPr>
      </p:pic>
      <p:sp>
        <p:nvSpPr>
          <p:cNvPr id="4" name="TextBox 3">
            <a:extLst>
              <a:ext uri="{FF2B5EF4-FFF2-40B4-BE49-F238E27FC236}">
                <a16:creationId xmlns:a16="http://schemas.microsoft.com/office/drawing/2014/main" id="{198F726E-6A4D-7ADA-81A0-BD79AD544719}"/>
              </a:ext>
            </a:extLst>
          </p:cNvPr>
          <p:cNvSpPr txBox="1"/>
          <p:nvPr/>
        </p:nvSpPr>
        <p:spPr>
          <a:xfrm>
            <a:off x="748553" y="304800"/>
            <a:ext cx="10694894" cy="954107"/>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These are all the features that are positively co-related to the label and Negatively Co-related to the Label</a:t>
            </a:r>
            <a:endParaRPr lang="en-IN"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594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43FCB9-8D51-D962-6170-CFADAD14D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37624"/>
            <a:ext cx="8283658" cy="4537035"/>
          </a:xfrm>
          <a:prstGeom prst="rect">
            <a:avLst/>
          </a:prstGeom>
        </p:spPr>
      </p:pic>
      <p:sp>
        <p:nvSpPr>
          <p:cNvPr id="5" name="TextBox 4">
            <a:extLst>
              <a:ext uri="{FF2B5EF4-FFF2-40B4-BE49-F238E27FC236}">
                <a16:creationId xmlns:a16="http://schemas.microsoft.com/office/drawing/2014/main" id="{C6350626-4714-C3C5-0DF5-198854266AE3}"/>
              </a:ext>
            </a:extLst>
          </p:cNvPr>
          <p:cNvSpPr txBox="1"/>
          <p:nvPr/>
        </p:nvSpPr>
        <p:spPr>
          <a:xfrm>
            <a:off x="0" y="6001003"/>
            <a:ext cx="12192000"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top 20 Feature According to </a:t>
            </a:r>
            <a:r>
              <a:rPr lang="en-US" sz="1600" dirty="0" err="1">
                <a:latin typeface="Times New Roman" panose="02020603050405020304" pitchFamily="18" charset="0"/>
                <a:cs typeface="Times New Roman" panose="02020603050405020304" pitchFamily="18" charset="0"/>
              </a:rPr>
              <a:t>SelectKbest</a:t>
            </a:r>
            <a:r>
              <a:rPr lang="en-US" sz="1600" dirty="0">
                <a:latin typeface="Times New Roman" panose="02020603050405020304" pitchFamily="18" charset="0"/>
                <a:cs typeface="Times New Roman" panose="02020603050405020304" pitchFamily="18" charset="0"/>
              </a:rPr>
              <a:t> is Street, </a:t>
            </a:r>
            <a:r>
              <a:rPr lang="en-US" sz="1600" dirty="0" err="1">
                <a:latin typeface="Times New Roman" panose="02020603050405020304" pitchFamily="18" charset="0"/>
                <a:cs typeface="Times New Roman" panose="02020603050405020304" pitchFamily="18" charset="0"/>
              </a:rPr>
              <a:t>OverallQual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ExterQual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GrLivArea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BsmtQual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GarageCars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KitchenQual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GarageArea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FullBath</a:t>
            </a:r>
            <a:r>
              <a:rPr lang="en-US" sz="1600" dirty="0">
                <a:latin typeface="Times New Roman" panose="02020603050405020304" pitchFamily="18" charset="0"/>
                <a:cs typeface="Times New Roman" panose="02020603050405020304" pitchFamily="18" charset="0"/>
              </a:rPr>
              <a:t>, YearBuilt,1stFlrSF, </a:t>
            </a:r>
            <a:r>
              <a:rPr lang="en-US" sz="1600" dirty="0" err="1">
                <a:latin typeface="Times New Roman" panose="02020603050405020304" pitchFamily="18" charset="0"/>
                <a:cs typeface="Times New Roman" panose="02020603050405020304" pitchFamily="18" charset="0"/>
              </a:rPr>
              <a:t>GarageFinish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MSZoning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MasVnrArea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LotArea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GarageYrBlt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YearRemodAdd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TotRmsAbvGrd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TotalBsmtSF</a:t>
            </a:r>
            <a:r>
              <a:rPr lang="en-US" sz="1600" dirty="0">
                <a:latin typeface="Times New Roman" panose="02020603050405020304" pitchFamily="18" charset="0"/>
                <a:cs typeface="Times New Roman" panose="02020603050405020304" pitchFamily="18" charset="0"/>
              </a:rPr>
              <a:t>, Foundation.</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118C24D-6680-FDC4-4BE3-7C140C6D9FEB}"/>
              </a:ext>
            </a:extLst>
          </p:cNvPr>
          <p:cNvSpPr txBox="1"/>
          <p:nvPr/>
        </p:nvSpPr>
        <p:spPr>
          <a:xfrm>
            <a:off x="780064" y="125214"/>
            <a:ext cx="9646024" cy="954107"/>
          </a:xfrm>
          <a:prstGeom prst="rect">
            <a:avLst/>
          </a:prstGeom>
          <a:noFill/>
        </p:spPr>
        <p:txBody>
          <a:bodyPr wrap="square">
            <a:spAutoFit/>
          </a:bodyPr>
          <a:lstStyle/>
          <a:p>
            <a:pPr algn="ctr"/>
            <a:r>
              <a:rPr lang="en-US" sz="2800" b="1" u="sng" dirty="0">
                <a:latin typeface="Times New Roman" panose="02020603050405020304" pitchFamily="18" charset="0"/>
                <a:cs typeface="Times New Roman" panose="02020603050405020304" pitchFamily="18" charset="0"/>
              </a:rPr>
              <a:t>Selection Of top 20 features which will help more to predict our label</a:t>
            </a:r>
            <a:endParaRPr lang="en-IN"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647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AFC693-CED4-439E-D65B-833C65570D42}"/>
              </a:ext>
            </a:extLst>
          </p:cNvPr>
          <p:cNvSpPr txBox="1"/>
          <p:nvPr/>
        </p:nvSpPr>
        <p:spPr>
          <a:xfrm>
            <a:off x="1855693" y="842682"/>
            <a:ext cx="8122024" cy="3611886"/>
          </a:xfrm>
          <a:prstGeom prst="rect">
            <a:avLst/>
          </a:prstGeom>
          <a:noFill/>
        </p:spPr>
        <p:txBody>
          <a:bodyPr wrap="square" rtlCol="0">
            <a:spAutoFit/>
          </a:bodyPr>
          <a:lstStyle/>
          <a:p>
            <a:pPr marL="228600" algn="ctr">
              <a:lnSpc>
                <a:spcPct val="107000"/>
              </a:lnSpc>
              <a:spcAft>
                <a:spcPts val="800"/>
              </a:spcAft>
            </a:pPr>
            <a:r>
              <a:rPr lang="en-IN" sz="3600" b="1" u="sng" dirty="0">
                <a:effectLst/>
                <a:latin typeface="Times New Roman" panose="02020603050405020304" pitchFamily="18" charset="0"/>
                <a:ea typeface="Calibri" panose="020F0502020204030204" pitchFamily="34" charset="0"/>
                <a:cs typeface="Times New Roman" panose="02020603050405020304" pitchFamily="18" charset="0"/>
              </a:rPr>
              <a:t>Testing of Identified Approaches (Algorithms)</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ctr">
              <a:lnSpc>
                <a:spcPct val="107000"/>
              </a:lnSpc>
              <a:spcAft>
                <a:spcPts val="800"/>
              </a:spcAft>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228600" algn="ctr">
              <a:lnSpc>
                <a:spcPct val="107000"/>
              </a:lnSpc>
              <a:spcAft>
                <a:spcPts val="800"/>
              </a:spcAft>
            </a:pPr>
            <a:r>
              <a:rPr lang="en-IN"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LR (Linear Regression Model)</a:t>
            </a:r>
          </a:p>
          <a:p>
            <a:pPr marL="342900" lvl="0" indent="-342900">
              <a:lnSpc>
                <a:spcPct val="107000"/>
              </a:lnSpc>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GBDT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Gradient Boosting Regressor Model</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07000"/>
              </a:lnSpc>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RF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Random Forest Regressor Model</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ADA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AdaBoost Regressor Model</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957434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9B6101-8430-6E48-0461-246CF58F5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869" y="220572"/>
            <a:ext cx="7056732" cy="4530722"/>
          </a:xfrm>
          <a:prstGeom prst="rect">
            <a:avLst/>
          </a:prstGeom>
        </p:spPr>
      </p:pic>
      <p:sp>
        <p:nvSpPr>
          <p:cNvPr id="5" name="TextBox 4">
            <a:extLst>
              <a:ext uri="{FF2B5EF4-FFF2-40B4-BE49-F238E27FC236}">
                <a16:creationId xmlns:a16="http://schemas.microsoft.com/office/drawing/2014/main" id="{D84846B8-BA6F-0691-21C9-53B201CE0ED7}"/>
              </a:ext>
            </a:extLst>
          </p:cNvPr>
          <p:cNvSpPr txBox="1"/>
          <p:nvPr/>
        </p:nvSpPr>
        <p:spPr>
          <a:xfrm>
            <a:off x="1017494" y="5307106"/>
            <a:ext cx="10157012" cy="923330"/>
          </a:xfrm>
          <a:prstGeom prst="rect">
            <a:avLst/>
          </a:prstGeom>
          <a:noFill/>
        </p:spPr>
        <p:txBody>
          <a:bodyPr wrap="square" rtlCol="0">
            <a:spAutoFit/>
          </a:bodyPr>
          <a:lstStyle/>
          <a:p>
            <a:r>
              <a:rPr lang="en-US" dirty="0"/>
              <a:t>These are 4 Models Which I selected to predict the Sales of the House and after hyperparameter tuning, we Find that Gradient Boosting Regressor is the best-suited model and so selecting Gradient Boosting Regressor Model.</a:t>
            </a:r>
            <a:endParaRPr lang="en-IN" dirty="0"/>
          </a:p>
        </p:txBody>
      </p:sp>
    </p:spTree>
    <p:extLst>
      <p:ext uri="{BB962C8B-B14F-4D97-AF65-F5344CB8AC3E}">
        <p14:creationId xmlns:p14="http://schemas.microsoft.com/office/powerpoint/2010/main" val="200410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92C5FE-87DD-E0B9-CA1C-33D632C74F65}"/>
              </a:ext>
            </a:extLst>
          </p:cNvPr>
          <p:cNvSpPr txBox="1"/>
          <p:nvPr/>
        </p:nvSpPr>
        <p:spPr>
          <a:xfrm>
            <a:off x="461682" y="2123780"/>
            <a:ext cx="11268635" cy="1107996"/>
          </a:xfrm>
          <a:prstGeom prst="rect">
            <a:avLst/>
          </a:prstGeom>
          <a:noFill/>
        </p:spPr>
        <p:txBody>
          <a:bodyPr wrap="square" rtlCol="0">
            <a:spAutoFit/>
          </a:bodyPr>
          <a:lstStyle/>
          <a:p>
            <a:r>
              <a:rPr lang="en-US" sz="1600" i="0" dirty="0">
                <a:solidFill>
                  <a:srgbClr val="000000"/>
                </a:solidFill>
                <a:effectLst/>
                <a:latin typeface="Times New Roman" panose="02020603050405020304" pitchFamily="18" charset="0"/>
                <a:cs typeface="Times New Roman" panose="02020603050405020304" pitchFamily="18" charset="0"/>
              </a:rPr>
              <a:t>So from above all 4 model scores, we observe Gradient Boosting Regressor Model is best Suited model for this particular model as the training score is 97.14359247141823 % and the testing score is 90.11239118063306 % and the Cross-Validation score at cv = 6 is = 87.46861723818012 % thus saving this model and we will use this model to prediction on the test dataset.</a:t>
            </a:r>
          </a:p>
          <a:p>
            <a:endParaRPr lang="en-IN" dirty="0"/>
          </a:p>
        </p:txBody>
      </p:sp>
      <p:sp>
        <p:nvSpPr>
          <p:cNvPr id="3" name="TextBox 2">
            <a:extLst>
              <a:ext uri="{FF2B5EF4-FFF2-40B4-BE49-F238E27FC236}">
                <a16:creationId xmlns:a16="http://schemas.microsoft.com/office/drawing/2014/main" id="{D98D85CD-4597-4C1F-9E33-BD62495A9F34}"/>
              </a:ext>
            </a:extLst>
          </p:cNvPr>
          <p:cNvSpPr txBox="1"/>
          <p:nvPr/>
        </p:nvSpPr>
        <p:spPr>
          <a:xfrm>
            <a:off x="2935941" y="537883"/>
            <a:ext cx="5818094" cy="584775"/>
          </a:xfrm>
          <a:prstGeom prst="rect">
            <a:avLst/>
          </a:prstGeom>
          <a:noFill/>
        </p:spPr>
        <p:txBody>
          <a:bodyPr wrap="square" rtlCol="0">
            <a:spAutoFit/>
          </a:bodyPr>
          <a:lstStyle/>
          <a:p>
            <a:pPr algn="ctr"/>
            <a:r>
              <a:rPr lang="en-IN" sz="3200" b="1" u="sng" dirty="0">
                <a:effectLst/>
                <a:latin typeface="Times New Roman" panose="02020603050405020304" pitchFamily="18" charset="0"/>
                <a:ea typeface="Calibri" panose="020F0502020204030204" pitchFamily="34" charset="0"/>
              </a:rPr>
              <a:t>CONCLUSION</a:t>
            </a:r>
            <a:endParaRPr lang="en-IN" sz="3200" dirty="0"/>
          </a:p>
        </p:txBody>
      </p:sp>
    </p:spTree>
    <p:extLst>
      <p:ext uri="{BB962C8B-B14F-4D97-AF65-F5344CB8AC3E}">
        <p14:creationId xmlns:p14="http://schemas.microsoft.com/office/powerpoint/2010/main" val="26656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CEBF6D-9BD9-FB9A-062A-DF4A871AE9CE}"/>
              </a:ext>
            </a:extLst>
          </p:cNvPr>
          <p:cNvSpPr txBox="1"/>
          <p:nvPr/>
        </p:nvSpPr>
        <p:spPr>
          <a:xfrm>
            <a:off x="1071282" y="1264024"/>
            <a:ext cx="10049435" cy="2769989"/>
          </a:xfrm>
          <a:prstGeom prst="rect">
            <a:avLst/>
          </a:prstGeom>
          <a:noFill/>
        </p:spPr>
        <p:txBody>
          <a:bodyPr wrap="square" rtlCol="0">
            <a:spAutoFit/>
          </a:bodyPr>
          <a:lstStyle/>
          <a:p>
            <a:pPr algn="ctr"/>
            <a:r>
              <a:rPr lang="en-IN" sz="4000" b="1" u="sng" dirty="0">
                <a:latin typeface="Times New Roman" panose="02020603050405020304" pitchFamily="18" charset="0"/>
                <a:cs typeface="Times New Roman" panose="02020603050405020304" pitchFamily="18" charset="0"/>
              </a:rPr>
              <a:t>Problem Statement </a:t>
            </a:r>
          </a:p>
          <a:p>
            <a:endParaRPr lang="en-US" b="0" i="0" dirty="0">
              <a:solidFill>
                <a:srgbClr val="353740"/>
              </a:solidFill>
              <a:effectLst/>
              <a:latin typeface="Times New Roman" panose="02020603050405020304" pitchFamily="18" charset="0"/>
              <a:cs typeface="Times New Roman" panose="02020603050405020304" pitchFamily="18" charset="0"/>
            </a:endParaRPr>
          </a:p>
          <a:p>
            <a:endParaRPr lang="en-US" dirty="0">
              <a:solidFill>
                <a:srgbClr val="353740"/>
              </a:solidFill>
              <a:latin typeface="Times New Roman" panose="02020603050405020304" pitchFamily="18" charset="0"/>
              <a:cs typeface="Times New Roman" panose="02020603050405020304" pitchFamily="18" charset="0"/>
            </a:endParaRPr>
          </a:p>
          <a:p>
            <a:endParaRPr lang="en-US" b="0" i="0" dirty="0">
              <a:solidFill>
                <a:srgbClr val="353740"/>
              </a:solidFill>
              <a:effectLst/>
              <a:latin typeface="Times New Roman" panose="02020603050405020304" pitchFamily="18" charset="0"/>
              <a:cs typeface="Times New Roman" panose="02020603050405020304" pitchFamily="18" charset="0"/>
            </a:endParaRPr>
          </a:p>
          <a:p>
            <a:r>
              <a:rPr lang="en-US" sz="1600" b="0" i="0" dirty="0">
                <a:solidFill>
                  <a:srgbClr val="353740"/>
                </a:solidFill>
                <a:effectLst/>
                <a:latin typeface="Times New Roman" panose="02020603050405020304" pitchFamily="18" charset="0"/>
                <a:cs typeface="Times New Roman" panose="02020603050405020304" pitchFamily="18" charset="0"/>
              </a:rPr>
              <a:t>The problem statement for this housing project is to predict the sale price to develop a predictive model for the sale price of houses based on certain features such as the size of the house, types of garages, types of exterior, type of roads, location, and other features that may affect the sale price of a house. The model must be able to accurately predict the sale price of a house based on these features so that potential buyers and sellers can get an idea of the expected sale price of a house.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6403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EEAC08-0445-6E9C-84FD-C7CEC5DBD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115" y="1851226"/>
            <a:ext cx="9548687" cy="5006774"/>
          </a:xfrm>
          <a:prstGeom prst="rect">
            <a:avLst/>
          </a:prstGeom>
        </p:spPr>
      </p:pic>
      <p:sp>
        <p:nvSpPr>
          <p:cNvPr id="4" name="TextBox 3">
            <a:extLst>
              <a:ext uri="{FF2B5EF4-FFF2-40B4-BE49-F238E27FC236}">
                <a16:creationId xmlns:a16="http://schemas.microsoft.com/office/drawing/2014/main" id="{576EE795-AD89-FE9C-9F9D-C68299E9B2CE}"/>
              </a:ext>
            </a:extLst>
          </p:cNvPr>
          <p:cNvSpPr txBox="1"/>
          <p:nvPr/>
        </p:nvSpPr>
        <p:spPr>
          <a:xfrm>
            <a:off x="0" y="502024"/>
            <a:ext cx="12192000" cy="954107"/>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After Selecting Gradient Boosting Regressor we have Done Prediction On test data but for Last 2 columns</a:t>
            </a:r>
            <a:endParaRPr lang="en-IN"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696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D6A827-D8E0-7F4B-77C7-5DF64CE85896}"/>
              </a:ext>
            </a:extLst>
          </p:cNvPr>
          <p:cNvSpPr txBox="1"/>
          <p:nvPr/>
        </p:nvSpPr>
        <p:spPr>
          <a:xfrm>
            <a:off x="1" y="708212"/>
            <a:ext cx="12191999" cy="954107"/>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Predicting all the sales prices of the house using Gradient Boosting Regressor Model</a:t>
            </a:r>
            <a:endParaRPr lang="en-IN" sz="2800" b="1" u="sng"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4429EA4-8A04-CA2F-157A-BD0C1BDD7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844" y="1662319"/>
            <a:ext cx="8672312" cy="5195681"/>
          </a:xfrm>
          <a:prstGeom prst="rect">
            <a:avLst/>
          </a:prstGeom>
        </p:spPr>
      </p:pic>
    </p:spTree>
    <p:extLst>
      <p:ext uri="{BB962C8B-B14F-4D97-AF65-F5344CB8AC3E}">
        <p14:creationId xmlns:p14="http://schemas.microsoft.com/office/powerpoint/2010/main" val="4293271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D2AEB5-3BF1-79CC-B96A-46980BF22CBC}"/>
              </a:ext>
            </a:extLst>
          </p:cNvPr>
          <p:cNvSpPr txBox="1"/>
          <p:nvPr/>
        </p:nvSpPr>
        <p:spPr>
          <a:xfrm>
            <a:off x="2164975" y="978150"/>
            <a:ext cx="7862047"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Adding predictive value to the dataset</a:t>
            </a:r>
            <a:endParaRPr lang="en-IN" sz="3600"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EF5BABD-0A7E-01E9-C458-9469D23BF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374" y="2403538"/>
            <a:ext cx="10112616" cy="2857748"/>
          </a:xfrm>
          <a:prstGeom prst="rect">
            <a:avLst/>
          </a:prstGeom>
        </p:spPr>
      </p:pic>
    </p:spTree>
    <p:extLst>
      <p:ext uri="{BB962C8B-B14F-4D97-AF65-F5344CB8AC3E}">
        <p14:creationId xmlns:p14="http://schemas.microsoft.com/office/powerpoint/2010/main" val="162844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AACE41-BEFF-C1D2-1AE4-20E9F12CCC52}"/>
              </a:ext>
            </a:extLst>
          </p:cNvPr>
          <p:cNvSpPr txBox="1"/>
          <p:nvPr/>
        </p:nvSpPr>
        <p:spPr>
          <a:xfrm>
            <a:off x="3532094" y="286871"/>
            <a:ext cx="5127812" cy="646331"/>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EDA Steps</a:t>
            </a:r>
          </a:p>
        </p:txBody>
      </p:sp>
      <p:sp>
        <p:nvSpPr>
          <p:cNvPr id="3" name="TextBox 2">
            <a:extLst>
              <a:ext uri="{FF2B5EF4-FFF2-40B4-BE49-F238E27FC236}">
                <a16:creationId xmlns:a16="http://schemas.microsoft.com/office/drawing/2014/main" id="{8A2CA040-F8A5-15AC-119F-7F8F9898F590}"/>
              </a:ext>
            </a:extLst>
          </p:cNvPr>
          <p:cNvSpPr txBox="1"/>
          <p:nvPr/>
        </p:nvSpPr>
        <p:spPr>
          <a:xfrm>
            <a:off x="762000" y="1733265"/>
            <a:ext cx="9726706" cy="4585743"/>
          </a:xfrm>
          <a:prstGeom prst="rect">
            <a:avLst/>
          </a:prstGeom>
          <a:noFill/>
        </p:spPr>
        <p:txBody>
          <a:bodyPr wrap="square">
            <a:spAutoFit/>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Check data shape(Num. of Rows, Num. of Columns)</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(1168,81)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 there are </a:t>
            </a:r>
            <a:r>
              <a:rPr lang="en-US" dirty="0">
                <a:latin typeface="Times New Roman" panose="02020603050405020304" pitchFamily="18" charset="0"/>
                <a:ea typeface="Calibri" panose="020F0502020204030204" pitchFamily="34" charset="0"/>
                <a:cs typeface="Times New Roman" panose="02020603050405020304" pitchFamily="18" charset="0"/>
              </a:rPr>
              <a:t>1168</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Rows and </a:t>
            </a:r>
            <a:r>
              <a:rPr lang="en-US" dirty="0">
                <a:latin typeface="Times New Roman" panose="02020603050405020304" pitchFamily="18" charset="0"/>
                <a:ea typeface="Calibri" panose="020F0502020204030204" pitchFamily="34" charset="0"/>
                <a:cs typeface="Times New Roman" panose="02020603050405020304" pitchFamily="18" charset="0"/>
              </a:rPr>
              <a:t>81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Columns.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Check each data type of columns and missing Values </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 from data.info, we get all the information related to data types, and after observing all data types they are all ok.</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 after observing all values from columns there are missing values, so we treat the missing values by mean for continuous data and mode for the categorical data.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Change the data types </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all observations, the data looks good we don't need to change any of the data types.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38397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703136-B3E1-CDC6-6869-4AC502CD5C06}"/>
              </a:ext>
            </a:extLst>
          </p:cNvPr>
          <p:cNvSpPr txBox="1"/>
          <p:nvPr/>
        </p:nvSpPr>
        <p:spPr>
          <a:xfrm>
            <a:off x="763286" y="466164"/>
            <a:ext cx="10191585" cy="1107676"/>
          </a:xfrm>
          <a:prstGeom prst="rect">
            <a:avLst/>
          </a:prstGeom>
          <a:noFill/>
        </p:spPr>
        <p:txBody>
          <a:bodyPr wrap="square" rtlCol="0">
            <a:spAutoFit/>
          </a:bodyPr>
          <a:lstStyle/>
          <a:p>
            <a:pPr>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4) Summary Statistics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this, we can see the data distribution that you have for each and determine whether there are outliers or not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46F54EB-AC78-28E3-DD8D-95E52746D2C4}"/>
              </a:ext>
            </a:extLst>
          </p:cNvPr>
          <p:cNvSpPr txBox="1"/>
          <p:nvPr/>
        </p:nvSpPr>
        <p:spPr>
          <a:xfrm>
            <a:off x="763286" y="4634752"/>
            <a:ext cx="10747396" cy="950838"/>
          </a:xfrm>
          <a:prstGeom prst="rect">
            <a:avLst/>
          </a:prstGeom>
          <a:noFill/>
        </p:spPr>
        <p:txBody>
          <a:bodyPr wrap="square" rtlCol="0">
            <a:spAutoFit/>
          </a:bodyPr>
          <a:lstStyle/>
          <a:p>
            <a:pPr>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5) Check Duplicate values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Here we don't have any specific unique ID so here we can't remove the duplicate, and if try to remove it the data will become useless.</a:t>
            </a: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FEDD46A-C5C1-466B-6BA5-6E0AA0A53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853" y="1423683"/>
            <a:ext cx="10577888" cy="3211069"/>
          </a:xfrm>
          <a:prstGeom prst="rect">
            <a:avLst/>
          </a:prstGeom>
        </p:spPr>
      </p:pic>
    </p:spTree>
    <p:extLst>
      <p:ext uri="{BB962C8B-B14F-4D97-AF65-F5344CB8AC3E}">
        <p14:creationId xmlns:p14="http://schemas.microsoft.com/office/powerpoint/2010/main" val="163503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23A8EA-2F2E-4379-5AC0-7F1FD0C09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643" y="83721"/>
            <a:ext cx="5654040" cy="2948940"/>
          </a:xfrm>
          <a:prstGeom prst="rect">
            <a:avLst/>
          </a:prstGeom>
        </p:spPr>
      </p:pic>
      <p:pic>
        <p:nvPicPr>
          <p:cNvPr id="3" name="Picture 2">
            <a:extLst>
              <a:ext uri="{FF2B5EF4-FFF2-40B4-BE49-F238E27FC236}">
                <a16:creationId xmlns:a16="http://schemas.microsoft.com/office/drawing/2014/main" id="{CC84A10B-CDF6-EAC0-AE90-C32C99ACA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43" y="3749093"/>
            <a:ext cx="5311140" cy="2872740"/>
          </a:xfrm>
          <a:prstGeom prst="rect">
            <a:avLst/>
          </a:prstGeom>
        </p:spPr>
      </p:pic>
      <p:sp>
        <p:nvSpPr>
          <p:cNvPr id="5" name="TextBox 4">
            <a:extLst>
              <a:ext uri="{FF2B5EF4-FFF2-40B4-BE49-F238E27FC236}">
                <a16:creationId xmlns:a16="http://schemas.microsoft.com/office/drawing/2014/main" id="{AC42089D-34AB-C241-0A42-0F704DCFC3BA}"/>
              </a:ext>
            </a:extLst>
          </p:cNvPr>
          <p:cNvSpPr txBox="1"/>
          <p:nvPr/>
        </p:nvSpPr>
        <p:spPr>
          <a:xfrm>
            <a:off x="7216588" y="896471"/>
            <a:ext cx="184731" cy="369332"/>
          </a:xfrm>
          <a:prstGeom prst="rect">
            <a:avLst/>
          </a:prstGeom>
          <a:noFill/>
        </p:spPr>
        <p:txBody>
          <a:bodyPr wrap="none" rtlCol="0">
            <a:spAutoFit/>
          </a:bodyPr>
          <a:lstStyle/>
          <a:p>
            <a:endParaRPr lang="en-IN" dirty="0"/>
          </a:p>
        </p:txBody>
      </p:sp>
      <p:sp>
        <p:nvSpPr>
          <p:cNvPr id="6" name="TextBox 5">
            <a:extLst>
              <a:ext uri="{FF2B5EF4-FFF2-40B4-BE49-F238E27FC236}">
                <a16:creationId xmlns:a16="http://schemas.microsoft.com/office/drawing/2014/main" id="{310C821C-04DF-8408-CE11-498E84720058}"/>
              </a:ext>
            </a:extLst>
          </p:cNvPr>
          <p:cNvSpPr txBox="1"/>
          <p:nvPr/>
        </p:nvSpPr>
        <p:spPr>
          <a:xfrm>
            <a:off x="5654039" y="727194"/>
            <a:ext cx="6475207" cy="830997"/>
          </a:xfrm>
          <a:prstGeom prst="rect">
            <a:avLst/>
          </a:prstGeom>
          <a:noFill/>
        </p:spPr>
        <p:txBody>
          <a:bodyPr wrap="square" rtlCol="0">
            <a:spAutoFit/>
          </a:bodyPr>
          <a:lstStyle/>
          <a:p>
            <a:r>
              <a:rPr lang="en-IN" sz="1600" dirty="0">
                <a:solidFill>
                  <a:srgbClr val="000000"/>
                </a:solidFill>
                <a:effectLst/>
                <a:latin typeface="Times New Roman" panose="02020603050405020304" pitchFamily="18" charset="0"/>
                <a:ea typeface="Calibri" panose="020F0502020204030204" pitchFamily="34" charset="0"/>
              </a:rPr>
              <a:t>So according to the </a:t>
            </a:r>
            <a:r>
              <a:rPr lang="en-IN" sz="1600" dirty="0" err="1">
                <a:solidFill>
                  <a:srgbClr val="000000"/>
                </a:solidFill>
                <a:effectLst/>
                <a:latin typeface="Times New Roman" panose="02020603050405020304" pitchFamily="18" charset="0"/>
                <a:ea typeface="Calibri" panose="020F0502020204030204" pitchFamily="34" charset="0"/>
              </a:rPr>
              <a:t>MSZoning</a:t>
            </a:r>
            <a:r>
              <a:rPr lang="en-IN" sz="1600" dirty="0">
                <a:solidFill>
                  <a:srgbClr val="000000"/>
                </a:solidFill>
                <a:effectLst/>
                <a:latin typeface="Times New Roman" panose="02020603050405020304" pitchFamily="18" charset="0"/>
                <a:ea typeface="Calibri" panose="020F0502020204030204" pitchFamily="34" charset="0"/>
              </a:rPr>
              <a:t> FV (Floating Village Residential) has the highest selling price followed by RL (Residential Low Density) and C (Commercial) has a low selling price</a:t>
            </a:r>
            <a:endParaRPr lang="en-IN" sz="1600" dirty="0"/>
          </a:p>
        </p:txBody>
      </p:sp>
      <p:sp>
        <p:nvSpPr>
          <p:cNvPr id="7" name="TextBox 6">
            <a:extLst>
              <a:ext uri="{FF2B5EF4-FFF2-40B4-BE49-F238E27FC236}">
                <a16:creationId xmlns:a16="http://schemas.microsoft.com/office/drawing/2014/main" id="{AF74F5AA-8EAB-C559-67D3-090D533C3DBF}"/>
              </a:ext>
            </a:extLst>
          </p:cNvPr>
          <p:cNvSpPr txBox="1"/>
          <p:nvPr/>
        </p:nvSpPr>
        <p:spPr>
          <a:xfrm>
            <a:off x="5654039" y="4750601"/>
            <a:ext cx="5881318" cy="869725"/>
          </a:xfrm>
          <a:prstGeom prst="rect">
            <a:avLst/>
          </a:prstGeom>
          <a:noFill/>
        </p:spPr>
        <p:txBody>
          <a:bodyPr wrap="square" rtlCol="0">
            <a:spAutoFit/>
          </a:bodyPr>
          <a:lstStyle/>
          <a:p>
            <a:pPr>
              <a:lnSpc>
                <a:spcPct val="107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According to the street graph, we have two types of roads Gravel and Paved so the road type pave has a high sale price as compared to gravel road type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7374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1A12D-5C0E-47ED-4464-FE3A9FFA4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11616"/>
            <a:ext cx="5486400" cy="2903220"/>
          </a:xfrm>
          <a:prstGeom prst="rect">
            <a:avLst/>
          </a:prstGeom>
        </p:spPr>
      </p:pic>
      <p:pic>
        <p:nvPicPr>
          <p:cNvPr id="4" name="Picture 3">
            <a:extLst>
              <a:ext uri="{FF2B5EF4-FFF2-40B4-BE49-F238E27FC236}">
                <a16:creationId xmlns:a16="http://schemas.microsoft.com/office/drawing/2014/main" id="{F0DA66F1-95DF-9B4B-D6F0-3D204D21C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65" y="3591746"/>
            <a:ext cx="5090160" cy="2941320"/>
          </a:xfrm>
          <a:prstGeom prst="rect">
            <a:avLst/>
          </a:prstGeom>
        </p:spPr>
      </p:pic>
      <p:sp>
        <p:nvSpPr>
          <p:cNvPr id="5" name="TextBox 4">
            <a:extLst>
              <a:ext uri="{FF2B5EF4-FFF2-40B4-BE49-F238E27FC236}">
                <a16:creationId xmlns:a16="http://schemas.microsoft.com/office/drawing/2014/main" id="{8858AA5F-D596-92C6-825F-C8B28B4FADC1}"/>
              </a:ext>
            </a:extLst>
          </p:cNvPr>
          <p:cNvSpPr txBox="1"/>
          <p:nvPr/>
        </p:nvSpPr>
        <p:spPr>
          <a:xfrm>
            <a:off x="5903494" y="786063"/>
            <a:ext cx="6136105" cy="1138773"/>
          </a:xfrm>
          <a:prstGeom prst="rect">
            <a:avLst/>
          </a:prstGeom>
          <a:noFill/>
        </p:spPr>
        <p:txBody>
          <a:bodyPr wrap="square" rtlCol="0">
            <a:spAutoFit/>
          </a:bodyPr>
          <a:lstStyle/>
          <a:p>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According to the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Lotshape</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IR3 (Irregular) type has a high sale price followed by IR2(Moderately Irregular) and IR1 (Slightly irregular) and the least sale price is for REG (Regular) shape lot shape.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68DF6B13-F47A-276A-8526-47B429409257}"/>
              </a:ext>
            </a:extLst>
          </p:cNvPr>
          <p:cNvSpPr txBox="1"/>
          <p:nvPr/>
        </p:nvSpPr>
        <p:spPr>
          <a:xfrm>
            <a:off x="5903494" y="4256056"/>
            <a:ext cx="6136104" cy="1354217"/>
          </a:xfrm>
          <a:prstGeom prst="rect">
            <a:avLst/>
          </a:prstGeom>
          <a:noFill/>
        </p:spPr>
        <p:txBody>
          <a:bodyPr wrap="square" rtlCol="0">
            <a:spAutoFit/>
          </a:bodyPr>
          <a:lstStyle/>
          <a:p>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According to the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LandCountour</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HLS(Hillside - Significant slope from side to side) and LOW (Depression) have equal and higher sale prices as compared to other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Landcontour</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followed by LVL (Near Flat/Level) types of the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LandContour</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066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50ED6B-76F4-9ACA-A9E6-DEFF4B27A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430" y="356869"/>
            <a:ext cx="5029200" cy="2910840"/>
          </a:xfrm>
          <a:prstGeom prst="rect">
            <a:avLst/>
          </a:prstGeom>
        </p:spPr>
      </p:pic>
      <p:pic>
        <p:nvPicPr>
          <p:cNvPr id="3" name="Picture 2">
            <a:extLst>
              <a:ext uri="{FF2B5EF4-FFF2-40B4-BE49-F238E27FC236}">
                <a16:creationId xmlns:a16="http://schemas.microsoft.com/office/drawing/2014/main" id="{17E33AA1-ACAD-0A10-6A7D-12CE28F4F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70" y="3590292"/>
            <a:ext cx="4389120" cy="2979420"/>
          </a:xfrm>
          <a:prstGeom prst="rect">
            <a:avLst/>
          </a:prstGeom>
        </p:spPr>
      </p:pic>
      <p:sp>
        <p:nvSpPr>
          <p:cNvPr id="4" name="TextBox 3">
            <a:extLst>
              <a:ext uri="{FF2B5EF4-FFF2-40B4-BE49-F238E27FC236}">
                <a16:creationId xmlns:a16="http://schemas.microsoft.com/office/drawing/2014/main" id="{FC874E82-1E88-89E6-D4DE-EC658646ECE7}"/>
              </a:ext>
            </a:extLst>
          </p:cNvPr>
          <p:cNvSpPr txBox="1"/>
          <p:nvPr/>
        </p:nvSpPr>
        <p:spPr>
          <a:xfrm>
            <a:off x="5497628" y="1028344"/>
            <a:ext cx="6524041" cy="1600438"/>
          </a:xfrm>
          <a:prstGeom prst="rect">
            <a:avLst/>
          </a:prstGeom>
          <a:noFill/>
        </p:spPr>
        <p:txBody>
          <a:bodyPr wrap="square" rtlCol="0">
            <a:spAutoFit/>
          </a:bodyPr>
          <a:lstStyle/>
          <a:p>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According to the data, we have 4 types of utilities that are ALLPUB (All public Utilities (E, G, W,&amp; S)),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Nosewr</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(Electricity, Gas, and Water (Septic Tank)),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Nosewa</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(Electricity and Gas Only), ELO (Electricity only) but according to our Graph we observe all the utilities in the dataset is only using 1 type of utilities that is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AllPub</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(All public Utilities (E, G, W,&amp; 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BA48568A-343F-EE60-413A-EA33EBB96DC4}"/>
              </a:ext>
            </a:extLst>
          </p:cNvPr>
          <p:cNvSpPr txBox="1"/>
          <p:nvPr/>
        </p:nvSpPr>
        <p:spPr>
          <a:xfrm>
            <a:off x="5497629" y="4418282"/>
            <a:ext cx="6524040" cy="1323439"/>
          </a:xfrm>
          <a:prstGeom prst="rect">
            <a:avLst/>
          </a:prstGeom>
          <a:noFill/>
        </p:spPr>
        <p:txBody>
          <a:bodyPr wrap="square" rtlCol="0">
            <a:spAutoFit/>
          </a:bodyPr>
          <a:lstStyle/>
          <a:p>
            <a:r>
              <a:rPr lang="en-IN" sz="1600" dirty="0">
                <a:solidFill>
                  <a:srgbClr val="000000"/>
                </a:solidFill>
                <a:effectLst/>
                <a:latin typeface="Times New Roman" panose="02020603050405020304" pitchFamily="18" charset="0"/>
                <a:ea typeface="Calibri" panose="020F0502020204030204" pitchFamily="34" charset="0"/>
              </a:rPr>
              <a:t>So According to the lot configuration, we have 5 types of lot configuration that is Inside (Inside lot), Corner (Corner lot), </a:t>
            </a:r>
            <a:r>
              <a:rPr lang="en-IN" sz="1600" dirty="0" err="1">
                <a:solidFill>
                  <a:srgbClr val="000000"/>
                </a:solidFill>
                <a:effectLst/>
                <a:latin typeface="Times New Roman" panose="02020603050405020304" pitchFamily="18" charset="0"/>
                <a:ea typeface="Calibri" panose="020F0502020204030204" pitchFamily="34" charset="0"/>
              </a:rPr>
              <a:t>CulDSac</a:t>
            </a:r>
            <a:r>
              <a:rPr lang="en-IN" sz="1600" dirty="0">
                <a:solidFill>
                  <a:srgbClr val="000000"/>
                </a:solidFill>
                <a:effectLst/>
                <a:latin typeface="Times New Roman" panose="02020603050405020304" pitchFamily="18" charset="0"/>
                <a:ea typeface="Calibri" panose="020F0502020204030204" pitchFamily="34" charset="0"/>
              </a:rPr>
              <a:t> (Cul-de-sac), FR2 (Frontage on 2 sides of the property), FR3 (Frontage on 3 sides of property) and when we compare to the sale price we observe FR3 and </a:t>
            </a:r>
            <a:r>
              <a:rPr lang="en-IN" sz="1600" dirty="0" err="1">
                <a:solidFill>
                  <a:srgbClr val="000000"/>
                </a:solidFill>
                <a:effectLst/>
                <a:latin typeface="Times New Roman" panose="02020603050405020304" pitchFamily="18" charset="0"/>
                <a:ea typeface="Calibri" panose="020F0502020204030204" pitchFamily="34" charset="0"/>
              </a:rPr>
              <a:t>CulDSac</a:t>
            </a:r>
            <a:r>
              <a:rPr lang="en-IN" sz="1600" dirty="0">
                <a:solidFill>
                  <a:srgbClr val="000000"/>
                </a:solidFill>
                <a:effectLst/>
                <a:latin typeface="Times New Roman" panose="02020603050405020304" pitchFamily="18" charset="0"/>
                <a:ea typeface="Calibri" panose="020F0502020204030204" pitchFamily="34" charset="0"/>
              </a:rPr>
              <a:t> has Highest Selling price.</a:t>
            </a:r>
            <a:endParaRPr lang="en-IN" sz="1600" dirty="0"/>
          </a:p>
        </p:txBody>
      </p:sp>
    </p:spTree>
    <p:extLst>
      <p:ext uri="{BB962C8B-B14F-4D97-AF65-F5344CB8AC3E}">
        <p14:creationId xmlns:p14="http://schemas.microsoft.com/office/powerpoint/2010/main" val="2309397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5085B8-0CCB-D6FF-16F4-2A15B51AC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67" y="281940"/>
            <a:ext cx="4632960" cy="2865120"/>
          </a:xfrm>
          <a:prstGeom prst="rect">
            <a:avLst/>
          </a:prstGeom>
        </p:spPr>
      </p:pic>
      <p:pic>
        <p:nvPicPr>
          <p:cNvPr id="3" name="Picture 2">
            <a:extLst>
              <a:ext uri="{FF2B5EF4-FFF2-40B4-BE49-F238E27FC236}">
                <a16:creationId xmlns:a16="http://schemas.microsoft.com/office/drawing/2014/main" id="{B0921D21-8E19-CC38-BC67-5E9AC382A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5674659" cy="3357282"/>
          </a:xfrm>
          <a:prstGeom prst="rect">
            <a:avLst/>
          </a:prstGeom>
        </p:spPr>
      </p:pic>
      <p:sp>
        <p:nvSpPr>
          <p:cNvPr id="4" name="TextBox 3">
            <a:extLst>
              <a:ext uri="{FF2B5EF4-FFF2-40B4-BE49-F238E27FC236}">
                <a16:creationId xmlns:a16="http://schemas.microsoft.com/office/drawing/2014/main" id="{9D8DF007-D817-AB67-CDB9-C63A7F5DA110}"/>
              </a:ext>
            </a:extLst>
          </p:cNvPr>
          <p:cNvSpPr txBox="1"/>
          <p:nvPr/>
        </p:nvSpPr>
        <p:spPr>
          <a:xfrm>
            <a:off x="5298141" y="1179764"/>
            <a:ext cx="6705600" cy="1354217"/>
          </a:xfrm>
          <a:prstGeom prst="rect">
            <a:avLst/>
          </a:prstGeom>
          <a:noFill/>
        </p:spPr>
        <p:txBody>
          <a:bodyPr wrap="square" rtlCol="0">
            <a:spAutoFit/>
          </a:bodyPr>
          <a:lstStyle/>
          <a:p>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according to the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Landslope</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 have 3 types of landscape that is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Gtl</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(Gentle slope), Mod (Moderate Slope), and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Sev</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(Severe Slope), and when we compare to the sale price we observe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Landslope</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has the highest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salingprice</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Sev</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followed by Mod and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Gtl</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59FD2E4C-B528-9EC0-EB5A-5540B0D495E1}"/>
              </a:ext>
            </a:extLst>
          </p:cNvPr>
          <p:cNvSpPr txBox="1"/>
          <p:nvPr/>
        </p:nvSpPr>
        <p:spPr>
          <a:xfrm>
            <a:off x="5298141" y="4553643"/>
            <a:ext cx="6663253" cy="1107996"/>
          </a:xfrm>
          <a:prstGeom prst="rect">
            <a:avLst/>
          </a:prstGeom>
          <a:noFill/>
        </p:spPr>
        <p:txBody>
          <a:bodyPr wrap="square" rtlCol="0">
            <a:spAutoFit/>
          </a:bodyPr>
          <a:lstStyle/>
          <a:p>
            <a:r>
              <a:rPr lang="en-IN" sz="1600" dirty="0">
                <a:solidFill>
                  <a:srgbClr val="000000"/>
                </a:solidFill>
                <a:effectLst/>
                <a:latin typeface="Times New Roman" panose="02020603050405020304" pitchFamily="18" charset="0"/>
                <a:ea typeface="Calibri" panose="020F0502020204030204" pitchFamily="34" charset="0"/>
              </a:rPr>
              <a:t>So according to the Neighbourhood, there are 25 unique types in the </a:t>
            </a:r>
            <a:r>
              <a:rPr lang="en-IN" sz="1600" dirty="0" err="1">
                <a:solidFill>
                  <a:srgbClr val="000000"/>
                </a:solidFill>
                <a:effectLst/>
                <a:latin typeface="Times New Roman" panose="02020603050405020304" pitchFamily="18" charset="0"/>
                <a:ea typeface="Calibri" panose="020F0502020204030204" pitchFamily="34" charset="0"/>
              </a:rPr>
              <a:t>neighborhood</a:t>
            </a:r>
            <a:r>
              <a:rPr lang="en-IN" sz="1600" dirty="0">
                <a:solidFill>
                  <a:srgbClr val="000000"/>
                </a:solidFill>
                <a:effectLst/>
                <a:latin typeface="Times New Roman" panose="02020603050405020304" pitchFamily="18" charset="0"/>
                <a:ea typeface="Calibri" panose="020F0502020204030204" pitchFamily="34" charset="0"/>
              </a:rPr>
              <a:t> and we observe </a:t>
            </a:r>
            <a:r>
              <a:rPr lang="en-IN" sz="1600" dirty="0" err="1">
                <a:solidFill>
                  <a:srgbClr val="000000"/>
                </a:solidFill>
                <a:effectLst/>
                <a:latin typeface="Times New Roman" panose="02020603050405020304" pitchFamily="18" charset="0"/>
                <a:ea typeface="Calibri" panose="020F0502020204030204" pitchFamily="34" charset="0"/>
              </a:rPr>
              <a:t>NridgHt</a:t>
            </a:r>
            <a:r>
              <a:rPr lang="en-IN" sz="1600" dirty="0">
                <a:solidFill>
                  <a:srgbClr val="000000"/>
                </a:solidFill>
                <a:effectLst/>
                <a:latin typeface="Times New Roman" panose="02020603050405020304" pitchFamily="18" charset="0"/>
                <a:ea typeface="Calibri" panose="020F0502020204030204" pitchFamily="34" charset="0"/>
              </a:rPr>
              <a:t> (Northridge Heights), and </a:t>
            </a:r>
            <a:r>
              <a:rPr lang="en-IN" sz="1600" dirty="0" err="1">
                <a:solidFill>
                  <a:srgbClr val="000000"/>
                </a:solidFill>
                <a:effectLst/>
                <a:latin typeface="Times New Roman" panose="02020603050405020304" pitchFamily="18" charset="0"/>
                <a:ea typeface="Calibri" panose="020F0502020204030204" pitchFamily="34" charset="0"/>
              </a:rPr>
              <a:t>NWAmes</a:t>
            </a:r>
            <a:r>
              <a:rPr lang="en-IN" sz="1600" dirty="0">
                <a:solidFill>
                  <a:srgbClr val="000000"/>
                </a:solidFill>
                <a:effectLst/>
                <a:latin typeface="Times New Roman" panose="02020603050405020304" pitchFamily="18" charset="0"/>
                <a:ea typeface="Calibri" panose="020F0502020204030204" pitchFamily="34" charset="0"/>
              </a:rPr>
              <a:t> (Northwest Ames) these 2 </a:t>
            </a:r>
            <a:r>
              <a:rPr lang="en-IN" sz="1600" dirty="0" err="1">
                <a:solidFill>
                  <a:srgbClr val="000000"/>
                </a:solidFill>
                <a:effectLst/>
                <a:latin typeface="Times New Roman" panose="02020603050405020304" pitchFamily="18" charset="0"/>
                <a:ea typeface="Calibri" panose="020F0502020204030204" pitchFamily="34" charset="0"/>
              </a:rPr>
              <a:t>neighborhood</a:t>
            </a:r>
            <a:r>
              <a:rPr lang="en-IN" sz="1600" dirty="0">
                <a:solidFill>
                  <a:srgbClr val="000000"/>
                </a:solidFill>
                <a:effectLst/>
                <a:latin typeface="Times New Roman" panose="02020603050405020304" pitchFamily="18" charset="0"/>
                <a:ea typeface="Calibri" panose="020F0502020204030204" pitchFamily="34" charset="0"/>
              </a:rPr>
              <a:t> has the highest selling price, and </a:t>
            </a:r>
            <a:r>
              <a:rPr lang="en-IN" sz="1600" dirty="0" err="1">
                <a:solidFill>
                  <a:srgbClr val="000000"/>
                </a:solidFill>
                <a:effectLst/>
                <a:latin typeface="Times New Roman" panose="02020603050405020304" pitchFamily="18" charset="0"/>
                <a:ea typeface="Calibri" panose="020F0502020204030204" pitchFamily="34" charset="0"/>
              </a:rPr>
              <a:t>MeadowV</a:t>
            </a:r>
            <a:r>
              <a:rPr lang="en-IN" sz="1600" dirty="0">
                <a:solidFill>
                  <a:srgbClr val="000000"/>
                </a:solidFill>
                <a:effectLst/>
                <a:latin typeface="Times New Roman" panose="02020603050405020304" pitchFamily="18" charset="0"/>
                <a:ea typeface="Calibri" panose="020F0502020204030204" pitchFamily="34" charset="0"/>
              </a:rPr>
              <a:t> (Meadow Village) has a low selling price</a:t>
            </a:r>
            <a:r>
              <a:rPr lang="en-IN" sz="1800" dirty="0">
                <a:solidFill>
                  <a:srgbClr val="000000"/>
                </a:solidFill>
                <a:effectLst/>
                <a:latin typeface="Times New Roman" panose="02020603050405020304" pitchFamily="18" charset="0"/>
                <a:ea typeface="Calibri" panose="020F0502020204030204" pitchFamily="34" charset="0"/>
              </a:rPr>
              <a:t>.</a:t>
            </a:r>
            <a:endParaRPr lang="en-IN" dirty="0"/>
          </a:p>
        </p:txBody>
      </p:sp>
    </p:spTree>
    <p:extLst>
      <p:ext uri="{BB962C8B-B14F-4D97-AF65-F5344CB8AC3E}">
        <p14:creationId xmlns:p14="http://schemas.microsoft.com/office/powerpoint/2010/main" val="420270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313188-40ED-853F-0219-D36BFD2A3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20" y="154006"/>
            <a:ext cx="4815840" cy="2956560"/>
          </a:xfrm>
          <a:prstGeom prst="rect">
            <a:avLst/>
          </a:prstGeom>
        </p:spPr>
      </p:pic>
      <p:pic>
        <p:nvPicPr>
          <p:cNvPr id="3" name="Picture 2">
            <a:extLst>
              <a:ext uri="{FF2B5EF4-FFF2-40B4-BE49-F238E27FC236}">
                <a16:creationId xmlns:a16="http://schemas.microsoft.com/office/drawing/2014/main" id="{CFC3B9FD-8526-DA76-5CE4-C5540BF57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920" y="3747435"/>
            <a:ext cx="4874895" cy="2819400"/>
          </a:xfrm>
          <a:prstGeom prst="rect">
            <a:avLst/>
          </a:prstGeom>
        </p:spPr>
      </p:pic>
      <p:sp>
        <p:nvSpPr>
          <p:cNvPr id="4" name="TextBox 3">
            <a:extLst>
              <a:ext uri="{FF2B5EF4-FFF2-40B4-BE49-F238E27FC236}">
                <a16:creationId xmlns:a16="http://schemas.microsoft.com/office/drawing/2014/main" id="{3E23829A-D9A7-0A34-A5F9-CCD26028022D}"/>
              </a:ext>
            </a:extLst>
          </p:cNvPr>
          <p:cNvSpPr txBox="1"/>
          <p:nvPr/>
        </p:nvSpPr>
        <p:spPr>
          <a:xfrm>
            <a:off x="5569440" y="777571"/>
            <a:ext cx="6308795" cy="830997"/>
          </a:xfrm>
          <a:prstGeom prst="rect">
            <a:avLst/>
          </a:prstGeom>
          <a:noFill/>
        </p:spPr>
        <p:txBody>
          <a:bodyPr wrap="square" rtlCol="0">
            <a:spAutoFit/>
          </a:bodyPr>
          <a:lstStyle/>
          <a:p>
            <a:r>
              <a:rPr lang="en-IN" sz="1600" dirty="0">
                <a:solidFill>
                  <a:srgbClr val="000000"/>
                </a:solidFill>
                <a:effectLst/>
                <a:latin typeface="Times New Roman" panose="02020603050405020304" pitchFamily="18" charset="0"/>
                <a:ea typeface="Calibri" panose="020F0502020204030204" pitchFamily="34" charset="0"/>
              </a:rPr>
              <a:t>So according to the house style, we have 8 different house styles and in that 2Story and 2.5Fin (Two and one-half story: 2nd level finished) has the highest-selling Price as compared to other house styles</a:t>
            </a:r>
            <a:endParaRPr lang="en-IN" sz="1600" dirty="0"/>
          </a:p>
        </p:txBody>
      </p:sp>
      <p:sp>
        <p:nvSpPr>
          <p:cNvPr id="5" name="TextBox 4">
            <a:extLst>
              <a:ext uri="{FF2B5EF4-FFF2-40B4-BE49-F238E27FC236}">
                <a16:creationId xmlns:a16="http://schemas.microsoft.com/office/drawing/2014/main" id="{68CC6993-E09E-7F73-A128-48D80ECED39C}"/>
              </a:ext>
            </a:extLst>
          </p:cNvPr>
          <p:cNvSpPr txBox="1"/>
          <p:nvPr/>
        </p:nvSpPr>
        <p:spPr>
          <a:xfrm>
            <a:off x="5569440" y="4603137"/>
            <a:ext cx="6407407" cy="1107996"/>
          </a:xfrm>
          <a:prstGeom prst="rect">
            <a:avLst/>
          </a:prstGeom>
          <a:noFill/>
        </p:spPr>
        <p:txBody>
          <a:bodyPr wrap="square" rtlCol="0">
            <a:spAutoFit/>
          </a:bodyPr>
          <a:lstStyle/>
          <a:p>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according to the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Roofstyle</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 have 6 different roof style and we observe Flat and Shed has the highest selling price as compared to the other roof style.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2778270"/>
      </p:ext>
    </p:extLst>
  </p:cSld>
  <p:clrMapOvr>
    <a:masterClrMapping/>
  </p:clrMapOvr>
</p:sld>
</file>

<file path=ppt/theme/theme1.xml><?xml version="1.0" encoding="utf-8"?>
<a:theme xmlns:a="http://schemas.openxmlformats.org/drawingml/2006/main" name="Vapor Trai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128</TotalTime>
  <Words>1487</Words>
  <Application>Microsoft Office PowerPoint</Application>
  <PresentationFormat>Widescreen</PresentationFormat>
  <Paragraphs>76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Helvetica</vt:lpstr>
      <vt:lpstr>Times New Roman</vt:lpstr>
      <vt:lpstr>Wingdings</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dipesh limaje</dc:creator>
  <cp:lastModifiedBy>dipesh limaje</cp:lastModifiedBy>
  <cp:revision>4</cp:revision>
  <dcterms:created xsi:type="dcterms:W3CDTF">2022-12-27T23:44:56Z</dcterms:created>
  <dcterms:modified xsi:type="dcterms:W3CDTF">2022-12-28T14:10:38Z</dcterms:modified>
</cp:coreProperties>
</file>