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993-DCAE-48E3-8446-79523106396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525C-E22D-4CEF-A137-29D2EF1D9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4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993-DCAE-48E3-8446-79523106396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525C-E22D-4CEF-A137-29D2EF1D9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55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993-DCAE-48E3-8446-79523106396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525C-E22D-4CEF-A137-29D2EF1D9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485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993-DCAE-48E3-8446-79523106396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525C-E22D-4CEF-A137-29D2EF1D923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0365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993-DCAE-48E3-8446-79523106396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525C-E22D-4CEF-A137-29D2EF1D9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118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993-DCAE-48E3-8446-79523106396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525C-E22D-4CEF-A137-29D2EF1D9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917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993-DCAE-48E3-8446-79523106396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525C-E22D-4CEF-A137-29D2EF1D9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739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993-DCAE-48E3-8446-79523106396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525C-E22D-4CEF-A137-29D2EF1D9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415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993-DCAE-48E3-8446-79523106396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525C-E22D-4CEF-A137-29D2EF1D9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05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993-DCAE-48E3-8446-79523106396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525C-E22D-4CEF-A137-29D2EF1D9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88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993-DCAE-48E3-8446-79523106396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525C-E22D-4CEF-A137-29D2EF1D9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05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993-DCAE-48E3-8446-79523106396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525C-E22D-4CEF-A137-29D2EF1D9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54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993-DCAE-48E3-8446-79523106396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525C-E22D-4CEF-A137-29D2EF1D9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1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993-DCAE-48E3-8446-79523106396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525C-E22D-4CEF-A137-29D2EF1D9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79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993-DCAE-48E3-8446-79523106396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525C-E22D-4CEF-A137-29D2EF1D9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81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993-DCAE-48E3-8446-79523106396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525C-E22D-4CEF-A137-29D2EF1D9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08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993-DCAE-48E3-8446-79523106396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525C-E22D-4CEF-A137-29D2EF1D9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72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F26993-DCAE-48E3-8446-795231063965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C525C-E22D-4CEF-A137-29D2EF1D9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958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F65F94-FCB9-0C1E-C01E-FC4D1F291D11}"/>
              </a:ext>
            </a:extLst>
          </p:cNvPr>
          <p:cNvSpPr txBox="1"/>
          <p:nvPr/>
        </p:nvSpPr>
        <p:spPr>
          <a:xfrm>
            <a:off x="923364" y="2492189"/>
            <a:ext cx="103452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sz="4800" b="1" i="0" u="none" strike="noStrike" baseline="0" dirty="0">
                <a:latin typeface="Times New Roman" panose="02020603050405020304" pitchFamily="18" charset="0"/>
              </a:rPr>
              <a:t>FLIGHT PRICE PREDICTION </a:t>
            </a:r>
            <a:endParaRPr lang="en-IN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F5168-41A8-CE6A-682A-D09BDCE74C04}"/>
              </a:ext>
            </a:extLst>
          </p:cNvPr>
          <p:cNvSpPr txBox="1"/>
          <p:nvPr/>
        </p:nvSpPr>
        <p:spPr>
          <a:xfrm>
            <a:off x="8852646" y="5810362"/>
            <a:ext cx="354105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Dipesh Ramesh Limaje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9007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1349E4-DD67-6D19-E2D3-24E869757780}"/>
              </a:ext>
            </a:extLst>
          </p:cNvPr>
          <p:cNvSpPr txBox="1"/>
          <p:nvPr/>
        </p:nvSpPr>
        <p:spPr>
          <a:xfrm>
            <a:off x="1263788" y="1484838"/>
            <a:ext cx="9664424" cy="3764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ctr">
              <a:lnSpc>
                <a:spcPct val="107000"/>
              </a:lnSpc>
              <a:spcAft>
                <a:spcPts val="800"/>
              </a:spcAft>
            </a:pPr>
            <a:r>
              <a:rPr lang="en-IN" sz="32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3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Set Of Assumptions Related To The Problem Under Consideration</a:t>
            </a:r>
            <a:endParaRPr lang="en-IN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228600" algn="ctr">
              <a:lnSpc>
                <a:spcPct val="107000"/>
              </a:lnSpc>
              <a:spcAft>
                <a:spcPts val="800"/>
              </a:spcAft>
            </a:pPr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ctr">
              <a:lnSpc>
                <a:spcPct val="107000"/>
              </a:lnSpc>
              <a:spcAft>
                <a:spcPts val="800"/>
              </a:spcAft>
            </a:pP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1] For this particular problem I have dropped the duplicate value which I have found. </a:t>
            </a:r>
          </a:p>
          <a:p>
            <a:endParaRPr lang="en-US" sz="16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2] For this particular problem I have assumed that the Maximum VIF should be 5, if any of the features has a VIF which is greater than 5 we should drop that feature.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707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38A91C-64D9-C63A-29AD-F0091A3F27CA}"/>
              </a:ext>
            </a:extLst>
          </p:cNvPr>
          <p:cNvSpPr txBox="1"/>
          <p:nvPr/>
        </p:nvSpPr>
        <p:spPr>
          <a:xfrm>
            <a:off x="625642" y="433137"/>
            <a:ext cx="11566358" cy="617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1) First we look for null values and there was not any null present </a:t>
            </a:r>
          </a:p>
          <a:p>
            <a:pPr>
              <a:lnSpc>
                <a:spcPct val="150000"/>
              </a:lnSpc>
            </a:pP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2)Then I identified duplicates and I have dropped duplicates </a:t>
            </a:r>
          </a:p>
          <a:p>
            <a:pPr>
              <a:lnSpc>
                <a:spcPct val="150000"/>
              </a:lnSpc>
            </a:pP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3) Then we Performed EDA and wrote all observations for each graph </a:t>
            </a:r>
          </a:p>
          <a:p>
            <a:pPr>
              <a:lnSpc>
                <a:spcPct val="150000"/>
              </a:lnSpc>
            </a:pP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4)Then I dropped unnecessary columns </a:t>
            </a:r>
          </a:p>
          <a:p>
            <a:pPr>
              <a:lnSpc>
                <a:spcPct val="150000"/>
              </a:lnSpc>
            </a:pP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5)Then applied a label encoder to the categorical columns </a:t>
            </a:r>
          </a:p>
          <a:p>
            <a:pPr>
              <a:lnSpc>
                <a:spcPct val="150000"/>
              </a:lnSpc>
            </a:pP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6)Then also plotted the Distribution plot and regression plot </a:t>
            </a:r>
          </a:p>
          <a:p>
            <a:pPr>
              <a:lnSpc>
                <a:spcPct val="150000"/>
              </a:lnSpc>
            </a:pP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7)Then plotted boxplot to remove outliers </a:t>
            </a:r>
          </a:p>
          <a:p>
            <a:pPr>
              <a:lnSpc>
                <a:spcPct val="150000"/>
              </a:lnSpc>
            </a:pP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8)Then treated outliers with the Z-score method </a:t>
            </a:r>
          </a:p>
          <a:p>
            <a:pPr>
              <a:lnSpc>
                <a:spcPct val="150000"/>
              </a:lnSpc>
            </a:pP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9)Then scaled data and Also check for VIF </a:t>
            </a:r>
          </a:p>
          <a:p>
            <a:pPr>
              <a:lnSpc>
                <a:spcPct val="150000"/>
              </a:lnSpc>
            </a:pP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10)Then find the co-relation between feature and label by the CORR method </a:t>
            </a:r>
          </a:p>
          <a:p>
            <a:pPr>
              <a:lnSpc>
                <a:spcPct val="150000"/>
              </a:lnSpc>
            </a:pP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11)Then we selected all the features except Day and Month because VIF was greater than 5 </a:t>
            </a:r>
          </a:p>
          <a:p>
            <a:pPr>
              <a:lnSpc>
                <a:spcPct val="150000"/>
              </a:lnSpc>
            </a:pP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12)Then I created 4 models that are Gradient Boosting Regressor, Random Forest Regressor, linear Regressor model, and Ada Boosting regressor model with hyperparameter tuning for all 4 models. </a:t>
            </a:r>
          </a:p>
          <a:p>
            <a:pPr>
              <a:lnSpc>
                <a:spcPct val="150000"/>
              </a:lnSpc>
            </a:pP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13)At last I selected the best model according to their Hyperparameter score and Training(R2) and testing score(R2)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71286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19D0A4-0501-4A1B-46A1-D313EDC69D61}"/>
              </a:ext>
            </a:extLst>
          </p:cNvPr>
          <p:cNvSpPr txBox="1"/>
          <p:nvPr/>
        </p:nvSpPr>
        <p:spPr>
          <a:xfrm>
            <a:off x="748553" y="304800"/>
            <a:ext cx="106948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all the features that are positively co-related to the label and Negatively Co-related to the Label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EC3FB-1F0C-B1B3-A115-97DBCF105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24" y="1548706"/>
            <a:ext cx="8626588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67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6BAD10-9BCF-CBCB-E427-48F18EBC0543}"/>
              </a:ext>
            </a:extLst>
          </p:cNvPr>
          <p:cNvSpPr txBox="1"/>
          <p:nvPr/>
        </p:nvSpPr>
        <p:spPr>
          <a:xfrm>
            <a:off x="1792941" y="1192305"/>
            <a:ext cx="8122024" cy="3611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ctr">
              <a:lnSpc>
                <a:spcPct val="107000"/>
              </a:lnSpc>
              <a:spcAft>
                <a:spcPts val="800"/>
              </a:spcAft>
            </a:pPr>
            <a:r>
              <a:rPr lang="en-IN" sz="36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Testing of Identified Approaches (Algorithms)</a:t>
            </a:r>
            <a:endParaRPr lang="en-IN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ctr">
              <a:lnSpc>
                <a:spcPct val="107000"/>
              </a:lnSpc>
              <a:spcAft>
                <a:spcPts val="800"/>
              </a:spcAft>
            </a:pPr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LR (Linear Regression Model)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GBDT (Gradient Boosting Regressor Model)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RF (Random Forest Regressor Model)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 (AdaBoost Regressor Model)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563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ACE01B-A5AB-5476-B8E7-6E7C3D97F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062" y="447848"/>
            <a:ext cx="5265876" cy="37569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1BC873-81DD-29FA-04E1-916C5B4E1D8D}"/>
              </a:ext>
            </a:extLst>
          </p:cNvPr>
          <p:cNvSpPr txBox="1"/>
          <p:nvPr/>
        </p:nvSpPr>
        <p:spPr>
          <a:xfrm>
            <a:off x="770964" y="4796118"/>
            <a:ext cx="10650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4 Models Which I selected to predict the flight ticket price and after hyperparameter tuning, we Find that Random Forest Regressor Model is the best-suited model and so selecting Random Forest Regressor Model.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8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CE7B6D-29C6-AA18-AFC2-B3B523F28945}"/>
              </a:ext>
            </a:extLst>
          </p:cNvPr>
          <p:cNvSpPr txBox="1"/>
          <p:nvPr/>
        </p:nvSpPr>
        <p:spPr>
          <a:xfrm>
            <a:off x="461682" y="2787168"/>
            <a:ext cx="112686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from above all 4 model scores, we observe Random Forest Regressor Model is best Suited model for this particular model as the training score is 95.51452904666877 % and the testing score is 82.53559591247217 % thus saving this model.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7EC30-9162-6716-D45B-E8F351E12863}"/>
              </a:ext>
            </a:extLst>
          </p:cNvPr>
          <p:cNvSpPr txBox="1"/>
          <p:nvPr/>
        </p:nvSpPr>
        <p:spPr>
          <a:xfrm>
            <a:off x="2577352" y="995083"/>
            <a:ext cx="5818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CONCLUSION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6487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16499F-ECE6-A4B4-3953-EFCFDD773547}"/>
              </a:ext>
            </a:extLst>
          </p:cNvPr>
          <p:cNvSpPr txBox="1"/>
          <p:nvPr/>
        </p:nvSpPr>
        <p:spPr>
          <a:xfrm>
            <a:off x="681318" y="1004048"/>
            <a:ext cx="1064110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4000" b="1" i="0" u="none" strike="noStrike" baseline="0" dirty="0">
                <a:latin typeface="Times New Roman" panose="02020603050405020304" pitchFamily="18" charset="0"/>
              </a:rPr>
              <a:t>Problem Statement </a:t>
            </a:r>
          </a:p>
          <a:p>
            <a:pPr algn="just"/>
            <a:endParaRPr lang="en-IN" sz="4000" b="1" i="0" u="none" strike="noStrike" baseline="0" dirty="0">
              <a:latin typeface="Times New Roman" panose="02020603050405020304" pitchFamily="18" charset="0"/>
            </a:endParaRPr>
          </a:p>
          <a:p>
            <a:pPr algn="just"/>
            <a:endParaRPr lang="en-IN" b="0" i="0" u="none" strike="noStrike" baseline="0" dirty="0">
              <a:latin typeface="Times New Roman" panose="02020603050405020304" pitchFamily="18" charset="0"/>
            </a:endParaRPr>
          </a:p>
          <a:p>
            <a:pPr algn="just"/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Anyone who has booked a flight ticket knows how unexpectedly the prices vary. The cheapest available ticket on a given flight gets more and less expensive over time. This usually happens as an attempt to maximize revenue based on – </a:t>
            </a:r>
          </a:p>
          <a:p>
            <a:pPr algn="just"/>
            <a:endParaRPr lang="en-US" sz="1600" b="0" i="0" u="none" strike="noStrike" baseline="0" dirty="0">
              <a:latin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Time of purchase patterns (making sure last-minute purchases are expensive) </a:t>
            </a:r>
          </a:p>
          <a:p>
            <a:pPr algn="just"/>
            <a:endParaRPr lang="en-US" sz="1600" b="0" i="0" u="none" strike="noStrike" baseline="0" dirty="0">
              <a:latin typeface="Times New Roman" panose="02020603050405020304" pitchFamily="18" charset="0"/>
            </a:endParaRPr>
          </a:p>
          <a:p>
            <a:pPr algn="just"/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2. Keeping the flight as full as they want it (raising prices on a flight that is filling up in order to reduce sales and hold back inventory for those expensive last-minute expensive purchases) </a:t>
            </a:r>
          </a:p>
          <a:p>
            <a:pPr algn="just"/>
            <a:endParaRPr lang="en-US" sz="1600" b="0" i="0" u="none" strike="noStrike" baseline="0" dirty="0">
              <a:latin typeface="Times New Roman" panose="02020603050405020304" pitchFamily="18" charset="0"/>
            </a:endParaRPr>
          </a:p>
          <a:p>
            <a:pPr algn="just"/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So, you have to work on a project where you collect data on flight fares with other features and work to make a model to predict the fares of flights.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1888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6D2CC0-56C7-3D82-2AB2-D31CF4CCDF1D}"/>
              </a:ext>
            </a:extLst>
          </p:cNvPr>
          <p:cNvSpPr txBox="1"/>
          <p:nvPr/>
        </p:nvSpPr>
        <p:spPr>
          <a:xfrm>
            <a:off x="3532094" y="286871"/>
            <a:ext cx="5127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01585-8CF7-9AAD-3605-2FBD1681352C}"/>
              </a:ext>
            </a:extLst>
          </p:cNvPr>
          <p:cNvSpPr txBox="1"/>
          <p:nvPr/>
        </p:nvSpPr>
        <p:spPr>
          <a:xfrm>
            <a:off x="762000" y="1733265"/>
            <a:ext cx="9726706" cy="4289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Check data shape(Num. of Rows, Num. of Columns)</a:t>
            </a:r>
            <a:endParaRPr lang="en-IN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(1634,14)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 there are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1634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Rows and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Columns.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Check each data type of columns and missing Values </a:t>
            </a:r>
            <a:endParaRPr lang="en-IN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from data.info, we get all the information related to data types, and after observing all data types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find price have datatype of object so we treat the datatype of price column.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after observing all values from columns there are no missing values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 Change the data types </a:t>
            </a:r>
            <a:endParaRPr lang="en-IN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all observations, the data looks good we don't need to change any of the data types.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39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7EC6A9-BF95-6237-421B-2A535AE0024F}"/>
              </a:ext>
            </a:extLst>
          </p:cNvPr>
          <p:cNvSpPr txBox="1"/>
          <p:nvPr/>
        </p:nvSpPr>
        <p:spPr>
          <a:xfrm>
            <a:off x="763286" y="466164"/>
            <a:ext cx="10191585" cy="11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4) Summary Statistics</a:t>
            </a:r>
            <a:endParaRPr lang="en-IN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this, we can see the data distribution that you have for each and determine whether there are outliers or not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9BB13B-686E-337C-C212-8C55501645B4}"/>
              </a:ext>
            </a:extLst>
          </p:cNvPr>
          <p:cNvSpPr txBox="1"/>
          <p:nvPr/>
        </p:nvSpPr>
        <p:spPr>
          <a:xfrm>
            <a:off x="763286" y="4634752"/>
            <a:ext cx="10747396" cy="70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5) Check Duplicate values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have check the duplicates and we find some duplicates so we drop all the duplicates.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A17D98-7348-2275-82C5-609BF4E91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57" y="1272410"/>
            <a:ext cx="9617273" cy="321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3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89A743-2499-B99A-53BD-0B6D2A891012}"/>
              </a:ext>
            </a:extLst>
          </p:cNvPr>
          <p:cNvSpPr txBox="1"/>
          <p:nvPr/>
        </p:nvSpPr>
        <p:spPr>
          <a:xfrm>
            <a:off x="3083859" y="0"/>
            <a:ext cx="58898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EDA and Visualization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58E979-76DA-FB9A-3C87-398F98875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06" y="872097"/>
            <a:ext cx="3173461" cy="25569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1BA8EF-3FC5-B08B-EF51-53DFD7D11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31" y="3849565"/>
            <a:ext cx="3099467" cy="25569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07F741-557E-EB1F-1886-2429D46763AE}"/>
              </a:ext>
            </a:extLst>
          </p:cNvPr>
          <p:cNvSpPr txBox="1"/>
          <p:nvPr/>
        </p:nvSpPr>
        <p:spPr>
          <a:xfrm>
            <a:off x="4858869" y="1613682"/>
            <a:ext cx="6364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From the above pie chart, we observe that we have 7 different airlines and the indigo count is almost 30.17% followed by air India at 26.44% and the least is Alliance Air which is 0.18%.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64C8C-A027-CBE5-581F-60965A5F300F}"/>
              </a:ext>
            </a:extLst>
          </p:cNvPr>
          <p:cNvSpPr txBox="1"/>
          <p:nvPr/>
        </p:nvSpPr>
        <p:spPr>
          <a:xfrm>
            <a:off x="4917140" y="4320988"/>
            <a:ext cx="624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From the above pie chart, we have 4 different Departure locations and the count of people departing from goa is the most which are 35.07% followed by New Delhi is 33.17% followed by Chennai is 28.89% and the least is Nagpur which is 2.88%.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44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ABDB20-87B9-BFFD-A7FB-7779B7559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49" y="471409"/>
            <a:ext cx="3374265" cy="3028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C65AC6-3CDE-34A3-3B7D-2D919028C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49" y="3918054"/>
            <a:ext cx="3451538" cy="27691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E02EF4-B660-C09E-D145-D45FDE975E3E}"/>
              </a:ext>
            </a:extLst>
          </p:cNvPr>
          <p:cNvSpPr txBox="1"/>
          <p:nvPr/>
        </p:nvSpPr>
        <p:spPr>
          <a:xfrm>
            <a:off x="5262282" y="1021977"/>
            <a:ext cx="6266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From the above pie chart, we have 4 different Arrival locations and the count of people who arrived from Mumbai is the most which are 57.22% followed by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NewDelhi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which is 23.81% followed by Pune is 14.26% and the least is Nagpur which is 4.71%.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83298C-9F8A-025D-A4DB-6C4F0B853A89}"/>
              </a:ext>
            </a:extLst>
          </p:cNvPr>
          <p:cNvSpPr txBox="1"/>
          <p:nvPr/>
        </p:nvSpPr>
        <p:spPr>
          <a:xfrm>
            <a:off x="5638800" y="4358696"/>
            <a:ext cx="6051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From the above pie chart, we observe the count of the flight with one stop is more which is 69.22% followed by non-stop flights with 22.34% followed by 2 stops and 3 stops which is 8.36% and 0.06%.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983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FFFEFA-6D1B-CCCE-AFD4-18786C892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09" y="537786"/>
            <a:ext cx="4662815" cy="2608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E630A4-99C1-B12C-6CB6-5FA9C19F9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42" y="3711390"/>
            <a:ext cx="4421182" cy="25151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5AEE47-4AA0-68CC-36B2-8A9F4303629F}"/>
              </a:ext>
            </a:extLst>
          </p:cNvPr>
          <p:cNvSpPr txBox="1"/>
          <p:nvPr/>
        </p:nvSpPr>
        <p:spPr>
          <a:xfrm>
            <a:off x="5477435" y="1398495"/>
            <a:ext cx="5611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From the above line chart we observe as days go by the price of the flight ticket goes on increasing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5B599-CC9F-6F47-F2AD-F0A7D79C17D0}"/>
              </a:ext>
            </a:extLst>
          </p:cNvPr>
          <p:cNvSpPr txBox="1"/>
          <p:nvPr/>
        </p:nvSpPr>
        <p:spPr>
          <a:xfrm>
            <a:off x="5620869" y="4490009"/>
            <a:ext cx="5324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From the above line chart we observe as months go the price of flight tickets decreases (Advance Booking).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051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097A6D-0C26-69A0-7E0B-F5EF5D7AF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7213"/>
            <a:ext cx="6954592" cy="2373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9396A0-22D9-6489-93F3-B805AAC25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46" y="3649686"/>
            <a:ext cx="6645499" cy="23151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E96422-C304-2F55-BDC7-AFAD195869A4}"/>
              </a:ext>
            </a:extLst>
          </p:cNvPr>
          <p:cNvSpPr txBox="1"/>
          <p:nvPr/>
        </p:nvSpPr>
        <p:spPr>
          <a:xfrm>
            <a:off x="7144871" y="1192322"/>
            <a:ext cx="4598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From the above bar chart, we observe the flight ticket price is high for Vistara and Air India airlines.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9EBE57-16AB-8C9F-BD9C-D43DF49BC663}"/>
              </a:ext>
            </a:extLst>
          </p:cNvPr>
          <p:cNvSpPr txBox="1"/>
          <p:nvPr/>
        </p:nvSpPr>
        <p:spPr>
          <a:xfrm>
            <a:off x="7144871" y="4345612"/>
            <a:ext cx="4392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From the above bar chart, we observe the flight which has 2 stops has had a higher price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588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EA8DEA-DB3E-8400-8BBB-8B275E2F5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3" y="1209567"/>
            <a:ext cx="7315200" cy="26459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5E9870-7AC5-C1E1-8291-39BCAD434A0F}"/>
              </a:ext>
            </a:extLst>
          </p:cNvPr>
          <p:cNvSpPr txBox="1"/>
          <p:nvPr/>
        </p:nvSpPr>
        <p:spPr>
          <a:xfrm>
            <a:off x="7467600" y="2052918"/>
            <a:ext cx="4661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From the above graph, we observe the time vs price of the night flight has more price as compared to day-time flights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0265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971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dipesh limaje</dc:creator>
  <cp:lastModifiedBy>dipesh limaje</cp:lastModifiedBy>
  <cp:revision>2</cp:revision>
  <dcterms:created xsi:type="dcterms:W3CDTF">2023-01-05T17:21:37Z</dcterms:created>
  <dcterms:modified xsi:type="dcterms:W3CDTF">2023-01-05T18:02:45Z</dcterms:modified>
</cp:coreProperties>
</file>