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88"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D722-3205-FB9F-DC88-9C08532D22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E43612-0A6F-EE3F-80EF-7CA1FD99AE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3A689F-E302-3699-63A7-55A421F20673}"/>
              </a:ext>
            </a:extLst>
          </p:cNvPr>
          <p:cNvSpPr>
            <a:spLocks noGrp="1"/>
          </p:cNvSpPr>
          <p:nvPr>
            <p:ph type="dt" sz="half" idx="10"/>
          </p:nvPr>
        </p:nvSpPr>
        <p:spPr/>
        <p:txBody>
          <a:bodyPr/>
          <a:lstStyle/>
          <a:p>
            <a:fld id="{A1A2718B-0E31-4023-8CEE-D3A567B8C13C}" type="datetimeFigureOut">
              <a:rPr lang="en-IN" smtClean="0"/>
              <a:t>17-12-2022</a:t>
            </a:fld>
            <a:endParaRPr lang="en-IN"/>
          </a:p>
        </p:txBody>
      </p:sp>
      <p:sp>
        <p:nvSpPr>
          <p:cNvPr id="5" name="Footer Placeholder 4">
            <a:extLst>
              <a:ext uri="{FF2B5EF4-FFF2-40B4-BE49-F238E27FC236}">
                <a16:creationId xmlns:a16="http://schemas.microsoft.com/office/drawing/2014/main" id="{23DD3657-AE3D-165C-0D68-461882E999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6180CA-6757-BC91-0696-532CD864C95C}"/>
              </a:ext>
            </a:extLst>
          </p:cNvPr>
          <p:cNvSpPr>
            <a:spLocks noGrp="1"/>
          </p:cNvSpPr>
          <p:nvPr>
            <p:ph type="sldNum" sz="quarter" idx="12"/>
          </p:nvPr>
        </p:nvSpPr>
        <p:spPr/>
        <p:txBody>
          <a:bodyPr/>
          <a:lstStyle/>
          <a:p>
            <a:fld id="{AF9F4FB6-FD60-4224-890E-8E1D9F9060DB}" type="slidenum">
              <a:rPr lang="en-IN" smtClean="0"/>
              <a:t>‹#›</a:t>
            </a:fld>
            <a:endParaRPr lang="en-IN"/>
          </a:p>
        </p:txBody>
      </p:sp>
    </p:spTree>
    <p:extLst>
      <p:ext uri="{BB962C8B-B14F-4D97-AF65-F5344CB8AC3E}">
        <p14:creationId xmlns:p14="http://schemas.microsoft.com/office/powerpoint/2010/main" val="368623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13B31-B097-BFDA-5969-BADE96F112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0497D9-B827-0A8B-001A-583086F93B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2D491E-FB9B-758E-F658-15F3A72E77C8}"/>
              </a:ext>
            </a:extLst>
          </p:cNvPr>
          <p:cNvSpPr>
            <a:spLocks noGrp="1"/>
          </p:cNvSpPr>
          <p:nvPr>
            <p:ph type="dt" sz="half" idx="10"/>
          </p:nvPr>
        </p:nvSpPr>
        <p:spPr/>
        <p:txBody>
          <a:bodyPr/>
          <a:lstStyle/>
          <a:p>
            <a:fld id="{A1A2718B-0E31-4023-8CEE-D3A567B8C13C}" type="datetimeFigureOut">
              <a:rPr lang="en-IN" smtClean="0"/>
              <a:t>17-12-2022</a:t>
            </a:fld>
            <a:endParaRPr lang="en-IN"/>
          </a:p>
        </p:txBody>
      </p:sp>
      <p:sp>
        <p:nvSpPr>
          <p:cNvPr id="5" name="Footer Placeholder 4">
            <a:extLst>
              <a:ext uri="{FF2B5EF4-FFF2-40B4-BE49-F238E27FC236}">
                <a16:creationId xmlns:a16="http://schemas.microsoft.com/office/drawing/2014/main" id="{1F09E0E2-3668-D01D-9219-A3EA8FCA69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2C46CF-CDED-AD3E-AB0A-17F731EE0548}"/>
              </a:ext>
            </a:extLst>
          </p:cNvPr>
          <p:cNvSpPr>
            <a:spLocks noGrp="1"/>
          </p:cNvSpPr>
          <p:nvPr>
            <p:ph type="sldNum" sz="quarter" idx="12"/>
          </p:nvPr>
        </p:nvSpPr>
        <p:spPr/>
        <p:txBody>
          <a:bodyPr/>
          <a:lstStyle/>
          <a:p>
            <a:fld id="{AF9F4FB6-FD60-4224-890E-8E1D9F9060DB}" type="slidenum">
              <a:rPr lang="en-IN" smtClean="0"/>
              <a:t>‹#›</a:t>
            </a:fld>
            <a:endParaRPr lang="en-IN"/>
          </a:p>
        </p:txBody>
      </p:sp>
    </p:spTree>
    <p:extLst>
      <p:ext uri="{BB962C8B-B14F-4D97-AF65-F5344CB8AC3E}">
        <p14:creationId xmlns:p14="http://schemas.microsoft.com/office/powerpoint/2010/main" val="360204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03F80D-B891-AE01-AF6B-B204D575F8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B13F77-1EBD-C1C0-C218-E627D4F1AA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9178C8-A0F3-2BD0-2AB1-F587376CB9F9}"/>
              </a:ext>
            </a:extLst>
          </p:cNvPr>
          <p:cNvSpPr>
            <a:spLocks noGrp="1"/>
          </p:cNvSpPr>
          <p:nvPr>
            <p:ph type="dt" sz="half" idx="10"/>
          </p:nvPr>
        </p:nvSpPr>
        <p:spPr/>
        <p:txBody>
          <a:bodyPr/>
          <a:lstStyle/>
          <a:p>
            <a:fld id="{A1A2718B-0E31-4023-8CEE-D3A567B8C13C}" type="datetimeFigureOut">
              <a:rPr lang="en-IN" smtClean="0"/>
              <a:t>17-12-2022</a:t>
            </a:fld>
            <a:endParaRPr lang="en-IN"/>
          </a:p>
        </p:txBody>
      </p:sp>
      <p:sp>
        <p:nvSpPr>
          <p:cNvPr id="5" name="Footer Placeholder 4">
            <a:extLst>
              <a:ext uri="{FF2B5EF4-FFF2-40B4-BE49-F238E27FC236}">
                <a16:creationId xmlns:a16="http://schemas.microsoft.com/office/drawing/2014/main" id="{28D5DB1F-C2D5-823B-252E-A627D913CB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2CD641-2BE5-4E3C-FC99-412905DDD90E}"/>
              </a:ext>
            </a:extLst>
          </p:cNvPr>
          <p:cNvSpPr>
            <a:spLocks noGrp="1"/>
          </p:cNvSpPr>
          <p:nvPr>
            <p:ph type="sldNum" sz="quarter" idx="12"/>
          </p:nvPr>
        </p:nvSpPr>
        <p:spPr/>
        <p:txBody>
          <a:bodyPr/>
          <a:lstStyle/>
          <a:p>
            <a:fld id="{AF9F4FB6-FD60-4224-890E-8E1D9F9060DB}" type="slidenum">
              <a:rPr lang="en-IN" smtClean="0"/>
              <a:t>‹#›</a:t>
            </a:fld>
            <a:endParaRPr lang="en-IN"/>
          </a:p>
        </p:txBody>
      </p:sp>
    </p:spTree>
    <p:extLst>
      <p:ext uri="{BB962C8B-B14F-4D97-AF65-F5344CB8AC3E}">
        <p14:creationId xmlns:p14="http://schemas.microsoft.com/office/powerpoint/2010/main" val="367807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063F5-B85B-BE02-A551-087E1FA791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4F3708-BB0D-20F1-A196-6C6276297D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3D391A-67DB-1ACE-B62A-B0DBC1EE9275}"/>
              </a:ext>
            </a:extLst>
          </p:cNvPr>
          <p:cNvSpPr>
            <a:spLocks noGrp="1"/>
          </p:cNvSpPr>
          <p:nvPr>
            <p:ph type="dt" sz="half" idx="10"/>
          </p:nvPr>
        </p:nvSpPr>
        <p:spPr/>
        <p:txBody>
          <a:bodyPr/>
          <a:lstStyle/>
          <a:p>
            <a:fld id="{A1A2718B-0E31-4023-8CEE-D3A567B8C13C}" type="datetimeFigureOut">
              <a:rPr lang="en-IN" smtClean="0"/>
              <a:t>17-12-2022</a:t>
            </a:fld>
            <a:endParaRPr lang="en-IN"/>
          </a:p>
        </p:txBody>
      </p:sp>
      <p:sp>
        <p:nvSpPr>
          <p:cNvPr id="5" name="Footer Placeholder 4">
            <a:extLst>
              <a:ext uri="{FF2B5EF4-FFF2-40B4-BE49-F238E27FC236}">
                <a16:creationId xmlns:a16="http://schemas.microsoft.com/office/drawing/2014/main" id="{8041CBFD-E285-ABB5-01A4-B3A5E230E2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628925-82B2-6DAF-8E90-E0C12D1F860F}"/>
              </a:ext>
            </a:extLst>
          </p:cNvPr>
          <p:cNvSpPr>
            <a:spLocks noGrp="1"/>
          </p:cNvSpPr>
          <p:nvPr>
            <p:ph type="sldNum" sz="quarter" idx="12"/>
          </p:nvPr>
        </p:nvSpPr>
        <p:spPr/>
        <p:txBody>
          <a:bodyPr/>
          <a:lstStyle/>
          <a:p>
            <a:fld id="{AF9F4FB6-FD60-4224-890E-8E1D9F9060DB}" type="slidenum">
              <a:rPr lang="en-IN" smtClean="0"/>
              <a:t>‹#›</a:t>
            </a:fld>
            <a:endParaRPr lang="en-IN"/>
          </a:p>
        </p:txBody>
      </p:sp>
    </p:spTree>
    <p:extLst>
      <p:ext uri="{BB962C8B-B14F-4D97-AF65-F5344CB8AC3E}">
        <p14:creationId xmlns:p14="http://schemas.microsoft.com/office/powerpoint/2010/main" val="2185709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CBD4-E34B-9DD0-6CEA-6B928A7F10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B09121-B8F2-AB0A-07CA-D2BA7D418F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9D8093-712F-EE6C-02E4-395D298782CF}"/>
              </a:ext>
            </a:extLst>
          </p:cNvPr>
          <p:cNvSpPr>
            <a:spLocks noGrp="1"/>
          </p:cNvSpPr>
          <p:nvPr>
            <p:ph type="dt" sz="half" idx="10"/>
          </p:nvPr>
        </p:nvSpPr>
        <p:spPr/>
        <p:txBody>
          <a:bodyPr/>
          <a:lstStyle/>
          <a:p>
            <a:fld id="{A1A2718B-0E31-4023-8CEE-D3A567B8C13C}" type="datetimeFigureOut">
              <a:rPr lang="en-IN" smtClean="0"/>
              <a:t>17-12-2022</a:t>
            </a:fld>
            <a:endParaRPr lang="en-IN"/>
          </a:p>
        </p:txBody>
      </p:sp>
      <p:sp>
        <p:nvSpPr>
          <p:cNvPr id="5" name="Footer Placeholder 4">
            <a:extLst>
              <a:ext uri="{FF2B5EF4-FFF2-40B4-BE49-F238E27FC236}">
                <a16:creationId xmlns:a16="http://schemas.microsoft.com/office/drawing/2014/main" id="{809B50E7-FE3A-7656-8FC0-B85A3B5D9F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A4723D-ACE5-41E9-73BD-69D3998DC1C7}"/>
              </a:ext>
            </a:extLst>
          </p:cNvPr>
          <p:cNvSpPr>
            <a:spLocks noGrp="1"/>
          </p:cNvSpPr>
          <p:nvPr>
            <p:ph type="sldNum" sz="quarter" idx="12"/>
          </p:nvPr>
        </p:nvSpPr>
        <p:spPr/>
        <p:txBody>
          <a:bodyPr/>
          <a:lstStyle/>
          <a:p>
            <a:fld id="{AF9F4FB6-FD60-4224-890E-8E1D9F9060DB}" type="slidenum">
              <a:rPr lang="en-IN" smtClean="0"/>
              <a:t>‹#›</a:t>
            </a:fld>
            <a:endParaRPr lang="en-IN"/>
          </a:p>
        </p:txBody>
      </p:sp>
    </p:spTree>
    <p:extLst>
      <p:ext uri="{BB962C8B-B14F-4D97-AF65-F5344CB8AC3E}">
        <p14:creationId xmlns:p14="http://schemas.microsoft.com/office/powerpoint/2010/main" val="230857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FDF75-20C1-2FE9-0BBC-E9C59BA0AD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AC2C0B-1EB1-C3A4-9148-B9FEECA07E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C96CCE-7908-6144-93F8-A3095DE4DD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A5F72C-8423-9A54-0279-A2E591936E13}"/>
              </a:ext>
            </a:extLst>
          </p:cNvPr>
          <p:cNvSpPr>
            <a:spLocks noGrp="1"/>
          </p:cNvSpPr>
          <p:nvPr>
            <p:ph type="dt" sz="half" idx="10"/>
          </p:nvPr>
        </p:nvSpPr>
        <p:spPr/>
        <p:txBody>
          <a:bodyPr/>
          <a:lstStyle/>
          <a:p>
            <a:fld id="{A1A2718B-0E31-4023-8CEE-D3A567B8C13C}" type="datetimeFigureOut">
              <a:rPr lang="en-IN" smtClean="0"/>
              <a:t>17-12-2022</a:t>
            </a:fld>
            <a:endParaRPr lang="en-IN"/>
          </a:p>
        </p:txBody>
      </p:sp>
      <p:sp>
        <p:nvSpPr>
          <p:cNvPr id="6" name="Footer Placeholder 5">
            <a:extLst>
              <a:ext uri="{FF2B5EF4-FFF2-40B4-BE49-F238E27FC236}">
                <a16:creationId xmlns:a16="http://schemas.microsoft.com/office/drawing/2014/main" id="{D9D83436-4752-D42B-B2F7-6BFC86B676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D19523-DC47-944B-5BD2-90111D247998}"/>
              </a:ext>
            </a:extLst>
          </p:cNvPr>
          <p:cNvSpPr>
            <a:spLocks noGrp="1"/>
          </p:cNvSpPr>
          <p:nvPr>
            <p:ph type="sldNum" sz="quarter" idx="12"/>
          </p:nvPr>
        </p:nvSpPr>
        <p:spPr/>
        <p:txBody>
          <a:bodyPr/>
          <a:lstStyle/>
          <a:p>
            <a:fld id="{AF9F4FB6-FD60-4224-890E-8E1D9F9060DB}" type="slidenum">
              <a:rPr lang="en-IN" smtClean="0"/>
              <a:t>‹#›</a:t>
            </a:fld>
            <a:endParaRPr lang="en-IN"/>
          </a:p>
        </p:txBody>
      </p:sp>
    </p:spTree>
    <p:extLst>
      <p:ext uri="{BB962C8B-B14F-4D97-AF65-F5344CB8AC3E}">
        <p14:creationId xmlns:p14="http://schemas.microsoft.com/office/powerpoint/2010/main" val="3526252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9C688-4F47-2B89-82B6-1B86062955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D5111E-626F-D151-33E4-FBF50461F7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74B3B2-E993-B1AA-0BA1-28B6A1E513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6F1744-C3FD-A276-FB4D-143E4A669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3F0F0D-13EF-DEA7-EE40-C814886554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9438C6-1B85-4119-7E1B-7592EDCBC27D}"/>
              </a:ext>
            </a:extLst>
          </p:cNvPr>
          <p:cNvSpPr>
            <a:spLocks noGrp="1"/>
          </p:cNvSpPr>
          <p:nvPr>
            <p:ph type="dt" sz="half" idx="10"/>
          </p:nvPr>
        </p:nvSpPr>
        <p:spPr/>
        <p:txBody>
          <a:bodyPr/>
          <a:lstStyle/>
          <a:p>
            <a:fld id="{A1A2718B-0E31-4023-8CEE-D3A567B8C13C}" type="datetimeFigureOut">
              <a:rPr lang="en-IN" smtClean="0"/>
              <a:t>17-12-2022</a:t>
            </a:fld>
            <a:endParaRPr lang="en-IN"/>
          </a:p>
        </p:txBody>
      </p:sp>
      <p:sp>
        <p:nvSpPr>
          <p:cNvPr id="8" name="Footer Placeholder 7">
            <a:extLst>
              <a:ext uri="{FF2B5EF4-FFF2-40B4-BE49-F238E27FC236}">
                <a16:creationId xmlns:a16="http://schemas.microsoft.com/office/drawing/2014/main" id="{14F98124-FF96-AB05-CF55-57FC4BB130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09371D-50D7-5828-CA61-E697EDD1EF95}"/>
              </a:ext>
            </a:extLst>
          </p:cNvPr>
          <p:cNvSpPr>
            <a:spLocks noGrp="1"/>
          </p:cNvSpPr>
          <p:nvPr>
            <p:ph type="sldNum" sz="quarter" idx="12"/>
          </p:nvPr>
        </p:nvSpPr>
        <p:spPr/>
        <p:txBody>
          <a:bodyPr/>
          <a:lstStyle/>
          <a:p>
            <a:fld id="{AF9F4FB6-FD60-4224-890E-8E1D9F9060DB}" type="slidenum">
              <a:rPr lang="en-IN" smtClean="0"/>
              <a:t>‹#›</a:t>
            </a:fld>
            <a:endParaRPr lang="en-IN"/>
          </a:p>
        </p:txBody>
      </p:sp>
    </p:spTree>
    <p:extLst>
      <p:ext uri="{BB962C8B-B14F-4D97-AF65-F5344CB8AC3E}">
        <p14:creationId xmlns:p14="http://schemas.microsoft.com/office/powerpoint/2010/main" val="2150260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986E3-1AA5-E2E3-EE05-40DF261F07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91FDBF-7434-F3FA-43D6-F09A27078823}"/>
              </a:ext>
            </a:extLst>
          </p:cNvPr>
          <p:cNvSpPr>
            <a:spLocks noGrp="1"/>
          </p:cNvSpPr>
          <p:nvPr>
            <p:ph type="dt" sz="half" idx="10"/>
          </p:nvPr>
        </p:nvSpPr>
        <p:spPr/>
        <p:txBody>
          <a:bodyPr/>
          <a:lstStyle/>
          <a:p>
            <a:fld id="{A1A2718B-0E31-4023-8CEE-D3A567B8C13C}" type="datetimeFigureOut">
              <a:rPr lang="en-IN" smtClean="0"/>
              <a:t>17-12-2022</a:t>
            </a:fld>
            <a:endParaRPr lang="en-IN"/>
          </a:p>
        </p:txBody>
      </p:sp>
      <p:sp>
        <p:nvSpPr>
          <p:cNvPr id="4" name="Footer Placeholder 3">
            <a:extLst>
              <a:ext uri="{FF2B5EF4-FFF2-40B4-BE49-F238E27FC236}">
                <a16:creationId xmlns:a16="http://schemas.microsoft.com/office/drawing/2014/main" id="{D98708F4-C92B-77D7-0DF5-7D5CD19EDC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924C50-4797-FDCD-F708-1506A436BD7B}"/>
              </a:ext>
            </a:extLst>
          </p:cNvPr>
          <p:cNvSpPr>
            <a:spLocks noGrp="1"/>
          </p:cNvSpPr>
          <p:nvPr>
            <p:ph type="sldNum" sz="quarter" idx="12"/>
          </p:nvPr>
        </p:nvSpPr>
        <p:spPr/>
        <p:txBody>
          <a:bodyPr/>
          <a:lstStyle/>
          <a:p>
            <a:fld id="{AF9F4FB6-FD60-4224-890E-8E1D9F9060DB}" type="slidenum">
              <a:rPr lang="en-IN" smtClean="0"/>
              <a:t>‹#›</a:t>
            </a:fld>
            <a:endParaRPr lang="en-IN"/>
          </a:p>
        </p:txBody>
      </p:sp>
    </p:spTree>
    <p:extLst>
      <p:ext uri="{BB962C8B-B14F-4D97-AF65-F5344CB8AC3E}">
        <p14:creationId xmlns:p14="http://schemas.microsoft.com/office/powerpoint/2010/main" val="4281557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DDC13B-D5EB-FDF7-FFCA-0BD3A64221FB}"/>
              </a:ext>
            </a:extLst>
          </p:cNvPr>
          <p:cNvSpPr>
            <a:spLocks noGrp="1"/>
          </p:cNvSpPr>
          <p:nvPr>
            <p:ph type="dt" sz="half" idx="10"/>
          </p:nvPr>
        </p:nvSpPr>
        <p:spPr/>
        <p:txBody>
          <a:bodyPr/>
          <a:lstStyle/>
          <a:p>
            <a:fld id="{A1A2718B-0E31-4023-8CEE-D3A567B8C13C}" type="datetimeFigureOut">
              <a:rPr lang="en-IN" smtClean="0"/>
              <a:t>17-12-2022</a:t>
            </a:fld>
            <a:endParaRPr lang="en-IN"/>
          </a:p>
        </p:txBody>
      </p:sp>
      <p:sp>
        <p:nvSpPr>
          <p:cNvPr id="3" name="Footer Placeholder 2">
            <a:extLst>
              <a:ext uri="{FF2B5EF4-FFF2-40B4-BE49-F238E27FC236}">
                <a16:creationId xmlns:a16="http://schemas.microsoft.com/office/drawing/2014/main" id="{256F8366-6FE1-8FF5-9408-913792A960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E39DBF-9F0A-8E6F-F82F-831C362C4FF0}"/>
              </a:ext>
            </a:extLst>
          </p:cNvPr>
          <p:cNvSpPr>
            <a:spLocks noGrp="1"/>
          </p:cNvSpPr>
          <p:nvPr>
            <p:ph type="sldNum" sz="quarter" idx="12"/>
          </p:nvPr>
        </p:nvSpPr>
        <p:spPr/>
        <p:txBody>
          <a:bodyPr/>
          <a:lstStyle/>
          <a:p>
            <a:fld id="{AF9F4FB6-FD60-4224-890E-8E1D9F9060DB}" type="slidenum">
              <a:rPr lang="en-IN" smtClean="0"/>
              <a:t>‹#›</a:t>
            </a:fld>
            <a:endParaRPr lang="en-IN"/>
          </a:p>
        </p:txBody>
      </p:sp>
    </p:spTree>
    <p:extLst>
      <p:ext uri="{BB962C8B-B14F-4D97-AF65-F5344CB8AC3E}">
        <p14:creationId xmlns:p14="http://schemas.microsoft.com/office/powerpoint/2010/main" val="1050796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42398-E6DF-9B64-C347-848A11DD9E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D8B466-63FB-9A88-29A7-89C32E61BB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15B3DD-BC17-AAE5-65AF-27B9CC999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FF6125-2374-E533-BB40-7FCB7DA49762}"/>
              </a:ext>
            </a:extLst>
          </p:cNvPr>
          <p:cNvSpPr>
            <a:spLocks noGrp="1"/>
          </p:cNvSpPr>
          <p:nvPr>
            <p:ph type="dt" sz="half" idx="10"/>
          </p:nvPr>
        </p:nvSpPr>
        <p:spPr/>
        <p:txBody>
          <a:bodyPr/>
          <a:lstStyle/>
          <a:p>
            <a:fld id="{A1A2718B-0E31-4023-8CEE-D3A567B8C13C}" type="datetimeFigureOut">
              <a:rPr lang="en-IN" smtClean="0"/>
              <a:t>17-12-2022</a:t>
            </a:fld>
            <a:endParaRPr lang="en-IN"/>
          </a:p>
        </p:txBody>
      </p:sp>
      <p:sp>
        <p:nvSpPr>
          <p:cNvPr id="6" name="Footer Placeholder 5">
            <a:extLst>
              <a:ext uri="{FF2B5EF4-FFF2-40B4-BE49-F238E27FC236}">
                <a16:creationId xmlns:a16="http://schemas.microsoft.com/office/drawing/2014/main" id="{127910D8-3F9B-A609-2760-875EFCE947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35E778-5001-1E15-6591-A17403D61BF6}"/>
              </a:ext>
            </a:extLst>
          </p:cNvPr>
          <p:cNvSpPr>
            <a:spLocks noGrp="1"/>
          </p:cNvSpPr>
          <p:nvPr>
            <p:ph type="sldNum" sz="quarter" idx="12"/>
          </p:nvPr>
        </p:nvSpPr>
        <p:spPr/>
        <p:txBody>
          <a:bodyPr/>
          <a:lstStyle/>
          <a:p>
            <a:fld id="{AF9F4FB6-FD60-4224-890E-8E1D9F9060DB}" type="slidenum">
              <a:rPr lang="en-IN" smtClean="0"/>
              <a:t>‹#›</a:t>
            </a:fld>
            <a:endParaRPr lang="en-IN"/>
          </a:p>
        </p:txBody>
      </p:sp>
    </p:spTree>
    <p:extLst>
      <p:ext uri="{BB962C8B-B14F-4D97-AF65-F5344CB8AC3E}">
        <p14:creationId xmlns:p14="http://schemas.microsoft.com/office/powerpoint/2010/main" val="100516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9D6B-1092-98E0-AEE6-8BB306CDB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34A04E-FE37-A666-E4A7-5F1013AD6D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A65109-7BA3-19AC-173C-5A34D80A09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09501F-FF38-248A-71B6-4A50AAC4FF19}"/>
              </a:ext>
            </a:extLst>
          </p:cNvPr>
          <p:cNvSpPr>
            <a:spLocks noGrp="1"/>
          </p:cNvSpPr>
          <p:nvPr>
            <p:ph type="dt" sz="half" idx="10"/>
          </p:nvPr>
        </p:nvSpPr>
        <p:spPr/>
        <p:txBody>
          <a:bodyPr/>
          <a:lstStyle/>
          <a:p>
            <a:fld id="{A1A2718B-0E31-4023-8CEE-D3A567B8C13C}" type="datetimeFigureOut">
              <a:rPr lang="en-IN" smtClean="0"/>
              <a:t>17-12-2022</a:t>
            </a:fld>
            <a:endParaRPr lang="en-IN"/>
          </a:p>
        </p:txBody>
      </p:sp>
      <p:sp>
        <p:nvSpPr>
          <p:cNvPr id="6" name="Footer Placeholder 5">
            <a:extLst>
              <a:ext uri="{FF2B5EF4-FFF2-40B4-BE49-F238E27FC236}">
                <a16:creationId xmlns:a16="http://schemas.microsoft.com/office/drawing/2014/main" id="{4344356D-D0C5-DF16-F48B-A812ABF778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9C166A-512C-7A2A-FAA3-0FA883C68479}"/>
              </a:ext>
            </a:extLst>
          </p:cNvPr>
          <p:cNvSpPr>
            <a:spLocks noGrp="1"/>
          </p:cNvSpPr>
          <p:nvPr>
            <p:ph type="sldNum" sz="quarter" idx="12"/>
          </p:nvPr>
        </p:nvSpPr>
        <p:spPr/>
        <p:txBody>
          <a:bodyPr/>
          <a:lstStyle/>
          <a:p>
            <a:fld id="{AF9F4FB6-FD60-4224-890E-8E1D9F9060DB}" type="slidenum">
              <a:rPr lang="en-IN" smtClean="0"/>
              <a:t>‹#›</a:t>
            </a:fld>
            <a:endParaRPr lang="en-IN"/>
          </a:p>
        </p:txBody>
      </p:sp>
    </p:spTree>
    <p:extLst>
      <p:ext uri="{BB962C8B-B14F-4D97-AF65-F5344CB8AC3E}">
        <p14:creationId xmlns:p14="http://schemas.microsoft.com/office/powerpoint/2010/main" val="2698879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6CB165-B49C-40B1-7A12-2B514965E6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F3D7EE-913D-D853-8F35-F9E2070983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E5627A-4540-B9CA-CF7C-D0A41021A4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2718B-0E31-4023-8CEE-D3A567B8C13C}" type="datetimeFigureOut">
              <a:rPr lang="en-IN" smtClean="0"/>
              <a:t>17-12-2022</a:t>
            </a:fld>
            <a:endParaRPr lang="en-IN"/>
          </a:p>
        </p:txBody>
      </p:sp>
      <p:sp>
        <p:nvSpPr>
          <p:cNvPr id="5" name="Footer Placeholder 4">
            <a:extLst>
              <a:ext uri="{FF2B5EF4-FFF2-40B4-BE49-F238E27FC236}">
                <a16:creationId xmlns:a16="http://schemas.microsoft.com/office/drawing/2014/main" id="{A580022B-2253-F51B-AEED-3E267F8B76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17E940-7F75-112C-C6F7-F8A2535AC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F4FB6-FD60-4224-890E-8E1D9F9060DB}" type="slidenum">
              <a:rPr lang="en-IN" smtClean="0"/>
              <a:t>‹#›</a:t>
            </a:fld>
            <a:endParaRPr lang="en-IN"/>
          </a:p>
        </p:txBody>
      </p:sp>
    </p:spTree>
    <p:extLst>
      <p:ext uri="{BB962C8B-B14F-4D97-AF65-F5344CB8AC3E}">
        <p14:creationId xmlns:p14="http://schemas.microsoft.com/office/powerpoint/2010/main" val="1952111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3893E5-3ABC-B4F8-ACAD-0D5AF7A63B2B}"/>
              </a:ext>
            </a:extLst>
          </p:cNvPr>
          <p:cNvSpPr txBox="1"/>
          <p:nvPr/>
        </p:nvSpPr>
        <p:spPr>
          <a:xfrm>
            <a:off x="2348753" y="2425278"/>
            <a:ext cx="8597153" cy="707886"/>
          </a:xfrm>
          <a:prstGeom prst="rect">
            <a:avLst/>
          </a:prstGeom>
          <a:noFill/>
        </p:spPr>
        <p:txBody>
          <a:bodyPr wrap="square" rtlCol="0">
            <a:spAutoFit/>
          </a:bodyPr>
          <a:lstStyle/>
          <a:p>
            <a:r>
              <a:rPr lang="en-IN" sz="4000" b="1" u="sng" dirty="0">
                <a:latin typeface="Times New Roman" panose="02020603050405020304" pitchFamily="18" charset="0"/>
                <a:cs typeface="Times New Roman" panose="02020603050405020304" pitchFamily="18" charset="0"/>
              </a:rPr>
              <a:t>Presentation On Cause Of Death</a:t>
            </a:r>
          </a:p>
        </p:txBody>
      </p:sp>
      <p:sp>
        <p:nvSpPr>
          <p:cNvPr id="5" name="TextBox 4">
            <a:extLst>
              <a:ext uri="{FF2B5EF4-FFF2-40B4-BE49-F238E27FC236}">
                <a16:creationId xmlns:a16="http://schemas.microsoft.com/office/drawing/2014/main" id="{F3ED34BA-4C63-9E1E-89A1-578D74927EAE}"/>
              </a:ext>
            </a:extLst>
          </p:cNvPr>
          <p:cNvSpPr txBox="1"/>
          <p:nvPr/>
        </p:nvSpPr>
        <p:spPr>
          <a:xfrm>
            <a:off x="10009094" y="5620871"/>
            <a:ext cx="1873623" cy="646331"/>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Presented By:</a:t>
            </a:r>
          </a:p>
          <a:p>
            <a:r>
              <a:rPr lang="en-IN" sz="1800" dirty="0">
                <a:latin typeface="Arial" panose="020B0604020202020204" pitchFamily="34" charset="0"/>
                <a:cs typeface="Arial" panose="020B0604020202020204" pitchFamily="34" charset="0"/>
              </a:rPr>
              <a:t>Dipesh Limaje</a:t>
            </a:r>
          </a:p>
        </p:txBody>
      </p:sp>
    </p:spTree>
    <p:extLst>
      <p:ext uri="{BB962C8B-B14F-4D97-AF65-F5344CB8AC3E}">
        <p14:creationId xmlns:p14="http://schemas.microsoft.com/office/powerpoint/2010/main" val="1772269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D2B7F0-9275-168A-D976-DBE68EECCD77}"/>
              </a:ext>
            </a:extLst>
          </p:cNvPr>
          <p:cNvSpPr txBox="1"/>
          <p:nvPr/>
        </p:nvSpPr>
        <p:spPr>
          <a:xfrm>
            <a:off x="3596378" y="344798"/>
            <a:ext cx="5280212" cy="677108"/>
          </a:xfrm>
          <a:prstGeom prst="rect">
            <a:avLst/>
          </a:prstGeom>
          <a:noFill/>
        </p:spPr>
        <p:txBody>
          <a:bodyPr wrap="square" rtlCol="0">
            <a:spAutoFit/>
          </a:bodyPr>
          <a:lstStyle/>
          <a:p>
            <a:r>
              <a:rPr lang="en-US" sz="2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Top 10 cause of death in Indonesia</a:t>
            </a:r>
            <a:endParaRPr lang="en-IN" sz="2000" u="sng"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10DD826C-0CB2-0D63-8D9B-ACBC1DBF1E31}"/>
              </a:ext>
            </a:extLst>
          </p:cNvPr>
          <p:cNvSpPr txBox="1"/>
          <p:nvPr/>
        </p:nvSpPr>
        <p:spPr>
          <a:xfrm>
            <a:off x="6463553" y="2797417"/>
            <a:ext cx="5522259" cy="1263166"/>
          </a:xfrm>
          <a:prstGeom prst="rect">
            <a:avLst/>
          </a:prstGeom>
          <a:noFill/>
        </p:spPr>
        <p:txBody>
          <a:bodyPr wrap="square" rtlCol="0">
            <a:spAutoFit/>
          </a:bodyPr>
          <a:lstStyle/>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above bar chart shows the top 10 diseases why people death is more in Indonesia, first and the main reason is due to Cardiovascular Disease followed by Neoplasms and Digestive Diseases.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BAAAE2A-30E3-6BED-B16D-1E043CB08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974" y="1062411"/>
            <a:ext cx="5731510" cy="5127625"/>
          </a:xfrm>
          <a:prstGeom prst="rect">
            <a:avLst/>
          </a:prstGeom>
        </p:spPr>
      </p:pic>
    </p:spTree>
    <p:extLst>
      <p:ext uri="{BB962C8B-B14F-4D97-AF65-F5344CB8AC3E}">
        <p14:creationId xmlns:p14="http://schemas.microsoft.com/office/powerpoint/2010/main" val="1901834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F7AA2D-B4C0-0F5D-608E-927B6BCD7EA4}"/>
              </a:ext>
            </a:extLst>
          </p:cNvPr>
          <p:cNvSpPr txBox="1"/>
          <p:nvPr/>
        </p:nvSpPr>
        <p:spPr>
          <a:xfrm>
            <a:off x="1658470" y="2357718"/>
            <a:ext cx="9242612" cy="830997"/>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Now Comparing All Disease With these top 5 countries to observe which Country is most affected by which Disease.</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87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ADDD8D-F2B3-F636-00EA-E13DEDBFB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75" y="660154"/>
            <a:ext cx="5730875" cy="2862975"/>
          </a:xfrm>
          <a:prstGeom prst="rect">
            <a:avLst/>
          </a:prstGeom>
        </p:spPr>
      </p:pic>
      <p:sp>
        <p:nvSpPr>
          <p:cNvPr id="3" name="TextBox 2">
            <a:extLst>
              <a:ext uri="{FF2B5EF4-FFF2-40B4-BE49-F238E27FC236}">
                <a16:creationId xmlns:a16="http://schemas.microsoft.com/office/drawing/2014/main" id="{1826D1FF-AB8A-11F9-049F-E9D50A08482B}"/>
              </a:ext>
            </a:extLst>
          </p:cNvPr>
          <p:cNvSpPr txBox="1"/>
          <p:nvPr/>
        </p:nvSpPr>
        <p:spPr>
          <a:xfrm>
            <a:off x="6353552" y="847786"/>
            <a:ext cx="5549153" cy="2092881"/>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Meningitis was high in India in starting 1990 and now in 2019 it gradually decreases, the same condition in Indonesia and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china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but we also observe very few people die due to Meningitis in Russia and the United states. and we also observe except for India in 2019 the death ratio of people is more than in the rest of the 4 countries</a:t>
            </a:r>
            <a:r>
              <a:rPr lang="en-US" sz="1600" b="1" u="sng"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D46DE2A-9F3C-E8FD-9757-5419A15361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959" y="4347882"/>
            <a:ext cx="5729605" cy="2510117"/>
          </a:xfrm>
          <a:prstGeom prst="rect">
            <a:avLst/>
          </a:prstGeom>
        </p:spPr>
      </p:pic>
      <p:sp>
        <p:nvSpPr>
          <p:cNvPr id="5" name="TextBox 4">
            <a:extLst>
              <a:ext uri="{FF2B5EF4-FFF2-40B4-BE49-F238E27FC236}">
                <a16:creationId xmlns:a16="http://schemas.microsoft.com/office/drawing/2014/main" id="{BA7F96DE-F496-C633-B720-284A2ABF71B7}"/>
              </a:ext>
            </a:extLst>
          </p:cNvPr>
          <p:cNvSpPr txBox="1"/>
          <p:nvPr/>
        </p:nvSpPr>
        <p:spPr>
          <a:xfrm>
            <a:off x="6562164" y="4594441"/>
            <a:ext cx="5477436" cy="1600438"/>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Alzheimer's Disease and Other Dementias were low in starting year (1990) but it is gradually increasing as time passes, From the above graph we also observe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china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is more affected as compared to the other 4 countries.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65F4AC72-12CD-754B-A5A9-306A4A6AD1CE}"/>
              </a:ext>
            </a:extLst>
          </p:cNvPr>
          <p:cNvSpPr txBox="1"/>
          <p:nvPr/>
        </p:nvSpPr>
        <p:spPr>
          <a:xfrm>
            <a:off x="4540623" y="203307"/>
            <a:ext cx="4043082" cy="405367"/>
          </a:xfrm>
          <a:prstGeom prst="rect">
            <a:avLst/>
          </a:prstGeom>
          <a:noFill/>
        </p:spPr>
        <p:txBody>
          <a:bodyPr wrap="square" rtlCol="0">
            <a:spAutoFit/>
          </a:bodyPr>
          <a:lstStyle/>
          <a:p>
            <a:pPr>
              <a:lnSpc>
                <a:spcPct val="107000"/>
              </a:lnSpc>
              <a:spcAft>
                <a:spcPts val="800"/>
              </a:spcAft>
            </a:pPr>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Meningitis VS Country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F8E5771-997D-35CC-E141-48E6411C55DD}"/>
              </a:ext>
            </a:extLst>
          </p:cNvPr>
          <p:cNvSpPr txBox="1"/>
          <p:nvPr/>
        </p:nvSpPr>
        <p:spPr>
          <a:xfrm>
            <a:off x="2731993" y="3917333"/>
            <a:ext cx="6728013" cy="677108"/>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Alzheimer’s Disease and other Dementias VS Country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6671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877F9B-5DCF-99AC-8C11-8235E4134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65" y="503594"/>
            <a:ext cx="5731510" cy="2856924"/>
          </a:xfrm>
          <a:prstGeom prst="rect">
            <a:avLst/>
          </a:prstGeom>
        </p:spPr>
      </p:pic>
      <p:pic>
        <p:nvPicPr>
          <p:cNvPr id="3" name="Picture 2">
            <a:extLst>
              <a:ext uri="{FF2B5EF4-FFF2-40B4-BE49-F238E27FC236}">
                <a16:creationId xmlns:a16="http://schemas.microsoft.com/office/drawing/2014/main" id="{E1828B9D-4CE0-1418-2862-370BA2650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65" y="3861526"/>
            <a:ext cx="5730875" cy="2996474"/>
          </a:xfrm>
          <a:prstGeom prst="rect">
            <a:avLst/>
          </a:prstGeom>
        </p:spPr>
      </p:pic>
      <p:sp>
        <p:nvSpPr>
          <p:cNvPr id="4" name="TextBox 3">
            <a:extLst>
              <a:ext uri="{FF2B5EF4-FFF2-40B4-BE49-F238E27FC236}">
                <a16:creationId xmlns:a16="http://schemas.microsoft.com/office/drawing/2014/main" id="{A08D342C-B81C-567A-A337-278AF4BEEEAE}"/>
              </a:ext>
            </a:extLst>
          </p:cNvPr>
          <p:cNvSpPr txBox="1"/>
          <p:nvPr/>
        </p:nvSpPr>
        <p:spPr>
          <a:xfrm>
            <a:off x="6164656" y="914401"/>
            <a:ext cx="5558117" cy="1600438"/>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Parkinson's Disease were low in starting year (1990) but it is gradually increasing as time passes, From the above graph we also observe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china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is more affected as compared to the other 4 countries.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F5C4199C-AA51-C847-D154-1DE6B636F950}"/>
              </a:ext>
            </a:extLst>
          </p:cNvPr>
          <p:cNvSpPr txBox="1"/>
          <p:nvPr/>
        </p:nvSpPr>
        <p:spPr>
          <a:xfrm>
            <a:off x="6299127" y="4343161"/>
            <a:ext cx="5558117" cy="1600438"/>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Nutritional Deficiencies was very high in India but we observe there is a sudden decrease from the year 2004 and now people dying due to Nutritional Deficiencies in 2019 are almost equal to all other 4 countries which are less than 50000 people.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62867AC0-614C-F492-3432-B13F73651C06}"/>
              </a:ext>
            </a:extLst>
          </p:cNvPr>
          <p:cNvSpPr txBox="1"/>
          <p:nvPr/>
        </p:nvSpPr>
        <p:spPr>
          <a:xfrm>
            <a:off x="4043082" y="121713"/>
            <a:ext cx="4105835"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Parkinson's Disease VS Country</a:t>
            </a:r>
            <a:endParaRPr lang="en-IN" sz="2000" b="1" u="sng" dirty="0"/>
          </a:p>
        </p:txBody>
      </p:sp>
      <p:sp>
        <p:nvSpPr>
          <p:cNvPr id="7" name="TextBox 6">
            <a:extLst>
              <a:ext uri="{FF2B5EF4-FFF2-40B4-BE49-F238E27FC236}">
                <a16:creationId xmlns:a16="http://schemas.microsoft.com/office/drawing/2014/main" id="{2103068A-FEFE-8D8B-4BAE-778D6A656E29}"/>
              </a:ext>
            </a:extLst>
          </p:cNvPr>
          <p:cNvSpPr txBox="1"/>
          <p:nvPr/>
        </p:nvSpPr>
        <p:spPr>
          <a:xfrm>
            <a:off x="4043083" y="3461415"/>
            <a:ext cx="4105834"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Nutritional Deficiencies VS Country</a:t>
            </a:r>
            <a:endParaRPr lang="en-IN" sz="2000" b="1" u="sng" dirty="0"/>
          </a:p>
        </p:txBody>
      </p:sp>
    </p:spTree>
    <p:extLst>
      <p:ext uri="{BB962C8B-B14F-4D97-AF65-F5344CB8AC3E}">
        <p14:creationId xmlns:p14="http://schemas.microsoft.com/office/powerpoint/2010/main" val="168746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D6E14E-3F09-8F03-6471-B5B50AD16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6798"/>
            <a:ext cx="5730240" cy="2765454"/>
          </a:xfrm>
          <a:prstGeom prst="rect">
            <a:avLst/>
          </a:prstGeom>
        </p:spPr>
      </p:pic>
      <p:pic>
        <p:nvPicPr>
          <p:cNvPr id="3" name="Picture 2">
            <a:extLst>
              <a:ext uri="{FF2B5EF4-FFF2-40B4-BE49-F238E27FC236}">
                <a16:creationId xmlns:a16="http://schemas.microsoft.com/office/drawing/2014/main" id="{D533B239-F64D-7F92-2B82-6CA18E5842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3982056"/>
            <a:ext cx="5730875" cy="2875944"/>
          </a:xfrm>
          <a:prstGeom prst="rect">
            <a:avLst/>
          </a:prstGeom>
        </p:spPr>
      </p:pic>
      <p:sp>
        <p:nvSpPr>
          <p:cNvPr id="4" name="TextBox 3">
            <a:extLst>
              <a:ext uri="{FF2B5EF4-FFF2-40B4-BE49-F238E27FC236}">
                <a16:creationId xmlns:a16="http://schemas.microsoft.com/office/drawing/2014/main" id="{9516E90A-DBD1-5265-6BB7-52B221A1FEC7}"/>
              </a:ext>
            </a:extLst>
          </p:cNvPr>
          <p:cNvSpPr txBox="1"/>
          <p:nvPr/>
        </p:nvSpPr>
        <p:spPr>
          <a:xfrm>
            <a:off x="6096000" y="815312"/>
            <a:ext cx="5804646" cy="1600438"/>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Malaria is very high in India there is a gradually decrease from the year 1990 to 2019 but people dying due to Malaria is high as compared to the remaining 4 countries in the year 2019, but we also observe country affected by Malaria is only India.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4B2F73FD-B5FC-BA42-0D41-D73C02C0427C}"/>
              </a:ext>
            </a:extLst>
          </p:cNvPr>
          <p:cNvSpPr txBox="1"/>
          <p:nvPr/>
        </p:nvSpPr>
        <p:spPr>
          <a:xfrm>
            <a:off x="6156511" y="4442250"/>
            <a:ext cx="5683623" cy="1600438"/>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Drowning is very high in China and Followed by India but they gradually decrease as time passes but not enough in the remaining countries the number of people dying due to Drowning is less than 20000.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45912DF2-FEBB-4FCF-158B-40E7E5D7E1D6}"/>
              </a:ext>
            </a:extLst>
          </p:cNvPr>
          <p:cNvSpPr txBox="1"/>
          <p:nvPr/>
        </p:nvSpPr>
        <p:spPr>
          <a:xfrm>
            <a:off x="4328161" y="257829"/>
            <a:ext cx="4329953"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Malaria VS Country</a:t>
            </a:r>
            <a:endParaRPr lang="en-IN" sz="2000" b="1" u="sng" dirty="0"/>
          </a:p>
        </p:txBody>
      </p:sp>
      <p:sp>
        <p:nvSpPr>
          <p:cNvPr id="7" name="TextBox 6">
            <a:extLst>
              <a:ext uri="{FF2B5EF4-FFF2-40B4-BE49-F238E27FC236}">
                <a16:creationId xmlns:a16="http://schemas.microsoft.com/office/drawing/2014/main" id="{D5E8744B-2803-309C-DD02-A850379B3A4D}"/>
              </a:ext>
            </a:extLst>
          </p:cNvPr>
          <p:cNvSpPr txBox="1"/>
          <p:nvPr/>
        </p:nvSpPr>
        <p:spPr>
          <a:xfrm>
            <a:off x="4328161" y="3549065"/>
            <a:ext cx="4267200"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Drowning VS Country</a:t>
            </a:r>
            <a:endParaRPr lang="en-IN" sz="2000" b="1" u="sng" dirty="0"/>
          </a:p>
        </p:txBody>
      </p:sp>
    </p:spTree>
    <p:extLst>
      <p:ext uri="{BB962C8B-B14F-4D97-AF65-F5344CB8AC3E}">
        <p14:creationId xmlns:p14="http://schemas.microsoft.com/office/powerpoint/2010/main" val="2671283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3E8AD7-C147-9D5E-42AE-5ABB14F41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56" y="502024"/>
            <a:ext cx="5730240" cy="2742309"/>
          </a:xfrm>
          <a:prstGeom prst="rect">
            <a:avLst/>
          </a:prstGeom>
        </p:spPr>
      </p:pic>
      <p:pic>
        <p:nvPicPr>
          <p:cNvPr id="3" name="Picture 2">
            <a:extLst>
              <a:ext uri="{FF2B5EF4-FFF2-40B4-BE49-F238E27FC236}">
                <a16:creationId xmlns:a16="http://schemas.microsoft.com/office/drawing/2014/main" id="{D202DB5F-EE20-94D5-CE3A-484A9A9BBD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22800"/>
            <a:ext cx="6021331" cy="3135199"/>
          </a:xfrm>
          <a:prstGeom prst="rect">
            <a:avLst/>
          </a:prstGeom>
        </p:spPr>
      </p:pic>
      <p:sp>
        <p:nvSpPr>
          <p:cNvPr id="4" name="TextBox 3">
            <a:extLst>
              <a:ext uri="{FF2B5EF4-FFF2-40B4-BE49-F238E27FC236}">
                <a16:creationId xmlns:a16="http://schemas.microsoft.com/office/drawing/2014/main" id="{6EE0C5FC-81DA-6824-41FE-267BA1263D87}"/>
              </a:ext>
            </a:extLst>
          </p:cNvPr>
          <p:cNvSpPr txBox="1"/>
          <p:nvPr/>
        </p:nvSpPr>
        <p:spPr>
          <a:xfrm>
            <a:off x="6171306" y="697807"/>
            <a:ext cx="5972286" cy="2092881"/>
          </a:xfrm>
          <a:prstGeom prst="rect">
            <a:avLst/>
          </a:prstGeom>
          <a:noFill/>
        </p:spPr>
        <p:txBody>
          <a:bodyPr wrap="square" rtlCol="0">
            <a:spAutoFit/>
          </a:bodyPr>
          <a:lstStyle/>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Interpersonal Violence is high in all Countries except Indonesia, as from the graph we observe the number of people who died due to Interpersonal Violence is Russia till 2005 and then it is gradually decreasing, but for India, it is constant at 40000 and for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china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united states it is gradually decreasing from the year 1990 to the year 2019.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5B1EC01C-FA66-0C2F-592F-3E3341444A71}"/>
              </a:ext>
            </a:extLst>
          </p:cNvPr>
          <p:cNvSpPr txBox="1"/>
          <p:nvPr/>
        </p:nvSpPr>
        <p:spPr>
          <a:xfrm>
            <a:off x="6095999" y="4444159"/>
            <a:ext cx="5827058" cy="1354217"/>
          </a:xfrm>
          <a:prstGeom prst="rect">
            <a:avLst/>
          </a:prstGeom>
          <a:noFill/>
        </p:spPr>
        <p:txBody>
          <a:bodyPr wrap="square" rtlCol="0">
            <a:spAutoFit/>
          </a:bodyPr>
          <a:lstStyle/>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Maternal Disorders are high in India and are gradually decreasing followed by Indonesia and China but as compared to other countries India's death is more in the year 2019.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A3A5FEDF-EA86-1528-E245-69864FC1AA8C}"/>
              </a:ext>
            </a:extLst>
          </p:cNvPr>
          <p:cNvSpPr txBox="1"/>
          <p:nvPr/>
        </p:nvSpPr>
        <p:spPr>
          <a:xfrm>
            <a:off x="3962400" y="132692"/>
            <a:ext cx="4267200"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Interpersonal Violence VS Country</a:t>
            </a:r>
            <a:endParaRPr lang="en-IN" sz="2000" b="1" u="sng" dirty="0"/>
          </a:p>
        </p:txBody>
      </p:sp>
      <p:sp>
        <p:nvSpPr>
          <p:cNvPr id="8" name="TextBox 7">
            <a:extLst>
              <a:ext uri="{FF2B5EF4-FFF2-40B4-BE49-F238E27FC236}">
                <a16:creationId xmlns:a16="http://schemas.microsoft.com/office/drawing/2014/main" id="{C729434A-5FA2-8A14-DD8A-ACCAF4F3DE62}"/>
              </a:ext>
            </a:extLst>
          </p:cNvPr>
          <p:cNvSpPr txBox="1"/>
          <p:nvPr/>
        </p:nvSpPr>
        <p:spPr>
          <a:xfrm>
            <a:off x="4235823" y="3244334"/>
            <a:ext cx="3720353"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Maternal Disorders VS Country</a:t>
            </a:r>
            <a:endParaRPr lang="en-IN" sz="2000" b="1" u="sng" dirty="0"/>
          </a:p>
        </p:txBody>
      </p:sp>
    </p:spTree>
    <p:extLst>
      <p:ext uri="{BB962C8B-B14F-4D97-AF65-F5344CB8AC3E}">
        <p14:creationId xmlns:p14="http://schemas.microsoft.com/office/powerpoint/2010/main" val="3630318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E52C0E-5647-0361-4104-3EF027BAA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1142"/>
            <a:ext cx="6024805" cy="2843190"/>
          </a:xfrm>
          <a:prstGeom prst="rect">
            <a:avLst/>
          </a:prstGeom>
        </p:spPr>
      </p:pic>
      <p:pic>
        <p:nvPicPr>
          <p:cNvPr id="3" name="Picture 2">
            <a:extLst>
              <a:ext uri="{FF2B5EF4-FFF2-40B4-BE49-F238E27FC236}">
                <a16:creationId xmlns:a16="http://schemas.microsoft.com/office/drawing/2014/main" id="{A773EED4-7532-E3A0-82E7-EBD631B6CB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24442"/>
            <a:ext cx="6096000" cy="2972193"/>
          </a:xfrm>
          <a:prstGeom prst="rect">
            <a:avLst/>
          </a:prstGeom>
        </p:spPr>
      </p:pic>
      <p:sp>
        <p:nvSpPr>
          <p:cNvPr id="6" name="TextBox 5">
            <a:extLst>
              <a:ext uri="{FF2B5EF4-FFF2-40B4-BE49-F238E27FC236}">
                <a16:creationId xmlns:a16="http://schemas.microsoft.com/office/drawing/2014/main" id="{24E76172-3E0A-F31C-F706-BCB204706F28}"/>
              </a:ext>
            </a:extLst>
          </p:cNvPr>
          <p:cNvSpPr txBox="1"/>
          <p:nvPr/>
        </p:nvSpPr>
        <p:spPr>
          <a:xfrm>
            <a:off x="6096000" y="829790"/>
            <a:ext cx="6024803" cy="1660134"/>
          </a:xfrm>
          <a:prstGeom prst="rect">
            <a:avLst/>
          </a:prstGeom>
          <a:noFill/>
        </p:spPr>
        <p:txBody>
          <a:bodyPr wrap="square" rtlCol="0">
            <a:spAutoFit/>
          </a:bodyPr>
          <a:lstStyle/>
          <a:p>
            <a:pPr algn="just">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HIV/AIDS are less starting the year 1990 except in the United States but after 1997 the people death is decreasing till 2019, India after 1992 the number of people die due to HIV/AIDS is sudden increase and continues till 2006 and after 2007 the people die due to HIV/AIDS id gradually decrease.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7FB31A0-45A2-7F04-45AD-6ECC89DB3AF3}"/>
              </a:ext>
            </a:extLst>
          </p:cNvPr>
          <p:cNvSpPr txBox="1"/>
          <p:nvPr/>
        </p:nvSpPr>
        <p:spPr>
          <a:xfrm>
            <a:off x="6096000" y="4221003"/>
            <a:ext cx="6024802" cy="1569660"/>
          </a:xfrm>
          <a:prstGeom prst="rect">
            <a:avLst/>
          </a:prstGeom>
          <a:noFill/>
        </p:spPr>
        <p:txBody>
          <a:bodyPr wrap="square" rtlCol="0">
            <a:spAutoFit/>
          </a:bodyPr>
          <a:lstStyle/>
          <a:p>
            <a:pPr algn="just"/>
            <a:r>
              <a:rPr lang="en-US" sz="1600" dirty="0">
                <a:effectLst/>
                <a:latin typeface="Times New Roman" panose="02020603050405020304" pitchFamily="18" charset="0"/>
                <a:ea typeface="Calibri" panose="020F0502020204030204" pitchFamily="34" charset="0"/>
              </a:rPr>
              <a:t>From the above Line graph, we observe people dying due to Drug Use Disorders was high in China but suddenly decrease after 2000 year but in the united states the death of people due to Drug Use Disorders is increasing since the year 1990 and sudden increase in the year 2005 and continues increasing at last and for other 3 countries it remains constant under 10000.</a:t>
            </a:r>
            <a:endParaRPr lang="en-IN" sz="1600" dirty="0"/>
          </a:p>
        </p:txBody>
      </p:sp>
      <p:sp>
        <p:nvSpPr>
          <p:cNvPr id="8" name="TextBox 7">
            <a:extLst>
              <a:ext uri="{FF2B5EF4-FFF2-40B4-BE49-F238E27FC236}">
                <a16:creationId xmlns:a16="http://schemas.microsoft.com/office/drawing/2014/main" id="{70140A7D-DC24-DD6F-49D3-97EAA62AD4FF}"/>
              </a:ext>
            </a:extLst>
          </p:cNvPr>
          <p:cNvSpPr txBox="1"/>
          <p:nvPr/>
        </p:nvSpPr>
        <p:spPr>
          <a:xfrm>
            <a:off x="4666652" y="81032"/>
            <a:ext cx="2716306"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HIV/AIDS VS Country</a:t>
            </a:r>
            <a:endParaRPr lang="en-IN" sz="2000" b="1" u="sng" dirty="0"/>
          </a:p>
        </p:txBody>
      </p:sp>
      <p:sp>
        <p:nvSpPr>
          <p:cNvPr id="9" name="TextBox 8">
            <a:extLst>
              <a:ext uri="{FF2B5EF4-FFF2-40B4-BE49-F238E27FC236}">
                <a16:creationId xmlns:a16="http://schemas.microsoft.com/office/drawing/2014/main" id="{45910527-451C-29B1-D142-36DD0BC1C1F3}"/>
              </a:ext>
            </a:extLst>
          </p:cNvPr>
          <p:cNvSpPr txBox="1"/>
          <p:nvPr/>
        </p:nvSpPr>
        <p:spPr>
          <a:xfrm>
            <a:off x="4179794" y="3324332"/>
            <a:ext cx="3832412"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rPr>
              <a:t>Drug Use Disorders VS Country</a:t>
            </a:r>
            <a:endParaRPr lang="en-IN" sz="2000" b="1" u="sng" dirty="0"/>
          </a:p>
        </p:txBody>
      </p:sp>
    </p:spTree>
    <p:extLst>
      <p:ext uri="{BB962C8B-B14F-4D97-AF65-F5344CB8AC3E}">
        <p14:creationId xmlns:p14="http://schemas.microsoft.com/office/powerpoint/2010/main" val="2076336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CA12C9-CDFB-CA5F-338A-DE71BF753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 y="592791"/>
            <a:ext cx="5729605" cy="2756608"/>
          </a:xfrm>
          <a:prstGeom prst="rect">
            <a:avLst/>
          </a:prstGeom>
        </p:spPr>
      </p:pic>
      <p:pic>
        <p:nvPicPr>
          <p:cNvPr id="3" name="Picture 2">
            <a:extLst>
              <a:ext uri="{FF2B5EF4-FFF2-40B4-BE49-F238E27FC236}">
                <a16:creationId xmlns:a16="http://schemas.microsoft.com/office/drawing/2014/main" id="{FAFBE9FC-25B0-6905-E7A4-D54E6FC3A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91517"/>
            <a:ext cx="5730240" cy="2866483"/>
          </a:xfrm>
          <a:prstGeom prst="rect">
            <a:avLst/>
          </a:prstGeom>
        </p:spPr>
      </p:pic>
      <p:sp>
        <p:nvSpPr>
          <p:cNvPr id="4" name="TextBox 3">
            <a:extLst>
              <a:ext uri="{FF2B5EF4-FFF2-40B4-BE49-F238E27FC236}">
                <a16:creationId xmlns:a16="http://schemas.microsoft.com/office/drawing/2014/main" id="{DBC30B6F-3FA5-963A-5054-A760D56A4F05}"/>
              </a:ext>
            </a:extLst>
          </p:cNvPr>
          <p:cNvSpPr txBox="1"/>
          <p:nvPr/>
        </p:nvSpPr>
        <p:spPr>
          <a:xfrm>
            <a:off x="5775990" y="738104"/>
            <a:ext cx="6328446" cy="1396664"/>
          </a:xfrm>
          <a:prstGeom prst="rect">
            <a:avLst/>
          </a:prstGeom>
          <a:noFill/>
        </p:spPr>
        <p:txBody>
          <a:bodyPr wrap="square" rtlCol="0">
            <a:spAutoFit/>
          </a:bodyPr>
          <a:lstStyle/>
          <a:p>
            <a:pPr algn="just">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Tuberculosis is high in India there is a very slow decrease of death of people due to Tuberculosis in India, and for China and Indonesia, we observe a gradual decrease in the death ratio of people and till the year 2019 the remaining 4 countries except for India the number of death is less than 10000.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88BBF27-0122-D595-859C-8245F8830583}"/>
              </a:ext>
            </a:extLst>
          </p:cNvPr>
          <p:cNvSpPr txBox="1"/>
          <p:nvPr/>
        </p:nvSpPr>
        <p:spPr>
          <a:xfrm>
            <a:off x="5862919" y="4395788"/>
            <a:ext cx="6154589" cy="1600438"/>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Cardiovascular Diseases are increasing in China from the Year 1990 to the year 2019, Same condition is in India but the number of people dying due to Cardiovascular Diseases is less as compared to China and for other 3 countries the count remains constant.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AFE3FDFD-463C-2965-A479-A64F09B342DD}"/>
              </a:ext>
            </a:extLst>
          </p:cNvPr>
          <p:cNvSpPr txBox="1"/>
          <p:nvPr/>
        </p:nvSpPr>
        <p:spPr>
          <a:xfrm>
            <a:off x="4697505" y="131835"/>
            <a:ext cx="2976284"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Tuberculosis VS Country</a:t>
            </a:r>
            <a:endParaRPr lang="en-IN" sz="2000" b="1" u="sng" dirty="0"/>
          </a:p>
        </p:txBody>
      </p:sp>
      <p:sp>
        <p:nvSpPr>
          <p:cNvPr id="7" name="TextBox 6">
            <a:extLst>
              <a:ext uri="{FF2B5EF4-FFF2-40B4-BE49-F238E27FC236}">
                <a16:creationId xmlns:a16="http://schemas.microsoft.com/office/drawing/2014/main" id="{3CEF3242-63E5-9AD9-20A8-E05FB17E96AB}"/>
              </a:ext>
            </a:extLst>
          </p:cNvPr>
          <p:cNvSpPr txBox="1"/>
          <p:nvPr/>
        </p:nvSpPr>
        <p:spPr>
          <a:xfrm>
            <a:off x="3953434" y="3349399"/>
            <a:ext cx="4285131"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Cardiovascular Diseases VS Country</a:t>
            </a:r>
            <a:endParaRPr lang="en-IN" sz="2000" b="1" u="sng" dirty="0"/>
          </a:p>
        </p:txBody>
      </p:sp>
    </p:spTree>
    <p:extLst>
      <p:ext uri="{BB962C8B-B14F-4D97-AF65-F5344CB8AC3E}">
        <p14:creationId xmlns:p14="http://schemas.microsoft.com/office/powerpoint/2010/main" val="2323175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AC46DD-BEB1-EEE0-5EED-09F9873C93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4227"/>
            <a:ext cx="5916706" cy="2795069"/>
          </a:xfrm>
          <a:prstGeom prst="rect">
            <a:avLst/>
          </a:prstGeom>
        </p:spPr>
      </p:pic>
      <p:pic>
        <p:nvPicPr>
          <p:cNvPr id="3" name="Picture 2">
            <a:extLst>
              <a:ext uri="{FF2B5EF4-FFF2-40B4-BE49-F238E27FC236}">
                <a16:creationId xmlns:a16="http://schemas.microsoft.com/office/drawing/2014/main" id="{397802C9-D903-22F7-907B-7ADED971DC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68" y="4062931"/>
            <a:ext cx="5728970" cy="2795069"/>
          </a:xfrm>
          <a:prstGeom prst="rect">
            <a:avLst/>
          </a:prstGeom>
        </p:spPr>
      </p:pic>
      <p:sp>
        <p:nvSpPr>
          <p:cNvPr id="4" name="TextBox 3">
            <a:extLst>
              <a:ext uri="{FF2B5EF4-FFF2-40B4-BE49-F238E27FC236}">
                <a16:creationId xmlns:a16="http://schemas.microsoft.com/office/drawing/2014/main" id="{4A5D4A47-43A8-D615-1106-F9C4C6639F57}"/>
              </a:ext>
            </a:extLst>
          </p:cNvPr>
          <p:cNvSpPr txBox="1"/>
          <p:nvPr/>
        </p:nvSpPr>
        <p:spPr>
          <a:xfrm>
            <a:off x="6011096" y="978431"/>
            <a:ext cx="6180903" cy="1846659"/>
          </a:xfrm>
          <a:prstGeom prst="rect">
            <a:avLst/>
          </a:prstGeom>
          <a:noFill/>
        </p:spPr>
        <p:txBody>
          <a:bodyPr wrap="square" rtlCol="0">
            <a:spAutoFit/>
          </a:bodyPr>
          <a:lstStyle/>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Lower Respiratory Infections was High in India and China in the year 1990 but as time passes it gradually decrease till the year 2019 for the other 3 countries the count remains constant, but for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india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if we observe the count for the year 2019 the people die due to Lower Respiratory Infections is very much high as compare to other 4 countries.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A09CD2F8-1E28-C2CE-008D-8ED057170768}"/>
              </a:ext>
            </a:extLst>
          </p:cNvPr>
          <p:cNvSpPr txBox="1"/>
          <p:nvPr/>
        </p:nvSpPr>
        <p:spPr>
          <a:xfrm>
            <a:off x="5822838" y="4525597"/>
            <a:ext cx="5993167" cy="2092881"/>
          </a:xfrm>
          <a:prstGeom prst="rect">
            <a:avLst/>
          </a:prstGeom>
          <a:noFill/>
        </p:spPr>
        <p:txBody>
          <a:bodyPr wrap="square" rtlCol="0">
            <a:spAutoFit/>
          </a:bodyPr>
          <a:lstStyle/>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Neonatal Disorders was High in India and gradually decreasing, the count in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china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for starting the year 1990 was near about 300000 and the count decreased till the year 2019 which was less than 100000, and for other 3 countries the count remains constant, but for India, if we observe the count for the year 2019 the people die due to Neonatal Disorders is very much high as compare to other 4 countries.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6E6A4649-3D6F-E9F9-75A0-E7C076AA13B3}"/>
              </a:ext>
            </a:extLst>
          </p:cNvPr>
          <p:cNvSpPr txBox="1"/>
          <p:nvPr/>
        </p:nvSpPr>
        <p:spPr>
          <a:xfrm>
            <a:off x="3628465" y="132563"/>
            <a:ext cx="4935070"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Lower Respiratory Infections VS Country</a:t>
            </a:r>
            <a:endParaRPr lang="en-IN" sz="2000" b="1" u="sng" dirty="0"/>
          </a:p>
        </p:txBody>
      </p:sp>
      <p:sp>
        <p:nvSpPr>
          <p:cNvPr id="7" name="TextBox 6">
            <a:extLst>
              <a:ext uri="{FF2B5EF4-FFF2-40B4-BE49-F238E27FC236}">
                <a16:creationId xmlns:a16="http://schemas.microsoft.com/office/drawing/2014/main" id="{D439F9B9-57EC-9FFD-928D-CECB0913B125}"/>
              </a:ext>
            </a:extLst>
          </p:cNvPr>
          <p:cNvSpPr txBox="1"/>
          <p:nvPr/>
        </p:nvSpPr>
        <p:spPr>
          <a:xfrm>
            <a:off x="4101745" y="3501358"/>
            <a:ext cx="3818703"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Neonatal Disorders VS Country</a:t>
            </a:r>
            <a:endParaRPr lang="en-IN" sz="2000" b="1" u="sng" dirty="0"/>
          </a:p>
        </p:txBody>
      </p:sp>
    </p:spTree>
    <p:extLst>
      <p:ext uri="{BB962C8B-B14F-4D97-AF65-F5344CB8AC3E}">
        <p14:creationId xmlns:p14="http://schemas.microsoft.com/office/powerpoint/2010/main" val="2927476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567FA8-A2DA-BF4E-23E6-F86AB39C8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9499"/>
            <a:ext cx="6329082" cy="2743200"/>
          </a:xfrm>
          <a:prstGeom prst="rect">
            <a:avLst/>
          </a:prstGeom>
        </p:spPr>
      </p:pic>
      <p:pic>
        <p:nvPicPr>
          <p:cNvPr id="3" name="Picture 2">
            <a:extLst>
              <a:ext uri="{FF2B5EF4-FFF2-40B4-BE49-F238E27FC236}">
                <a16:creationId xmlns:a16="http://schemas.microsoft.com/office/drawing/2014/main" id="{6F86AB40-AEBD-6103-8DD2-0B5894411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24" y="3863788"/>
            <a:ext cx="6151581" cy="2968782"/>
          </a:xfrm>
          <a:prstGeom prst="rect">
            <a:avLst/>
          </a:prstGeom>
        </p:spPr>
      </p:pic>
      <p:sp>
        <p:nvSpPr>
          <p:cNvPr id="4" name="TextBox 3">
            <a:extLst>
              <a:ext uri="{FF2B5EF4-FFF2-40B4-BE49-F238E27FC236}">
                <a16:creationId xmlns:a16="http://schemas.microsoft.com/office/drawing/2014/main" id="{FC7EE912-0C25-3538-FB90-FF628A0658BD}"/>
              </a:ext>
            </a:extLst>
          </p:cNvPr>
          <p:cNvSpPr txBox="1"/>
          <p:nvPr/>
        </p:nvSpPr>
        <p:spPr>
          <a:xfrm>
            <a:off x="6374539" y="947532"/>
            <a:ext cx="5710518" cy="1600438"/>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Alcohol Use Disorders was High in Russia, it remains Constant but for the other 3 countries, it gradually increased, and for Indonesia, it remains constant very less people die due to Alcohol use disorders.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CA8F416D-F98D-78E5-C4BB-F91D378FD502}"/>
              </a:ext>
            </a:extLst>
          </p:cNvPr>
          <p:cNvSpPr txBox="1"/>
          <p:nvPr/>
        </p:nvSpPr>
        <p:spPr>
          <a:xfrm>
            <a:off x="6329082" y="4643718"/>
            <a:ext cx="5801433" cy="1107996"/>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Self-harm is high in China and India for Russia it was increasing but later it decrease for the united states and Indonesia it remains constant.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E4B27901-5A2D-E8F1-DB8E-B09ADE872AF1}"/>
              </a:ext>
            </a:extLst>
          </p:cNvPr>
          <p:cNvSpPr txBox="1"/>
          <p:nvPr/>
        </p:nvSpPr>
        <p:spPr>
          <a:xfrm>
            <a:off x="4155141" y="25430"/>
            <a:ext cx="4347882"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Alcohol Use Disorders VS Country</a:t>
            </a:r>
            <a:endParaRPr lang="en-IN" sz="2000" b="1" u="sng" dirty="0"/>
          </a:p>
        </p:txBody>
      </p:sp>
      <p:sp>
        <p:nvSpPr>
          <p:cNvPr id="7" name="TextBox 6">
            <a:extLst>
              <a:ext uri="{FF2B5EF4-FFF2-40B4-BE49-F238E27FC236}">
                <a16:creationId xmlns:a16="http://schemas.microsoft.com/office/drawing/2014/main" id="{C3306BFC-E3A1-C139-ABA7-3CD40EAC1D79}"/>
              </a:ext>
            </a:extLst>
          </p:cNvPr>
          <p:cNvSpPr txBox="1"/>
          <p:nvPr/>
        </p:nvSpPr>
        <p:spPr>
          <a:xfrm>
            <a:off x="4724400" y="3463678"/>
            <a:ext cx="2743200"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Self-harm Vs Country</a:t>
            </a:r>
            <a:endParaRPr lang="en-IN" sz="2000" b="1" u="sng" dirty="0"/>
          </a:p>
        </p:txBody>
      </p:sp>
    </p:spTree>
    <p:extLst>
      <p:ext uri="{BB962C8B-B14F-4D97-AF65-F5344CB8AC3E}">
        <p14:creationId xmlns:p14="http://schemas.microsoft.com/office/powerpoint/2010/main" val="3424388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A0A690-E6E7-D8B9-F077-430B53B33879}"/>
              </a:ext>
            </a:extLst>
          </p:cNvPr>
          <p:cNvSpPr txBox="1"/>
          <p:nvPr/>
        </p:nvSpPr>
        <p:spPr>
          <a:xfrm>
            <a:off x="4177553" y="776662"/>
            <a:ext cx="3361765" cy="523220"/>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Problem Statement </a:t>
            </a:r>
          </a:p>
        </p:txBody>
      </p:sp>
      <p:sp>
        <p:nvSpPr>
          <p:cNvPr id="5" name="TextBox 4">
            <a:extLst>
              <a:ext uri="{FF2B5EF4-FFF2-40B4-BE49-F238E27FC236}">
                <a16:creationId xmlns:a16="http://schemas.microsoft.com/office/drawing/2014/main" id="{34F364D2-FFDE-7A41-13E5-537DCD73C1FC}"/>
              </a:ext>
            </a:extLst>
          </p:cNvPr>
          <p:cNvSpPr txBox="1"/>
          <p:nvPr/>
        </p:nvSpPr>
        <p:spPr>
          <a:xfrm>
            <a:off x="1470211" y="2384612"/>
            <a:ext cx="9251577" cy="1862561"/>
          </a:xfrm>
          <a:prstGeom prst="rect">
            <a:avLst/>
          </a:prstGeom>
          <a:noFill/>
        </p:spPr>
        <p:txBody>
          <a:bodyPr wrap="square" rtlCol="0">
            <a:spAutoFit/>
          </a:bodyPr>
          <a:lstStyle/>
          <a:p>
            <a:pPr marL="342900" indent="-342900">
              <a:lnSpc>
                <a:spcPct val="107000"/>
              </a:lnSpc>
              <a:spcAft>
                <a:spcPts val="800"/>
              </a:spcAft>
              <a:buAutoNum type="arabicParenR"/>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apply analytical skills and to give findings and conclusions in detail about data analysis. </a:t>
            </a:r>
          </a:p>
          <a:p>
            <a:pPr>
              <a:lnSpc>
                <a:spcPct val="107000"/>
              </a:lnSpc>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Causes of Death</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an official determination of conditions resulting in a human’s death that resulted in or contributed to death, and the circumstances of the accident or Disease.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46827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DA3457-003A-6D29-EFBF-6F2C2440E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5104"/>
            <a:ext cx="5729605" cy="2505710"/>
          </a:xfrm>
          <a:prstGeom prst="rect">
            <a:avLst/>
          </a:prstGeom>
        </p:spPr>
      </p:pic>
      <p:pic>
        <p:nvPicPr>
          <p:cNvPr id="3" name="Picture 2">
            <a:extLst>
              <a:ext uri="{FF2B5EF4-FFF2-40B4-BE49-F238E27FC236}">
                <a16:creationId xmlns:a16="http://schemas.microsoft.com/office/drawing/2014/main" id="{95FAB87B-D523-524A-C2F7-30D76A623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912" y="3908612"/>
            <a:ext cx="5728970" cy="2861310"/>
          </a:xfrm>
          <a:prstGeom prst="rect">
            <a:avLst/>
          </a:prstGeom>
        </p:spPr>
      </p:pic>
      <p:sp>
        <p:nvSpPr>
          <p:cNvPr id="4" name="TextBox 3">
            <a:extLst>
              <a:ext uri="{FF2B5EF4-FFF2-40B4-BE49-F238E27FC236}">
                <a16:creationId xmlns:a16="http://schemas.microsoft.com/office/drawing/2014/main" id="{30B7D919-D9C0-083A-0B13-8E21461D864D}"/>
              </a:ext>
            </a:extLst>
          </p:cNvPr>
          <p:cNvSpPr txBox="1"/>
          <p:nvPr/>
        </p:nvSpPr>
        <p:spPr>
          <a:xfrm>
            <a:off x="5871882" y="908392"/>
            <a:ext cx="6158753" cy="1600438"/>
          </a:xfrm>
          <a:prstGeom prst="rect">
            <a:avLst/>
          </a:prstGeom>
          <a:noFill/>
        </p:spPr>
        <p:txBody>
          <a:bodyPr wrap="square" rtlCol="0">
            <a:spAutoFit/>
          </a:bodyPr>
          <a:lstStyle/>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Exposure to Forces of Nature is high in China and Indonesia for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china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in 2007 the people die most due to Exposure to Forces of Nature and for Indonesia in 2004 the people die most Exposure to Forces of Nature and for other 3 countries, it remains constant.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36314833-67D6-E72E-D916-03984F5D8663}"/>
              </a:ext>
            </a:extLst>
          </p:cNvPr>
          <p:cNvSpPr txBox="1"/>
          <p:nvPr/>
        </p:nvSpPr>
        <p:spPr>
          <a:xfrm>
            <a:off x="6033246" y="4349170"/>
            <a:ext cx="6158753" cy="1600438"/>
          </a:xfrm>
          <a:prstGeom prst="rect">
            <a:avLst/>
          </a:prstGeom>
          <a:noFill/>
        </p:spPr>
        <p:txBody>
          <a:bodyPr wrap="square" rtlCol="0">
            <a:spAutoFit/>
          </a:bodyPr>
          <a:lstStyle/>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Diarrheal Diseases was High in India and gradually decreasing, and for the other 4 countries the count remains constant, but for India, if we observe the count for the year 2019 the people die due to Neonatal Disorders is very much high as compare to other 4 countries.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D32F337E-8B25-EB20-0E48-DD77E4BCE3AC}"/>
              </a:ext>
            </a:extLst>
          </p:cNvPr>
          <p:cNvSpPr txBox="1"/>
          <p:nvPr/>
        </p:nvSpPr>
        <p:spPr>
          <a:xfrm>
            <a:off x="3536576" y="34668"/>
            <a:ext cx="4993341"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Exposure to Forces of Nature VS Country</a:t>
            </a:r>
            <a:endParaRPr lang="en-IN" sz="2000" b="1" u="sng" dirty="0"/>
          </a:p>
        </p:txBody>
      </p:sp>
      <p:sp>
        <p:nvSpPr>
          <p:cNvPr id="7" name="TextBox 6">
            <a:extLst>
              <a:ext uri="{FF2B5EF4-FFF2-40B4-BE49-F238E27FC236}">
                <a16:creationId xmlns:a16="http://schemas.microsoft.com/office/drawing/2014/main" id="{0A8292A6-7047-F5E3-6E0F-0F963FB921DA}"/>
              </a:ext>
            </a:extLst>
          </p:cNvPr>
          <p:cNvSpPr txBox="1"/>
          <p:nvPr/>
        </p:nvSpPr>
        <p:spPr>
          <a:xfrm>
            <a:off x="3980329" y="3446929"/>
            <a:ext cx="3783106"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Diarrheal Diseases VS Country</a:t>
            </a:r>
            <a:endParaRPr lang="en-IN" sz="2000" b="1" u="sng" dirty="0"/>
          </a:p>
        </p:txBody>
      </p:sp>
    </p:spTree>
    <p:extLst>
      <p:ext uri="{BB962C8B-B14F-4D97-AF65-F5344CB8AC3E}">
        <p14:creationId xmlns:p14="http://schemas.microsoft.com/office/powerpoint/2010/main" val="1888323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CCA69E-2BFE-92C5-C384-EEC9CA743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 y="638392"/>
            <a:ext cx="6091779" cy="2602230"/>
          </a:xfrm>
          <a:prstGeom prst="rect">
            <a:avLst/>
          </a:prstGeom>
        </p:spPr>
      </p:pic>
      <p:pic>
        <p:nvPicPr>
          <p:cNvPr id="3" name="Picture 2">
            <a:extLst>
              <a:ext uri="{FF2B5EF4-FFF2-40B4-BE49-F238E27FC236}">
                <a16:creationId xmlns:a16="http://schemas.microsoft.com/office/drawing/2014/main" id="{BD5C5774-7DAF-8457-D468-3F8C87F304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5" y="3798332"/>
            <a:ext cx="6089574" cy="3098800"/>
          </a:xfrm>
          <a:prstGeom prst="rect">
            <a:avLst/>
          </a:prstGeom>
        </p:spPr>
      </p:pic>
      <p:sp>
        <p:nvSpPr>
          <p:cNvPr id="4" name="TextBox 3">
            <a:extLst>
              <a:ext uri="{FF2B5EF4-FFF2-40B4-BE49-F238E27FC236}">
                <a16:creationId xmlns:a16="http://schemas.microsoft.com/office/drawing/2014/main" id="{786EC406-B0EB-68C6-4E7F-FBF512FAFCDF}"/>
              </a:ext>
            </a:extLst>
          </p:cNvPr>
          <p:cNvSpPr txBox="1"/>
          <p:nvPr/>
        </p:nvSpPr>
        <p:spPr>
          <a:xfrm>
            <a:off x="6151263" y="950096"/>
            <a:ext cx="5997388" cy="1354217"/>
          </a:xfrm>
          <a:prstGeom prst="rect">
            <a:avLst/>
          </a:prstGeom>
          <a:noFill/>
        </p:spPr>
        <p:txBody>
          <a:bodyPr wrap="square" rtlCol="0">
            <a:spAutoFit/>
          </a:bodyPr>
          <a:lstStyle/>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Environmental Heat and Cold Exposure was High in Russia and followed by India for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china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it is gradually decreasing, and for the remaining 2 countries it remains constant.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54EEB09E-5541-0C7E-3320-B3E9BBCEE710}"/>
              </a:ext>
            </a:extLst>
          </p:cNvPr>
          <p:cNvSpPr txBox="1"/>
          <p:nvPr/>
        </p:nvSpPr>
        <p:spPr>
          <a:xfrm>
            <a:off x="6206527" y="4631933"/>
            <a:ext cx="5886861" cy="1600438"/>
          </a:xfrm>
          <a:prstGeom prst="rect">
            <a:avLst/>
          </a:prstGeom>
          <a:noFill/>
        </p:spPr>
        <p:txBody>
          <a:bodyPr wrap="square" rtlCol="0">
            <a:spAutoFit/>
          </a:bodyPr>
          <a:lstStyle/>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Neoplasms are increasing in China from the Year 1990 to the year 2019, and for the remaining 4 countries it remains constant till the year 2010, and very little increase in death of people after the year 2010.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7771BE85-F0F5-7B70-D69C-E3267334CC2A}"/>
              </a:ext>
            </a:extLst>
          </p:cNvPr>
          <p:cNvSpPr txBox="1"/>
          <p:nvPr/>
        </p:nvSpPr>
        <p:spPr>
          <a:xfrm>
            <a:off x="2734497" y="80682"/>
            <a:ext cx="5997388"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Environmental Heat and Cold Exposure VS Country</a:t>
            </a:r>
            <a:endParaRPr lang="en-IN" sz="2000" b="1" u="sng" dirty="0"/>
          </a:p>
        </p:txBody>
      </p:sp>
      <p:sp>
        <p:nvSpPr>
          <p:cNvPr id="7" name="TextBox 6">
            <a:extLst>
              <a:ext uri="{FF2B5EF4-FFF2-40B4-BE49-F238E27FC236}">
                <a16:creationId xmlns:a16="http://schemas.microsoft.com/office/drawing/2014/main" id="{0C5382C7-7BC2-BD52-3486-1BC41DCAA4A4}"/>
              </a:ext>
            </a:extLst>
          </p:cNvPr>
          <p:cNvSpPr txBox="1"/>
          <p:nvPr/>
        </p:nvSpPr>
        <p:spPr>
          <a:xfrm>
            <a:off x="4312285" y="3398222"/>
            <a:ext cx="2841812"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Neoplasms VS Country</a:t>
            </a:r>
            <a:endParaRPr lang="en-IN" sz="2000" b="1" u="sng" dirty="0"/>
          </a:p>
        </p:txBody>
      </p:sp>
    </p:spTree>
    <p:extLst>
      <p:ext uri="{BB962C8B-B14F-4D97-AF65-F5344CB8AC3E}">
        <p14:creationId xmlns:p14="http://schemas.microsoft.com/office/powerpoint/2010/main" val="1918535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08EDBD-1101-52A3-45F3-35C860D89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3654"/>
            <a:ext cx="5730240" cy="2607310"/>
          </a:xfrm>
          <a:prstGeom prst="rect">
            <a:avLst/>
          </a:prstGeom>
        </p:spPr>
      </p:pic>
      <p:pic>
        <p:nvPicPr>
          <p:cNvPr id="3" name="Picture 2">
            <a:extLst>
              <a:ext uri="{FF2B5EF4-FFF2-40B4-BE49-F238E27FC236}">
                <a16:creationId xmlns:a16="http://schemas.microsoft.com/office/drawing/2014/main" id="{EB8BC8C4-5EA3-04F5-BAC3-FA80FEE2A8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 y="4004945"/>
            <a:ext cx="6095365" cy="2853055"/>
          </a:xfrm>
          <a:prstGeom prst="rect">
            <a:avLst/>
          </a:prstGeom>
        </p:spPr>
      </p:pic>
      <p:sp>
        <p:nvSpPr>
          <p:cNvPr id="4" name="TextBox 3">
            <a:extLst>
              <a:ext uri="{FF2B5EF4-FFF2-40B4-BE49-F238E27FC236}">
                <a16:creationId xmlns:a16="http://schemas.microsoft.com/office/drawing/2014/main" id="{090C408A-7FE1-E888-CF80-6F6B34610ABC}"/>
              </a:ext>
            </a:extLst>
          </p:cNvPr>
          <p:cNvSpPr txBox="1"/>
          <p:nvPr/>
        </p:nvSpPr>
        <p:spPr>
          <a:xfrm>
            <a:off x="5961530" y="911104"/>
            <a:ext cx="6096000" cy="1354217"/>
          </a:xfrm>
          <a:prstGeom prst="rect">
            <a:avLst/>
          </a:prstGeom>
          <a:noFill/>
        </p:spPr>
        <p:txBody>
          <a:bodyPr wrap="square" rtlCol="0">
            <a:spAutoFit/>
          </a:bodyPr>
          <a:lstStyle/>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Conflict and Terrorism is high in India and Russia for the united states the number of people dying due to Conflict and Terrorism was high in 2001 and after that, it decreased same for Indonesia and China.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CD657D8B-C6FF-83BA-C056-F3EC7A07D486}"/>
              </a:ext>
            </a:extLst>
          </p:cNvPr>
          <p:cNvSpPr txBox="1"/>
          <p:nvPr/>
        </p:nvSpPr>
        <p:spPr>
          <a:xfrm>
            <a:off x="6141141" y="4652137"/>
            <a:ext cx="6005718" cy="1600438"/>
          </a:xfrm>
          <a:prstGeom prst="rect">
            <a:avLst/>
          </a:prstGeom>
          <a:noFill/>
        </p:spPr>
        <p:txBody>
          <a:bodyPr wrap="square" rtlCol="0">
            <a:spAutoFit/>
          </a:bodyPr>
          <a:lstStyle/>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Diabetes Mellitus was less for every country starting the year 1990 but then it increase every year till 2019 except for Russia, The most people dying due to Diabetes Mellitus was high India followed by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china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followed by Indonesia in the year 2019.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064053C4-5CFA-04ED-27DE-A7FB7C864144}"/>
              </a:ext>
            </a:extLst>
          </p:cNvPr>
          <p:cNvSpPr txBox="1"/>
          <p:nvPr/>
        </p:nvSpPr>
        <p:spPr>
          <a:xfrm>
            <a:off x="3932817" y="126093"/>
            <a:ext cx="4326365"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Conflict and Terrorism VS Country</a:t>
            </a:r>
            <a:endParaRPr lang="en-IN" sz="2000" b="1" u="sng" dirty="0"/>
          </a:p>
        </p:txBody>
      </p:sp>
      <p:sp>
        <p:nvSpPr>
          <p:cNvPr id="7" name="TextBox 6">
            <a:extLst>
              <a:ext uri="{FF2B5EF4-FFF2-40B4-BE49-F238E27FC236}">
                <a16:creationId xmlns:a16="http://schemas.microsoft.com/office/drawing/2014/main" id="{54168F06-6DEA-F94A-516D-15B5DE90A10D}"/>
              </a:ext>
            </a:extLst>
          </p:cNvPr>
          <p:cNvSpPr txBox="1"/>
          <p:nvPr/>
        </p:nvSpPr>
        <p:spPr>
          <a:xfrm>
            <a:off x="3923851" y="3359420"/>
            <a:ext cx="3612777"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Diabetes Mellitus VS Country</a:t>
            </a:r>
            <a:endParaRPr lang="en-IN" sz="2000" b="1" u="sng" dirty="0"/>
          </a:p>
        </p:txBody>
      </p:sp>
    </p:spTree>
    <p:extLst>
      <p:ext uri="{BB962C8B-B14F-4D97-AF65-F5344CB8AC3E}">
        <p14:creationId xmlns:p14="http://schemas.microsoft.com/office/powerpoint/2010/main" val="3593792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C7A779-BEE1-0671-F484-07D66A905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43" y="431196"/>
            <a:ext cx="5731510" cy="2957830"/>
          </a:xfrm>
          <a:prstGeom prst="rect">
            <a:avLst/>
          </a:prstGeom>
        </p:spPr>
      </p:pic>
      <p:pic>
        <p:nvPicPr>
          <p:cNvPr id="3" name="Picture 2">
            <a:extLst>
              <a:ext uri="{FF2B5EF4-FFF2-40B4-BE49-F238E27FC236}">
                <a16:creationId xmlns:a16="http://schemas.microsoft.com/office/drawing/2014/main" id="{61BB82A4-1A0B-F50D-5192-4C68ADCE6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14800"/>
            <a:ext cx="5730875" cy="2658110"/>
          </a:xfrm>
          <a:prstGeom prst="rect">
            <a:avLst/>
          </a:prstGeom>
        </p:spPr>
      </p:pic>
      <p:sp>
        <p:nvSpPr>
          <p:cNvPr id="4" name="TextBox 3">
            <a:extLst>
              <a:ext uri="{FF2B5EF4-FFF2-40B4-BE49-F238E27FC236}">
                <a16:creationId xmlns:a16="http://schemas.microsoft.com/office/drawing/2014/main" id="{116A4D1C-8CB5-EF9B-D73E-BCA406D19D5A}"/>
              </a:ext>
            </a:extLst>
          </p:cNvPr>
          <p:cNvSpPr txBox="1"/>
          <p:nvPr/>
        </p:nvSpPr>
        <p:spPr>
          <a:xfrm>
            <a:off x="5973557" y="1048847"/>
            <a:ext cx="6096000" cy="1354217"/>
          </a:xfrm>
          <a:prstGeom prst="rect">
            <a:avLst/>
          </a:prstGeom>
          <a:noFill/>
        </p:spPr>
        <p:txBody>
          <a:bodyPr wrap="square" rtlCol="0">
            <a:spAutoFit/>
          </a:bodyPr>
          <a:lstStyle/>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Poisoning was high in China and for Russia, it was high till the year 2005 after that it gradually decrease same with India for Indonesia and the united states it is very low and remains constant for all 30 years.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595BDD06-0BE0-E1AE-7BA6-04D60A0EE24E}"/>
              </a:ext>
            </a:extLst>
          </p:cNvPr>
          <p:cNvSpPr txBox="1"/>
          <p:nvPr/>
        </p:nvSpPr>
        <p:spPr>
          <a:xfrm>
            <a:off x="6034778" y="4482353"/>
            <a:ext cx="5973558" cy="1354217"/>
          </a:xfrm>
          <a:prstGeom prst="rect">
            <a:avLst/>
          </a:prstGeom>
          <a:noFill/>
        </p:spPr>
        <p:txBody>
          <a:bodyPr wrap="square" rtlCol="0">
            <a:spAutoFit/>
          </a:bodyPr>
          <a:lstStyle/>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Protein-Energy Malnutrition was high in India but it rapid decrease and for all countries, the number of people dying due to Protein-Energy Malnutrition was less than 25000 in the year 2019.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EFDDF750-2529-680A-8B38-4785B656541C}"/>
              </a:ext>
            </a:extLst>
          </p:cNvPr>
          <p:cNvSpPr txBox="1"/>
          <p:nvPr/>
        </p:nvSpPr>
        <p:spPr>
          <a:xfrm>
            <a:off x="4778188" y="31086"/>
            <a:ext cx="2635623"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Poisoning VS Country</a:t>
            </a:r>
            <a:endParaRPr lang="en-IN" sz="2000" b="1" u="sng" dirty="0"/>
          </a:p>
        </p:txBody>
      </p:sp>
      <p:sp>
        <p:nvSpPr>
          <p:cNvPr id="7" name="TextBox 6">
            <a:extLst>
              <a:ext uri="{FF2B5EF4-FFF2-40B4-BE49-F238E27FC236}">
                <a16:creationId xmlns:a16="http://schemas.microsoft.com/office/drawing/2014/main" id="{D3F41649-59B7-F62D-D56E-301D8C1495C4}"/>
              </a:ext>
            </a:extLst>
          </p:cNvPr>
          <p:cNvSpPr txBox="1"/>
          <p:nvPr/>
        </p:nvSpPr>
        <p:spPr>
          <a:xfrm>
            <a:off x="3693458" y="3697128"/>
            <a:ext cx="4805082"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Protein-Energy Malnutrition VS Country</a:t>
            </a:r>
            <a:endParaRPr lang="en-IN" sz="2000" b="1" u="sng" dirty="0"/>
          </a:p>
        </p:txBody>
      </p:sp>
    </p:spTree>
    <p:extLst>
      <p:ext uri="{BB962C8B-B14F-4D97-AF65-F5344CB8AC3E}">
        <p14:creationId xmlns:p14="http://schemas.microsoft.com/office/powerpoint/2010/main" val="92894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C5A0CB-A540-D72F-3116-F84E7984D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2990"/>
            <a:ext cx="6400800" cy="2950845"/>
          </a:xfrm>
          <a:prstGeom prst="rect">
            <a:avLst/>
          </a:prstGeom>
        </p:spPr>
      </p:pic>
      <p:pic>
        <p:nvPicPr>
          <p:cNvPr id="3" name="Picture 2">
            <a:extLst>
              <a:ext uri="{FF2B5EF4-FFF2-40B4-BE49-F238E27FC236}">
                <a16:creationId xmlns:a16="http://schemas.microsoft.com/office/drawing/2014/main" id="{54975F77-9913-BA97-B07F-C38CC5A3D4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23701"/>
            <a:ext cx="6212541" cy="2834300"/>
          </a:xfrm>
          <a:prstGeom prst="rect">
            <a:avLst/>
          </a:prstGeom>
        </p:spPr>
      </p:pic>
      <p:sp>
        <p:nvSpPr>
          <p:cNvPr id="4" name="TextBox 3">
            <a:extLst>
              <a:ext uri="{FF2B5EF4-FFF2-40B4-BE49-F238E27FC236}">
                <a16:creationId xmlns:a16="http://schemas.microsoft.com/office/drawing/2014/main" id="{C02DA8EE-3779-BCC5-A85C-26811A18023B}"/>
              </a:ext>
            </a:extLst>
          </p:cNvPr>
          <p:cNvSpPr txBox="1"/>
          <p:nvPr/>
        </p:nvSpPr>
        <p:spPr>
          <a:xfrm>
            <a:off x="6468034" y="994808"/>
            <a:ext cx="5549153" cy="1354217"/>
          </a:xfrm>
          <a:prstGeom prst="rect">
            <a:avLst/>
          </a:prstGeom>
          <a:noFill/>
        </p:spPr>
        <p:txBody>
          <a:bodyPr wrap="square" rtlCol="0">
            <a:spAutoFit/>
          </a:bodyPr>
          <a:lstStyle/>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Road Injuries were high in India and China and it gradually increased for the other 3 countries the number of people dying from Road Injuries was less and remains constant.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E585A5B7-6E8B-4D77-0298-03B7E527A8B9}"/>
              </a:ext>
            </a:extLst>
          </p:cNvPr>
          <p:cNvSpPr txBox="1"/>
          <p:nvPr/>
        </p:nvSpPr>
        <p:spPr>
          <a:xfrm>
            <a:off x="6400800" y="4508975"/>
            <a:ext cx="5683623" cy="1600438"/>
          </a:xfrm>
          <a:prstGeom prst="rect">
            <a:avLst/>
          </a:prstGeom>
          <a:noFill/>
        </p:spPr>
        <p:txBody>
          <a:bodyPr wrap="square" rtlCol="0">
            <a:spAutoFit/>
          </a:bodyPr>
          <a:lstStyle/>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Chronic Respiratory Diseases were high in India and China, As for India it is gradually increasing and for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china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after the year 2005 it is gradually decreasing and for the other 3 countries, it is increasing very slowly.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EDC4EA8A-A017-F680-701A-61442ACFA8FD}"/>
              </a:ext>
            </a:extLst>
          </p:cNvPr>
          <p:cNvSpPr txBox="1"/>
          <p:nvPr/>
        </p:nvSpPr>
        <p:spPr>
          <a:xfrm>
            <a:off x="3962401" y="0"/>
            <a:ext cx="3119718"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Road Injuries VS Country</a:t>
            </a:r>
            <a:endParaRPr lang="en-IN" sz="2000" b="1" u="sng" dirty="0"/>
          </a:p>
        </p:txBody>
      </p:sp>
      <p:sp>
        <p:nvSpPr>
          <p:cNvPr id="7" name="TextBox 6">
            <a:extLst>
              <a:ext uri="{FF2B5EF4-FFF2-40B4-BE49-F238E27FC236}">
                <a16:creationId xmlns:a16="http://schemas.microsoft.com/office/drawing/2014/main" id="{99DEE0AB-46BB-6564-0043-2580B27C6AD9}"/>
              </a:ext>
            </a:extLst>
          </p:cNvPr>
          <p:cNvSpPr txBox="1"/>
          <p:nvPr/>
        </p:nvSpPr>
        <p:spPr>
          <a:xfrm>
            <a:off x="3617259" y="3581696"/>
            <a:ext cx="4957482"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Chronic Respiratory Diseases VS Country</a:t>
            </a:r>
            <a:endParaRPr lang="en-IN" sz="2000" b="1" u="sng" dirty="0"/>
          </a:p>
        </p:txBody>
      </p:sp>
    </p:spTree>
    <p:extLst>
      <p:ext uri="{BB962C8B-B14F-4D97-AF65-F5344CB8AC3E}">
        <p14:creationId xmlns:p14="http://schemas.microsoft.com/office/powerpoint/2010/main" val="2098632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FA54AA-4BAD-7152-CA20-00DF63085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72318"/>
            <a:ext cx="6436659" cy="2750886"/>
          </a:xfrm>
          <a:prstGeom prst="rect">
            <a:avLst/>
          </a:prstGeom>
        </p:spPr>
      </p:pic>
      <p:pic>
        <p:nvPicPr>
          <p:cNvPr id="3" name="Picture 2">
            <a:extLst>
              <a:ext uri="{FF2B5EF4-FFF2-40B4-BE49-F238E27FC236}">
                <a16:creationId xmlns:a16="http://schemas.microsoft.com/office/drawing/2014/main" id="{E2F58A53-0688-46ED-E3D2-9100F2EF6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27145"/>
            <a:ext cx="6096000" cy="3030855"/>
          </a:xfrm>
          <a:prstGeom prst="rect">
            <a:avLst/>
          </a:prstGeom>
        </p:spPr>
      </p:pic>
      <p:sp>
        <p:nvSpPr>
          <p:cNvPr id="4" name="TextBox 3">
            <a:extLst>
              <a:ext uri="{FF2B5EF4-FFF2-40B4-BE49-F238E27FC236}">
                <a16:creationId xmlns:a16="http://schemas.microsoft.com/office/drawing/2014/main" id="{185C5CD3-539A-417A-3ED6-AA4A0ECDD74E}"/>
              </a:ext>
            </a:extLst>
          </p:cNvPr>
          <p:cNvSpPr txBox="1"/>
          <p:nvPr/>
        </p:nvSpPr>
        <p:spPr>
          <a:xfrm>
            <a:off x="6436658" y="1047542"/>
            <a:ext cx="5755341" cy="1600438"/>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Cirrhosis and Other Chronic Liver Diseases were high in India and China, As for India it is gradually increasing and for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china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after the year 2005 it is gradually decreasing and for the other 3 countries, it is increasing very slowly.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379946BF-48D6-CB3D-5114-68A66453313D}"/>
              </a:ext>
            </a:extLst>
          </p:cNvPr>
          <p:cNvSpPr txBox="1"/>
          <p:nvPr/>
        </p:nvSpPr>
        <p:spPr>
          <a:xfrm>
            <a:off x="6096000" y="4663776"/>
            <a:ext cx="5943598" cy="1077218"/>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rPr>
              <a:t>From the above Line graph, we observe people dying due to Digestive Diseases were high in India and China, As for India it is gradually increasing and for China, after the year 1995 it is gradually decreasing and for the other 3 countries, it is increasing very slowly.</a:t>
            </a:r>
            <a:endParaRPr lang="en-IN" sz="1600" dirty="0"/>
          </a:p>
        </p:txBody>
      </p:sp>
      <p:sp>
        <p:nvSpPr>
          <p:cNvPr id="6" name="TextBox 5">
            <a:extLst>
              <a:ext uri="{FF2B5EF4-FFF2-40B4-BE49-F238E27FC236}">
                <a16:creationId xmlns:a16="http://schemas.microsoft.com/office/drawing/2014/main" id="{A62E6AD3-D271-950E-3F71-C635322AEB0D}"/>
              </a:ext>
            </a:extLst>
          </p:cNvPr>
          <p:cNvSpPr txBox="1"/>
          <p:nvPr/>
        </p:nvSpPr>
        <p:spPr>
          <a:xfrm>
            <a:off x="2841812" y="72208"/>
            <a:ext cx="6508376"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Cirrhosis and Other Chronic Liver Diseases VS Country</a:t>
            </a:r>
            <a:endParaRPr lang="en-IN" sz="2000" b="1" u="sng" dirty="0"/>
          </a:p>
        </p:txBody>
      </p:sp>
      <p:sp>
        <p:nvSpPr>
          <p:cNvPr id="7" name="TextBox 6">
            <a:extLst>
              <a:ext uri="{FF2B5EF4-FFF2-40B4-BE49-F238E27FC236}">
                <a16:creationId xmlns:a16="http://schemas.microsoft.com/office/drawing/2014/main" id="{591A4355-1038-CDF2-E026-360326392E78}"/>
              </a:ext>
            </a:extLst>
          </p:cNvPr>
          <p:cNvSpPr txBox="1"/>
          <p:nvPr/>
        </p:nvSpPr>
        <p:spPr>
          <a:xfrm>
            <a:off x="4280647" y="3423259"/>
            <a:ext cx="3630706"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rPr>
              <a:t>Digestive Diseases VS Country</a:t>
            </a:r>
            <a:endParaRPr lang="en-IN" sz="2000" b="1" u="sng" dirty="0"/>
          </a:p>
        </p:txBody>
      </p:sp>
    </p:spTree>
    <p:extLst>
      <p:ext uri="{BB962C8B-B14F-4D97-AF65-F5344CB8AC3E}">
        <p14:creationId xmlns:p14="http://schemas.microsoft.com/office/powerpoint/2010/main" val="3008999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5517D4-3267-C9B0-B76F-94085D821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3047"/>
            <a:ext cx="5728970" cy="2553092"/>
          </a:xfrm>
          <a:prstGeom prst="rect">
            <a:avLst/>
          </a:prstGeom>
        </p:spPr>
      </p:pic>
      <p:pic>
        <p:nvPicPr>
          <p:cNvPr id="3" name="Picture 2">
            <a:extLst>
              <a:ext uri="{FF2B5EF4-FFF2-40B4-BE49-F238E27FC236}">
                <a16:creationId xmlns:a16="http://schemas.microsoft.com/office/drawing/2014/main" id="{3715BB38-398D-2054-DF43-A856ADF67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 y="4231341"/>
            <a:ext cx="5730240" cy="2626659"/>
          </a:xfrm>
          <a:prstGeom prst="rect">
            <a:avLst/>
          </a:prstGeom>
        </p:spPr>
      </p:pic>
      <p:sp>
        <p:nvSpPr>
          <p:cNvPr id="4" name="TextBox 3">
            <a:extLst>
              <a:ext uri="{FF2B5EF4-FFF2-40B4-BE49-F238E27FC236}">
                <a16:creationId xmlns:a16="http://schemas.microsoft.com/office/drawing/2014/main" id="{13CF10D6-C3F4-257C-2788-5B97357E45AA}"/>
              </a:ext>
            </a:extLst>
          </p:cNvPr>
          <p:cNvSpPr txBox="1"/>
          <p:nvPr/>
        </p:nvSpPr>
        <p:spPr>
          <a:xfrm>
            <a:off x="5886411" y="976263"/>
            <a:ext cx="6222029" cy="1846659"/>
          </a:xfrm>
          <a:prstGeom prst="rect">
            <a:avLst/>
          </a:prstGeom>
          <a:noFill/>
        </p:spPr>
        <p:txBody>
          <a:bodyPr wrap="square" rtlCol="0">
            <a:spAutoFit/>
          </a:bodyPr>
          <a:lstStyle/>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Fire, Heat, and Hot Substances were high in India and China, As for India it is gradually increasing and for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china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after the year 1995 it is gradually decreasing and for Russia, it was increasing in the year 1997 but after the year 2005 it tends to decrease rapidly and for the other 2 countries, it is decreasing slowly.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D10C5715-66F6-D402-0D4E-58067A6992AC}"/>
              </a:ext>
            </a:extLst>
          </p:cNvPr>
          <p:cNvSpPr txBox="1"/>
          <p:nvPr/>
        </p:nvSpPr>
        <p:spPr>
          <a:xfrm>
            <a:off x="5969971" y="4498229"/>
            <a:ext cx="6222029" cy="2092881"/>
          </a:xfrm>
          <a:prstGeom prst="rect">
            <a:avLst/>
          </a:prstGeom>
          <a:noFill/>
        </p:spPr>
        <p:txBody>
          <a:bodyPr wrap="square" rtlCol="0">
            <a:spAutoFit/>
          </a:bodyPr>
          <a:lstStyle/>
          <a:p>
            <a:pPr algn="just"/>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Line graph, we observe people dying due to Acute Hepatitis was High in India and gradually decreasing, the count in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china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for starting the year 1990 was near about 25000 and the count decreased till the year 2019 which was less than 100000, and for other 3 countries the count remains constant, but for India, if we observe the count for the year 2019 the people die due to Acute Hepatitis is very much high as compare to other 4 countries.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2AE5043B-6FF5-846B-FAF5-8CF2A2AFAD11}"/>
              </a:ext>
            </a:extLst>
          </p:cNvPr>
          <p:cNvSpPr txBox="1"/>
          <p:nvPr/>
        </p:nvSpPr>
        <p:spPr>
          <a:xfrm>
            <a:off x="3277681" y="157111"/>
            <a:ext cx="5360894"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Fire, Heat, and Hot Substances VS Country</a:t>
            </a:r>
            <a:endParaRPr lang="en-IN" sz="2000" b="1" u="sng" dirty="0"/>
          </a:p>
        </p:txBody>
      </p:sp>
      <p:sp>
        <p:nvSpPr>
          <p:cNvPr id="7" name="TextBox 6">
            <a:extLst>
              <a:ext uri="{FF2B5EF4-FFF2-40B4-BE49-F238E27FC236}">
                <a16:creationId xmlns:a16="http://schemas.microsoft.com/office/drawing/2014/main" id="{64710E43-7325-7F5D-7439-A18C15C11B91}"/>
              </a:ext>
            </a:extLst>
          </p:cNvPr>
          <p:cNvSpPr txBox="1"/>
          <p:nvPr/>
        </p:nvSpPr>
        <p:spPr>
          <a:xfrm>
            <a:off x="4334435" y="3743503"/>
            <a:ext cx="3523129"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Acute Hepatitis VS Country</a:t>
            </a:r>
            <a:endParaRPr lang="en-IN" sz="2000" b="1" u="sng" dirty="0"/>
          </a:p>
        </p:txBody>
      </p:sp>
    </p:spTree>
    <p:extLst>
      <p:ext uri="{BB962C8B-B14F-4D97-AF65-F5344CB8AC3E}">
        <p14:creationId xmlns:p14="http://schemas.microsoft.com/office/powerpoint/2010/main" val="128823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B627FD-C807-9272-4561-AB349E5BF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98" y="1403256"/>
            <a:ext cx="5465519" cy="4334156"/>
          </a:xfrm>
          <a:prstGeom prst="rect">
            <a:avLst/>
          </a:prstGeom>
        </p:spPr>
      </p:pic>
      <p:sp>
        <p:nvSpPr>
          <p:cNvPr id="3" name="TextBox 2">
            <a:extLst>
              <a:ext uri="{FF2B5EF4-FFF2-40B4-BE49-F238E27FC236}">
                <a16:creationId xmlns:a16="http://schemas.microsoft.com/office/drawing/2014/main" id="{9A799A60-D010-5298-C980-78C4468AD4B1}"/>
              </a:ext>
            </a:extLst>
          </p:cNvPr>
          <p:cNvSpPr txBox="1"/>
          <p:nvPr/>
        </p:nvSpPr>
        <p:spPr>
          <a:xfrm>
            <a:off x="5783050" y="1403256"/>
            <a:ext cx="6408950" cy="4153701"/>
          </a:xfrm>
          <a:prstGeom prst="rect">
            <a:avLst/>
          </a:prstGeom>
          <a:noFill/>
        </p:spPr>
        <p:txBody>
          <a:bodyPr wrap="square" rtlCol="0">
            <a:spAutoFit/>
          </a:bodyPr>
          <a:lstStyle/>
          <a:p>
            <a:pPr>
              <a:lnSpc>
                <a:spcPct val="107000"/>
              </a:lnSpc>
              <a:spcAft>
                <a:spcPts val="800"/>
              </a:spcAft>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The above Pie chart shows Top 5 Disease that kill high number of people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 Cardiovascular Disease 47.5%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Neoplasms 24.4%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Chronic Respiratory Diseases 11.1%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 Lower Respiratory Infections 8.9%</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5] Neonatal Disorders 8.2%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Now we select this top 5 countries for further analysis in which Country it is most affected.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A3C3DA95-C88B-9F8A-694C-590CFEFE6DFB}"/>
              </a:ext>
            </a:extLst>
          </p:cNvPr>
          <p:cNvSpPr txBox="1"/>
          <p:nvPr/>
        </p:nvSpPr>
        <p:spPr>
          <a:xfrm>
            <a:off x="2438399" y="286870"/>
            <a:ext cx="7082119"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Which Top 5 Diseases Kill high number of people</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3945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DD8D8D-1AB4-1C99-E19C-9BBAF8A4E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903" y="753469"/>
            <a:ext cx="5235394" cy="5494496"/>
          </a:xfrm>
          <a:prstGeom prst="rect">
            <a:avLst/>
          </a:prstGeom>
        </p:spPr>
      </p:pic>
      <p:sp>
        <p:nvSpPr>
          <p:cNvPr id="5" name="TextBox 4">
            <a:extLst>
              <a:ext uri="{FF2B5EF4-FFF2-40B4-BE49-F238E27FC236}">
                <a16:creationId xmlns:a16="http://schemas.microsoft.com/office/drawing/2014/main" id="{57003413-85DB-8399-50C6-DC3D2A171BEF}"/>
              </a:ext>
            </a:extLst>
          </p:cNvPr>
          <p:cNvSpPr txBox="1"/>
          <p:nvPr/>
        </p:nvSpPr>
        <p:spPr>
          <a:xfrm>
            <a:off x="5513297" y="2762053"/>
            <a:ext cx="5540188" cy="1477328"/>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the above Scatter plot (Country/Territory VS Cardiovascular Diseases) we observe the most number of people who died due to Cardiovascular Diseases in the countries like United States , Russia, India , China.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78821BEE-21F1-F8EE-2425-7AA43F3430C5}"/>
              </a:ext>
            </a:extLst>
          </p:cNvPr>
          <p:cNvSpPr txBox="1"/>
          <p:nvPr/>
        </p:nvSpPr>
        <p:spPr>
          <a:xfrm>
            <a:off x="3218329" y="209925"/>
            <a:ext cx="5755342"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Country/Territory VS Cardiovascular Diseases</a:t>
            </a:r>
            <a:endParaRPr lang="en-IN" sz="2000" b="1" u="sng" dirty="0"/>
          </a:p>
        </p:txBody>
      </p:sp>
    </p:spTree>
    <p:extLst>
      <p:ext uri="{BB962C8B-B14F-4D97-AF65-F5344CB8AC3E}">
        <p14:creationId xmlns:p14="http://schemas.microsoft.com/office/powerpoint/2010/main" val="2088356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612750-5F0F-AA63-D093-395ABBF96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6839"/>
            <a:ext cx="5082980" cy="5601185"/>
          </a:xfrm>
          <a:prstGeom prst="rect">
            <a:avLst/>
          </a:prstGeom>
        </p:spPr>
      </p:pic>
      <p:sp>
        <p:nvSpPr>
          <p:cNvPr id="4" name="TextBox 3">
            <a:extLst>
              <a:ext uri="{FF2B5EF4-FFF2-40B4-BE49-F238E27FC236}">
                <a16:creationId xmlns:a16="http://schemas.microsoft.com/office/drawing/2014/main" id="{CC4EBF4E-B963-558D-905A-FA8DE3F130D3}"/>
              </a:ext>
            </a:extLst>
          </p:cNvPr>
          <p:cNvSpPr txBox="1"/>
          <p:nvPr/>
        </p:nvSpPr>
        <p:spPr>
          <a:xfrm>
            <a:off x="5351930" y="2920268"/>
            <a:ext cx="6087035" cy="1354217"/>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Scatter plot (Country/Territory VS Chronic Respiratory Disease) we observe the most number of people who died due to Chronic Kidney Disease in the countries like United States, Pakistan, Mexico, Indonesia, India China, Brazil, and Japan.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585D7DDA-7CB9-9DE4-C671-D433DE94A6BE}"/>
              </a:ext>
            </a:extLst>
          </p:cNvPr>
          <p:cNvSpPr txBox="1"/>
          <p:nvPr/>
        </p:nvSpPr>
        <p:spPr>
          <a:xfrm>
            <a:off x="3191435" y="304799"/>
            <a:ext cx="5809129"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Country/Territory VS Chronic Respiratory Disease</a:t>
            </a:r>
            <a:endParaRPr lang="en-IN" sz="2000" b="1" u="sng" dirty="0"/>
          </a:p>
        </p:txBody>
      </p:sp>
    </p:spTree>
    <p:extLst>
      <p:ext uri="{BB962C8B-B14F-4D97-AF65-F5344CB8AC3E}">
        <p14:creationId xmlns:p14="http://schemas.microsoft.com/office/powerpoint/2010/main" val="3899910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7B8F49-C39B-1B3F-124F-0D6F923770BD}"/>
              </a:ext>
            </a:extLst>
          </p:cNvPr>
          <p:cNvSpPr txBox="1"/>
          <p:nvPr/>
        </p:nvSpPr>
        <p:spPr>
          <a:xfrm>
            <a:off x="3532094" y="286871"/>
            <a:ext cx="5127812" cy="646331"/>
          </a:xfrm>
          <a:prstGeom prst="rect">
            <a:avLst/>
          </a:prstGeom>
          <a:noFill/>
        </p:spPr>
        <p:txBody>
          <a:bodyPr wrap="square" rtlCol="0">
            <a:spAutoFit/>
          </a:bodyPr>
          <a:lstStyle/>
          <a:p>
            <a:pPr algn="ctr"/>
            <a:r>
              <a:rPr lang="en-IN" sz="3600" b="1" u="sng" dirty="0">
                <a:latin typeface="Times New Roman" panose="02020603050405020304" pitchFamily="18" charset="0"/>
                <a:cs typeface="Times New Roman" panose="02020603050405020304" pitchFamily="18" charset="0"/>
              </a:rPr>
              <a:t>EDA Steps</a:t>
            </a:r>
          </a:p>
        </p:txBody>
      </p:sp>
      <p:sp>
        <p:nvSpPr>
          <p:cNvPr id="6" name="TextBox 5">
            <a:extLst>
              <a:ext uri="{FF2B5EF4-FFF2-40B4-BE49-F238E27FC236}">
                <a16:creationId xmlns:a16="http://schemas.microsoft.com/office/drawing/2014/main" id="{7403EE29-DDE7-7E93-5F50-F03D27DC3E26}"/>
              </a:ext>
            </a:extLst>
          </p:cNvPr>
          <p:cNvSpPr txBox="1"/>
          <p:nvPr/>
        </p:nvSpPr>
        <p:spPr>
          <a:xfrm>
            <a:off x="762000" y="1733265"/>
            <a:ext cx="9726706" cy="4411336"/>
          </a:xfrm>
          <a:prstGeom prst="rect">
            <a:avLst/>
          </a:prstGeom>
          <a:noFill/>
        </p:spPr>
        <p:txBody>
          <a:bodyPr wrap="square">
            <a:spAutoFit/>
          </a:bodyPr>
          <a:lstStyle/>
          <a:p>
            <a:pPr>
              <a:lnSpc>
                <a:spcPct val="107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Check data shape(Num. of Rows, Num. of Columns)</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(6120,34)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So there are 6120 Rows and 34 Columns.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a:lnSpc>
                <a:spcPct val="107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Check each data type of columns and missing Values </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 from data.info, we get all the information related to data types, and after observing all data types they are all ok.</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after observing all values from columns there are no missing values.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a:lnSpc>
                <a:spcPct val="107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Change the data types </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After all observations, the data looks good we don't need to change any of the data types.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11731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C130B3-FBDA-B504-6BB2-CF0D4C300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9617"/>
            <a:ext cx="5456393" cy="5654530"/>
          </a:xfrm>
          <a:prstGeom prst="rect">
            <a:avLst/>
          </a:prstGeom>
        </p:spPr>
      </p:pic>
      <p:sp>
        <p:nvSpPr>
          <p:cNvPr id="4" name="TextBox 3">
            <a:extLst>
              <a:ext uri="{FF2B5EF4-FFF2-40B4-BE49-F238E27FC236}">
                <a16:creationId xmlns:a16="http://schemas.microsoft.com/office/drawing/2014/main" id="{1D648186-BEBF-DFB4-F4B1-940D71DBC124}"/>
              </a:ext>
            </a:extLst>
          </p:cNvPr>
          <p:cNvSpPr txBox="1"/>
          <p:nvPr/>
        </p:nvSpPr>
        <p:spPr>
          <a:xfrm>
            <a:off x="5871882" y="3146611"/>
            <a:ext cx="5737412" cy="1354217"/>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Scatter plot (Country/Territory VS Lower Respiratory Infections) we observe the most number of people who died due to Lower Respiratory Infections in the countries like Nigeria, India , China.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76B06E28-9A9A-DB15-DE70-B0457D8969FD}"/>
              </a:ext>
            </a:extLst>
          </p:cNvPr>
          <p:cNvSpPr txBox="1"/>
          <p:nvPr/>
        </p:nvSpPr>
        <p:spPr>
          <a:xfrm>
            <a:off x="2904564" y="313764"/>
            <a:ext cx="5934635"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Country/Territory VS Lower Respiratory Infections</a:t>
            </a:r>
            <a:endParaRPr lang="en-IN" sz="2000" b="1" u="sng" dirty="0"/>
          </a:p>
        </p:txBody>
      </p:sp>
    </p:spTree>
    <p:extLst>
      <p:ext uri="{BB962C8B-B14F-4D97-AF65-F5344CB8AC3E}">
        <p14:creationId xmlns:p14="http://schemas.microsoft.com/office/powerpoint/2010/main" val="2583245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637D76-4FC4-7062-E738-4A6D2C7413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6815"/>
            <a:ext cx="5654530" cy="5601185"/>
          </a:xfrm>
          <a:prstGeom prst="rect">
            <a:avLst/>
          </a:prstGeom>
        </p:spPr>
      </p:pic>
      <p:sp>
        <p:nvSpPr>
          <p:cNvPr id="4" name="TextBox 3">
            <a:extLst>
              <a:ext uri="{FF2B5EF4-FFF2-40B4-BE49-F238E27FC236}">
                <a16:creationId xmlns:a16="http://schemas.microsoft.com/office/drawing/2014/main" id="{D908659C-069F-07AB-912B-A8DE4587E0DD}"/>
              </a:ext>
            </a:extLst>
          </p:cNvPr>
          <p:cNvSpPr txBox="1"/>
          <p:nvPr/>
        </p:nvSpPr>
        <p:spPr>
          <a:xfrm>
            <a:off x="6033247" y="3180244"/>
            <a:ext cx="6158753" cy="1354217"/>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Scatter plot (Country/Territory VS Neonatal Disorders) we observe the most number of people who died due to Neonatal Disorders in the countries like Nigeria, Pakistan, India , China , Bangladesh.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81C05FB1-1721-D192-ACB4-B393084738C3}"/>
              </a:ext>
            </a:extLst>
          </p:cNvPr>
          <p:cNvSpPr txBox="1"/>
          <p:nvPr/>
        </p:nvSpPr>
        <p:spPr>
          <a:xfrm>
            <a:off x="3478306" y="457200"/>
            <a:ext cx="5109882"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Country/Territory VS Neonatal Disorders</a:t>
            </a:r>
            <a:endParaRPr lang="en-IN" sz="2000" b="1" u="sng" dirty="0"/>
          </a:p>
        </p:txBody>
      </p:sp>
    </p:spTree>
    <p:extLst>
      <p:ext uri="{BB962C8B-B14F-4D97-AF65-F5344CB8AC3E}">
        <p14:creationId xmlns:p14="http://schemas.microsoft.com/office/powerpoint/2010/main" val="1574110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B4E5BB-4610-45DF-7DB1-E1F890A5E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8893"/>
            <a:ext cx="5524979" cy="6119107"/>
          </a:xfrm>
          <a:prstGeom prst="rect">
            <a:avLst/>
          </a:prstGeom>
        </p:spPr>
      </p:pic>
      <p:sp>
        <p:nvSpPr>
          <p:cNvPr id="4" name="TextBox 3">
            <a:extLst>
              <a:ext uri="{FF2B5EF4-FFF2-40B4-BE49-F238E27FC236}">
                <a16:creationId xmlns:a16="http://schemas.microsoft.com/office/drawing/2014/main" id="{A6774767-72CC-70D4-F776-76562E8454C1}"/>
              </a:ext>
            </a:extLst>
          </p:cNvPr>
          <p:cNvSpPr txBox="1"/>
          <p:nvPr/>
        </p:nvSpPr>
        <p:spPr>
          <a:xfrm>
            <a:off x="5907741" y="2904565"/>
            <a:ext cx="6042212" cy="1138773"/>
          </a:xfrm>
          <a:prstGeom prst="rect">
            <a:avLst/>
          </a:prstGeom>
          <a:noFill/>
        </p:spPr>
        <p:txBody>
          <a:bodyPr wrap="square" rtlCol="0">
            <a:spAutoFit/>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From the above Scatter plot (Country/Territory VS Neoplasms) we observe the most number of people who died due to Neoplasms in the countries like United States ,India , China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D271ECFE-A11E-11DC-00B1-9B98B5AD5A9E}"/>
              </a:ext>
            </a:extLst>
          </p:cNvPr>
          <p:cNvSpPr txBox="1"/>
          <p:nvPr/>
        </p:nvSpPr>
        <p:spPr>
          <a:xfrm>
            <a:off x="3874994" y="154409"/>
            <a:ext cx="4065494" cy="400110"/>
          </a:xfrm>
          <a:prstGeom prst="rect">
            <a:avLst/>
          </a:prstGeom>
          <a:noFill/>
        </p:spPr>
        <p:txBody>
          <a:bodyPr wrap="square" rtlCol="0">
            <a:spAutoFit/>
          </a:bodyPr>
          <a:lstStyle/>
          <a:p>
            <a:r>
              <a:rPr lang="en-US" sz="2000" b="1" u="sng" dirty="0">
                <a:effectLst/>
                <a:latin typeface="Times New Roman" panose="02020603050405020304" pitchFamily="18" charset="0"/>
                <a:ea typeface="Calibri" panose="020F0502020204030204" pitchFamily="34" charset="0"/>
                <a:cs typeface="Times New Roman" panose="02020603050405020304" pitchFamily="18" charset="0"/>
              </a:rPr>
              <a:t>Country/Territory VS Neoplasms</a:t>
            </a:r>
            <a:endParaRPr lang="en-IN" sz="2000" b="1" u="sng" dirty="0"/>
          </a:p>
        </p:txBody>
      </p:sp>
    </p:spTree>
    <p:extLst>
      <p:ext uri="{BB962C8B-B14F-4D97-AF65-F5344CB8AC3E}">
        <p14:creationId xmlns:p14="http://schemas.microsoft.com/office/powerpoint/2010/main" val="3473452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5069E7-C1A2-176D-8D1A-07095020CC79}"/>
              </a:ext>
            </a:extLst>
          </p:cNvPr>
          <p:cNvSpPr txBox="1"/>
          <p:nvPr/>
        </p:nvSpPr>
        <p:spPr>
          <a:xfrm>
            <a:off x="986118" y="806824"/>
            <a:ext cx="10282517" cy="3820918"/>
          </a:xfrm>
          <a:prstGeom prst="rect">
            <a:avLst/>
          </a:prstGeom>
          <a:noFill/>
        </p:spPr>
        <p:txBody>
          <a:bodyPr wrap="square" rtlCol="0">
            <a:spAutoFit/>
          </a:bodyPr>
          <a:lstStyle/>
          <a:p>
            <a:pPr algn="ctr">
              <a:lnSpc>
                <a:spcPct val="107000"/>
              </a:lnSpc>
              <a:spcAft>
                <a:spcPts val="800"/>
              </a:spcAft>
            </a:pPr>
            <a:r>
              <a:rPr lang="en-US" sz="3600" b="1" u="sng"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1</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From further analysis, we observe the top 5 country that has high mortality and morbidity that is China, India, Russia, Unites States, and Indonesia.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2</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From further analysis, we observe the top 5 diseases that kill the most people in the country are Cardiovascular Diseases, Neoplasms, Chronic Respiratory Diseases, Lower Respiratory Infections, Neonatal Disorders, etc.</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3</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We also further analyzed the top 5 countries why the death of people is most from which disease each country.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403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3ED36F-CCC0-3910-48E3-B483856BFBE7}"/>
              </a:ext>
            </a:extLst>
          </p:cNvPr>
          <p:cNvSpPr txBox="1"/>
          <p:nvPr/>
        </p:nvSpPr>
        <p:spPr>
          <a:xfrm>
            <a:off x="763286" y="466164"/>
            <a:ext cx="10191585" cy="1107676"/>
          </a:xfrm>
          <a:prstGeom prst="rect">
            <a:avLst/>
          </a:prstGeom>
          <a:noFill/>
        </p:spPr>
        <p:txBody>
          <a:bodyPr wrap="square" rtlCol="0">
            <a:spAutoFit/>
          </a:bodyPr>
          <a:lstStyle/>
          <a:p>
            <a:pPr>
              <a:lnSpc>
                <a:spcPct val="107000"/>
              </a:lnSpc>
              <a:spcAft>
                <a:spcPts val="80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Summary Statistics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From this, we can see the data distribution that you have for each and determine whether there are outliers or not.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93F118A4-381B-56DF-44AB-9D7755BED08C}"/>
              </a:ext>
            </a:extLst>
          </p:cNvPr>
          <p:cNvSpPr txBox="1"/>
          <p:nvPr/>
        </p:nvSpPr>
        <p:spPr>
          <a:xfrm>
            <a:off x="763286" y="4634752"/>
            <a:ext cx="10747396" cy="950838"/>
          </a:xfrm>
          <a:prstGeom prst="rect">
            <a:avLst/>
          </a:prstGeom>
          <a:noFill/>
        </p:spPr>
        <p:txBody>
          <a:bodyPr wrap="square" rtlCol="0">
            <a:spAutoFit/>
          </a:bodyPr>
          <a:lstStyle/>
          <a:p>
            <a:pPr>
              <a:lnSpc>
                <a:spcPct val="107000"/>
              </a:lnSpc>
              <a:spcAft>
                <a:spcPts val="80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Check Duplicate values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Here we don't have any specific unique ID so here we can't remove the duplicate, and if try to remove it the data will become useless.</a:t>
            </a:r>
            <a:endParaRPr lang="en-IN"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319A9C8-6EDB-D3FE-93D7-DA44F6E78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318" y="1386995"/>
            <a:ext cx="10577477" cy="3292125"/>
          </a:xfrm>
          <a:prstGeom prst="rect">
            <a:avLst/>
          </a:prstGeom>
        </p:spPr>
      </p:pic>
    </p:spTree>
    <p:extLst>
      <p:ext uri="{BB962C8B-B14F-4D97-AF65-F5344CB8AC3E}">
        <p14:creationId xmlns:p14="http://schemas.microsoft.com/office/powerpoint/2010/main" val="1089981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DB25A3-1C9B-2468-B4E0-903828C2D598}"/>
              </a:ext>
            </a:extLst>
          </p:cNvPr>
          <p:cNvSpPr txBox="1"/>
          <p:nvPr/>
        </p:nvSpPr>
        <p:spPr>
          <a:xfrm>
            <a:off x="2819565" y="433899"/>
            <a:ext cx="6149788" cy="400110"/>
          </a:xfrm>
          <a:prstGeom prst="rect">
            <a:avLst/>
          </a:prstGeom>
          <a:noFill/>
        </p:spPr>
        <p:txBody>
          <a:bodyPr wrap="square" rtlCol="0">
            <a:spAutoFit/>
          </a:bodyPr>
          <a:lstStyle/>
          <a:p>
            <a:r>
              <a:rPr lang="en-US"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6) </a:t>
            </a:r>
            <a:r>
              <a:rPr lang="en-US" sz="20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See the data distribution and data anomaly</a:t>
            </a:r>
            <a:endParaRPr lang="en-IN" sz="2000" b="1" dirty="0">
              <a:effectLst/>
              <a:latin typeface="Arial" panose="020B060402020202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1057420-D59B-0011-5DB0-003039807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53" y="1323744"/>
            <a:ext cx="5746706" cy="4210511"/>
          </a:xfrm>
          <a:prstGeom prst="rect">
            <a:avLst/>
          </a:prstGeom>
        </p:spPr>
      </p:pic>
      <p:sp>
        <p:nvSpPr>
          <p:cNvPr id="8" name="TextBox 7">
            <a:extLst>
              <a:ext uri="{FF2B5EF4-FFF2-40B4-BE49-F238E27FC236}">
                <a16:creationId xmlns:a16="http://schemas.microsoft.com/office/drawing/2014/main" id="{9BE02B52-38DD-9CB6-31DA-4E669331B194}"/>
              </a:ext>
            </a:extLst>
          </p:cNvPr>
          <p:cNvSpPr txBox="1"/>
          <p:nvPr/>
        </p:nvSpPr>
        <p:spPr>
          <a:xfrm>
            <a:off x="6499412" y="1323744"/>
            <a:ext cx="5544835" cy="4915691"/>
          </a:xfrm>
          <a:prstGeom prst="rect">
            <a:avLst/>
          </a:prstGeom>
          <a:noFill/>
        </p:spPr>
        <p:txBody>
          <a:bodyPr wrap="square" rtlCol="0">
            <a:spAutoFit/>
          </a:bodyPr>
          <a:lstStyle/>
          <a:p>
            <a:pPr>
              <a:lnSpc>
                <a:spcPct val="107000"/>
              </a:lnSpc>
              <a:spcAft>
                <a:spcPts val="800"/>
              </a:spcAft>
            </a:pPr>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The above pie chart shows the Top 5 Countries in which the Total Number of death is the highest among all countries.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 China 39.1%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India 35.1%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United States 10.5%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 Russia 8.8%</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5] Indonesia 6.5%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Now we select these top 5 countries for further analysis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b="1" u="sng" dirty="0">
                <a:effectLst/>
                <a:latin typeface="Times New Roman" panose="02020603050405020304" pitchFamily="18" charset="0"/>
                <a:ea typeface="Calibri" panose="020F0502020204030204" pitchFamily="34" charset="0"/>
                <a:cs typeface="Times New Roman" panose="02020603050405020304" pitchFamily="18" charset="0"/>
              </a:rPr>
              <a:t>now we are going to analyze top 10 reasons why people die so much in the top 5 country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89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F186E-32E4-00C0-5AAE-F936E7EA5BB9}"/>
              </a:ext>
            </a:extLst>
          </p:cNvPr>
          <p:cNvSpPr txBox="1"/>
          <p:nvPr/>
        </p:nvSpPr>
        <p:spPr>
          <a:xfrm>
            <a:off x="2891118" y="313765"/>
            <a:ext cx="6409764" cy="468077"/>
          </a:xfrm>
          <a:prstGeom prst="rect">
            <a:avLst/>
          </a:prstGeom>
          <a:noFill/>
        </p:spPr>
        <p:txBody>
          <a:bodyPr wrap="square" rtlCol="0">
            <a:spAutoFit/>
          </a:bodyPr>
          <a:lstStyle/>
          <a:p>
            <a:pPr algn="ctr">
              <a:lnSpc>
                <a:spcPct val="107000"/>
              </a:lnSpc>
              <a:spcAft>
                <a:spcPts val="800"/>
              </a:spcAft>
            </a:pPr>
            <a:r>
              <a:rPr lang="en-US" sz="24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Top 10 cause of death in China</a:t>
            </a:r>
            <a:endParaRPr lang="en-IN" sz="2400" u="sng"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4ECEC243-19AC-371C-B891-933A5B98A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56" y="859360"/>
            <a:ext cx="5731510" cy="4959985"/>
          </a:xfrm>
          <a:prstGeom prst="rect">
            <a:avLst/>
          </a:prstGeom>
        </p:spPr>
      </p:pic>
      <p:sp>
        <p:nvSpPr>
          <p:cNvPr id="4" name="TextBox 3">
            <a:extLst>
              <a:ext uri="{FF2B5EF4-FFF2-40B4-BE49-F238E27FC236}">
                <a16:creationId xmlns:a16="http://schemas.microsoft.com/office/drawing/2014/main" id="{10668FA8-8BC1-ECFB-3730-01C8340BD4D5}"/>
              </a:ext>
            </a:extLst>
          </p:cNvPr>
          <p:cNvSpPr txBox="1"/>
          <p:nvPr/>
        </p:nvSpPr>
        <p:spPr>
          <a:xfrm>
            <a:off x="6332036" y="2600688"/>
            <a:ext cx="5035211" cy="1477328"/>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above bar chart shows the top 10 diseases why people death is more in China, first and the main reason is due to Cardiovascular Disease followed by Neoplasms and Chronic Respiratory Disease.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8516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610574-C17C-2D1F-BD6C-05206BAE02CE}"/>
              </a:ext>
            </a:extLst>
          </p:cNvPr>
          <p:cNvSpPr txBox="1"/>
          <p:nvPr/>
        </p:nvSpPr>
        <p:spPr>
          <a:xfrm>
            <a:off x="3832412" y="313765"/>
            <a:ext cx="4527176" cy="677108"/>
          </a:xfrm>
          <a:prstGeom prst="rect">
            <a:avLst/>
          </a:prstGeom>
          <a:noFill/>
        </p:spPr>
        <p:txBody>
          <a:bodyPr wrap="square" rtlCol="0">
            <a:spAutoFit/>
          </a:bodyPr>
          <a:lstStyle/>
          <a:p>
            <a:pPr algn="ctr"/>
            <a:r>
              <a:rPr lang="en-US" sz="2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Top 10 causes of death in India</a:t>
            </a:r>
            <a:endParaRPr lang="en-IN" sz="2000" u="sng"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dirty="0"/>
          </a:p>
        </p:txBody>
      </p:sp>
      <p:pic>
        <p:nvPicPr>
          <p:cNvPr id="5" name="Picture 4">
            <a:extLst>
              <a:ext uri="{FF2B5EF4-FFF2-40B4-BE49-F238E27FC236}">
                <a16:creationId xmlns:a16="http://schemas.microsoft.com/office/drawing/2014/main" id="{5F38669F-4ADB-75E0-7D1E-6AE0429BE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810" y="812178"/>
            <a:ext cx="5731510" cy="5483225"/>
          </a:xfrm>
          <a:prstGeom prst="rect">
            <a:avLst/>
          </a:prstGeom>
        </p:spPr>
      </p:pic>
      <p:sp>
        <p:nvSpPr>
          <p:cNvPr id="6" name="TextBox 5">
            <a:extLst>
              <a:ext uri="{FF2B5EF4-FFF2-40B4-BE49-F238E27FC236}">
                <a16:creationId xmlns:a16="http://schemas.microsoft.com/office/drawing/2014/main" id="{870582C7-16A0-ABF4-725C-C05D57AF21FE}"/>
              </a:ext>
            </a:extLst>
          </p:cNvPr>
          <p:cNvSpPr txBox="1"/>
          <p:nvPr/>
        </p:nvSpPr>
        <p:spPr>
          <a:xfrm>
            <a:off x="6606988" y="2377442"/>
            <a:ext cx="5271247" cy="2352695"/>
          </a:xfrm>
          <a:prstGeom prst="rect">
            <a:avLst/>
          </a:prstGeom>
          <a:noFill/>
        </p:spPr>
        <p:txBody>
          <a:bodyPr wrap="square" rtlCol="0">
            <a:spAutoFit/>
          </a:bodyPr>
          <a:lstStyle/>
          <a:p>
            <a:pPr algn="ctr">
              <a:lnSpc>
                <a:spcPct val="107000"/>
              </a:lnSpc>
              <a:spcAft>
                <a:spcPts val="800"/>
              </a:spcAft>
            </a:pPr>
            <a:r>
              <a:rPr lang="en-US" sz="1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above bar chart shows the top 10 diseases why people death is more in India, first and the main reason is due to Cardiovascular Disease followed by Diarrheal Disease, Chronic Respiratory Disease, and Neonatal Disorders.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4188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AF91F5-64C6-2A09-9FCF-7C755BFFF3E1}"/>
              </a:ext>
            </a:extLst>
          </p:cNvPr>
          <p:cNvSpPr txBox="1"/>
          <p:nvPr/>
        </p:nvSpPr>
        <p:spPr>
          <a:xfrm>
            <a:off x="2949388" y="98612"/>
            <a:ext cx="5576047" cy="677108"/>
          </a:xfrm>
          <a:prstGeom prst="rect">
            <a:avLst/>
          </a:prstGeom>
          <a:noFill/>
        </p:spPr>
        <p:txBody>
          <a:bodyPr wrap="square" rtlCol="0">
            <a:spAutoFit/>
          </a:bodyPr>
          <a:lstStyle/>
          <a:p>
            <a:r>
              <a:rPr lang="en-US" sz="2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Top 10 cause of death in United States</a:t>
            </a:r>
            <a:endParaRPr lang="en-IN" sz="2000" u="sng"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8F0DD39F-397C-CD4E-F34F-E7F210DBC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90" y="896620"/>
            <a:ext cx="5731510" cy="5064760"/>
          </a:xfrm>
          <a:prstGeom prst="rect">
            <a:avLst/>
          </a:prstGeom>
        </p:spPr>
      </p:pic>
      <p:sp>
        <p:nvSpPr>
          <p:cNvPr id="4" name="TextBox 3">
            <a:extLst>
              <a:ext uri="{FF2B5EF4-FFF2-40B4-BE49-F238E27FC236}">
                <a16:creationId xmlns:a16="http://schemas.microsoft.com/office/drawing/2014/main" id="{C6A3DC64-8D96-738C-DAB7-B52F18123673}"/>
              </a:ext>
            </a:extLst>
          </p:cNvPr>
          <p:cNvSpPr txBox="1"/>
          <p:nvPr/>
        </p:nvSpPr>
        <p:spPr>
          <a:xfrm>
            <a:off x="6571130" y="2690336"/>
            <a:ext cx="5396753" cy="1477328"/>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above bar chart shows the top 10 diseases why people death is more in the United States, first and the main reason is due to Cardiovascular Disease followed by Neoplasms.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8357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4E0674-9BAC-F198-6763-804F5F296C28}"/>
              </a:ext>
            </a:extLst>
          </p:cNvPr>
          <p:cNvSpPr txBox="1"/>
          <p:nvPr/>
        </p:nvSpPr>
        <p:spPr>
          <a:xfrm>
            <a:off x="4249269" y="258749"/>
            <a:ext cx="5522259" cy="677108"/>
          </a:xfrm>
          <a:prstGeom prst="rect">
            <a:avLst/>
          </a:prstGeom>
          <a:noFill/>
        </p:spPr>
        <p:txBody>
          <a:bodyPr wrap="square" rtlCol="0">
            <a:spAutoFit/>
          </a:bodyPr>
          <a:lstStyle/>
          <a:p>
            <a:r>
              <a:rPr lang="en-US" sz="20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Top 10 cause of death in Russia</a:t>
            </a:r>
            <a:endParaRPr lang="en-IN" sz="2000" u="sng"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9BBCDAA2-2CA6-D063-1588-37504BA29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98" y="905080"/>
            <a:ext cx="5731510" cy="5173345"/>
          </a:xfrm>
          <a:prstGeom prst="rect">
            <a:avLst/>
          </a:prstGeom>
        </p:spPr>
      </p:pic>
      <p:sp>
        <p:nvSpPr>
          <p:cNvPr id="4" name="TextBox 3">
            <a:extLst>
              <a:ext uri="{FF2B5EF4-FFF2-40B4-BE49-F238E27FC236}">
                <a16:creationId xmlns:a16="http://schemas.microsoft.com/office/drawing/2014/main" id="{D99A0CA2-A55C-F482-6E57-D95DD2E47171}"/>
              </a:ext>
            </a:extLst>
          </p:cNvPr>
          <p:cNvSpPr txBox="1"/>
          <p:nvPr/>
        </p:nvSpPr>
        <p:spPr>
          <a:xfrm>
            <a:off x="6367894" y="2945598"/>
            <a:ext cx="5522259" cy="966803"/>
          </a:xfrm>
          <a:prstGeom prst="rect">
            <a:avLst/>
          </a:prstGeom>
          <a:noFill/>
        </p:spPr>
        <p:txBody>
          <a:bodyPr wrap="square" rtlCol="0">
            <a:spAutoFit/>
          </a:bodyPr>
          <a:lstStyle/>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above bar chart shows the top 10 diseases why people death is more in Russia, first and the main reason is Cardiovascular Disease followed by Neoplasms.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6226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2879</Words>
  <Application>Microsoft Office PowerPoint</Application>
  <PresentationFormat>Widescreen</PresentationFormat>
  <Paragraphs>131</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dipesh limaje</dc:creator>
  <cp:lastModifiedBy>dipesh limaje</cp:lastModifiedBy>
  <cp:revision>6</cp:revision>
  <dcterms:created xsi:type="dcterms:W3CDTF">2022-12-16T19:16:30Z</dcterms:created>
  <dcterms:modified xsi:type="dcterms:W3CDTF">2022-12-17T14:13:51Z</dcterms:modified>
</cp:coreProperties>
</file>