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D7F0B0-3972-461F-9543-2B3F29618D09}" type="datetimeFigureOut">
              <a:rPr lang="en-IN" smtClean="0"/>
              <a:t>01-02-2023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7973B-062E-4916-9ED2-EA26DF2F06AA}" type="slidenum">
              <a:rPr lang="en-IN" smtClean="0"/>
              <a:t>‹#›</a:t>
            </a:fld>
            <a:endParaRPr lang="en-IN"/>
          </a:p>
        </p:txBody>
      </p:sp>
    </p:spTree>
    <p:extLst>
      <p:ext uri="{BB962C8B-B14F-4D97-AF65-F5344CB8AC3E}">
        <p14:creationId xmlns:p14="http://schemas.microsoft.com/office/powerpoint/2010/main" val="324514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D7F0B0-3972-461F-9543-2B3F29618D09}" type="datetimeFigureOut">
              <a:rPr lang="en-IN" smtClean="0"/>
              <a:t>01-02-2023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7973B-062E-4916-9ED2-EA26DF2F06AA}" type="slidenum">
              <a:rPr lang="en-IN" smtClean="0"/>
              <a:t>‹#›</a:t>
            </a:fld>
            <a:endParaRPr lang="en-IN"/>
          </a:p>
        </p:txBody>
      </p:sp>
    </p:spTree>
    <p:extLst>
      <p:ext uri="{BB962C8B-B14F-4D97-AF65-F5344CB8AC3E}">
        <p14:creationId xmlns:p14="http://schemas.microsoft.com/office/powerpoint/2010/main" val="1564049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D7F0B0-3972-461F-9543-2B3F29618D09}" type="datetimeFigureOut">
              <a:rPr lang="en-IN" smtClean="0"/>
              <a:t>01-02-2023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7973B-062E-4916-9ED2-EA26DF2F06A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96321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D7F0B0-3972-461F-9543-2B3F29618D09}" type="datetimeFigureOut">
              <a:rPr lang="en-IN" smtClean="0"/>
              <a:t>01-02-2023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7973B-062E-4916-9ED2-EA26DF2F06AA}" type="slidenum">
              <a:rPr lang="en-IN" smtClean="0"/>
              <a:t>‹#›</a:t>
            </a:fld>
            <a:endParaRPr lang="en-IN"/>
          </a:p>
        </p:txBody>
      </p:sp>
    </p:spTree>
    <p:extLst>
      <p:ext uri="{BB962C8B-B14F-4D97-AF65-F5344CB8AC3E}">
        <p14:creationId xmlns:p14="http://schemas.microsoft.com/office/powerpoint/2010/main" val="25157761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D7F0B0-3972-461F-9543-2B3F29618D09}" type="datetimeFigureOut">
              <a:rPr lang="en-IN" smtClean="0"/>
              <a:t>01-02-2023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7973B-062E-4916-9ED2-EA26DF2F06A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277371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D7F0B0-3972-461F-9543-2B3F29618D09}" type="datetimeFigureOut">
              <a:rPr lang="en-IN" smtClean="0"/>
              <a:t>01-02-2023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7973B-062E-4916-9ED2-EA26DF2F06AA}" type="slidenum">
              <a:rPr lang="en-IN" smtClean="0"/>
              <a:t>‹#›</a:t>
            </a:fld>
            <a:endParaRPr lang="en-IN"/>
          </a:p>
        </p:txBody>
      </p:sp>
    </p:spTree>
    <p:extLst>
      <p:ext uri="{BB962C8B-B14F-4D97-AF65-F5344CB8AC3E}">
        <p14:creationId xmlns:p14="http://schemas.microsoft.com/office/powerpoint/2010/main" val="2762854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D7F0B0-3972-461F-9543-2B3F29618D09}" type="datetimeFigureOut">
              <a:rPr lang="en-IN" smtClean="0"/>
              <a:t>01-02-2023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7973B-062E-4916-9ED2-EA26DF2F06AA}" type="slidenum">
              <a:rPr lang="en-IN" smtClean="0"/>
              <a:t>‹#›</a:t>
            </a:fld>
            <a:endParaRPr lang="en-IN"/>
          </a:p>
        </p:txBody>
      </p:sp>
    </p:spTree>
    <p:extLst>
      <p:ext uri="{BB962C8B-B14F-4D97-AF65-F5344CB8AC3E}">
        <p14:creationId xmlns:p14="http://schemas.microsoft.com/office/powerpoint/2010/main" val="3575869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D7F0B0-3972-461F-9543-2B3F29618D09}" type="datetimeFigureOut">
              <a:rPr lang="en-IN" smtClean="0"/>
              <a:t>01-02-2023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7973B-062E-4916-9ED2-EA26DF2F06AA}" type="slidenum">
              <a:rPr lang="en-IN" smtClean="0"/>
              <a:t>‹#›</a:t>
            </a:fld>
            <a:endParaRPr lang="en-IN"/>
          </a:p>
        </p:txBody>
      </p:sp>
    </p:spTree>
    <p:extLst>
      <p:ext uri="{BB962C8B-B14F-4D97-AF65-F5344CB8AC3E}">
        <p14:creationId xmlns:p14="http://schemas.microsoft.com/office/powerpoint/2010/main" val="588445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D7F0B0-3972-461F-9543-2B3F29618D09}" type="datetimeFigureOut">
              <a:rPr lang="en-IN" smtClean="0"/>
              <a:t>01-02-2023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7973B-062E-4916-9ED2-EA26DF2F06AA}" type="slidenum">
              <a:rPr lang="en-IN" smtClean="0"/>
              <a:t>‹#›</a:t>
            </a:fld>
            <a:endParaRPr lang="en-IN"/>
          </a:p>
        </p:txBody>
      </p:sp>
    </p:spTree>
    <p:extLst>
      <p:ext uri="{BB962C8B-B14F-4D97-AF65-F5344CB8AC3E}">
        <p14:creationId xmlns:p14="http://schemas.microsoft.com/office/powerpoint/2010/main" val="2767332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D7F0B0-3972-461F-9543-2B3F29618D09}" type="datetimeFigureOut">
              <a:rPr lang="en-IN" smtClean="0"/>
              <a:t>01-02-2023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7973B-062E-4916-9ED2-EA26DF2F06AA}" type="slidenum">
              <a:rPr lang="en-IN" smtClean="0"/>
              <a:t>‹#›</a:t>
            </a:fld>
            <a:endParaRPr lang="en-IN"/>
          </a:p>
        </p:txBody>
      </p:sp>
    </p:spTree>
    <p:extLst>
      <p:ext uri="{BB962C8B-B14F-4D97-AF65-F5344CB8AC3E}">
        <p14:creationId xmlns:p14="http://schemas.microsoft.com/office/powerpoint/2010/main" val="993765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D7F0B0-3972-461F-9543-2B3F29618D09}" type="datetimeFigureOut">
              <a:rPr lang="en-IN" smtClean="0"/>
              <a:t>01-02-2023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A7973B-062E-4916-9ED2-EA26DF2F06AA}" type="slidenum">
              <a:rPr lang="en-IN" smtClean="0"/>
              <a:t>‹#›</a:t>
            </a:fld>
            <a:endParaRPr lang="en-IN"/>
          </a:p>
        </p:txBody>
      </p:sp>
    </p:spTree>
    <p:extLst>
      <p:ext uri="{BB962C8B-B14F-4D97-AF65-F5344CB8AC3E}">
        <p14:creationId xmlns:p14="http://schemas.microsoft.com/office/powerpoint/2010/main" val="1684940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D7F0B0-3972-461F-9543-2B3F29618D09}" type="datetimeFigureOut">
              <a:rPr lang="en-IN" smtClean="0"/>
              <a:t>01-02-2023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A7973B-062E-4916-9ED2-EA26DF2F06AA}" type="slidenum">
              <a:rPr lang="en-IN" smtClean="0"/>
              <a:t>‹#›</a:t>
            </a:fld>
            <a:endParaRPr lang="en-IN"/>
          </a:p>
        </p:txBody>
      </p:sp>
    </p:spTree>
    <p:extLst>
      <p:ext uri="{BB962C8B-B14F-4D97-AF65-F5344CB8AC3E}">
        <p14:creationId xmlns:p14="http://schemas.microsoft.com/office/powerpoint/2010/main" val="4139766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D7F0B0-3972-461F-9543-2B3F29618D09}" type="datetimeFigureOut">
              <a:rPr lang="en-IN" smtClean="0"/>
              <a:t>01-02-2023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A7973B-062E-4916-9ED2-EA26DF2F06AA}" type="slidenum">
              <a:rPr lang="en-IN" smtClean="0"/>
              <a:t>‹#›</a:t>
            </a:fld>
            <a:endParaRPr lang="en-IN"/>
          </a:p>
        </p:txBody>
      </p:sp>
    </p:spTree>
    <p:extLst>
      <p:ext uri="{BB962C8B-B14F-4D97-AF65-F5344CB8AC3E}">
        <p14:creationId xmlns:p14="http://schemas.microsoft.com/office/powerpoint/2010/main" val="351247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D7F0B0-3972-461F-9543-2B3F29618D09}" type="datetimeFigureOut">
              <a:rPr lang="en-IN" smtClean="0"/>
              <a:t>01-02-2023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A7973B-062E-4916-9ED2-EA26DF2F06AA}" type="slidenum">
              <a:rPr lang="en-IN" smtClean="0"/>
              <a:t>‹#›</a:t>
            </a:fld>
            <a:endParaRPr lang="en-IN"/>
          </a:p>
        </p:txBody>
      </p:sp>
    </p:spTree>
    <p:extLst>
      <p:ext uri="{BB962C8B-B14F-4D97-AF65-F5344CB8AC3E}">
        <p14:creationId xmlns:p14="http://schemas.microsoft.com/office/powerpoint/2010/main" val="3498809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D7F0B0-3972-461F-9543-2B3F29618D09}" type="datetimeFigureOut">
              <a:rPr lang="en-IN" smtClean="0"/>
              <a:t>01-02-2023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A7973B-062E-4916-9ED2-EA26DF2F06AA}" type="slidenum">
              <a:rPr lang="en-IN" smtClean="0"/>
              <a:t>‹#›</a:t>
            </a:fld>
            <a:endParaRPr lang="en-IN"/>
          </a:p>
        </p:txBody>
      </p:sp>
    </p:spTree>
    <p:extLst>
      <p:ext uri="{BB962C8B-B14F-4D97-AF65-F5344CB8AC3E}">
        <p14:creationId xmlns:p14="http://schemas.microsoft.com/office/powerpoint/2010/main" val="3488649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D7F0B0-3972-461F-9543-2B3F29618D09}" type="datetimeFigureOut">
              <a:rPr lang="en-IN" smtClean="0"/>
              <a:t>01-02-2023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A7973B-062E-4916-9ED2-EA26DF2F06AA}" type="slidenum">
              <a:rPr lang="en-IN" smtClean="0"/>
              <a:t>‹#›</a:t>
            </a:fld>
            <a:endParaRPr lang="en-IN"/>
          </a:p>
        </p:txBody>
      </p:sp>
    </p:spTree>
    <p:extLst>
      <p:ext uri="{BB962C8B-B14F-4D97-AF65-F5344CB8AC3E}">
        <p14:creationId xmlns:p14="http://schemas.microsoft.com/office/powerpoint/2010/main" val="835564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BD7F0B0-3972-461F-9543-2B3F29618D09}" type="datetimeFigureOut">
              <a:rPr lang="en-IN" smtClean="0"/>
              <a:t>01-02-2023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6A7973B-062E-4916-9ED2-EA26DF2F06AA}" type="slidenum">
              <a:rPr lang="en-IN" smtClean="0"/>
              <a:t>‹#›</a:t>
            </a:fld>
            <a:endParaRPr lang="en-IN"/>
          </a:p>
        </p:txBody>
      </p:sp>
    </p:spTree>
    <p:extLst>
      <p:ext uri="{BB962C8B-B14F-4D97-AF65-F5344CB8AC3E}">
        <p14:creationId xmlns:p14="http://schemas.microsoft.com/office/powerpoint/2010/main" val="556194718"/>
      </p:ext>
    </p:extLst>
  </p:cSld>
  <p:clrMap bg1="dk1" tx1="lt1" bg2="dk2" tx2="lt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7.xml"/><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7.xml"/><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CFD0AAC-92AE-AD3E-C21A-4EBA99EDB431}"/>
              </a:ext>
            </a:extLst>
          </p:cNvPr>
          <p:cNvSpPr txBox="1"/>
          <p:nvPr/>
        </p:nvSpPr>
        <p:spPr>
          <a:xfrm>
            <a:off x="923364" y="2492189"/>
            <a:ext cx="10345271" cy="1323439"/>
          </a:xfrm>
          <a:prstGeom prst="rect">
            <a:avLst/>
          </a:prstGeom>
          <a:noFill/>
        </p:spPr>
        <p:txBody>
          <a:bodyPr wrap="square" rtlCol="0">
            <a:spAutoFit/>
          </a:bodyPr>
          <a:lstStyle/>
          <a:p>
            <a:pPr algn="ctr"/>
            <a:r>
              <a:rPr lang="en-IN" sz="4000" b="1" u="sng" dirty="0">
                <a:latin typeface="Times New Roman" panose="02020603050405020304" pitchFamily="18" charset="0"/>
                <a:cs typeface="Times New Roman" panose="02020603050405020304" pitchFamily="18" charset="0"/>
              </a:rPr>
              <a:t>PRESENTATION ON CAR PRICE PREDICTION</a:t>
            </a:r>
          </a:p>
        </p:txBody>
      </p:sp>
      <p:sp>
        <p:nvSpPr>
          <p:cNvPr id="5" name="TextBox 4">
            <a:extLst>
              <a:ext uri="{FF2B5EF4-FFF2-40B4-BE49-F238E27FC236}">
                <a16:creationId xmlns:a16="http://schemas.microsoft.com/office/drawing/2014/main" id="{90EAE149-F38C-B72A-B791-98368A83FDCD}"/>
              </a:ext>
            </a:extLst>
          </p:cNvPr>
          <p:cNvSpPr txBox="1"/>
          <p:nvPr/>
        </p:nvSpPr>
        <p:spPr>
          <a:xfrm>
            <a:off x="8852646" y="5810362"/>
            <a:ext cx="3541059" cy="984885"/>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Presented By</a:t>
            </a:r>
          </a:p>
          <a:p>
            <a:pPr algn="ctr"/>
            <a:r>
              <a:rPr lang="en-IN" sz="2000" b="1" dirty="0">
                <a:latin typeface="Times New Roman" panose="02020603050405020304" pitchFamily="18" charset="0"/>
                <a:cs typeface="Times New Roman" panose="02020603050405020304" pitchFamily="18" charset="0"/>
              </a:rPr>
              <a:t>Dipesh Ramesh Limaje</a:t>
            </a:r>
          </a:p>
          <a:p>
            <a:endParaRPr lang="en-IN" dirty="0"/>
          </a:p>
        </p:txBody>
      </p:sp>
    </p:spTree>
    <p:extLst>
      <p:ext uri="{BB962C8B-B14F-4D97-AF65-F5344CB8AC3E}">
        <p14:creationId xmlns:p14="http://schemas.microsoft.com/office/powerpoint/2010/main" val="708881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A2A711-35CD-95E6-9A82-818FA2357283}"/>
              </a:ext>
            </a:extLst>
          </p:cNvPr>
          <p:cNvPicPr>
            <a:picLocks noChangeAspect="1"/>
          </p:cNvPicPr>
          <p:nvPr/>
        </p:nvPicPr>
        <p:blipFill>
          <a:blip r:embed="rId2"/>
          <a:stretch>
            <a:fillRect/>
          </a:stretch>
        </p:blipFill>
        <p:spPr>
          <a:xfrm>
            <a:off x="0" y="1048543"/>
            <a:ext cx="6571508" cy="2872521"/>
          </a:xfrm>
          <a:prstGeom prst="rect">
            <a:avLst/>
          </a:prstGeom>
        </p:spPr>
      </p:pic>
      <p:sp>
        <p:nvSpPr>
          <p:cNvPr id="4" name="TextBox 3">
            <a:extLst>
              <a:ext uri="{FF2B5EF4-FFF2-40B4-BE49-F238E27FC236}">
                <a16:creationId xmlns:a16="http://schemas.microsoft.com/office/drawing/2014/main" id="{1C2BB354-9C3B-1096-9EE1-37A0204DEFA9}"/>
              </a:ext>
            </a:extLst>
          </p:cNvPr>
          <p:cNvSpPr txBox="1"/>
          <p:nvPr/>
        </p:nvSpPr>
        <p:spPr>
          <a:xfrm>
            <a:off x="6893858" y="1192141"/>
            <a:ext cx="5298141" cy="2031325"/>
          </a:xfrm>
          <a:prstGeom prst="rect">
            <a:avLst/>
          </a:prstGeom>
          <a:noFill/>
        </p:spPr>
        <p:txBody>
          <a:bodyPr wrap="square" rtlCol="0">
            <a:spAutoFit/>
          </a:bodyPr>
          <a:lstStyle/>
          <a:p>
            <a:pPr algn="just"/>
            <a:r>
              <a:rPr lang="en-US" sz="1800" b="0" i="0" u="none" strike="noStrike" baseline="0" dirty="0">
                <a:latin typeface="Times New Roman" panose="02020603050405020304" pitchFamily="18" charset="0"/>
              </a:rPr>
              <a:t>The bar graph provides a comparison of prices among cars based on the location where they are listed for sale. The bar graph shows that cars listed in Bangalore, Noida, Ghaziabad, Lucknow, and Delhi tend to have higher prices compared to cars listed in other locations. This suggests that the location where a car is listed for sale can have a significant impact on its overall price. </a:t>
            </a:r>
            <a:endParaRPr lang="en-IN" dirty="0"/>
          </a:p>
        </p:txBody>
      </p:sp>
    </p:spTree>
    <p:extLst>
      <p:ext uri="{BB962C8B-B14F-4D97-AF65-F5344CB8AC3E}">
        <p14:creationId xmlns:p14="http://schemas.microsoft.com/office/powerpoint/2010/main" val="197159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9CF78C-D825-6E4C-CAF7-76517485BCDB}"/>
              </a:ext>
            </a:extLst>
          </p:cNvPr>
          <p:cNvSpPr txBox="1"/>
          <p:nvPr/>
        </p:nvSpPr>
        <p:spPr>
          <a:xfrm>
            <a:off x="393976" y="1126250"/>
            <a:ext cx="11213431" cy="4041812"/>
          </a:xfrm>
          <a:prstGeom prst="rect">
            <a:avLst/>
          </a:prstGeom>
          <a:noFill/>
        </p:spPr>
        <p:txBody>
          <a:bodyPr wrap="square" rtlCol="0">
            <a:spAutoFit/>
          </a:bodyPr>
          <a:lstStyle/>
          <a:p>
            <a:pPr marL="228600" algn="ctr">
              <a:lnSpc>
                <a:spcPct val="107000"/>
              </a:lnSpc>
              <a:spcAft>
                <a:spcPts val="800"/>
              </a:spcAft>
            </a:pPr>
            <a:r>
              <a:rPr lang="en-IN" sz="3200" b="1" u="sng" dirty="0">
                <a:latin typeface="Times New Roman" panose="02020603050405020304" pitchFamily="18" charset="0"/>
                <a:ea typeface="Calibri" panose="020F0502020204030204" pitchFamily="34" charset="0"/>
                <a:cs typeface="Times New Roman" panose="02020603050405020304" pitchFamily="18" charset="0"/>
              </a:rPr>
              <a:t>T</a:t>
            </a:r>
            <a:r>
              <a:rPr lang="en-IN" sz="3200" b="1" u="sng" dirty="0">
                <a:effectLst/>
                <a:latin typeface="Times New Roman" panose="02020603050405020304" pitchFamily="18" charset="0"/>
                <a:ea typeface="Calibri" panose="020F0502020204030204" pitchFamily="34" charset="0"/>
                <a:cs typeface="Times New Roman" panose="02020603050405020304" pitchFamily="18" charset="0"/>
              </a:rPr>
              <a:t>he Set Of Assumptions Related To The Problem Under Consideration</a:t>
            </a:r>
            <a:endParaRPr lang="en-IN"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algn="ctr">
              <a:lnSpc>
                <a:spcPct val="107000"/>
              </a:lnSpc>
              <a:spcAft>
                <a:spcPts val="800"/>
              </a:spcAft>
            </a:pPr>
            <a:r>
              <a:rPr lang="en-IN" sz="1800" b="1" u="none" strike="noStrike" dirty="0">
                <a:effectLst/>
                <a:latin typeface="Times New Roman" panose="02020603050405020304" pitchFamily="18" charset="0"/>
                <a:ea typeface="Calibri" panose="020F0502020204030204" pitchFamily="34" charset="0"/>
                <a:cs typeface="Times New Roman" panose="02020603050405020304" pitchFamily="18" charset="0"/>
              </a:rPr>
              <a:t> </a:t>
            </a:r>
          </a:p>
          <a:p>
            <a:pPr marL="228600" algn="ctr">
              <a:lnSpc>
                <a:spcPct val="107000"/>
              </a:lnSpc>
              <a:spcAft>
                <a:spcPts val="800"/>
              </a:spcAft>
            </a:pPr>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pPr marL="228600" algn="ctr">
              <a:lnSpc>
                <a:spcPct val="107000"/>
              </a:lnSpc>
              <a:spcAft>
                <a:spcPts val="800"/>
              </a:spcAft>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1800" b="0" i="0" u="none" strike="noStrike" baseline="0" dirty="0">
                <a:latin typeface="Times New Roman" panose="02020603050405020304" pitchFamily="18" charset="0"/>
              </a:rPr>
              <a:t>1] For this particular problem I have dropped the duplicate value which I have found. </a:t>
            </a:r>
          </a:p>
          <a:p>
            <a:pPr algn="just"/>
            <a:endParaRPr lang="en-US" sz="1800" b="0" i="0" u="none" strike="noStrike" baseline="0" dirty="0">
              <a:latin typeface="Times New Roman" panose="02020603050405020304" pitchFamily="18" charset="0"/>
            </a:endParaRPr>
          </a:p>
          <a:p>
            <a:pPr algn="just"/>
            <a:r>
              <a:rPr lang="en-US" sz="1800" b="0" i="0" u="none" strike="noStrike" baseline="0" dirty="0">
                <a:latin typeface="Times New Roman" panose="02020603050405020304" pitchFamily="18" charset="0"/>
              </a:rPr>
              <a:t>2] For this particular problem I have assumed that the Maximum VIF should be 5, if any of the features has a VIF which is greater than 5 we should drop that feature. </a:t>
            </a:r>
          </a:p>
          <a:p>
            <a:pPr algn="just"/>
            <a:endParaRPr lang="en-US" sz="1800" b="0" i="0" u="none" strike="noStrike" baseline="0" dirty="0">
              <a:latin typeface="Times New Roman" panose="02020603050405020304" pitchFamily="18" charset="0"/>
            </a:endParaRPr>
          </a:p>
          <a:p>
            <a:pPr algn="just"/>
            <a:r>
              <a:rPr lang="en-US" sz="1800" b="0" i="0" u="none" strike="noStrike" baseline="0" dirty="0">
                <a:latin typeface="Times New Roman" panose="02020603050405020304" pitchFamily="18" charset="0"/>
              </a:rPr>
              <a:t>3] I have directly drop the null values that are present in our target variable. </a:t>
            </a:r>
            <a:endParaRPr lang="en-IN" dirty="0"/>
          </a:p>
        </p:txBody>
      </p:sp>
    </p:spTree>
    <p:extLst>
      <p:ext uri="{BB962C8B-B14F-4D97-AF65-F5344CB8AC3E}">
        <p14:creationId xmlns:p14="http://schemas.microsoft.com/office/powerpoint/2010/main" val="2488608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C1F566-34FA-0DE8-F57A-62FF3F6DA15B}"/>
              </a:ext>
            </a:extLst>
          </p:cNvPr>
          <p:cNvSpPr txBox="1"/>
          <p:nvPr/>
        </p:nvSpPr>
        <p:spPr>
          <a:xfrm>
            <a:off x="641684" y="397278"/>
            <a:ext cx="11566358" cy="6176434"/>
          </a:xfrm>
          <a:prstGeom prst="rect">
            <a:avLst/>
          </a:prstGeom>
          <a:noFill/>
        </p:spPr>
        <p:txBody>
          <a:bodyPr wrap="square" rtlCol="0">
            <a:spAutoFit/>
          </a:bodyPr>
          <a:lstStyle/>
          <a:p>
            <a:pPr algn="ctr"/>
            <a:r>
              <a:rPr lang="en-US" sz="3600" b="1" u="sng" dirty="0">
                <a:latin typeface="Times New Roman" panose="02020603050405020304" pitchFamily="18" charset="0"/>
                <a:cs typeface="Times New Roman" panose="02020603050405020304" pitchFamily="18" charset="0"/>
              </a:rPr>
              <a:t>Steps</a:t>
            </a:r>
          </a:p>
          <a:p>
            <a:pPr>
              <a:lnSpc>
                <a:spcPct val="107000"/>
              </a:lnSpc>
              <a:spcAft>
                <a:spcPts val="800"/>
              </a:spcAf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1600" b="0" i="0" u="none" strike="noStrike" baseline="0" dirty="0">
                <a:latin typeface="Times New Roman" panose="02020603050405020304" pitchFamily="18" charset="0"/>
              </a:rPr>
              <a:t>1) First we look for null values and we treat all null that are present in dataset. </a:t>
            </a:r>
          </a:p>
          <a:p>
            <a:pPr algn="just">
              <a:lnSpc>
                <a:spcPct val="150000"/>
              </a:lnSpc>
            </a:pPr>
            <a:r>
              <a:rPr lang="en-US" sz="1600" b="0" i="0" u="none" strike="noStrike" baseline="0" dirty="0">
                <a:latin typeface="Times New Roman" panose="02020603050405020304" pitchFamily="18" charset="0"/>
              </a:rPr>
              <a:t>2) Then I identified duplicates and I have dropped duplicates </a:t>
            </a:r>
          </a:p>
          <a:p>
            <a:pPr algn="just">
              <a:lnSpc>
                <a:spcPct val="150000"/>
              </a:lnSpc>
            </a:pPr>
            <a:r>
              <a:rPr lang="en-US" sz="1600" b="0" i="0" u="none" strike="noStrike" baseline="0" dirty="0">
                <a:latin typeface="Times New Roman" panose="02020603050405020304" pitchFamily="18" charset="0"/>
              </a:rPr>
              <a:t>3) Then we Performed EDA and wrote all observations for each graph </a:t>
            </a:r>
          </a:p>
          <a:p>
            <a:pPr algn="just">
              <a:lnSpc>
                <a:spcPct val="150000"/>
              </a:lnSpc>
            </a:pPr>
            <a:r>
              <a:rPr lang="en-US" sz="1600" b="0" i="0" u="none" strike="noStrike" baseline="0" dirty="0">
                <a:latin typeface="Times New Roman" panose="02020603050405020304" pitchFamily="18" charset="0"/>
              </a:rPr>
              <a:t>4) Then I dropped unnecessary columns </a:t>
            </a:r>
          </a:p>
          <a:p>
            <a:pPr algn="just">
              <a:lnSpc>
                <a:spcPct val="150000"/>
              </a:lnSpc>
            </a:pPr>
            <a:r>
              <a:rPr lang="en-US" sz="1600" b="0" i="0" u="none" strike="noStrike" baseline="0" dirty="0">
                <a:latin typeface="Times New Roman" panose="02020603050405020304" pitchFamily="18" charset="0"/>
              </a:rPr>
              <a:t>5) Then applied a label encoder to the categorical columns </a:t>
            </a:r>
          </a:p>
          <a:p>
            <a:pPr algn="just">
              <a:lnSpc>
                <a:spcPct val="150000"/>
              </a:lnSpc>
            </a:pPr>
            <a:r>
              <a:rPr lang="en-US" sz="1600" b="0" i="0" u="none" strike="noStrike" baseline="0" dirty="0">
                <a:latin typeface="Times New Roman" panose="02020603050405020304" pitchFamily="18" charset="0"/>
              </a:rPr>
              <a:t>6) Then also plotted the Distribution plot and regression plot </a:t>
            </a:r>
          </a:p>
          <a:p>
            <a:pPr algn="just">
              <a:lnSpc>
                <a:spcPct val="150000"/>
              </a:lnSpc>
            </a:pPr>
            <a:r>
              <a:rPr lang="en-US" sz="1600" b="0" i="0" u="none" strike="noStrike" baseline="0" dirty="0">
                <a:latin typeface="Times New Roman" panose="02020603050405020304" pitchFamily="18" charset="0"/>
              </a:rPr>
              <a:t>7) Then plotted boxplot to remove outliers </a:t>
            </a:r>
          </a:p>
          <a:p>
            <a:pPr algn="just">
              <a:lnSpc>
                <a:spcPct val="150000"/>
              </a:lnSpc>
            </a:pPr>
            <a:r>
              <a:rPr lang="en-US" sz="1600" b="0" i="0" u="none" strike="noStrike" baseline="0" dirty="0">
                <a:latin typeface="Times New Roman" panose="02020603050405020304" pitchFamily="18" charset="0"/>
              </a:rPr>
              <a:t>8) Then treated outliers with the Z-score method </a:t>
            </a:r>
          </a:p>
          <a:p>
            <a:pPr algn="just">
              <a:lnSpc>
                <a:spcPct val="150000"/>
              </a:lnSpc>
            </a:pPr>
            <a:r>
              <a:rPr lang="en-US" sz="1600" b="0" i="0" u="none" strike="noStrike" baseline="0" dirty="0">
                <a:latin typeface="Times New Roman" panose="02020603050405020304" pitchFamily="18" charset="0"/>
              </a:rPr>
              <a:t>9) Then scaled data and Also check for VIF </a:t>
            </a:r>
          </a:p>
          <a:p>
            <a:pPr algn="just">
              <a:lnSpc>
                <a:spcPct val="150000"/>
              </a:lnSpc>
            </a:pPr>
            <a:r>
              <a:rPr lang="en-US" sz="1600" b="0" i="0" u="none" strike="noStrike" baseline="0" dirty="0">
                <a:latin typeface="Times New Roman" panose="02020603050405020304" pitchFamily="18" charset="0"/>
              </a:rPr>
              <a:t>10) Then find the co-relation between feature and label by the CORR method. </a:t>
            </a:r>
          </a:p>
          <a:p>
            <a:pPr algn="just">
              <a:lnSpc>
                <a:spcPct val="150000"/>
              </a:lnSpc>
            </a:pPr>
            <a:r>
              <a:rPr lang="en-US" sz="1600" b="0" i="0" u="none" strike="noStrike" baseline="0" dirty="0">
                <a:latin typeface="Times New Roman" panose="02020603050405020304" pitchFamily="18" charset="0"/>
              </a:rPr>
              <a:t>11) Then we selected all the features because VIF was lesser than 5. </a:t>
            </a:r>
          </a:p>
          <a:p>
            <a:pPr algn="just">
              <a:lnSpc>
                <a:spcPct val="150000"/>
              </a:lnSpc>
            </a:pPr>
            <a:r>
              <a:rPr lang="en-US" sz="1600" b="0" i="0" u="none" strike="noStrike" baseline="0" dirty="0">
                <a:latin typeface="Times New Roman" panose="02020603050405020304" pitchFamily="18" charset="0"/>
              </a:rPr>
              <a:t>12) Then I created 4 models that are Gradient Boosting Regressor, Random Forest Regressor, linear Regressor model, and Ada Boosting regressor model with hyperparameter tuning for all 4 models. </a:t>
            </a:r>
          </a:p>
          <a:p>
            <a:pPr algn="just">
              <a:lnSpc>
                <a:spcPct val="150000"/>
              </a:lnSpc>
            </a:pPr>
            <a:r>
              <a:rPr lang="en-US" sz="1600" b="0" i="0" u="none" strike="noStrike" baseline="0" dirty="0">
                <a:latin typeface="Times New Roman" panose="02020603050405020304" pitchFamily="18" charset="0"/>
              </a:rPr>
              <a:t>13)At last I selected the best model according to their Hyperparameter score and Training(R2) and testing score(R2) </a:t>
            </a:r>
            <a:endParaRPr lang="en-IN" sz="1600" dirty="0"/>
          </a:p>
        </p:txBody>
      </p:sp>
    </p:spTree>
    <p:extLst>
      <p:ext uri="{BB962C8B-B14F-4D97-AF65-F5344CB8AC3E}">
        <p14:creationId xmlns:p14="http://schemas.microsoft.com/office/powerpoint/2010/main" val="264722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11E4D5-C7D3-05E7-0E43-DBF6CB6FEDE5}"/>
              </a:ext>
            </a:extLst>
          </p:cNvPr>
          <p:cNvSpPr txBox="1"/>
          <p:nvPr/>
        </p:nvSpPr>
        <p:spPr>
          <a:xfrm>
            <a:off x="748553" y="304800"/>
            <a:ext cx="10694894" cy="954107"/>
          </a:xfrm>
          <a:prstGeom prst="rect">
            <a:avLst/>
          </a:prstGeom>
          <a:noFill/>
        </p:spPr>
        <p:txBody>
          <a:bodyPr wrap="square" rtlCol="0">
            <a:spAutoFit/>
          </a:bodyPr>
          <a:lstStyle/>
          <a:p>
            <a:pPr algn="ctr"/>
            <a:r>
              <a:rPr lang="en-US" sz="2800" b="1" u="sng" dirty="0">
                <a:latin typeface="Times New Roman" panose="02020603050405020304" pitchFamily="18" charset="0"/>
                <a:cs typeface="Times New Roman" panose="02020603050405020304" pitchFamily="18" charset="0"/>
              </a:rPr>
              <a:t>These are all the features that are positively co-related to the label and Negatively Co-related to the Label</a:t>
            </a:r>
            <a:endParaRPr lang="en-IN" sz="2800" b="1" u="sng"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AD6CF9A-B71C-3476-556E-D9E6ABB50A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896" y="1258907"/>
            <a:ext cx="8634208" cy="4610500"/>
          </a:xfrm>
          <a:prstGeom prst="rect">
            <a:avLst/>
          </a:prstGeom>
        </p:spPr>
      </p:pic>
    </p:spTree>
    <p:extLst>
      <p:ext uri="{BB962C8B-B14F-4D97-AF65-F5344CB8AC3E}">
        <p14:creationId xmlns:p14="http://schemas.microsoft.com/office/powerpoint/2010/main" val="1348302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A50A78-C1B7-D80B-F0ED-840D1142C8D6}"/>
              </a:ext>
            </a:extLst>
          </p:cNvPr>
          <p:cNvSpPr txBox="1"/>
          <p:nvPr/>
        </p:nvSpPr>
        <p:spPr>
          <a:xfrm>
            <a:off x="0" y="5778679"/>
            <a:ext cx="12192000" cy="64633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All 8 features, including Brand, Model, Manufacturing Year, Driven Kilometer, Fuel, Transmission, Number of Owners, and Location, have been selected as the VIF is within the acceptable limit.</a:t>
            </a:r>
          </a:p>
        </p:txBody>
      </p:sp>
      <p:sp>
        <p:nvSpPr>
          <p:cNvPr id="3" name="TextBox 2">
            <a:extLst>
              <a:ext uri="{FF2B5EF4-FFF2-40B4-BE49-F238E27FC236}">
                <a16:creationId xmlns:a16="http://schemas.microsoft.com/office/drawing/2014/main" id="{98064DD8-0009-9929-AB83-EF769B54DB45}"/>
              </a:ext>
            </a:extLst>
          </p:cNvPr>
          <p:cNvSpPr txBox="1"/>
          <p:nvPr/>
        </p:nvSpPr>
        <p:spPr>
          <a:xfrm>
            <a:off x="780064" y="125214"/>
            <a:ext cx="9646024" cy="954107"/>
          </a:xfrm>
          <a:prstGeom prst="rect">
            <a:avLst/>
          </a:prstGeom>
          <a:noFill/>
        </p:spPr>
        <p:txBody>
          <a:bodyPr wrap="square">
            <a:spAutoFit/>
          </a:bodyPr>
          <a:lstStyle/>
          <a:p>
            <a:pPr algn="ctr"/>
            <a:r>
              <a:rPr lang="en-US" sz="2800" b="1" u="sng" dirty="0">
                <a:latin typeface="Times New Roman" panose="02020603050405020304" pitchFamily="18" charset="0"/>
                <a:cs typeface="Times New Roman" panose="02020603050405020304" pitchFamily="18" charset="0"/>
              </a:rPr>
              <a:t>Selection Of top features which will help more to predict our label</a:t>
            </a:r>
            <a:endParaRPr lang="en-IN" sz="2800" b="1" u="sng"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75EB6E2-C63F-1EFD-411C-E52B8A9123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697" y="1079321"/>
            <a:ext cx="9426757" cy="4550048"/>
          </a:xfrm>
          <a:prstGeom prst="rect">
            <a:avLst/>
          </a:prstGeom>
        </p:spPr>
      </p:pic>
    </p:spTree>
    <p:extLst>
      <p:ext uri="{BB962C8B-B14F-4D97-AF65-F5344CB8AC3E}">
        <p14:creationId xmlns:p14="http://schemas.microsoft.com/office/powerpoint/2010/main" val="3336753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197F88-B92E-5793-071E-AA5E985AD3D8}"/>
              </a:ext>
            </a:extLst>
          </p:cNvPr>
          <p:cNvSpPr txBox="1"/>
          <p:nvPr/>
        </p:nvSpPr>
        <p:spPr>
          <a:xfrm>
            <a:off x="1792941" y="1192305"/>
            <a:ext cx="8122024" cy="3611886"/>
          </a:xfrm>
          <a:prstGeom prst="rect">
            <a:avLst/>
          </a:prstGeom>
          <a:noFill/>
        </p:spPr>
        <p:txBody>
          <a:bodyPr wrap="square" rtlCol="0">
            <a:spAutoFit/>
          </a:bodyPr>
          <a:lstStyle/>
          <a:p>
            <a:pPr marL="228600" algn="ctr">
              <a:lnSpc>
                <a:spcPct val="107000"/>
              </a:lnSpc>
              <a:spcAft>
                <a:spcPts val="800"/>
              </a:spcAft>
            </a:pPr>
            <a:r>
              <a:rPr lang="en-IN" sz="3600" b="1" u="sng" dirty="0">
                <a:effectLst/>
                <a:latin typeface="Times New Roman" panose="02020603050405020304" pitchFamily="18" charset="0"/>
                <a:ea typeface="Calibri" panose="020F0502020204030204" pitchFamily="34" charset="0"/>
                <a:cs typeface="Times New Roman" panose="02020603050405020304" pitchFamily="18" charset="0"/>
              </a:rPr>
              <a:t>Testing of Identified Approaches (Algorithms)</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algn="ctr">
              <a:lnSpc>
                <a:spcPct val="107000"/>
              </a:lnSpc>
              <a:spcAft>
                <a:spcPts val="800"/>
              </a:spcAft>
            </a:pPr>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pPr marL="228600" algn="ctr">
              <a:lnSpc>
                <a:spcPct val="107000"/>
              </a:lnSpc>
              <a:spcAft>
                <a:spcPts val="800"/>
              </a:spcAft>
            </a:pPr>
            <a:r>
              <a:rPr lang="en-IN" sz="1800" b="1" u="none" strike="noStrike"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LR (Linear Regression Model)</a:t>
            </a:r>
          </a:p>
          <a:p>
            <a:pPr marL="342900" lvl="0" indent="-342900">
              <a:lnSpc>
                <a:spcPct val="107000"/>
              </a:lnSpc>
              <a:buFont typeface="Wingdings" panose="05000000000000000000" pitchFamily="2" charset="2"/>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GBDT (Gradient Boosting Regressor Model)</a:t>
            </a:r>
          </a:p>
          <a:p>
            <a:pPr marL="342900" lvl="0" indent="-342900">
              <a:lnSpc>
                <a:spcPct val="107000"/>
              </a:lnSpc>
              <a:buFont typeface="Wingdings" panose="05000000000000000000" pitchFamily="2" charset="2"/>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RF (Random Forest Regressor Model)</a:t>
            </a:r>
          </a:p>
          <a:p>
            <a:pPr marL="342900" lvl="0" indent="-342900">
              <a:lnSpc>
                <a:spcPct val="107000"/>
              </a:lnSpc>
              <a:spcAft>
                <a:spcPts val="800"/>
              </a:spcAft>
              <a:buFont typeface="Wingdings" panose="05000000000000000000" pitchFamily="2" charset="2"/>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ADA (AdaBoost Regressor Model)</a:t>
            </a:r>
          </a:p>
          <a:p>
            <a:endParaRPr lang="en-IN" dirty="0"/>
          </a:p>
        </p:txBody>
      </p:sp>
    </p:spTree>
    <p:extLst>
      <p:ext uri="{BB962C8B-B14F-4D97-AF65-F5344CB8AC3E}">
        <p14:creationId xmlns:p14="http://schemas.microsoft.com/office/powerpoint/2010/main" val="3502518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E2C313-E8EC-5AC3-E46B-2080429198C0}"/>
              </a:ext>
            </a:extLst>
          </p:cNvPr>
          <p:cNvSpPr txBox="1"/>
          <p:nvPr/>
        </p:nvSpPr>
        <p:spPr>
          <a:xfrm>
            <a:off x="860611" y="4926578"/>
            <a:ext cx="10094258" cy="1477328"/>
          </a:xfrm>
          <a:prstGeom prst="rect">
            <a:avLst/>
          </a:prstGeom>
          <a:noFill/>
        </p:spPr>
        <p:txBody>
          <a:bodyPr wrap="square">
            <a:spAutoFit/>
          </a:bodyPr>
          <a:lstStyle/>
          <a:p>
            <a:pPr algn="just"/>
            <a:r>
              <a:rPr lang="en-US" sz="1800" dirty="0">
                <a:latin typeface="Times New Roman" panose="02020603050405020304" pitchFamily="18" charset="0"/>
                <a:cs typeface="Times New Roman" panose="02020603050405020304" pitchFamily="18" charset="0"/>
              </a:rPr>
              <a:t>In the process of predicting car prices, we evaluated four different models and fine-tuned their hyperparameters to enhance their performance. After conducting this thorough analysis, we determined that the Gradient Boosting Regressor Model was the most suitable for our purpose. This model demonstrated the highest accuracy and effectiveness in our tests, and as a result, we have made the decision to proceed with using the Gradient Boosting Regressor Model for our car price predictions.</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C0E47FA-0BDD-E6D5-637E-1AF5A0DA16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9295" y="569322"/>
            <a:ext cx="5883150" cy="3711262"/>
          </a:xfrm>
          <a:prstGeom prst="rect">
            <a:avLst/>
          </a:prstGeom>
        </p:spPr>
      </p:pic>
    </p:spTree>
    <p:extLst>
      <p:ext uri="{BB962C8B-B14F-4D97-AF65-F5344CB8AC3E}">
        <p14:creationId xmlns:p14="http://schemas.microsoft.com/office/powerpoint/2010/main" val="939857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58B727-C04B-8F22-4162-69FF5D387072}"/>
              </a:ext>
            </a:extLst>
          </p:cNvPr>
          <p:cNvSpPr txBox="1"/>
          <p:nvPr/>
        </p:nvSpPr>
        <p:spPr>
          <a:xfrm>
            <a:off x="551329" y="3105834"/>
            <a:ext cx="11268635" cy="1200329"/>
          </a:xfrm>
          <a:prstGeom prst="rect">
            <a:avLst/>
          </a:prstGeom>
          <a:noFill/>
        </p:spPr>
        <p:txBody>
          <a:bodyPr wrap="square" rtlCol="0">
            <a:spAutoFit/>
          </a:bodyPr>
          <a:lstStyle/>
          <a:p>
            <a:pPr algn="just"/>
            <a:r>
              <a:rPr lang="en-US" i="0" dirty="0">
                <a:effectLst/>
                <a:latin typeface="Times New Roman" panose="02020603050405020304" pitchFamily="18" charset="0"/>
                <a:cs typeface="Times New Roman" panose="02020603050405020304" pitchFamily="18" charset="0"/>
              </a:rPr>
              <a:t>Based on the scores of the four models, it can be concluded that the Gradient Boosting Regressor Model is the best suited model for this particular task. The model has a training score of 98.04% and a testing score of 90.43%, making it an ideal choice and thus, it is saved for future use.</a:t>
            </a:r>
          </a:p>
          <a:p>
            <a:pPr algn="just"/>
            <a:endParaRPr lang="en-IN" dirty="0"/>
          </a:p>
        </p:txBody>
      </p:sp>
      <p:sp>
        <p:nvSpPr>
          <p:cNvPr id="3" name="TextBox 2">
            <a:extLst>
              <a:ext uri="{FF2B5EF4-FFF2-40B4-BE49-F238E27FC236}">
                <a16:creationId xmlns:a16="http://schemas.microsoft.com/office/drawing/2014/main" id="{311C239B-6F0C-A0E5-21CA-1EC118D6EBED}"/>
              </a:ext>
            </a:extLst>
          </p:cNvPr>
          <p:cNvSpPr txBox="1"/>
          <p:nvPr/>
        </p:nvSpPr>
        <p:spPr>
          <a:xfrm>
            <a:off x="3186952" y="1174378"/>
            <a:ext cx="5818094" cy="584775"/>
          </a:xfrm>
          <a:prstGeom prst="rect">
            <a:avLst/>
          </a:prstGeom>
          <a:noFill/>
        </p:spPr>
        <p:txBody>
          <a:bodyPr wrap="square" rtlCol="0">
            <a:spAutoFit/>
          </a:bodyPr>
          <a:lstStyle/>
          <a:p>
            <a:pPr algn="ctr"/>
            <a:r>
              <a:rPr lang="en-IN" sz="3200" b="1" u="sng" dirty="0">
                <a:effectLst/>
                <a:latin typeface="Times New Roman" panose="02020603050405020304" pitchFamily="18" charset="0"/>
                <a:ea typeface="Calibri" panose="020F0502020204030204" pitchFamily="34" charset="0"/>
              </a:rPr>
              <a:t>CONCLUSION</a:t>
            </a:r>
            <a:endParaRPr lang="en-IN" sz="3200" dirty="0"/>
          </a:p>
        </p:txBody>
      </p:sp>
    </p:spTree>
    <p:extLst>
      <p:ext uri="{BB962C8B-B14F-4D97-AF65-F5344CB8AC3E}">
        <p14:creationId xmlns:p14="http://schemas.microsoft.com/office/powerpoint/2010/main" val="1940975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780D46-1A05-026D-4D58-BDDCEFEB975E}"/>
              </a:ext>
            </a:extLst>
          </p:cNvPr>
          <p:cNvSpPr txBox="1"/>
          <p:nvPr/>
        </p:nvSpPr>
        <p:spPr>
          <a:xfrm>
            <a:off x="838200" y="859065"/>
            <a:ext cx="10049435" cy="2923877"/>
          </a:xfrm>
          <a:prstGeom prst="rect">
            <a:avLst/>
          </a:prstGeom>
          <a:noFill/>
        </p:spPr>
        <p:txBody>
          <a:bodyPr wrap="square" rtlCol="0">
            <a:spAutoFit/>
          </a:bodyPr>
          <a:lstStyle/>
          <a:p>
            <a:pPr algn="ctr"/>
            <a:r>
              <a:rPr lang="en-IN" sz="4000" b="1" u="sng" dirty="0">
                <a:latin typeface="Times New Roman" panose="02020603050405020304" pitchFamily="18" charset="0"/>
                <a:cs typeface="Times New Roman" panose="02020603050405020304" pitchFamily="18" charset="0"/>
              </a:rPr>
              <a:t>Problem Statement </a:t>
            </a:r>
          </a:p>
          <a:p>
            <a:pPr algn="just"/>
            <a:endParaRPr lang="en-US" b="0" i="0" dirty="0">
              <a:effectLst/>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b="0" i="0" dirty="0">
              <a:effectLst/>
              <a:latin typeface="Times New Roman" panose="02020603050405020304" pitchFamily="18" charset="0"/>
              <a:cs typeface="Times New Roman" panose="02020603050405020304" pitchFamily="18" charset="0"/>
            </a:endParaRPr>
          </a:p>
          <a:p>
            <a:pPr algn="just"/>
            <a:r>
              <a:rPr lang="en-US" sz="1800" b="0" i="0" u="none" strike="noStrike" baseline="0" dirty="0">
                <a:latin typeface="Times New Roman" panose="02020603050405020304" pitchFamily="18" charset="0"/>
              </a:rPr>
              <a:t>With the covid 19 impact on the market, we have seen a lot of changes in the car market. Now some cars are in demand hence making them costly and some are not in demand hence cheaper. One of our clients works with small traders, who sell used cars. With the change in the market due to covid 19 impact, our client is facing problems with their previous car price valuation machine learning models. So, they are looking for new machine-learning models from new data. We have to make a car price valuation model.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0651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7B6BBF-2018-A940-5A53-43E6544074A1}"/>
              </a:ext>
            </a:extLst>
          </p:cNvPr>
          <p:cNvSpPr txBox="1"/>
          <p:nvPr/>
        </p:nvSpPr>
        <p:spPr>
          <a:xfrm>
            <a:off x="3532094" y="286871"/>
            <a:ext cx="5127812" cy="646331"/>
          </a:xfrm>
          <a:prstGeom prst="rect">
            <a:avLst/>
          </a:prstGeom>
          <a:noFill/>
        </p:spPr>
        <p:txBody>
          <a:bodyPr wrap="square" rtlCol="0">
            <a:spAutoFit/>
          </a:bodyPr>
          <a:lstStyle/>
          <a:p>
            <a:pPr algn="ctr"/>
            <a:r>
              <a:rPr lang="en-IN" sz="3600" b="1" u="sng" dirty="0">
                <a:latin typeface="Times New Roman" panose="02020603050405020304" pitchFamily="18" charset="0"/>
                <a:cs typeface="Times New Roman" panose="02020603050405020304" pitchFamily="18" charset="0"/>
              </a:rPr>
              <a:t>EDA Steps</a:t>
            </a:r>
          </a:p>
        </p:txBody>
      </p:sp>
      <p:sp>
        <p:nvSpPr>
          <p:cNvPr id="3" name="TextBox 2">
            <a:extLst>
              <a:ext uri="{FF2B5EF4-FFF2-40B4-BE49-F238E27FC236}">
                <a16:creationId xmlns:a16="http://schemas.microsoft.com/office/drawing/2014/main" id="{CED0FA39-A819-A896-6181-3FEFA2FEDAD3}"/>
              </a:ext>
            </a:extLst>
          </p:cNvPr>
          <p:cNvSpPr txBox="1"/>
          <p:nvPr/>
        </p:nvSpPr>
        <p:spPr>
          <a:xfrm>
            <a:off x="762000" y="1733265"/>
            <a:ext cx="9726706" cy="3890424"/>
          </a:xfrm>
          <a:prstGeom prst="rect">
            <a:avLst/>
          </a:prstGeom>
          <a:noFill/>
        </p:spPr>
        <p:txBody>
          <a:bodyPr wrap="square">
            <a:spAutoFit/>
          </a:bodyPr>
          <a:lstStyle/>
          <a:p>
            <a:pPr algn="just">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 Check data shape(Num. of Rows, Num. of Columns)</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(4466,9)</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So there are </a:t>
            </a:r>
            <a:r>
              <a:rPr lang="en-US" dirty="0">
                <a:latin typeface="Times New Roman" panose="02020603050405020304" pitchFamily="18" charset="0"/>
                <a:ea typeface="Calibri" panose="020F0502020204030204" pitchFamily="34" charset="0"/>
                <a:cs typeface="Times New Roman" panose="02020603050405020304" pitchFamily="18" charset="0"/>
              </a:rPr>
              <a:t>4466</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Rows and </a:t>
            </a:r>
            <a:r>
              <a:rPr lang="en-US" dirty="0">
                <a:latin typeface="Times New Roman" panose="02020603050405020304" pitchFamily="18" charset="0"/>
                <a:ea typeface="Calibri" panose="020F0502020204030204" pitchFamily="34" charset="0"/>
                <a:cs typeface="Times New Roman" panose="02020603050405020304" pitchFamily="18" charset="0"/>
              </a:rPr>
              <a:t>9</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Columns after treating duplicates and dropping null values.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2) Check each data type of columns and missing Values </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So from data.info, we get all the information related to data types, and after observing all data types they are all ok.</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3) Change the data types </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After all observations, the data looks good we don't need to change any of the data types.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11676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2B448B-0AC9-8AEC-DE7D-11E84E703AF1}"/>
              </a:ext>
            </a:extLst>
          </p:cNvPr>
          <p:cNvSpPr txBox="1"/>
          <p:nvPr/>
        </p:nvSpPr>
        <p:spPr>
          <a:xfrm>
            <a:off x="763286" y="466164"/>
            <a:ext cx="10191585" cy="1107676"/>
          </a:xfrm>
          <a:prstGeom prst="rect">
            <a:avLst/>
          </a:prstGeom>
          <a:noFill/>
        </p:spPr>
        <p:txBody>
          <a:bodyPr wrap="square" rtlCol="0">
            <a:spAutoFit/>
          </a:bodyPr>
          <a:lstStyle/>
          <a:p>
            <a:pPr>
              <a:lnSpc>
                <a:spcPct val="107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4) Summary Statistics</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From this, we can see the data distribution that you have for each and determine whether there are outliers or not</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9F1A769B-EF11-4E4A-4B3D-3CB07D379FCD}"/>
              </a:ext>
            </a:extLst>
          </p:cNvPr>
          <p:cNvSpPr txBox="1"/>
          <p:nvPr/>
        </p:nvSpPr>
        <p:spPr>
          <a:xfrm>
            <a:off x="763286" y="5326219"/>
            <a:ext cx="10747396" cy="704104"/>
          </a:xfrm>
          <a:prstGeom prst="rect">
            <a:avLst/>
          </a:prstGeom>
          <a:noFill/>
        </p:spPr>
        <p:txBody>
          <a:bodyPr wrap="square" rtlCol="0">
            <a:spAutoFit/>
          </a:bodyPr>
          <a:lstStyle/>
          <a:p>
            <a:pPr>
              <a:lnSpc>
                <a:spcPct val="107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5) Check Duplicate values</a:t>
            </a:r>
          </a:p>
          <a:p>
            <a:pPr>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In the dataset there are 240 duplicates and we directly dropped the duplicates.</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9C9FFB3A-0546-8F7F-5A14-3CCD1EC691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318" y="1363801"/>
            <a:ext cx="10829364" cy="3799870"/>
          </a:xfrm>
          <a:prstGeom prst="rect">
            <a:avLst/>
          </a:prstGeom>
        </p:spPr>
      </p:pic>
    </p:spTree>
    <p:extLst>
      <p:ext uri="{BB962C8B-B14F-4D97-AF65-F5344CB8AC3E}">
        <p14:creationId xmlns:p14="http://schemas.microsoft.com/office/powerpoint/2010/main" val="1329666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B63A16D-9C32-883E-79A4-291A3D944ED5}"/>
              </a:ext>
            </a:extLst>
          </p:cNvPr>
          <p:cNvSpPr txBox="1"/>
          <p:nvPr/>
        </p:nvSpPr>
        <p:spPr>
          <a:xfrm>
            <a:off x="3021106" y="87604"/>
            <a:ext cx="6149788" cy="369332"/>
          </a:xfrm>
          <a:prstGeom prst="rect">
            <a:avLst/>
          </a:prstGeom>
          <a:noFill/>
        </p:spPr>
        <p:txBody>
          <a:bodyPr wrap="square" rtlCol="0">
            <a:spAutoFit/>
          </a:bodyPr>
          <a:lstStyle/>
          <a:p>
            <a:r>
              <a:rPr lang="en-US" sz="18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6) See the data distribution and data anomaly</a:t>
            </a:r>
            <a:endParaRPr lang="en-IN" sz="1800" b="1" dirty="0">
              <a:effectLst/>
              <a:latin typeface="Arial" panose="020B0604020202020204" pitchFamily="34" charset="0"/>
              <a:ea typeface="Calibri" panose="020F050202020403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C0FEC1DF-45F1-072F-F5E0-98258046AA05}"/>
              </a:ext>
            </a:extLst>
          </p:cNvPr>
          <p:cNvPicPr>
            <a:picLocks noChangeAspect="1"/>
          </p:cNvPicPr>
          <p:nvPr/>
        </p:nvPicPr>
        <p:blipFill>
          <a:blip r:embed="rId2"/>
          <a:stretch>
            <a:fillRect/>
          </a:stretch>
        </p:blipFill>
        <p:spPr>
          <a:xfrm>
            <a:off x="1" y="730492"/>
            <a:ext cx="6454588" cy="2438400"/>
          </a:xfrm>
          <a:prstGeom prst="rect">
            <a:avLst/>
          </a:prstGeom>
        </p:spPr>
      </p:pic>
      <p:pic>
        <p:nvPicPr>
          <p:cNvPr id="10" name="Picture 9">
            <a:extLst>
              <a:ext uri="{FF2B5EF4-FFF2-40B4-BE49-F238E27FC236}">
                <a16:creationId xmlns:a16="http://schemas.microsoft.com/office/drawing/2014/main" id="{B49DA664-AE1B-91EC-11C0-A80EA2D2390B}"/>
              </a:ext>
            </a:extLst>
          </p:cNvPr>
          <p:cNvPicPr>
            <a:picLocks noChangeAspect="1"/>
          </p:cNvPicPr>
          <p:nvPr/>
        </p:nvPicPr>
        <p:blipFill>
          <a:blip r:embed="rId3"/>
          <a:stretch>
            <a:fillRect/>
          </a:stretch>
        </p:blipFill>
        <p:spPr>
          <a:xfrm>
            <a:off x="421340" y="3594847"/>
            <a:ext cx="5674659" cy="2560759"/>
          </a:xfrm>
          <a:prstGeom prst="rect">
            <a:avLst/>
          </a:prstGeom>
        </p:spPr>
      </p:pic>
      <p:sp>
        <p:nvSpPr>
          <p:cNvPr id="11" name="TextBox 10">
            <a:extLst>
              <a:ext uri="{FF2B5EF4-FFF2-40B4-BE49-F238E27FC236}">
                <a16:creationId xmlns:a16="http://schemas.microsoft.com/office/drawing/2014/main" id="{39CE2CB4-35C0-4211-C36D-E442B7272378}"/>
              </a:ext>
            </a:extLst>
          </p:cNvPr>
          <p:cNvSpPr txBox="1"/>
          <p:nvPr/>
        </p:nvSpPr>
        <p:spPr>
          <a:xfrm>
            <a:off x="6454588" y="1349527"/>
            <a:ext cx="5477435" cy="1200329"/>
          </a:xfrm>
          <a:prstGeom prst="rect">
            <a:avLst/>
          </a:prstGeom>
          <a:noFill/>
        </p:spPr>
        <p:txBody>
          <a:bodyPr wrap="square" rtlCol="0">
            <a:spAutoFit/>
          </a:bodyPr>
          <a:lstStyle/>
          <a:p>
            <a:pPr algn="just"/>
            <a:r>
              <a:rPr lang="en-US" sz="1800" b="0" i="0" u="none" strike="noStrike" baseline="0" dirty="0">
                <a:latin typeface="Times New Roman" panose="02020603050405020304" pitchFamily="18" charset="0"/>
              </a:rPr>
              <a:t>From the above bar graph, we observe there are 18 brands in our dataset and Maruti has the highest number of car in our dataset which is 1964 cars followed by Hyundai with 1106 cars and Honda with 517 cars. </a:t>
            </a:r>
            <a:endParaRPr lang="en-IN" dirty="0"/>
          </a:p>
        </p:txBody>
      </p:sp>
      <p:sp>
        <p:nvSpPr>
          <p:cNvPr id="12" name="TextBox 11">
            <a:extLst>
              <a:ext uri="{FF2B5EF4-FFF2-40B4-BE49-F238E27FC236}">
                <a16:creationId xmlns:a16="http://schemas.microsoft.com/office/drawing/2014/main" id="{BE250C99-2C4E-878E-CA5C-BEEE3DFF5727}"/>
              </a:ext>
            </a:extLst>
          </p:cNvPr>
          <p:cNvSpPr txBox="1"/>
          <p:nvPr/>
        </p:nvSpPr>
        <p:spPr>
          <a:xfrm>
            <a:off x="6619741" y="4275061"/>
            <a:ext cx="5312282" cy="1200329"/>
          </a:xfrm>
          <a:prstGeom prst="rect">
            <a:avLst/>
          </a:prstGeom>
          <a:noFill/>
        </p:spPr>
        <p:txBody>
          <a:bodyPr wrap="square" rtlCol="0">
            <a:spAutoFit/>
          </a:bodyPr>
          <a:lstStyle/>
          <a:p>
            <a:pPr algn="just"/>
            <a:r>
              <a:rPr lang="en-US" sz="1800" b="0" i="0" u="none" strike="noStrike" baseline="0" dirty="0">
                <a:latin typeface="Times New Roman" panose="02020603050405020304" pitchFamily="18" charset="0"/>
              </a:rPr>
              <a:t>From the above bar graph, we observe the Most listed cars which are the Grand i10 with 280 cars followed by </a:t>
            </a:r>
            <a:r>
              <a:rPr lang="en-US" sz="1800" b="0" i="0" u="none" strike="noStrike" baseline="0" dirty="0" err="1">
                <a:latin typeface="Times New Roman" panose="02020603050405020304" pitchFamily="18" charset="0"/>
              </a:rPr>
              <a:t>WagnoR</a:t>
            </a:r>
            <a:r>
              <a:rPr lang="en-US" sz="1800" b="0" i="0" u="none" strike="noStrike" baseline="0" dirty="0">
                <a:latin typeface="Times New Roman" panose="02020603050405020304" pitchFamily="18" charset="0"/>
              </a:rPr>
              <a:t> with 246 cars, and followed by Swift with 238 cars listed on the Cars24 site. </a:t>
            </a:r>
            <a:endParaRPr lang="en-IN" dirty="0"/>
          </a:p>
        </p:txBody>
      </p:sp>
    </p:spTree>
    <p:extLst>
      <p:ext uri="{BB962C8B-B14F-4D97-AF65-F5344CB8AC3E}">
        <p14:creationId xmlns:p14="http://schemas.microsoft.com/office/powerpoint/2010/main" val="3098290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AF7FD1-1A9F-D00E-3FF1-7692CC6CE8B1}"/>
              </a:ext>
            </a:extLst>
          </p:cNvPr>
          <p:cNvPicPr>
            <a:picLocks noChangeAspect="1"/>
          </p:cNvPicPr>
          <p:nvPr/>
        </p:nvPicPr>
        <p:blipFill>
          <a:blip r:embed="rId2"/>
          <a:stretch>
            <a:fillRect/>
          </a:stretch>
        </p:blipFill>
        <p:spPr>
          <a:xfrm>
            <a:off x="-1" y="412376"/>
            <a:ext cx="5450541" cy="1784489"/>
          </a:xfrm>
          <a:prstGeom prst="rect">
            <a:avLst/>
          </a:prstGeom>
        </p:spPr>
      </p:pic>
      <p:pic>
        <p:nvPicPr>
          <p:cNvPr id="5" name="Picture 4">
            <a:extLst>
              <a:ext uri="{FF2B5EF4-FFF2-40B4-BE49-F238E27FC236}">
                <a16:creationId xmlns:a16="http://schemas.microsoft.com/office/drawing/2014/main" id="{A27C61D1-7CFE-40A6-AB25-2721315A4530}"/>
              </a:ext>
            </a:extLst>
          </p:cNvPr>
          <p:cNvPicPr>
            <a:picLocks noChangeAspect="1"/>
          </p:cNvPicPr>
          <p:nvPr/>
        </p:nvPicPr>
        <p:blipFill>
          <a:blip r:embed="rId3"/>
          <a:stretch>
            <a:fillRect/>
          </a:stretch>
        </p:blipFill>
        <p:spPr>
          <a:xfrm>
            <a:off x="0" y="2389975"/>
            <a:ext cx="5674659" cy="1875258"/>
          </a:xfrm>
          <a:prstGeom prst="rect">
            <a:avLst/>
          </a:prstGeom>
        </p:spPr>
      </p:pic>
      <p:sp>
        <p:nvSpPr>
          <p:cNvPr id="6" name="TextBox 5">
            <a:extLst>
              <a:ext uri="{FF2B5EF4-FFF2-40B4-BE49-F238E27FC236}">
                <a16:creationId xmlns:a16="http://schemas.microsoft.com/office/drawing/2014/main" id="{F69C3260-BD5B-E478-17F2-842A7F8BFE65}"/>
              </a:ext>
            </a:extLst>
          </p:cNvPr>
          <p:cNvSpPr txBox="1"/>
          <p:nvPr/>
        </p:nvSpPr>
        <p:spPr>
          <a:xfrm>
            <a:off x="5674659" y="756801"/>
            <a:ext cx="6409765" cy="1201271"/>
          </a:xfrm>
          <a:prstGeom prst="rect">
            <a:avLst/>
          </a:prstGeom>
          <a:noFill/>
        </p:spPr>
        <p:txBody>
          <a:bodyPr wrap="square" rtlCol="0">
            <a:spAutoFit/>
          </a:bodyPr>
          <a:lstStyle/>
          <a:p>
            <a:pPr algn="just"/>
            <a:r>
              <a:rPr lang="en-US" sz="1800" b="0" i="0" u="none" strike="noStrike" baseline="0" dirty="0">
                <a:latin typeface="Times New Roman" panose="02020603050405020304" pitchFamily="18" charset="0"/>
              </a:rPr>
              <a:t>From the above bar graph, we observe the manufacturing year of the cars the most car listed in cars24 is of the 2019 year with 681 cars followed by the 2018 year with 599 cars, followed by 2017 with 556 cars. </a:t>
            </a:r>
            <a:endParaRPr lang="en-IN" dirty="0"/>
          </a:p>
        </p:txBody>
      </p:sp>
      <p:sp>
        <p:nvSpPr>
          <p:cNvPr id="7" name="TextBox 6">
            <a:extLst>
              <a:ext uri="{FF2B5EF4-FFF2-40B4-BE49-F238E27FC236}">
                <a16:creationId xmlns:a16="http://schemas.microsoft.com/office/drawing/2014/main" id="{1B88B567-0546-88C3-9E12-EC4B261E47B0}"/>
              </a:ext>
            </a:extLst>
          </p:cNvPr>
          <p:cNvSpPr txBox="1"/>
          <p:nvPr/>
        </p:nvSpPr>
        <p:spPr>
          <a:xfrm>
            <a:off x="5674659" y="2727439"/>
            <a:ext cx="6409765" cy="1200329"/>
          </a:xfrm>
          <a:prstGeom prst="rect">
            <a:avLst/>
          </a:prstGeom>
          <a:noFill/>
        </p:spPr>
        <p:txBody>
          <a:bodyPr wrap="square" rtlCol="0">
            <a:spAutoFit/>
          </a:bodyPr>
          <a:lstStyle/>
          <a:p>
            <a:pPr algn="just"/>
            <a:r>
              <a:rPr lang="en-US" sz="1800" b="0" i="0" u="none" strike="noStrike" baseline="0" dirty="0">
                <a:latin typeface="Times New Roman" panose="02020603050405020304" pitchFamily="18" charset="0"/>
              </a:rPr>
              <a:t>From the above bar graph we observe Fuel of the cars and cars listed in car24 is mostly having fuel type petrol with 3552 cars followed by Diesel cars with 464 cars, followed by CNG cars and Hybrid cars with 401 and 1 car. </a:t>
            </a:r>
          </a:p>
        </p:txBody>
      </p:sp>
      <p:pic>
        <p:nvPicPr>
          <p:cNvPr id="9" name="Picture 8">
            <a:extLst>
              <a:ext uri="{FF2B5EF4-FFF2-40B4-BE49-F238E27FC236}">
                <a16:creationId xmlns:a16="http://schemas.microsoft.com/office/drawing/2014/main" id="{DD7E5703-19B5-4B82-915A-741C3A899702}"/>
              </a:ext>
            </a:extLst>
          </p:cNvPr>
          <p:cNvPicPr>
            <a:picLocks noChangeAspect="1"/>
          </p:cNvPicPr>
          <p:nvPr/>
        </p:nvPicPr>
        <p:blipFill>
          <a:blip r:embed="rId4"/>
          <a:stretch>
            <a:fillRect/>
          </a:stretch>
        </p:blipFill>
        <p:spPr>
          <a:xfrm>
            <a:off x="-1" y="4548707"/>
            <a:ext cx="5163672" cy="2109648"/>
          </a:xfrm>
          <a:prstGeom prst="rect">
            <a:avLst/>
          </a:prstGeom>
        </p:spPr>
      </p:pic>
      <p:sp>
        <p:nvSpPr>
          <p:cNvPr id="10" name="TextBox 9">
            <a:extLst>
              <a:ext uri="{FF2B5EF4-FFF2-40B4-BE49-F238E27FC236}">
                <a16:creationId xmlns:a16="http://schemas.microsoft.com/office/drawing/2014/main" id="{3FA147C8-4742-F239-4637-445A26792105}"/>
              </a:ext>
            </a:extLst>
          </p:cNvPr>
          <p:cNvSpPr txBox="1"/>
          <p:nvPr/>
        </p:nvSpPr>
        <p:spPr>
          <a:xfrm>
            <a:off x="5674658" y="4881080"/>
            <a:ext cx="6517341" cy="923330"/>
          </a:xfrm>
          <a:prstGeom prst="rect">
            <a:avLst/>
          </a:prstGeom>
          <a:noFill/>
        </p:spPr>
        <p:txBody>
          <a:bodyPr wrap="square" rtlCol="0">
            <a:spAutoFit/>
          </a:bodyPr>
          <a:lstStyle/>
          <a:p>
            <a:pPr algn="just"/>
            <a:r>
              <a:rPr lang="en-US" sz="1800" b="0" i="0" u="none" strike="noStrike" baseline="0" dirty="0">
                <a:latin typeface="Times New Roman" panose="02020603050405020304" pitchFamily="18" charset="0"/>
              </a:rPr>
              <a:t>From the above bar graph we observe Manual Cars are listed more than automatic cars and count of the manual car is 3956 cars and the count of the automatic car is 510. </a:t>
            </a:r>
            <a:endParaRPr lang="en-IN" dirty="0"/>
          </a:p>
        </p:txBody>
      </p:sp>
    </p:spTree>
    <p:extLst>
      <p:ext uri="{BB962C8B-B14F-4D97-AF65-F5344CB8AC3E}">
        <p14:creationId xmlns:p14="http://schemas.microsoft.com/office/powerpoint/2010/main" val="1602521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A11793-62F1-7DDB-26EA-EE8AFBB0D501}"/>
              </a:ext>
            </a:extLst>
          </p:cNvPr>
          <p:cNvPicPr>
            <a:picLocks noChangeAspect="1"/>
          </p:cNvPicPr>
          <p:nvPr/>
        </p:nvPicPr>
        <p:blipFill>
          <a:blip r:embed="rId2"/>
          <a:stretch>
            <a:fillRect/>
          </a:stretch>
        </p:blipFill>
        <p:spPr>
          <a:xfrm>
            <a:off x="0" y="0"/>
            <a:ext cx="5620822" cy="1934374"/>
          </a:xfrm>
          <a:prstGeom prst="rect">
            <a:avLst/>
          </a:prstGeom>
        </p:spPr>
      </p:pic>
      <p:sp>
        <p:nvSpPr>
          <p:cNvPr id="4" name="TextBox 3">
            <a:extLst>
              <a:ext uri="{FF2B5EF4-FFF2-40B4-BE49-F238E27FC236}">
                <a16:creationId xmlns:a16="http://schemas.microsoft.com/office/drawing/2014/main" id="{5A4CA2CF-64B9-6CEB-9BBE-FB7D9A1AC3F8}"/>
              </a:ext>
            </a:extLst>
          </p:cNvPr>
          <p:cNvSpPr txBox="1"/>
          <p:nvPr/>
        </p:nvSpPr>
        <p:spPr>
          <a:xfrm>
            <a:off x="6338047" y="228523"/>
            <a:ext cx="5853953" cy="923330"/>
          </a:xfrm>
          <a:prstGeom prst="rect">
            <a:avLst/>
          </a:prstGeom>
          <a:noFill/>
        </p:spPr>
        <p:txBody>
          <a:bodyPr wrap="square" rtlCol="0">
            <a:spAutoFit/>
          </a:bodyPr>
          <a:lstStyle/>
          <a:p>
            <a:pPr algn="just"/>
            <a:r>
              <a:rPr lang="en-US" sz="1800" b="0" i="0" u="none" strike="noStrike" baseline="0" dirty="0">
                <a:latin typeface="Times New Roman" panose="02020603050405020304" pitchFamily="18" charset="0"/>
              </a:rPr>
              <a:t>From the above bar graph, we observe 3428 cars is having 1st owners where 1002 cars have 2nd owners and 36 cars are having 3rd owners cars. </a:t>
            </a:r>
            <a:endParaRPr lang="en-IN" dirty="0"/>
          </a:p>
        </p:txBody>
      </p:sp>
      <p:pic>
        <p:nvPicPr>
          <p:cNvPr id="6" name="Picture 5">
            <a:extLst>
              <a:ext uri="{FF2B5EF4-FFF2-40B4-BE49-F238E27FC236}">
                <a16:creationId xmlns:a16="http://schemas.microsoft.com/office/drawing/2014/main" id="{7460E473-BFA6-B60A-23F1-E6B8286A6CDA}"/>
              </a:ext>
            </a:extLst>
          </p:cNvPr>
          <p:cNvPicPr>
            <a:picLocks noChangeAspect="1"/>
          </p:cNvPicPr>
          <p:nvPr/>
        </p:nvPicPr>
        <p:blipFill>
          <a:blip r:embed="rId3"/>
          <a:stretch>
            <a:fillRect/>
          </a:stretch>
        </p:blipFill>
        <p:spPr>
          <a:xfrm>
            <a:off x="0" y="2103701"/>
            <a:ext cx="5620822" cy="2007179"/>
          </a:xfrm>
          <a:prstGeom prst="rect">
            <a:avLst/>
          </a:prstGeom>
        </p:spPr>
      </p:pic>
      <p:sp>
        <p:nvSpPr>
          <p:cNvPr id="7" name="TextBox 6">
            <a:extLst>
              <a:ext uri="{FF2B5EF4-FFF2-40B4-BE49-F238E27FC236}">
                <a16:creationId xmlns:a16="http://schemas.microsoft.com/office/drawing/2014/main" id="{D6F14FF6-576E-5634-1C55-B683B142931A}"/>
              </a:ext>
            </a:extLst>
          </p:cNvPr>
          <p:cNvSpPr txBox="1"/>
          <p:nvPr/>
        </p:nvSpPr>
        <p:spPr>
          <a:xfrm>
            <a:off x="6338047" y="2507125"/>
            <a:ext cx="5853953" cy="1200329"/>
          </a:xfrm>
          <a:prstGeom prst="rect">
            <a:avLst/>
          </a:prstGeom>
          <a:noFill/>
        </p:spPr>
        <p:txBody>
          <a:bodyPr wrap="square" rtlCol="0">
            <a:spAutoFit/>
          </a:bodyPr>
          <a:lstStyle/>
          <a:p>
            <a:pPr algn="just"/>
            <a:r>
              <a:rPr lang="en-US" sz="1800" b="0" i="0" u="none" strike="noStrike" baseline="0" dirty="0">
                <a:latin typeface="Times New Roman" panose="02020603050405020304" pitchFamily="18" charset="0"/>
              </a:rPr>
              <a:t>From the above bar graph, we observe there are 13 different locations, and all cars are listed from these locations and mostly cars are listed from Delhi with 500 cars followed by Bangalore, Noida, Ghaziabad with 480 car. </a:t>
            </a:r>
            <a:endParaRPr lang="en-IN" dirty="0"/>
          </a:p>
        </p:txBody>
      </p:sp>
      <p:pic>
        <p:nvPicPr>
          <p:cNvPr id="9" name="Picture 8">
            <a:extLst>
              <a:ext uri="{FF2B5EF4-FFF2-40B4-BE49-F238E27FC236}">
                <a16:creationId xmlns:a16="http://schemas.microsoft.com/office/drawing/2014/main" id="{D88ED013-043B-98AF-3BDB-573C56BE04AE}"/>
              </a:ext>
            </a:extLst>
          </p:cNvPr>
          <p:cNvPicPr>
            <a:picLocks noChangeAspect="1"/>
          </p:cNvPicPr>
          <p:nvPr/>
        </p:nvPicPr>
        <p:blipFill>
          <a:blip r:embed="rId4"/>
          <a:stretch>
            <a:fillRect/>
          </a:stretch>
        </p:blipFill>
        <p:spPr>
          <a:xfrm>
            <a:off x="0" y="4556488"/>
            <a:ext cx="5620822" cy="2301512"/>
          </a:xfrm>
          <a:prstGeom prst="rect">
            <a:avLst/>
          </a:prstGeom>
        </p:spPr>
      </p:pic>
      <p:sp>
        <p:nvSpPr>
          <p:cNvPr id="10" name="TextBox 9">
            <a:extLst>
              <a:ext uri="{FF2B5EF4-FFF2-40B4-BE49-F238E27FC236}">
                <a16:creationId xmlns:a16="http://schemas.microsoft.com/office/drawing/2014/main" id="{2F639E8B-1DE6-3190-46CD-250EF3583B3D}"/>
              </a:ext>
            </a:extLst>
          </p:cNvPr>
          <p:cNvSpPr txBox="1"/>
          <p:nvPr/>
        </p:nvSpPr>
        <p:spPr>
          <a:xfrm>
            <a:off x="6338047" y="4830081"/>
            <a:ext cx="5853953" cy="1477328"/>
          </a:xfrm>
          <a:prstGeom prst="rect">
            <a:avLst/>
          </a:prstGeom>
          <a:noFill/>
        </p:spPr>
        <p:txBody>
          <a:bodyPr wrap="square" rtlCol="0">
            <a:spAutoFit/>
          </a:bodyPr>
          <a:lstStyle/>
          <a:p>
            <a:pPr algn="just"/>
            <a:r>
              <a:rPr lang="en-US" sz="1800" b="0" i="0" u="none" strike="noStrike" baseline="0" dirty="0">
                <a:latin typeface="Times New Roman" panose="02020603050405020304" pitchFamily="18" charset="0"/>
              </a:rPr>
              <a:t>The bar graph is an illustration that shows the comparison of prices among different car brands. The information depicted in the bar graph indicates that the brands Jeep, MG, Maruti, and Audi have a relatively higher price compared to the rest of the car brands. </a:t>
            </a:r>
            <a:endParaRPr lang="en-IN" dirty="0"/>
          </a:p>
        </p:txBody>
      </p:sp>
    </p:spTree>
    <p:extLst>
      <p:ext uri="{BB962C8B-B14F-4D97-AF65-F5344CB8AC3E}">
        <p14:creationId xmlns:p14="http://schemas.microsoft.com/office/powerpoint/2010/main" val="2473195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64AAAF-191E-74AA-06EF-4964B9F4B20E}"/>
              </a:ext>
            </a:extLst>
          </p:cNvPr>
          <p:cNvPicPr>
            <a:picLocks noChangeAspect="1"/>
          </p:cNvPicPr>
          <p:nvPr/>
        </p:nvPicPr>
        <p:blipFill>
          <a:blip r:embed="rId2"/>
          <a:stretch>
            <a:fillRect/>
          </a:stretch>
        </p:blipFill>
        <p:spPr>
          <a:xfrm>
            <a:off x="0" y="654848"/>
            <a:ext cx="5593976" cy="2625854"/>
          </a:xfrm>
          <a:prstGeom prst="rect">
            <a:avLst/>
          </a:prstGeom>
        </p:spPr>
      </p:pic>
      <p:sp>
        <p:nvSpPr>
          <p:cNvPr id="4" name="TextBox 3">
            <a:extLst>
              <a:ext uri="{FF2B5EF4-FFF2-40B4-BE49-F238E27FC236}">
                <a16:creationId xmlns:a16="http://schemas.microsoft.com/office/drawing/2014/main" id="{3E96CCE6-5ADE-768E-A5BC-AF2CCE2199A8}"/>
              </a:ext>
            </a:extLst>
          </p:cNvPr>
          <p:cNvSpPr txBox="1"/>
          <p:nvPr/>
        </p:nvSpPr>
        <p:spPr>
          <a:xfrm>
            <a:off x="6221504" y="1090612"/>
            <a:ext cx="5970496" cy="1754326"/>
          </a:xfrm>
          <a:prstGeom prst="rect">
            <a:avLst/>
          </a:prstGeom>
          <a:noFill/>
        </p:spPr>
        <p:txBody>
          <a:bodyPr wrap="square" rtlCol="0">
            <a:spAutoFit/>
          </a:bodyPr>
          <a:lstStyle/>
          <a:p>
            <a:pPr algn="just"/>
            <a:r>
              <a:rPr lang="en-US" sz="1800" b="0" i="0" u="none" strike="noStrike" baseline="0" dirty="0">
                <a:latin typeface="Times New Roman" panose="02020603050405020304" pitchFamily="18" charset="0"/>
              </a:rPr>
              <a:t>The bar graph provides information and comparison of prices among various cars based on their age. The bar graph reveals that cars which are older tend to have lower prices in comparison to the newest cars available in the market. This implies that the newest car models tend to have higher prices compared to the older models. </a:t>
            </a:r>
            <a:endParaRPr lang="en-IN" dirty="0"/>
          </a:p>
        </p:txBody>
      </p:sp>
      <p:pic>
        <p:nvPicPr>
          <p:cNvPr id="6" name="Picture 5">
            <a:extLst>
              <a:ext uri="{FF2B5EF4-FFF2-40B4-BE49-F238E27FC236}">
                <a16:creationId xmlns:a16="http://schemas.microsoft.com/office/drawing/2014/main" id="{B7594F77-012E-AE0A-4CF4-F56245B7AB11}"/>
              </a:ext>
            </a:extLst>
          </p:cNvPr>
          <p:cNvPicPr>
            <a:picLocks noChangeAspect="1"/>
          </p:cNvPicPr>
          <p:nvPr/>
        </p:nvPicPr>
        <p:blipFill>
          <a:blip r:embed="rId3"/>
          <a:stretch>
            <a:fillRect/>
          </a:stretch>
        </p:blipFill>
        <p:spPr>
          <a:xfrm>
            <a:off x="0" y="3607299"/>
            <a:ext cx="5663926" cy="2520842"/>
          </a:xfrm>
          <a:prstGeom prst="rect">
            <a:avLst/>
          </a:prstGeom>
        </p:spPr>
      </p:pic>
      <p:sp>
        <p:nvSpPr>
          <p:cNvPr id="7" name="TextBox 6">
            <a:extLst>
              <a:ext uri="{FF2B5EF4-FFF2-40B4-BE49-F238E27FC236}">
                <a16:creationId xmlns:a16="http://schemas.microsoft.com/office/drawing/2014/main" id="{581912F5-38ED-9163-FB0B-E6FCF8B976A4}"/>
              </a:ext>
            </a:extLst>
          </p:cNvPr>
          <p:cNvSpPr txBox="1"/>
          <p:nvPr/>
        </p:nvSpPr>
        <p:spPr>
          <a:xfrm>
            <a:off x="6221503" y="4057832"/>
            <a:ext cx="5970495" cy="1754326"/>
          </a:xfrm>
          <a:prstGeom prst="rect">
            <a:avLst/>
          </a:prstGeom>
          <a:noFill/>
        </p:spPr>
        <p:txBody>
          <a:bodyPr wrap="square" rtlCol="0">
            <a:spAutoFit/>
          </a:bodyPr>
          <a:lstStyle/>
          <a:p>
            <a:pPr algn="just"/>
            <a:r>
              <a:rPr lang="en-US" sz="1800" b="0" i="0" u="none" strike="noStrike" baseline="0" dirty="0">
                <a:latin typeface="Times New Roman" panose="02020603050405020304" pitchFamily="18" charset="0"/>
              </a:rPr>
              <a:t>The bar graph presents information about the comparison of prices among different types of fuel-powered cars, including hybrid, diesel, petrol, and CNG cars. As indicated by the bar graph, hybrid cars tend to have the highest price, followed by diesel cars, and then by petrol and CNG cars, which have relatively lower prices compared to diesel and hybrid cars. </a:t>
            </a:r>
            <a:endParaRPr lang="en-IN" dirty="0"/>
          </a:p>
        </p:txBody>
      </p:sp>
    </p:spTree>
    <p:extLst>
      <p:ext uri="{BB962C8B-B14F-4D97-AF65-F5344CB8AC3E}">
        <p14:creationId xmlns:p14="http://schemas.microsoft.com/office/powerpoint/2010/main" val="2604071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290DC7-A64A-3615-3EF9-AF1D1FBBE797}"/>
              </a:ext>
            </a:extLst>
          </p:cNvPr>
          <p:cNvPicPr>
            <a:picLocks noChangeAspect="1"/>
          </p:cNvPicPr>
          <p:nvPr/>
        </p:nvPicPr>
        <p:blipFill>
          <a:blip r:embed="rId2"/>
          <a:stretch>
            <a:fillRect/>
          </a:stretch>
        </p:blipFill>
        <p:spPr>
          <a:xfrm>
            <a:off x="69445" y="529070"/>
            <a:ext cx="5757614" cy="2738326"/>
          </a:xfrm>
          <a:prstGeom prst="rect">
            <a:avLst/>
          </a:prstGeom>
        </p:spPr>
      </p:pic>
      <p:sp>
        <p:nvSpPr>
          <p:cNvPr id="4" name="TextBox 3">
            <a:extLst>
              <a:ext uri="{FF2B5EF4-FFF2-40B4-BE49-F238E27FC236}">
                <a16:creationId xmlns:a16="http://schemas.microsoft.com/office/drawing/2014/main" id="{AD802090-F2E6-BE1A-851A-391C0FA21D75}"/>
              </a:ext>
            </a:extLst>
          </p:cNvPr>
          <p:cNvSpPr txBox="1"/>
          <p:nvPr/>
        </p:nvSpPr>
        <p:spPr>
          <a:xfrm>
            <a:off x="6295498" y="882570"/>
            <a:ext cx="5827057" cy="2031325"/>
          </a:xfrm>
          <a:prstGeom prst="rect">
            <a:avLst/>
          </a:prstGeom>
          <a:noFill/>
        </p:spPr>
        <p:txBody>
          <a:bodyPr wrap="square" rtlCol="0">
            <a:spAutoFit/>
          </a:bodyPr>
          <a:lstStyle/>
          <a:p>
            <a:pPr algn="just"/>
            <a:r>
              <a:rPr lang="en-US" sz="1800" b="0" i="0" u="none" strike="noStrike" baseline="0" dirty="0">
                <a:latin typeface="Times New Roman" panose="02020603050405020304" pitchFamily="18" charset="0"/>
              </a:rPr>
              <a:t>The bar graph provides a comparison of prices among cars based on their transmission type, which can either be automatic or manual. The bar graph shows that cars with automatic transmission tend to have a higher price compared to those with manual transmission. This suggests that the type of transmission a car has can greatly impact its overall price. </a:t>
            </a:r>
            <a:endParaRPr lang="en-IN" dirty="0"/>
          </a:p>
        </p:txBody>
      </p:sp>
      <p:pic>
        <p:nvPicPr>
          <p:cNvPr id="6" name="Picture 5">
            <a:extLst>
              <a:ext uri="{FF2B5EF4-FFF2-40B4-BE49-F238E27FC236}">
                <a16:creationId xmlns:a16="http://schemas.microsoft.com/office/drawing/2014/main" id="{2F741C7B-ACC5-2BD3-C60B-128803CA2D37}"/>
              </a:ext>
            </a:extLst>
          </p:cNvPr>
          <p:cNvPicPr>
            <a:picLocks noChangeAspect="1"/>
          </p:cNvPicPr>
          <p:nvPr/>
        </p:nvPicPr>
        <p:blipFill>
          <a:blip r:embed="rId3"/>
          <a:stretch>
            <a:fillRect/>
          </a:stretch>
        </p:blipFill>
        <p:spPr>
          <a:xfrm>
            <a:off x="-1" y="3930965"/>
            <a:ext cx="5827059" cy="2561617"/>
          </a:xfrm>
          <a:prstGeom prst="rect">
            <a:avLst/>
          </a:prstGeom>
        </p:spPr>
      </p:pic>
      <p:sp>
        <p:nvSpPr>
          <p:cNvPr id="7" name="TextBox 6">
            <a:extLst>
              <a:ext uri="{FF2B5EF4-FFF2-40B4-BE49-F238E27FC236}">
                <a16:creationId xmlns:a16="http://schemas.microsoft.com/office/drawing/2014/main" id="{89408D88-940E-3D6E-AEA3-0CF41D98A6E9}"/>
              </a:ext>
            </a:extLst>
          </p:cNvPr>
          <p:cNvSpPr txBox="1"/>
          <p:nvPr/>
        </p:nvSpPr>
        <p:spPr>
          <a:xfrm>
            <a:off x="6364941" y="4093106"/>
            <a:ext cx="5827057" cy="2031325"/>
          </a:xfrm>
          <a:prstGeom prst="rect">
            <a:avLst/>
          </a:prstGeom>
          <a:noFill/>
        </p:spPr>
        <p:txBody>
          <a:bodyPr wrap="square" rtlCol="0">
            <a:spAutoFit/>
          </a:bodyPr>
          <a:lstStyle/>
          <a:p>
            <a:pPr algn="just"/>
            <a:r>
              <a:rPr lang="en-US" sz="1800" b="0" i="0" u="none" strike="noStrike" baseline="0" dirty="0">
                <a:latin typeface="Times New Roman" panose="02020603050405020304" pitchFamily="18" charset="0"/>
              </a:rPr>
              <a:t>The bar graph presents a comparison of prices among cars based on the number of owners they have had. The bar graph indicates that cars with one owner tend to have a higher price compared to those with multiple owners. Furthermore, as the number of owners increases, the price of the car tends to decrease, suggesting that the number of owners a car has had can impact its overall price. </a:t>
            </a:r>
            <a:endParaRPr lang="en-IN" dirty="0"/>
          </a:p>
        </p:txBody>
      </p:sp>
    </p:spTree>
    <p:extLst>
      <p:ext uri="{BB962C8B-B14F-4D97-AF65-F5344CB8AC3E}">
        <p14:creationId xmlns:p14="http://schemas.microsoft.com/office/powerpoint/2010/main" val="3597451953"/>
      </p:ext>
    </p:extLst>
  </p:cSld>
  <p:clrMapOvr>
    <a:masterClrMapping/>
  </p:clrMapOvr>
</p:sld>
</file>

<file path=ppt/theme/theme1.xml><?xml version="1.0" encoding="utf-8"?>
<a:theme xmlns:a="http://schemas.openxmlformats.org/drawingml/2006/main" name="Face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48</TotalTime>
  <Words>1456</Words>
  <Application>Microsoft Office PowerPoint</Application>
  <PresentationFormat>Widescreen</PresentationFormat>
  <Paragraphs>73</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dipesh limaje</dc:creator>
  <cp:lastModifiedBy>dipesh limaje</cp:lastModifiedBy>
  <cp:revision>7</cp:revision>
  <dcterms:created xsi:type="dcterms:W3CDTF">2023-01-31T21:53:30Z</dcterms:created>
  <dcterms:modified xsi:type="dcterms:W3CDTF">2023-02-01T17:07:36Z</dcterms:modified>
</cp:coreProperties>
</file>