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CB1A883-4F84-4472-8116-B253B4B1FF24}" type="datetimeFigureOut">
              <a:rPr lang="en-IN" smtClean="0"/>
              <a:t>18-01-2023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166944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2148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1217047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9288E2-84D1-4FCB-8505-802DCDB6C09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7659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1414720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A883-4F84-4472-8116-B253B4B1FF2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295572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A883-4F84-4472-8116-B253B4B1FF2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707957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A883-4F84-4472-8116-B253B4B1FF2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231070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CB1A883-4F84-4472-8116-B253B4B1FF24}" type="datetimeFigureOut">
              <a:rPr lang="en-IN" smtClean="0"/>
              <a:t>18-01-2023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41189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A883-4F84-4472-8116-B253B4B1FF2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170576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CB1A883-4F84-4472-8116-B253B4B1FF24}" type="datetimeFigureOut">
              <a:rPr lang="en-IN" smtClean="0"/>
              <a:t>18-01-2023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44393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0168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A883-4F84-4472-8116-B253B4B1FF24}"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8464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A883-4F84-4472-8116-B253B4B1FF2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25577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A883-4F84-4472-8116-B253B4B1FF24}"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69907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0441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A883-4F84-4472-8116-B253B4B1FF2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9288E2-84D1-4FCB-8505-802DCDB6C098}" type="slidenum">
              <a:rPr lang="en-IN" smtClean="0"/>
              <a:t>‹#›</a:t>
            </a:fld>
            <a:endParaRPr lang="en-IN"/>
          </a:p>
        </p:txBody>
      </p:sp>
    </p:spTree>
    <p:extLst>
      <p:ext uri="{BB962C8B-B14F-4D97-AF65-F5344CB8AC3E}">
        <p14:creationId xmlns:p14="http://schemas.microsoft.com/office/powerpoint/2010/main" val="335218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B1A883-4F84-4472-8116-B253B4B1FF24}" type="datetimeFigureOut">
              <a:rPr lang="en-IN" smtClean="0"/>
              <a:t>18-01-2023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9288E2-84D1-4FCB-8505-802DCDB6C098}" type="slidenum">
              <a:rPr lang="en-IN" smtClean="0"/>
              <a:t>‹#›</a:t>
            </a:fld>
            <a:endParaRPr lang="en-IN"/>
          </a:p>
        </p:txBody>
      </p:sp>
    </p:spTree>
    <p:extLst>
      <p:ext uri="{BB962C8B-B14F-4D97-AF65-F5344CB8AC3E}">
        <p14:creationId xmlns:p14="http://schemas.microsoft.com/office/powerpoint/2010/main" val="55145085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887C90-F440-25C6-40AD-F0788476BA08}"/>
              </a:ext>
            </a:extLst>
          </p:cNvPr>
          <p:cNvSpPr txBox="1"/>
          <p:nvPr/>
        </p:nvSpPr>
        <p:spPr>
          <a:xfrm>
            <a:off x="-31377" y="1954307"/>
            <a:ext cx="12425082"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PRESENTATION ON MICRO-CREDIT </a:t>
            </a:r>
          </a:p>
          <a:p>
            <a:pPr algn="ctr"/>
            <a:r>
              <a:rPr lang="en-IN" sz="4000" b="1" u="sng" dirty="0">
                <a:latin typeface="Times New Roman" panose="02020603050405020304" pitchFamily="18" charset="0"/>
                <a:cs typeface="Times New Roman" panose="02020603050405020304" pitchFamily="18" charset="0"/>
              </a:rPr>
              <a:t>DEFAULTER </a:t>
            </a:r>
          </a:p>
        </p:txBody>
      </p:sp>
      <p:sp>
        <p:nvSpPr>
          <p:cNvPr id="5" name="TextBox 4">
            <a:extLst>
              <a:ext uri="{FF2B5EF4-FFF2-40B4-BE49-F238E27FC236}">
                <a16:creationId xmlns:a16="http://schemas.microsoft.com/office/drawing/2014/main" id="{0250CA6C-BC55-6985-0AE1-3D842CA79A35}"/>
              </a:ext>
            </a:extLst>
          </p:cNvPr>
          <p:cNvSpPr txBox="1"/>
          <p:nvPr/>
        </p:nvSpPr>
        <p:spPr>
          <a:xfrm>
            <a:off x="8852646" y="5281445"/>
            <a:ext cx="3541059"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a:latin typeface="Times New Roman" panose="02020603050405020304" pitchFamily="18" charset="0"/>
                <a:cs typeface="Times New Roman" panose="02020603050405020304" pitchFamily="18" charset="0"/>
              </a:rPr>
              <a:t>Dipesh Ramesh Limaje</a:t>
            </a:r>
          </a:p>
          <a:p>
            <a:endParaRPr lang="en-IN" dirty="0"/>
          </a:p>
        </p:txBody>
      </p:sp>
    </p:spTree>
    <p:extLst>
      <p:ext uri="{BB962C8B-B14F-4D97-AF65-F5344CB8AC3E}">
        <p14:creationId xmlns:p14="http://schemas.microsoft.com/office/powerpoint/2010/main" val="274022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6F361-9FDD-9EB1-A69C-77D1F5FB5B11}"/>
              </a:ext>
            </a:extLst>
          </p:cNvPr>
          <p:cNvSpPr txBox="1"/>
          <p:nvPr/>
        </p:nvSpPr>
        <p:spPr>
          <a:xfrm>
            <a:off x="641684" y="397278"/>
            <a:ext cx="11566358" cy="640233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Steps</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b="0" i="0" u="none" strike="noStrike" baseline="0" dirty="0">
                <a:latin typeface="Times New Roman" panose="02020603050405020304" pitchFamily="18" charset="0"/>
              </a:rPr>
              <a:t>1) First we identify null values and there were no null values present in dataset </a:t>
            </a:r>
          </a:p>
          <a:p>
            <a:pPr>
              <a:lnSpc>
                <a:spcPct val="150000"/>
              </a:lnSpc>
            </a:pPr>
            <a:r>
              <a:rPr lang="en-US" sz="1800" b="0" i="0" u="none" strike="noStrike" baseline="0" dirty="0">
                <a:latin typeface="Times New Roman" panose="02020603050405020304" pitchFamily="18" charset="0"/>
              </a:rPr>
              <a:t>2) Then I identified duplicates and there were no duplicates </a:t>
            </a:r>
          </a:p>
          <a:p>
            <a:pPr>
              <a:lnSpc>
                <a:spcPct val="150000"/>
              </a:lnSpc>
            </a:pPr>
            <a:r>
              <a:rPr lang="en-US" sz="1800" b="0" i="0" u="none" strike="noStrike" baseline="0" dirty="0">
                <a:latin typeface="Times New Roman" panose="02020603050405020304" pitchFamily="18" charset="0"/>
              </a:rPr>
              <a:t>3) Performed EDA and wrote all observations for each graph </a:t>
            </a:r>
          </a:p>
          <a:p>
            <a:pPr>
              <a:lnSpc>
                <a:spcPct val="150000"/>
              </a:lnSpc>
            </a:pPr>
            <a:r>
              <a:rPr lang="en-US" sz="1800" b="0" i="0" u="none" strike="noStrike" baseline="0" dirty="0">
                <a:latin typeface="Times New Roman" panose="02020603050405020304" pitchFamily="18" charset="0"/>
              </a:rPr>
              <a:t>4) Then </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dropped unnecessary columns </a:t>
            </a:r>
          </a:p>
          <a:p>
            <a:pPr>
              <a:lnSpc>
                <a:spcPct val="150000"/>
              </a:lnSpc>
            </a:pPr>
            <a:r>
              <a:rPr lang="en-US" sz="1800" b="0" i="0" u="none" strike="noStrike" baseline="0" dirty="0">
                <a:latin typeface="Times New Roman" panose="02020603050405020304" pitchFamily="18" charset="0"/>
              </a:rPr>
              <a:t>5) Then also plotted the Distribution plot and regression plot </a:t>
            </a:r>
          </a:p>
          <a:p>
            <a:pPr>
              <a:lnSpc>
                <a:spcPct val="150000"/>
              </a:lnSpc>
            </a:pPr>
            <a:r>
              <a:rPr lang="en-US" sz="1800" b="0" i="0" u="none" strike="noStrike" baseline="0" dirty="0">
                <a:latin typeface="Times New Roman" panose="02020603050405020304" pitchFamily="18" charset="0"/>
              </a:rPr>
              <a:t>6) Then plotted boxplot to remove outliers </a:t>
            </a:r>
          </a:p>
          <a:p>
            <a:pPr>
              <a:lnSpc>
                <a:spcPct val="150000"/>
              </a:lnSpc>
            </a:pPr>
            <a:r>
              <a:rPr lang="en-US" sz="1800" b="0" i="0" u="none" strike="noStrike" baseline="0" dirty="0">
                <a:latin typeface="Times New Roman" panose="02020603050405020304" pitchFamily="18" charset="0"/>
              </a:rPr>
              <a:t>7) Then treated outliers with the Z-score method </a:t>
            </a:r>
          </a:p>
          <a:p>
            <a:pPr>
              <a:lnSpc>
                <a:spcPct val="150000"/>
              </a:lnSpc>
            </a:pPr>
            <a:r>
              <a:rPr lang="en-US" sz="1800" b="0" i="0" u="none" strike="noStrike" baseline="0" dirty="0">
                <a:latin typeface="Times New Roman" panose="02020603050405020304" pitchFamily="18" charset="0"/>
              </a:rPr>
              <a:t>8) Then scaled data and Also check for VIF </a:t>
            </a:r>
          </a:p>
          <a:p>
            <a:pPr>
              <a:lnSpc>
                <a:spcPct val="150000"/>
              </a:lnSpc>
            </a:pPr>
            <a:r>
              <a:rPr lang="en-US" sz="1800" b="0" i="0" u="none" strike="noStrike" baseline="0" dirty="0">
                <a:latin typeface="Times New Roman" panose="02020603050405020304" pitchFamily="18" charset="0"/>
              </a:rPr>
              <a:t>9) Then find the co-relation between feature and label by the CORR method </a:t>
            </a:r>
          </a:p>
          <a:p>
            <a:pPr>
              <a:lnSpc>
                <a:spcPct val="150000"/>
              </a:lnSpc>
            </a:pPr>
            <a:r>
              <a:rPr lang="en-US" sz="1800" b="0" i="0" u="none" strike="noStrike" baseline="0" dirty="0">
                <a:latin typeface="Times New Roman" panose="02020603050405020304" pitchFamily="18" charset="0"/>
              </a:rPr>
              <a:t>10) Then selected the top features by busing </a:t>
            </a:r>
            <a:r>
              <a:rPr lang="en-US" sz="1800" b="0" i="0" u="none" strike="noStrike" baseline="0" dirty="0" err="1">
                <a:latin typeface="Times New Roman" panose="02020603050405020304" pitchFamily="18" charset="0"/>
              </a:rPr>
              <a:t>Selectkbest</a:t>
            </a:r>
            <a:r>
              <a:rPr lang="en-US" sz="1800" b="0" i="0" u="none" strike="noStrike" baseline="0" dirty="0">
                <a:latin typeface="Times New Roman" panose="02020603050405020304" pitchFamily="18" charset="0"/>
              </a:rPr>
              <a:t> technique </a:t>
            </a:r>
          </a:p>
          <a:p>
            <a:pPr>
              <a:lnSpc>
                <a:spcPct val="150000"/>
              </a:lnSpc>
            </a:pPr>
            <a:r>
              <a:rPr lang="en-US" sz="1800" b="0" i="0" u="none" strike="noStrike" baseline="0" dirty="0">
                <a:latin typeface="Times New Roman" panose="02020603050405020304" pitchFamily="18" charset="0"/>
              </a:rPr>
              <a:t>11) Then created 4 models that is Logistic Regressor, Random Forest Regressor ,linear Regressor model, KNN </a:t>
            </a:r>
            <a:r>
              <a:rPr lang="en-US" sz="1800" b="0" i="0" u="none" strike="noStrike" baseline="0" dirty="0" err="1">
                <a:latin typeface="Times New Roman" panose="02020603050405020304" pitchFamily="18" charset="0"/>
              </a:rPr>
              <a:t>Modelwith</a:t>
            </a:r>
            <a:r>
              <a:rPr lang="en-US" sz="1800" b="0" i="0" u="none" strike="noStrike" baseline="0" dirty="0">
                <a:latin typeface="Times New Roman" panose="02020603050405020304" pitchFamily="18" charset="0"/>
              </a:rPr>
              <a:t> hyperparameter tuning for all 4 models and also Cross-validations </a:t>
            </a:r>
          </a:p>
          <a:p>
            <a:pPr>
              <a:lnSpc>
                <a:spcPct val="150000"/>
              </a:lnSpc>
            </a:pPr>
            <a:r>
              <a:rPr lang="en-US" sz="1800" b="0" i="0" u="none" strike="noStrike" baseline="0" dirty="0">
                <a:latin typeface="Times New Roman" panose="02020603050405020304" pitchFamily="18" charset="0"/>
              </a:rPr>
              <a:t>12) At last I selected the best model according to their CV score and Training(R2) and testing score(R2) </a:t>
            </a:r>
            <a:endParaRPr lang="en-IN" dirty="0"/>
          </a:p>
        </p:txBody>
      </p:sp>
    </p:spTree>
    <p:extLst>
      <p:ext uri="{BB962C8B-B14F-4D97-AF65-F5344CB8AC3E}">
        <p14:creationId xmlns:p14="http://schemas.microsoft.com/office/powerpoint/2010/main" val="393638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9AFB4-85DE-CD49-7A26-6B43FB859C7B}"/>
              </a:ext>
            </a:extLst>
          </p:cNvPr>
          <p:cNvSpPr txBox="1"/>
          <p:nvPr/>
        </p:nvSpPr>
        <p:spPr>
          <a:xfrm>
            <a:off x="748553" y="304800"/>
            <a:ext cx="1069489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These are all the features that are positively co-related to the label and Negatively Co-related to the Label</a:t>
            </a:r>
            <a:endParaRPr lang="en-IN" sz="28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436B3E-ECE3-B283-CC5D-A8FFF61F6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5" y="1649575"/>
            <a:ext cx="10602138" cy="5062574"/>
          </a:xfrm>
          <a:prstGeom prst="rect">
            <a:avLst/>
          </a:prstGeom>
        </p:spPr>
      </p:pic>
    </p:spTree>
    <p:extLst>
      <p:ext uri="{BB962C8B-B14F-4D97-AF65-F5344CB8AC3E}">
        <p14:creationId xmlns:p14="http://schemas.microsoft.com/office/powerpoint/2010/main" val="104837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9D628-7158-8B4B-FBEF-5B77EED5C6E6}"/>
              </a:ext>
            </a:extLst>
          </p:cNvPr>
          <p:cNvSpPr txBox="1"/>
          <p:nvPr/>
        </p:nvSpPr>
        <p:spPr>
          <a:xfrm>
            <a:off x="0" y="5778679"/>
            <a:ext cx="12192000" cy="116955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The top 20 Feature According to SelectKbest is fr_ma_rech30, medianamnt_ma_rech30, </a:t>
            </a:r>
            <a:r>
              <a:rPr lang="en-IN" dirty="0" err="1">
                <a:latin typeface="Times New Roman" panose="02020603050405020304" pitchFamily="18" charset="0"/>
                <a:cs typeface="Times New Roman" panose="02020603050405020304" pitchFamily="18" charset="0"/>
              </a:rPr>
              <a:t>last_rech_amt_ma</a:t>
            </a:r>
            <a:r>
              <a:rPr lang="en-IN" dirty="0">
                <a:latin typeface="Times New Roman" panose="02020603050405020304" pitchFamily="18" charset="0"/>
                <a:cs typeface="Times New Roman" panose="02020603050405020304" pitchFamily="18" charset="0"/>
              </a:rPr>
              <a:t>, medianamnt_ma_rech90, payback30,payback90, month, medianmarechprebal90, fr_ma_rech90, medianmarechprebal30 ,aon,medianamnt_loans30, </a:t>
            </a:r>
            <a:r>
              <a:rPr lang="en-IN" dirty="0" err="1">
                <a:latin typeface="Times New Roman" panose="02020603050405020304" pitchFamily="18" charset="0"/>
                <a:cs typeface="Times New Roman" panose="02020603050405020304" pitchFamily="18" charset="0"/>
              </a:rPr>
              <a:t>last_rech_date_ma</a:t>
            </a:r>
            <a:r>
              <a:rPr lang="en-IN" dirty="0">
                <a:latin typeface="Times New Roman" panose="02020603050405020304" pitchFamily="18" charset="0"/>
                <a:cs typeface="Times New Roman" panose="02020603050405020304" pitchFamily="18" charset="0"/>
              </a:rPr>
              <a:t> ,medianamnt_loans90</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92FEFE-7A9E-7B3E-43B9-6B28CFA9B0D5}"/>
              </a:ext>
            </a:extLst>
          </p:cNvPr>
          <p:cNvSpPr txBox="1"/>
          <p:nvPr/>
        </p:nvSpPr>
        <p:spPr>
          <a:xfrm>
            <a:off x="780064" y="125214"/>
            <a:ext cx="9646024" cy="954107"/>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Selection Of top 20 features which will help more to predict our label</a:t>
            </a:r>
            <a:endParaRPr lang="en-IN" sz="28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6E620A-150C-8BAA-1586-D567CB40D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424" y="1079321"/>
            <a:ext cx="7413811" cy="4433929"/>
          </a:xfrm>
          <a:prstGeom prst="rect">
            <a:avLst/>
          </a:prstGeom>
        </p:spPr>
      </p:pic>
    </p:spTree>
    <p:extLst>
      <p:ext uri="{BB962C8B-B14F-4D97-AF65-F5344CB8AC3E}">
        <p14:creationId xmlns:p14="http://schemas.microsoft.com/office/powerpoint/2010/main" val="245951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2B8B-82BB-E7F4-D295-150FAF00C7D6}"/>
              </a:ext>
            </a:extLst>
          </p:cNvPr>
          <p:cNvSpPr txBox="1"/>
          <p:nvPr/>
        </p:nvSpPr>
        <p:spPr>
          <a:xfrm>
            <a:off x="1855693" y="842682"/>
            <a:ext cx="8122024" cy="3909404"/>
          </a:xfrm>
          <a:prstGeom prst="rect">
            <a:avLst/>
          </a:prstGeom>
          <a:noFill/>
        </p:spPr>
        <p:txBody>
          <a:bodyPr wrap="square" rtlCol="0">
            <a:spAutoFit/>
          </a:bodyPr>
          <a:lstStyle/>
          <a:p>
            <a:pPr marL="228600" algn="ctr">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b="0" i="0" u="none" strike="noStrike" baseline="0" dirty="0">
                <a:latin typeface="Times New Roman" panose="02020603050405020304" pitchFamily="18" charset="0"/>
                <a:cs typeface="Times New Roman" panose="02020603050405020304" pitchFamily="18" charset="0"/>
              </a:rPr>
              <a:t>➢ LR (Logistic Regression Model) </a:t>
            </a:r>
          </a:p>
          <a:p>
            <a:pPr algn="just">
              <a:lnSpc>
                <a:spcPct val="150000"/>
              </a:lnSpc>
            </a:pPr>
            <a:r>
              <a:rPr lang="en-IN" sz="1800" b="0" i="0" u="none" strike="noStrike" baseline="0" dirty="0">
                <a:latin typeface="Times New Roman" panose="02020603050405020304" pitchFamily="18" charset="0"/>
                <a:cs typeface="Times New Roman" panose="02020603050405020304" pitchFamily="18" charset="0"/>
              </a:rPr>
              <a:t>➢ DT (Decision Tree Classifier Model) </a:t>
            </a:r>
          </a:p>
          <a:p>
            <a:pPr algn="just">
              <a:lnSpc>
                <a:spcPct val="150000"/>
              </a:lnSpc>
            </a:pPr>
            <a:r>
              <a:rPr lang="en-IN" sz="1800" b="0" i="0" u="none" strike="noStrike" baseline="0" dirty="0">
                <a:latin typeface="Times New Roman" panose="02020603050405020304" pitchFamily="18" charset="0"/>
                <a:cs typeface="Times New Roman" panose="02020603050405020304" pitchFamily="18" charset="0"/>
              </a:rPr>
              <a:t>➢ RF (Random Forest Classifier Model) </a:t>
            </a:r>
          </a:p>
          <a:p>
            <a:pPr algn="just">
              <a:lnSpc>
                <a:spcPct val="150000"/>
              </a:lnSpc>
            </a:pPr>
            <a:r>
              <a:rPr lang="en-IN" sz="1800" b="0" i="0" u="none" strike="noStrike" baseline="0" dirty="0">
                <a:latin typeface="Times New Roman" panose="02020603050405020304" pitchFamily="18" charset="0"/>
                <a:cs typeface="Times New Roman" panose="02020603050405020304" pitchFamily="18" charset="0"/>
              </a:rPr>
              <a:t>➢ KNN (K-Nearest Neighbours Model)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23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53F810-D79D-AA32-3930-475D12049295}"/>
              </a:ext>
            </a:extLst>
          </p:cNvPr>
          <p:cNvPicPr>
            <a:picLocks noChangeAspect="1"/>
          </p:cNvPicPr>
          <p:nvPr/>
        </p:nvPicPr>
        <p:blipFill>
          <a:blip r:embed="rId2"/>
          <a:stretch>
            <a:fillRect/>
          </a:stretch>
        </p:blipFill>
        <p:spPr>
          <a:xfrm>
            <a:off x="2985217" y="383072"/>
            <a:ext cx="5845047" cy="3886537"/>
          </a:xfrm>
          <a:prstGeom prst="rect">
            <a:avLst/>
          </a:prstGeom>
        </p:spPr>
      </p:pic>
      <p:sp>
        <p:nvSpPr>
          <p:cNvPr id="7" name="TextBox 6">
            <a:extLst>
              <a:ext uri="{FF2B5EF4-FFF2-40B4-BE49-F238E27FC236}">
                <a16:creationId xmlns:a16="http://schemas.microsoft.com/office/drawing/2014/main" id="{96EA94B6-CDBE-AF7A-B9F4-9CCF93882C35}"/>
              </a:ext>
            </a:extLst>
          </p:cNvPr>
          <p:cNvSpPr txBox="1"/>
          <p:nvPr/>
        </p:nvSpPr>
        <p:spPr>
          <a:xfrm>
            <a:off x="860611" y="4926578"/>
            <a:ext cx="10094258" cy="92333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These are 4 Models Which I selected to predict the Micro loan Default model and after hyperparameter tuning, we Find that Random Forest Regressor Model is the best-suited model and so selecting Random Forest Regressor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11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BF267-C9A6-EC31-43AC-3DA34F845E49}"/>
              </a:ext>
            </a:extLst>
          </p:cNvPr>
          <p:cNvSpPr txBox="1"/>
          <p:nvPr/>
        </p:nvSpPr>
        <p:spPr>
          <a:xfrm>
            <a:off x="551329" y="3105834"/>
            <a:ext cx="11268635" cy="646331"/>
          </a:xfrm>
          <a:prstGeom prst="rect">
            <a:avLst/>
          </a:prstGeom>
          <a:noFill/>
        </p:spPr>
        <p:txBody>
          <a:bodyPr wrap="square" rtlCol="0">
            <a:spAutoFit/>
          </a:bodyPr>
          <a:lstStyle/>
          <a:p>
            <a:pPr algn="just"/>
            <a:r>
              <a:rPr lang="en-US" i="0" dirty="0">
                <a:effectLst/>
                <a:latin typeface="Times New Roman" panose="02020603050405020304" pitchFamily="18" charset="0"/>
                <a:cs typeface="Times New Roman" panose="02020603050405020304" pitchFamily="18" charset="0"/>
              </a:rPr>
              <a:t>After tuning the hyperparameters, the Random Forest Classifier has been determined to be the best model for this problem, as it has a training score of 87% and a testing score of 87% according to the AUC-ROC curve.</a:t>
            </a:r>
            <a:endParaRPr lang="en-IN" dirty="0"/>
          </a:p>
        </p:txBody>
      </p:sp>
      <p:sp>
        <p:nvSpPr>
          <p:cNvPr id="3" name="TextBox 2">
            <a:extLst>
              <a:ext uri="{FF2B5EF4-FFF2-40B4-BE49-F238E27FC236}">
                <a16:creationId xmlns:a16="http://schemas.microsoft.com/office/drawing/2014/main" id="{F95DEAE5-A9B6-8B05-0C64-83E506F7051F}"/>
              </a:ext>
            </a:extLst>
          </p:cNvPr>
          <p:cNvSpPr txBox="1"/>
          <p:nvPr/>
        </p:nvSpPr>
        <p:spPr>
          <a:xfrm>
            <a:off x="3186952" y="1174378"/>
            <a:ext cx="5818094" cy="584775"/>
          </a:xfrm>
          <a:prstGeom prst="rect">
            <a:avLst/>
          </a:prstGeom>
          <a:noFill/>
        </p:spPr>
        <p:txBody>
          <a:bodyPr wrap="square" rtlCol="0">
            <a:spAutoFit/>
          </a:bodyPr>
          <a:lstStyle/>
          <a:p>
            <a:pPr algn="ctr"/>
            <a:r>
              <a:rPr lang="en-IN" sz="3200" b="1" u="sng" dirty="0">
                <a:effectLst/>
                <a:latin typeface="Times New Roman" panose="02020603050405020304" pitchFamily="18" charset="0"/>
                <a:ea typeface="Calibri" panose="020F0502020204030204" pitchFamily="34" charset="0"/>
              </a:rPr>
              <a:t>CONCLUSION</a:t>
            </a:r>
            <a:endParaRPr lang="en-IN" sz="3200" dirty="0"/>
          </a:p>
        </p:txBody>
      </p:sp>
    </p:spTree>
    <p:extLst>
      <p:ext uri="{BB962C8B-B14F-4D97-AF65-F5344CB8AC3E}">
        <p14:creationId xmlns:p14="http://schemas.microsoft.com/office/powerpoint/2010/main" val="48869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02809-109C-9117-8046-281CE71C0B18}"/>
              </a:ext>
            </a:extLst>
          </p:cNvPr>
          <p:cNvSpPr txBox="1"/>
          <p:nvPr/>
        </p:nvSpPr>
        <p:spPr>
          <a:xfrm>
            <a:off x="838200" y="859065"/>
            <a:ext cx="10049435" cy="513986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 </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endParaRPr lang="en-US"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p>
          <a:p>
            <a:pPr algn="just"/>
            <a:r>
              <a:rPr lang="en-US" sz="1800" b="0" i="0" u="none" strike="noStrike" baseline="0" dirty="0">
                <a:latin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69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41838-2C94-0432-84A2-F9BC3ED013D5}"/>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3" name="TextBox 2">
            <a:extLst>
              <a:ext uri="{FF2B5EF4-FFF2-40B4-BE49-F238E27FC236}">
                <a16:creationId xmlns:a16="http://schemas.microsoft.com/office/drawing/2014/main" id="{B2636C36-329D-5A81-A0F0-632F21F94749}"/>
              </a:ext>
            </a:extLst>
          </p:cNvPr>
          <p:cNvSpPr txBox="1"/>
          <p:nvPr/>
        </p:nvSpPr>
        <p:spPr>
          <a:xfrm>
            <a:off x="762000" y="1733265"/>
            <a:ext cx="9726706" cy="4289379"/>
          </a:xfrm>
          <a:prstGeom prst="rect">
            <a:avLst/>
          </a:prstGeom>
          <a:noFill/>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latin typeface="Times New Roman" panose="02020603050405020304" pitchFamily="18" charset="0"/>
                <a:ea typeface="Times New Roman" panose="02020603050405020304" pitchFamily="18" charset="0"/>
                <a:cs typeface="Times New Roman" panose="02020603050405020304" pitchFamily="18" charset="0"/>
              </a:rPr>
              <a:t>209593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there are 209593 Rows and 37 Columns.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after observing all values from columns there </a:t>
            </a:r>
            <a:r>
              <a:rPr lang="en-US" dirty="0">
                <a:latin typeface="Times New Roman" panose="02020603050405020304" pitchFamily="18" charset="0"/>
                <a:ea typeface="Calibri" panose="020F0502020204030204" pitchFamily="34" charset="0"/>
                <a:cs typeface="Times New Roman" panose="02020603050405020304" pitchFamily="18" charset="0"/>
              </a:rPr>
              <a:t>were 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missing values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don't need to change any of the data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131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675A1-D60D-44E3-BFD9-15240F917A8E}"/>
              </a:ext>
            </a:extLst>
          </p:cNvPr>
          <p:cNvSpPr txBox="1"/>
          <p:nvPr/>
        </p:nvSpPr>
        <p:spPr>
          <a:xfrm>
            <a:off x="763286" y="466164"/>
            <a:ext cx="10191585" cy="1107676"/>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EE80A2A-8647-87E1-0C53-834154F0C728}"/>
              </a:ext>
            </a:extLst>
          </p:cNvPr>
          <p:cNvSpPr txBox="1"/>
          <p:nvPr/>
        </p:nvSpPr>
        <p:spPr>
          <a:xfrm>
            <a:off x="763286" y="5326219"/>
            <a:ext cx="10747396" cy="704104"/>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Check Duplicate values</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the dataset there are  no duplicate we found</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76B0409-F790-BF9F-4271-D9E2E1001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59" y="1313979"/>
            <a:ext cx="9876376" cy="3921409"/>
          </a:xfrm>
          <a:prstGeom prst="rect">
            <a:avLst/>
          </a:prstGeom>
        </p:spPr>
      </p:pic>
    </p:spTree>
    <p:extLst>
      <p:ext uri="{BB962C8B-B14F-4D97-AF65-F5344CB8AC3E}">
        <p14:creationId xmlns:p14="http://schemas.microsoft.com/office/powerpoint/2010/main" val="82622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AA9EF7-1D6C-8D7F-24A1-604156A7513C}"/>
              </a:ext>
            </a:extLst>
          </p:cNvPr>
          <p:cNvPicPr>
            <a:picLocks noChangeAspect="1"/>
          </p:cNvPicPr>
          <p:nvPr/>
        </p:nvPicPr>
        <p:blipFill>
          <a:blip r:embed="rId2"/>
          <a:stretch>
            <a:fillRect/>
          </a:stretch>
        </p:blipFill>
        <p:spPr>
          <a:xfrm>
            <a:off x="154294" y="407322"/>
            <a:ext cx="5838403" cy="2676538"/>
          </a:xfrm>
          <a:prstGeom prst="rect">
            <a:avLst/>
          </a:prstGeom>
        </p:spPr>
      </p:pic>
      <p:pic>
        <p:nvPicPr>
          <p:cNvPr id="5" name="Picture 4">
            <a:extLst>
              <a:ext uri="{FF2B5EF4-FFF2-40B4-BE49-F238E27FC236}">
                <a16:creationId xmlns:a16="http://schemas.microsoft.com/office/drawing/2014/main" id="{A01749DD-1AC5-1421-C447-830F63274524}"/>
              </a:ext>
            </a:extLst>
          </p:cNvPr>
          <p:cNvPicPr>
            <a:picLocks noChangeAspect="1"/>
          </p:cNvPicPr>
          <p:nvPr/>
        </p:nvPicPr>
        <p:blipFill>
          <a:blip r:embed="rId3"/>
          <a:stretch>
            <a:fillRect/>
          </a:stretch>
        </p:blipFill>
        <p:spPr>
          <a:xfrm>
            <a:off x="231567" y="3843857"/>
            <a:ext cx="5928211" cy="2676538"/>
          </a:xfrm>
          <a:prstGeom prst="rect">
            <a:avLst/>
          </a:prstGeom>
        </p:spPr>
      </p:pic>
      <p:sp>
        <p:nvSpPr>
          <p:cNvPr id="6" name="TextBox 5">
            <a:extLst>
              <a:ext uri="{FF2B5EF4-FFF2-40B4-BE49-F238E27FC236}">
                <a16:creationId xmlns:a16="http://schemas.microsoft.com/office/drawing/2014/main" id="{DB5BBD60-EE3E-AF4D-32C7-7F6D42AED1EA}"/>
              </a:ext>
            </a:extLst>
          </p:cNvPr>
          <p:cNvSpPr txBox="1"/>
          <p:nvPr/>
        </p:nvSpPr>
        <p:spPr>
          <a:xfrm>
            <a:off x="6293222" y="1030941"/>
            <a:ext cx="5898777"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shows that the majority of people (176,707) have successfully repaid their loans, while only 25,314 are in default. </a:t>
            </a:r>
            <a:endParaRPr lang="en-IN" dirty="0"/>
          </a:p>
        </p:txBody>
      </p:sp>
      <p:sp>
        <p:nvSpPr>
          <p:cNvPr id="7" name="TextBox 6">
            <a:extLst>
              <a:ext uri="{FF2B5EF4-FFF2-40B4-BE49-F238E27FC236}">
                <a16:creationId xmlns:a16="http://schemas.microsoft.com/office/drawing/2014/main" id="{83BF47BE-8809-2E38-8D2B-FFCD8F25BC93}"/>
              </a:ext>
            </a:extLst>
          </p:cNvPr>
          <p:cNvSpPr txBox="1"/>
          <p:nvPr/>
        </p:nvSpPr>
        <p:spPr>
          <a:xfrm>
            <a:off x="6293222" y="4518212"/>
            <a:ext cx="5898777"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indicates that the most common loan amount taken was 5, to be repaid as 6, with 173507 individuals taking out this loan. Additionally, 25360 people took out a loan of 10, to be repaid as 12. Lastly, there are 3154 individuals who did not take out a loan. </a:t>
            </a:r>
            <a:endParaRPr lang="en-IN" dirty="0"/>
          </a:p>
        </p:txBody>
      </p:sp>
    </p:spTree>
    <p:extLst>
      <p:ext uri="{BB962C8B-B14F-4D97-AF65-F5344CB8AC3E}">
        <p14:creationId xmlns:p14="http://schemas.microsoft.com/office/powerpoint/2010/main" val="288673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0CB4A6-9E6A-EE8D-42AD-9822D37388C8}"/>
              </a:ext>
            </a:extLst>
          </p:cNvPr>
          <p:cNvPicPr>
            <a:picLocks noChangeAspect="1"/>
          </p:cNvPicPr>
          <p:nvPr/>
        </p:nvPicPr>
        <p:blipFill>
          <a:blip r:embed="rId2"/>
          <a:stretch>
            <a:fillRect/>
          </a:stretch>
        </p:blipFill>
        <p:spPr>
          <a:xfrm>
            <a:off x="0" y="71336"/>
            <a:ext cx="6053070" cy="2762655"/>
          </a:xfrm>
          <a:prstGeom prst="rect">
            <a:avLst/>
          </a:prstGeom>
        </p:spPr>
      </p:pic>
      <p:pic>
        <p:nvPicPr>
          <p:cNvPr id="5" name="Picture 4">
            <a:extLst>
              <a:ext uri="{FF2B5EF4-FFF2-40B4-BE49-F238E27FC236}">
                <a16:creationId xmlns:a16="http://schemas.microsoft.com/office/drawing/2014/main" id="{5B6ED9D4-7E2C-9A15-21B2-97DEFBAACED7}"/>
              </a:ext>
            </a:extLst>
          </p:cNvPr>
          <p:cNvPicPr>
            <a:picLocks noChangeAspect="1"/>
          </p:cNvPicPr>
          <p:nvPr/>
        </p:nvPicPr>
        <p:blipFill>
          <a:blip r:embed="rId3"/>
          <a:stretch>
            <a:fillRect/>
          </a:stretch>
        </p:blipFill>
        <p:spPr>
          <a:xfrm>
            <a:off x="46717" y="3620597"/>
            <a:ext cx="6181859" cy="2833991"/>
          </a:xfrm>
          <a:prstGeom prst="rect">
            <a:avLst/>
          </a:prstGeom>
        </p:spPr>
      </p:pic>
      <p:sp>
        <p:nvSpPr>
          <p:cNvPr id="6" name="TextBox 5">
            <a:extLst>
              <a:ext uri="{FF2B5EF4-FFF2-40B4-BE49-F238E27FC236}">
                <a16:creationId xmlns:a16="http://schemas.microsoft.com/office/drawing/2014/main" id="{03BE536B-7C17-E178-5F26-698C06884A6C}"/>
              </a:ext>
            </a:extLst>
          </p:cNvPr>
          <p:cNvSpPr txBox="1"/>
          <p:nvPr/>
        </p:nvSpPr>
        <p:spPr>
          <a:xfrm>
            <a:off x="6228576" y="636494"/>
            <a:ext cx="5963424" cy="1754326"/>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According to the bar graph, the most frequently borrowed loan amount was 5, with a repayment rate of 6. This loan amount was taken out by 173507 individuals. There were also 25360 individuals who borrowed 10 with a repayment rate of 12. Lastly, the graph shows that 3154 people did not borrow any loan at all. </a:t>
            </a:r>
            <a:endParaRPr lang="en-IN" dirty="0"/>
          </a:p>
        </p:txBody>
      </p:sp>
      <p:sp>
        <p:nvSpPr>
          <p:cNvPr id="7" name="TextBox 6">
            <a:extLst>
              <a:ext uri="{FF2B5EF4-FFF2-40B4-BE49-F238E27FC236}">
                <a16:creationId xmlns:a16="http://schemas.microsoft.com/office/drawing/2014/main" id="{FAEC9D35-4357-AD24-3FCF-60FBDEC2CD36}"/>
              </a:ext>
            </a:extLst>
          </p:cNvPr>
          <p:cNvSpPr txBox="1"/>
          <p:nvPr/>
        </p:nvSpPr>
        <p:spPr>
          <a:xfrm>
            <a:off x="6338048" y="4221233"/>
            <a:ext cx="585395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graph shows that the highest amount of loans were issued in the month of July with 82858, followed by June with 79890, and the least amount was issued in August with 39273. </a:t>
            </a:r>
            <a:endParaRPr lang="en-IN" dirty="0"/>
          </a:p>
        </p:txBody>
      </p:sp>
    </p:spTree>
    <p:extLst>
      <p:ext uri="{BB962C8B-B14F-4D97-AF65-F5344CB8AC3E}">
        <p14:creationId xmlns:p14="http://schemas.microsoft.com/office/powerpoint/2010/main" val="385927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2E83E3-263A-435E-78B0-FC340E5F5C8D}"/>
              </a:ext>
            </a:extLst>
          </p:cNvPr>
          <p:cNvPicPr>
            <a:picLocks noChangeAspect="1"/>
          </p:cNvPicPr>
          <p:nvPr/>
        </p:nvPicPr>
        <p:blipFill>
          <a:blip r:embed="rId2"/>
          <a:stretch>
            <a:fillRect/>
          </a:stretch>
        </p:blipFill>
        <p:spPr>
          <a:xfrm>
            <a:off x="241289" y="444004"/>
            <a:ext cx="6078828" cy="2088204"/>
          </a:xfrm>
          <a:prstGeom prst="rect">
            <a:avLst/>
          </a:prstGeom>
        </p:spPr>
      </p:pic>
      <p:pic>
        <p:nvPicPr>
          <p:cNvPr id="5" name="Picture 4">
            <a:extLst>
              <a:ext uri="{FF2B5EF4-FFF2-40B4-BE49-F238E27FC236}">
                <a16:creationId xmlns:a16="http://schemas.microsoft.com/office/drawing/2014/main" id="{3498ECB9-78EB-0860-AC49-753C1AEF11F5}"/>
              </a:ext>
            </a:extLst>
          </p:cNvPr>
          <p:cNvPicPr>
            <a:picLocks noChangeAspect="1"/>
          </p:cNvPicPr>
          <p:nvPr/>
        </p:nvPicPr>
        <p:blipFill>
          <a:blip r:embed="rId3"/>
          <a:stretch>
            <a:fillRect/>
          </a:stretch>
        </p:blipFill>
        <p:spPr>
          <a:xfrm>
            <a:off x="86742" y="4091625"/>
            <a:ext cx="6233375" cy="2153055"/>
          </a:xfrm>
          <a:prstGeom prst="rect">
            <a:avLst/>
          </a:prstGeom>
        </p:spPr>
      </p:pic>
      <p:sp>
        <p:nvSpPr>
          <p:cNvPr id="6" name="TextBox 5">
            <a:extLst>
              <a:ext uri="{FF2B5EF4-FFF2-40B4-BE49-F238E27FC236}">
                <a16:creationId xmlns:a16="http://schemas.microsoft.com/office/drawing/2014/main" id="{C3C4F9F3-BC26-896A-749A-5F7CD6CC7787}"/>
              </a:ext>
            </a:extLst>
          </p:cNvPr>
          <p:cNvSpPr txBox="1"/>
          <p:nvPr/>
        </p:nvSpPr>
        <p:spPr>
          <a:xfrm>
            <a:off x="6535271" y="1164940"/>
            <a:ext cx="5656729" cy="646331"/>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chart reveals that, based on the dataset, most people have only taken one loan within the past 30 days. </a:t>
            </a:r>
            <a:endParaRPr lang="en-IN" dirty="0"/>
          </a:p>
        </p:txBody>
      </p:sp>
      <p:sp>
        <p:nvSpPr>
          <p:cNvPr id="7" name="TextBox 6">
            <a:extLst>
              <a:ext uri="{FF2B5EF4-FFF2-40B4-BE49-F238E27FC236}">
                <a16:creationId xmlns:a16="http://schemas.microsoft.com/office/drawing/2014/main" id="{7F2B7E48-0ECD-1B81-FE05-90751F4D49B2}"/>
              </a:ext>
            </a:extLst>
          </p:cNvPr>
          <p:cNvSpPr txBox="1"/>
          <p:nvPr/>
        </p:nvSpPr>
        <p:spPr>
          <a:xfrm>
            <a:off x="6418730" y="4028872"/>
            <a:ext cx="5773270" cy="1754326"/>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graph illustrates that in July (month 7), the highest number of loans were taken and 84.92% of those loans were successfully repaid. June (month 6) had the second highest number of loans taken with 83.98% repayment success rate. Lastly, August (month 8) had the least number of loans taken but had a 100% repayment success rate. </a:t>
            </a:r>
            <a:endParaRPr lang="en-IN" dirty="0"/>
          </a:p>
        </p:txBody>
      </p:sp>
    </p:spTree>
    <p:extLst>
      <p:ext uri="{BB962C8B-B14F-4D97-AF65-F5344CB8AC3E}">
        <p14:creationId xmlns:p14="http://schemas.microsoft.com/office/powerpoint/2010/main" val="29219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49EBB6-CB67-96CB-1B71-20539EA97CA8}"/>
              </a:ext>
            </a:extLst>
          </p:cNvPr>
          <p:cNvPicPr>
            <a:picLocks noChangeAspect="1"/>
          </p:cNvPicPr>
          <p:nvPr/>
        </p:nvPicPr>
        <p:blipFill>
          <a:blip r:embed="rId2"/>
          <a:stretch>
            <a:fillRect/>
          </a:stretch>
        </p:blipFill>
        <p:spPr>
          <a:xfrm>
            <a:off x="1" y="0"/>
            <a:ext cx="6096000" cy="3299012"/>
          </a:xfrm>
          <a:prstGeom prst="rect">
            <a:avLst/>
          </a:prstGeom>
        </p:spPr>
      </p:pic>
      <p:pic>
        <p:nvPicPr>
          <p:cNvPr id="5" name="Picture 4">
            <a:extLst>
              <a:ext uri="{FF2B5EF4-FFF2-40B4-BE49-F238E27FC236}">
                <a16:creationId xmlns:a16="http://schemas.microsoft.com/office/drawing/2014/main" id="{474C8B15-F5BE-83CD-03D7-E5D7B12248B4}"/>
              </a:ext>
            </a:extLst>
          </p:cNvPr>
          <p:cNvPicPr>
            <a:picLocks noChangeAspect="1"/>
          </p:cNvPicPr>
          <p:nvPr/>
        </p:nvPicPr>
        <p:blipFill>
          <a:blip r:embed="rId3"/>
          <a:stretch>
            <a:fillRect/>
          </a:stretch>
        </p:blipFill>
        <p:spPr>
          <a:xfrm>
            <a:off x="0" y="3558989"/>
            <a:ext cx="6096000" cy="3155576"/>
          </a:xfrm>
          <a:prstGeom prst="rect">
            <a:avLst/>
          </a:prstGeom>
        </p:spPr>
      </p:pic>
      <p:sp>
        <p:nvSpPr>
          <p:cNvPr id="6" name="TextBox 5">
            <a:extLst>
              <a:ext uri="{FF2B5EF4-FFF2-40B4-BE49-F238E27FC236}">
                <a16:creationId xmlns:a16="http://schemas.microsoft.com/office/drawing/2014/main" id="{99CE26AB-DC0A-0EB7-2407-3A161D1AB2B8}"/>
              </a:ext>
            </a:extLst>
          </p:cNvPr>
          <p:cNvSpPr txBox="1"/>
          <p:nvPr/>
        </p:nvSpPr>
        <p:spPr>
          <a:xfrm>
            <a:off x="6194612" y="213192"/>
            <a:ext cx="5997388" cy="2585323"/>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chart above displays the maximum amount of loans taken by users in the last 30 days versus the repayment amounts. It can be seen that when the loan amount is 5 and the repayment amount is 6, 86.00% (171772) of individuals successfully repay their loan within 30 days. Similarly, when the loan amount is 10 and the repayment amount is 12, 96.07% (25117) of individuals successfully repay their loan within 30 days. Additionally, the chart indicates that 3115 people did not take any loan. </a:t>
            </a:r>
            <a:endParaRPr lang="en-IN" dirty="0"/>
          </a:p>
        </p:txBody>
      </p:sp>
      <p:sp>
        <p:nvSpPr>
          <p:cNvPr id="7" name="TextBox 6">
            <a:extLst>
              <a:ext uri="{FF2B5EF4-FFF2-40B4-BE49-F238E27FC236}">
                <a16:creationId xmlns:a16="http://schemas.microsoft.com/office/drawing/2014/main" id="{0DA7F34D-8719-B7DD-7A7D-398DBAA12028}"/>
              </a:ext>
            </a:extLst>
          </p:cNvPr>
          <p:cNvSpPr txBox="1"/>
          <p:nvPr/>
        </p:nvSpPr>
        <p:spPr>
          <a:xfrm>
            <a:off x="6194611" y="3705616"/>
            <a:ext cx="5997387" cy="2585323"/>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The bar chart above illustrates the maximum amount of loans taken by users in the last 90 days in relation to the repayment amounts. It can be seen that when the loan amount is 5 and the repayment amount is 6, 86.06% (172590) of users successfully repay their loans within 90 days. On the other hand, when the loan amount is 10 and the repayment amount is 12, 96.12% (25470) of users successfully repay their loans within 90 days. Additionally, the chart also indicates that 1944 people did not take any loan during this period. </a:t>
            </a:r>
            <a:endParaRPr lang="en-IN" dirty="0"/>
          </a:p>
        </p:txBody>
      </p:sp>
    </p:spTree>
    <p:extLst>
      <p:ext uri="{BB962C8B-B14F-4D97-AF65-F5344CB8AC3E}">
        <p14:creationId xmlns:p14="http://schemas.microsoft.com/office/powerpoint/2010/main" val="99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966D9-6A36-F6C0-77FD-9AD54D7B2DAA}"/>
              </a:ext>
            </a:extLst>
          </p:cNvPr>
          <p:cNvSpPr txBox="1"/>
          <p:nvPr/>
        </p:nvSpPr>
        <p:spPr>
          <a:xfrm>
            <a:off x="393976" y="1126250"/>
            <a:ext cx="11213431" cy="4412875"/>
          </a:xfrm>
          <a:prstGeom prst="rect">
            <a:avLst/>
          </a:prstGeom>
          <a:noFill/>
        </p:spPr>
        <p:txBody>
          <a:bodyPr wrap="square" rtlCol="0">
            <a:spAutoFit/>
          </a:bodyPr>
          <a:lstStyle/>
          <a:p>
            <a:pPr marL="228600" algn="ctr">
              <a:lnSpc>
                <a:spcPct val="107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T</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he Set Of Assumptions Related To The Problem Under Consideration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b="0" i="0" u="none" strike="noStrike" baseline="0" dirty="0">
                <a:latin typeface="Times New Roman" panose="02020603050405020304" pitchFamily="18" charset="0"/>
              </a:rPr>
              <a:t>1] For this particular problem I have dropped the unwanted columns which I feel like it is unwanted. </a:t>
            </a:r>
          </a:p>
          <a:p>
            <a:pPr algn="just">
              <a:lnSpc>
                <a:spcPct val="150000"/>
              </a:lnSpc>
            </a:pPr>
            <a:r>
              <a:rPr lang="en-US" sz="1800" b="0" i="0" u="none" strike="noStrike" baseline="0" dirty="0">
                <a:latin typeface="Times New Roman" panose="02020603050405020304" pitchFamily="18" charset="0"/>
              </a:rPr>
              <a:t>2]Identify and remove unrealistic data points by dropping any data points with a value greater than a certain threshold for each column. </a:t>
            </a:r>
          </a:p>
          <a:p>
            <a:pPr algn="just">
              <a:lnSpc>
                <a:spcPct val="150000"/>
              </a:lnSpc>
            </a:pPr>
            <a:r>
              <a:rPr lang="en-US" sz="1800" b="0" i="0" u="none" strike="noStrike" baseline="0" dirty="0">
                <a:latin typeface="Times New Roman" panose="02020603050405020304" pitchFamily="18" charset="0"/>
              </a:rPr>
              <a:t>3] For this particular problem I have assumed that the Maximum VIF should be 10, if any of the features has a VIF which is greater than 10 we should drop that feature. </a:t>
            </a:r>
            <a:endParaRPr lang="en-IN" dirty="0"/>
          </a:p>
        </p:txBody>
      </p:sp>
    </p:spTree>
    <p:extLst>
      <p:ext uri="{BB962C8B-B14F-4D97-AF65-F5344CB8AC3E}">
        <p14:creationId xmlns:p14="http://schemas.microsoft.com/office/powerpoint/2010/main" val="33616921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50</TotalTime>
  <Words>1316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4</cp:revision>
  <dcterms:created xsi:type="dcterms:W3CDTF">2023-01-17T20:39:54Z</dcterms:created>
  <dcterms:modified xsi:type="dcterms:W3CDTF">2023-01-18T12:19:45Z</dcterms:modified>
</cp:coreProperties>
</file>