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8EC4-D2D1-5414-4CCE-457AF8400C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4A1A54-3242-434F-12A9-11C75479E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009DE3-1EA7-772D-26D6-F6022150D763}"/>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5" name="Footer Placeholder 4">
            <a:extLst>
              <a:ext uri="{FF2B5EF4-FFF2-40B4-BE49-F238E27FC236}">
                <a16:creationId xmlns:a16="http://schemas.microsoft.com/office/drawing/2014/main" id="{1A108B92-33DB-DF3A-4DFD-179973514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3ADC7-0572-3BB6-5E68-39F1FA5BA26A}"/>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297258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F216-C225-F053-8A41-7C67A8053C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AD5CF6-59A2-CCAE-969E-A6915904E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1942D2-99E6-0BD4-343B-FB189792FEB6}"/>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5" name="Footer Placeholder 4">
            <a:extLst>
              <a:ext uri="{FF2B5EF4-FFF2-40B4-BE49-F238E27FC236}">
                <a16:creationId xmlns:a16="http://schemas.microsoft.com/office/drawing/2014/main" id="{DDA02FAA-10EC-F47E-2ECF-26C516A623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931A90-81CA-F083-1A2E-025812697BEC}"/>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97349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BA29E-04D5-812C-2A12-EEDC1E26FA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EF51C2-159B-F841-2218-D7546B996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C19046-F327-BF2C-46A3-226B1BAA2C37}"/>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5" name="Footer Placeholder 4">
            <a:extLst>
              <a:ext uri="{FF2B5EF4-FFF2-40B4-BE49-F238E27FC236}">
                <a16:creationId xmlns:a16="http://schemas.microsoft.com/office/drawing/2014/main" id="{DF8CFFDA-12F9-D56F-6AC4-498A28F62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22FD3-E671-2FBB-16F4-756559B80C79}"/>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302782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1E9-EA9F-6811-CAC7-2F882734BB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25580-5DCC-8C0B-1447-21F00BE29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822ED-DEA8-D588-E2CF-969E3FADA062}"/>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5" name="Footer Placeholder 4">
            <a:extLst>
              <a:ext uri="{FF2B5EF4-FFF2-40B4-BE49-F238E27FC236}">
                <a16:creationId xmlns:a16="http://schemas.microsoft.com/office/drawing/2014/main" id="{73976EF6-E7C2-BA7B-82E2-069E63DA6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E51ED-D270-16F4-6892-B00FC0E6A3EC}"/>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93824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4681-71A6-4744-F253-E4AA3DF4D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1AB92B-E6F0-E511-5756-CDD7B681D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21C7D7-2506-13CD-BF07-9F4BEBB4E765}"/>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5" name="Footer Placeholder 4">
            <a:extLst>
              <a:ext uri="{FF2B5EF4-FFF2-40B4-BE49-F238E27FC236}">
                <a16:creationId xmlns:a16="http://schemas.microsoft.com/office/drawing/2014/main" id="{8F9B54B6-FCA8-F68A-7E11-BEF1260CB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6A634-8A5A-20B2-6D4D-25F6DB814FA6}"/>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265474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DE77-ACEC-E424-E95F-48A9A66197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78AAA7-E9D2-E750-11B7-851164A17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07EB58-1117-039C-DA17-96ACCF3F1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EE8211-F1AE-4B56-C2A6-919E813F917B}"/>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6" name="Footer Placeholder 5">
            <a:extLst>
              <a:ext uri="{FF2B5EF4-FFF2-40B4-BE49-F238E27FC236}">
                <a16:creationId xmlns:a16="http://schemas.microsoft.com/office/drawing/2014/main" id="{F8127819-474A-D923-4625-2658C93DDD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59D08D-D811-84E2-E077-EDE0319DA761}"/>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305094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7EC8-A97E-F2CC-DE10-0A30A22AA6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B1BDE9-0349-86F5-FA3C-043D6D194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32E3F-4C83-A8D4-7159-89230D36D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971F62-3A0B-4EE2-EC4A-8961E55BA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C97803-EE20-AFC3-A85F-957FB70B3E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297BF4-533D-7F0D-43FD-4CD9AE502F9E}"/>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8" name="Footer Placeholder 7">
            <a:extLst>
              <a:ext uri="{FF2B5EF4-FFF2-40B4-BE49-F238E27FC236}">
                <a16:creationId xmlns:a16="http://schemas.microsoft.com/office/drawing/2014/main" id="{495FED64-2D33-FE4C-B1AF-31BA091405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964685-ABA5-7EEF-B70D-80294CEFD1C8}"/>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329313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7091-641A-F7AC-5E92-A9FD448776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562829-D61A-D63E-3545-23946209B272}"/>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4" name="Footer Placeholder 3">
            <a:extLst>
              <a:ext uri="{FF2B5EF4-FFF2-40B4-BE49-F238E27FC236}">
                <a16:creationId xmlns:a16="http://schemas.microsoft.com/office/drawing/2014/main" id="{F1A70F4F-E087-71D2-AC2D-F1D7D7582B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5AE842-5114-BE10-9830-82E272502925}"/>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291401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9EF0B-7A6D-3794-8FF7-D2C8015E2389}"/>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3" name="Footer Placeholder 2">
            <a:extLst>
              <a:ext uri="{FF2B5EF4-FFF2-40B4-BE49-F238E27FC236}">
                <a16:creationId xmlns:a16="http://schemas.microsoft.com/office/drawing/2014/main" id="{3EFF5548-6579-B967-E8F7-BCBEAD0CF9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B84A8C-7550-8ABA-7570-EC0FBB2E9D32}"/>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412694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98D1-B8DB-EA0A-9C29-9303488A8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CE8F8A-F181-B8A1-517D-A3958B826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2900D9-D1EC-D25A-C208-0CA632405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0E5E2-60DA-5185-BE6E-090407736A4C}"/>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6" name="Footer Placeholder 5">
            <a:extLst>
              <a:ext uri="{FF2B5EF4-FFF2-40B4-BE49-F238E27FC236}">
                <a16:creationId xmlns:a16="http://schemas.microsoft.com/office/drawing/2014/main" id="{A74E11BE-2A6B-1BA5-B858-9B326105CE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B730E7-2CBD-3B3B-4AF9-C6330EE557F1}"/>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142497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9043-A5E6-49E5-9E61-B59C4D6F2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AD4245-EBAC-8ABC-61BF-7588E9E8B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AFD120-5609-E8F9-EC6B-BA3E88D7B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73EB9-7349-ACC9-9C57-43F53E8E3F12}"/>
              </a:ext>
            </a:extLst>
          </p:cNvPr>
          <p:cNvSpPr>
            <a:spLocks noGrp="1"/>
          </p:cNvSpPr>
          <p:nvPr>
            <p:ph type="dt" sz="half" idx="10"/>
          </p:nvPr>
        </p:nvSpPr>
        <p:spPr/>
        <p:txBody>
          <a:bodyPr/>
          <a:lstStyle/>
          <a:p>
            <a:fld id="{6121E734-707C-4CBB-A399-C310C09B6AF8}" type="datetimeFigureOut">
              <a:rPr lang="en-IN" smtClean="0"/>
              <a:t>15-11-2022</a:t>
            </a:fld>
            <a:endParaRPr lang="en-IN"/>
          </a:p>
        </p:txBody>
      </p:sp>
      <p:sp>
        <p:nvSpPr>
          <p:cNvPr id="6" name="Footer Placeholder 5">
            <a:extLst>
              <a:ext uri="{FF2B5EF4-FFF2-40B4-BE49-F238E27FC236}">
                <a16:creationId xmlns:a16="http://schemas.microsoft.com/office/drawing/2014/main" id="{5BCD759B-9250-5F92-32BD-9CC5939F9B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0B854-8036-460C-EF6C-6C84F6331DA4}"/>
              </a:ext>
            </a:extLst>
          </p:cNvPr>
          <p:cNvSpPr>
            <a:spLocks noGrp="1"/>
          </p:cNvSpPr>
          <p:nvPr>
            <p:ph type="sldNum" sz="quarter" idx="12"/>
          </p:nvPr>
        </p:nvSpPr>
        <p:spPr/>
        <p:txBody>
          <a:bodyPr/>
          <a:lstStyle/>
          <a:p>
            <a:fld id="{78D0134B-1EB0-4DBA-B7BD-00A2622A1C47}" type="slidenum">
              <a:rPr lang="en-IN" smtClean="0"/>
              <a:t>‹#›</a:t>
            </a:fld>
            <a:endParaRPr lang="en-IN"/>
          </a:p>
        </p:txBody>
      </p:sp>
    </p:spTree>
    <p:extLst>
      <p:ext uri="{BB962C8B-B14F-4D97-AF65-F5344CB8AC3E}">
        <p14:creationId xmlns:p14="http://schemas.microsoft.com/office/powerpoint/2010/main" val="31084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48A51-304D-9849-2085-8D9F775A1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73A9C2-FF3E-F357-E9E8-0FD0864D8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EDE8C-1A96-50E1-3CD7-8834EC828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1E734-707C-4CBB-A399-C310C09B6AF8}" type="datetimeFigureOut">
              <a:rPr lang="en-IN" smtClean="0"/>
              <a:t>15-11-2022</a:t>
            </a:fld>
            <a:endParaRPr lang="en-IN"/>
          </a:p>
        </p:txBody>
      </p:sp>
      <p:sp>
        <p:nvSpPr>
          <p:cNvPr id="5" name="Footer Placeholder 4">
            <a:extLst>
              <a:ext uri="{FF2B5EF4-FFF2-40B4-BE49-F238E27FC236}">
                <a16:creationId xmlns:a16="http://schemas.microsoft.com/office/drawing/2014/main" id="{144A6EB9-F508-69AD-B066-F0EA18F33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449D39-1BE3-6070-E12D-E31253B98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0134B-1EB0-4DBA-B7BD-00A2622A1C47}" type="slidenum">
              <a:rPr lang="en-IN" smtClean="0"/>
              <a:t>‹#›</a:t>
            </a:fld>
            <a:endParaRPr lang="en-IN"/>
          </a:p>
        </p:txBody>
      </p:sp>
    </p:spTree>
    <p:extLst>
      <p:ext uri="{BB962C8B-B14F-4D97-AF65-F5344CB8AC3E}">
        <p14:creationId xmlns:p14="http://schemas.microsoft.com/office/powerpoint/2010/main" val="635925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B90EEF-68F3-98F4-B8B0-9E74D0AC1355}"/>
              </a:ext>
            </a:extLst>
          </p:cNvPr>
          <p:cNvSpPr txBox="1"/>
          <p:nvPr/>
        </p:nvSpPr>
        <p:spPr>
          <a:xfrm>
            <a:off x="1622612" y="1694329"/>
            <a:ext cx="8803341" cy="646331"/>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 </a:t>
            </a:r>
            <a:r>
              <a:rPr lang="en-IN" sz="3600" b="1" u="sng" dirty="0">
                <a:latin typeface="Arial" panose="020B0604020202020204" pitchFamily="34" charset="0"/>
                <a:cs typeface="Arial" panose="020B0604020202020204" pitchFamily="34" charset="0"/>
              </a:rPr>
              <a:t>Presentation On Customer Retention</a:t>
            </a:r>
          </a:p>
        </p:txBody>
      </p:sp>
      <p:sp>
        <p:nvSpPr>
          <p:cNvPr id="6" name="TextBox 5">
            <a:extLst>
              <a:ext uri="{FF2B5EF4-FFF2-40B4-BE49-F238E27FC236}">
                <a16:creationId xmlns:a16="http://schemas.microsoft.com/office/drawing/2014/main" id="{B32EEA39-A687-55B7-D575-0B1B667DC4D7}"/>
              </a:ext>
            </a:extLst>
          </p:cNvPr>
          <p:cNvSpPr txBox="1"/>
          <p:nvPr/>
        </p:nvSpPr>
        <p:spPr>
          <a:xfrm>
            <a:off x="9287435" y="4876800"/>
            <a:ext cx="2138727" cy="830997"/>
          </a:xfrm>
          <a:prstGeom prst="rect">
            <a:avLst/>
          </a:prstGeom>
          <a:noFill/>
        </p:spPr>
        <p:txBody>
          <a:bodyPr wrap="none" rtlCol="0">
            <a:spAutoFit/>
          </a:bodyPr>
          <a:lstStyle/>
          <a:p>
            <a:r>
              <a:rPr lang="en-IN" sz="2400" dirty="0">
                <a:latin typeface="Arial" panose="020B0604020202020204" pitchFamily="34" charset="0"/>
                <a:cs typeface="Arial" panose="020B0604020202020204" pitchFamily="34" charset="0"/>
              </a:rPr>
              <a:t>Presented By:</a:t>
            </a:r>
          </a:p>
          <a:p>
            <a:r>
              <a:rPr lang="en-IN" sz="2400" dirty="0">
                <a:latin typeface="Arial" panose="020B0604020202020204" pitchFamily="34" charset="0"/>
                <a:cs typeface="Arial" panose="020B0604020202020204" pitchFamily="34" charset="0"/>
              </a:rPr>
              <a:t>Dipesh Limaje</a:t>
            </a:r>
          </a:p>
        </p:txBody>
      </p:sp>
    </p:spTree>
    <p:extLst>
      <p:ext uri="{BB962C8B-B14F-4D97-AF65-F5344CB8AC3E}">
        <p14:creationId xmlns:p14="http://schemas.microsoft.com/office/powerpoint/2010/main" val="78750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55C663-E307-F192-FAD0-7A4612ABA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4" y="403539"/>
            <a:ext cx="4572396" cy="2789162"/>
          </a:xfrm>
          <a:prstGeom prst="rect">
            <a:avLst/>
          </a:prstGeom>
        </p:spPr>
      </p:pic>
      <p:pic>
        <p:nvPicPr>
          <p:cNvPr id="5" name="Picture 4">
            <a:extLst>
              <a:ext uri="{FF2B5EF4-FFF2-40B4-BE49-F238E27FC236}">
                <a16:creationId xmlns:a16="http://schemas.microsoft.com/office/drawing/2014/main" id="{BDA94B4B-1E48-9050-E831-9904EFD3A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4046"/>
            <a:ext cx="4877223" cy="2933954"/>
          </a:xfrm>
          <a:prstGeom prst="rect">
            <a:avLst/>
          </a:prstGeom>
        </p:spPr>
      </p:pic>
      <p:sp>
        <p:nvSpPr>
          <p:cNvPr id="6" name="TextBox 5">
            <a:extLst>
              <a:ext uri="{FF2B5EF4-FFF2-40B4-BE49-F238E27FC236}">
                <a16:creationId xmlns:a16="http://schemas.microsoft.com/office/drawing/2014/main" id="{5BCFDA70-3F0B-78BE-9586-A22B369F4707}"/>
              </a:ext>
            </a:extLst>
          </p:cNvPr>
          <p:cNvSpPr txBox="1"/>
          <p:nvPr/>
        </p:nvSpPr>
        <p:spPr>
          <a:xfrm>
            <a:off x="4877223" y="833951"/>
            <a:ext cx="7009977" cy="1266052"/>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Age VS Convenient Payment methods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From people of all age groups, they find the payment method convenient but only age group 3&amp;4 has mixed reviews.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91B5CCE8-E630-41D2-A67F-89734D3048A7}"/>
              </a:ext>
            </a:extLst>
          </p:cNvPr>
          <p:cNvSpPr txBox="1"/>
          <p:nvPr/>
        </p:nvSpPr>
        <p:spPr>
          <a:xfrm>
            <a:off x="4706470" y="4285399"/>
            <a:ext cx="6714565" cy="1105624"/>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Gender VS Trust that the online retail store will fulfill its part of the transaction at the stipulated time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All people both have mixed reviews but most of the part tend that they rust that the online retail store will fulfill its part of the transaction at the stipulated time.</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633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E2F993-F3C9-A248-5F18-9A68D4AA1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100"/>
            <a:ext cx="5113463" cy="2819644"/>
          </a:xfrm>
          <a:prstGeom prst="rect">
            <a:avLst/>
          </a:prstGeom>
        </p:spPr>
      </p:pic>
      <p:pic>
        <p:nvPicPr>
          <p:cNvPr id="5" name="Picture 4">
            <a:extLst>
              <a:ext uri="{FF2B5EF4-FFF2-40B4-BE49-F238E27FC236}">
                <a16:creationId xmlns:a16="http://schemas.microsoft.com/office/drawing/2014/main" id="{1370B6B3-4E5E-BB03-7438-4DBA8928C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1394"/>
            <a:ext cx="5837426" cy="2842506"/>
          </a:xfrm>
          <a:prstGeom prst="rect">
            <a:avLst/>
          </a:prstGeom>
        </p:spPr>
      </p:pic>
      <p:sp>
        <p:nvSpPr>
          <p:cNvPr id="6" name="TextBox 5">
            <a:extLst>
              <a:ext uri="{FF2B5EF4-FFF2-40B4-BE49-F238E27FC236}">
                <a16:creationId xmlns:a16="http://schemas.microsoft.com/office/drawing/2014/main" id="{50A10028-F527-682A-E0BE-73D5FB5938B2}"/>
              </a:ext>
            </a:extLst>
          </p:cNvPr>
          <p:cNvSpPr txBox="1"/>
          <p:nvPr/>
        </p:nvSpPr>
        <p:spPr>
          <a:xfrm>
            <a:off x="4894729" y="799912"/>
            <a:ext cx="6804212" cy="1496564"/>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Gender VS Online shopping gives monetary benefit and discounts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From the graph, we observe that almost all the females say that they agree that Online shopping gives monetary benefits and discounts but for males, we have mixed reviews.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8F5B46BE-90DD-4927-6474-CF0C64426EE9}"/>
              </a:ext>
            </a:extLst>
          </p:cNvPr>
          <p:cNvSpPr txBox="1"/>
          <p:nvPr/>
        </p:nvSpPr>
        <p:spPr>
          <a:xfrm>
            <a:off x="5113463" y="4320988"/>
            <a:ext cx="6623128" cy="1496564"/>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Return and replacement policy of the e-tailer is important for purchase decision  VS City</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From the graph, we observe all the cities offers  Return and the replacement policy of the e-tailer is important for a purchase decision.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1330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FCE1A5-A771-4612-D623-ABD77FC0A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 y="34796"/>
            <a:ext cx="5547841" cy="2865368"/>
          </a:xfrm>
          <a:prstGeom prst="rect">
            <a:avLst/>
          </a:prstGeom>
        </p:spPr>
      </p:pic>
      <p:pic>
        <p:nvPicPr>
          <p:cNvPr id="5" name="Picture 4">
            <a:extLst>
              <a:ext uri="{FF2B5EF4-FFF2-40B4-BE49-F238E27FC236}">
                <a16:creationId xmlns:a16="http://schemas.microsoft.com/office/drawing/2014/main" id="{D19A6BD0-A87F-3122-7356-5AFA62693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10" y="3658663"/>
            <a:ext cx="5243014" cy="2834886"/>
          </a:xfrm>
          <a:prstGeom prst="rect">
            <a:avLst/>
          </a:prstGeom>
        </p:spPr>
      </p:pic>
      <p:sp>
        <p:nvSpPr>
          <p:cNvPr id="6" name="TextBox 5">
            <a:extLst>
              <a:ext uri="{FF2B5EF4-FFF2-40B4-BE49-F238E27FC236}">
                <a16:creationId xmlns:a16="http://schemas.microsoft.com/office/drawing/2014/main" id="{09629FEB-408E-3DF1-1F1A-4F6A38EAC57B}"/>
              </a:ext>
            </a:extLst>
          </p:cNvPr>
          <p:cNvSpPr txBox="1"/>
          <p:nvPr/>
        </p:nvSpPr>
        <p:spPr>
          <a:xfrm>
            <a:off x="5378824" y="219358"/>
            <a:ext cx="6069106" cy="1266052"/>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Offering a wide variety of listed product in several category VS City</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From the graph, we observe it is positive feedback that they offer a wide variety of listed products in several categories for both males and females.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698BADBD-9EB5-A7C7-E49C-5E00DF3F672E}"/>
              </a:ext>
            </a:extLst>
          </p:cNvPr>
          <p:cNvSpPr txBox="1"/>
          <p:nvPr/>
        </p:nvSpPr>
        <p:spPr>
          <a:xfrm>
            <a:off x="5459506" y="3957837"/>
            <a:ext cx="6069106" cy="875111"/>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Gender VS Getting value for money spent</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From the graph, we observe that only males agree with Getting value for money spent, but females strongly agree on a value for their products.</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3281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26694-FEE5-4CB0-A6C0-D777B4250087}"/>
              </a:ext>
            </a:extLst>
          </p:cNvPr>
          <p:cNvSpPr txBox="1"/>
          <p:nvPr/>
        </p:nvSpPr>
        <p:spPr>
          <a:xfrm>
            <a:off x="5038165" y="394447"/>
            <a:ext cx="6669741" cy="2393284"/>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Web page loading time VS Gender</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the mostly used site are 0,7 due to their fast loading.</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that the moderate use of the site is 1,2,4,5,6 due to their load time.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that the least use of the site is 3,9,8 due to their load slow loading time of the site.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716F19CD-9CDA-FCA3-EC4A-8CAA05074C11}"/>
              </a:ext>
            </a:extLst>
          </p:cNvPr>
          <p:cNvSpPr txBox="1"/>
          <p:nvPr/>
        </p:nvSpPr>
        <p:spPr>
          <a:xfrm>
            <a:off x="5038164" y="4152758"/>
            <a:ext cx="6822141" cy="2162772"/>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Speed delivery from site VS Gender</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that sites 0,1 provide great delivery in time or delivery time is less as compared to other sites.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that site 3 delivery time is moderate.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that site 2,4,5 their or delivery time is more as compared to other sites.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67907047-D6CE-30F9-F1B5-01EAA3CCB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9" y="118776"/>
            <a:ext cx="4625741" cy="3048264"/>
          </a:xfrm>
          <a:prstGeom prst="rect">
            <a:avLst/>
          </a:prstGeom>
        </p:spPr>
      </p:pic>
      <p:pic>
        <p:nvPicPr>
          <p:cNvPr id="9" name="Picture 8">
            <a:extLst>
              <a:ext uri="{FF2B5EF4-FFF2-40B4-BE49-F238E27FC236}">
                <a16:creationId xmlns:a16="http://schemas.microsoft.com/office/drawing/2014/main" id="{819CC20D-F749-D87F-4930-E454914F1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9" y="3729063"/>
            <a:ext cx="4961050" cy="3010161"/>
          </a:xfrm>
          <a:prstGeom prst="rect">
            <a:avLst/>
          </a:prstGeom>
        </p:spPr>
      </p:pic>
    </p:spTree>
    <p:extLst>
      <p:ext uri="{BB962C8B-B14F-4D97-AF65-F5344CB8AC3E}">
        <p14:creationId xmlns:p14="http://schemas.microsoft.com/office/powerpoint/2010/main" val="298838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5AAE2-5C92-70A8-F642-0F76797C0E93}"/>
              </a:ext>
            </a:extLst>
          </p:cNvPr>
          <p:cNvSpPr txBox="1"/>
          <p:nvPr/>
        </p:nvSpPr>
        <p:spPr>
          <a:xfrm>
            <a:off x="2250143" y="403412"/>
            <a:ext cx="6481482" cy="646331"/>
          </a:xfrm>
          <a:prstGeom prst="rect">
            <a:avLst/>
          </a:prstGeom>
          <a:noFill/>
        </p:spPr>
        <p:txBody>
          <a:bodyPr wrap="square" rtlCol="0">
            <a:spAutoFit/>
          </a:bodyPr>
          <a:lstStyle/>
          <a:p>
            <a:pPr algn="ctr"/>
            <a:r>
              <a:rPr lang="en-IN" sz="3600" b="1"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79A2C352-31EC-3D3E-6587-FFD77B1004E6}"/>
              </a:ext>
            </a:extLst>
          </p:cNvPr>
          <p:cNvSpPr txBox="1"/>
          <p:nvPr/>
        </p:nvSpPr>
        <p:spPr>
          <a:xfrm>
            <a:off x="797858" y="2052918"/>
            <a:ext cx="10596283" cy="2990049"/>
          </a:xfrm>
          <a:prstGeom prst="rect">
            <a:avLst/>
          </a:prstGeom>
          <a:noFill/>
        </p:spPr>
        <p:txBody>
          <a:bodyPr wrap="square" rtlCol="0">
            <a:spAutoFit/>
          </a:bodyPr>
          <a:lstStyle/>
          <a:p>
            <a:pPr>
              <a:lnSpc>
                <a:spcPct val="107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1] From the above analysis showcased using charts and value counts we can observe that based on the hedonistic and Utilitarian values most of the people are satisfied with the service provided by their respective service providers </a:t>
            </a:r>
          </a:p>
          <a:p>
            <a:pPr>
              <a:lnSpc>
                <a:spcPct val="107000"/>
              </a:lnSpc>
              <a:spcAft>
                <a:spcPts val="800"/>
              </a:spcAft>
            </a:pP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2] In addition to this there are few people for whom the services do not matter as such and only a fewer customers which are not satisfied with their respective services. </a:t>
            </a:r>
          </a:p>
          <a:p>
            <a:pPr>
              <a:lnSpc>
                <a:spcPct val="107000"/>
              </a:lnSpc>
              <a:spcAft>
                <a:spcPts val="800"/>
              </a:spcAft>
            </a:pP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3] So we can conclude that based on the factors analyzed in the above analysis customers are satisfied and can be retained</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4076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AE4754-B8DF-26EE-7159-2BFDC4D55428}"/>
              </a:ext>
            </a:extLst>
          </p:cNvPr>
          <p:cNvSpPr txBox="1"/>
          <p:nvPr/>
        </p:nvSpPr>
        <p:spPr>
          <a:xfrm>
            <a:off x="1160929" y="1524000"/>
            <a:ext cx="9144000" cy="3352393"/>
          </a:xfrm>
          <a:prstGeom prst="rect">
            <a:avLst/>
          </a:prstGeom>
          <a:noFill/>
        </p:spPr>
        <p:txBody>
          <a:bodyPr wrap="square" rtlCol="0">
            <a:spAutoFit/>
          </a:bodyPr>
          <a:lstStyle/>
          <a:p>
            <a:r>
              <a:rPr lang="en-US" sz="1600" b="0" i="0" dirty="0">
                <a:solidFill>
                  <a:srgbClr val="333333"/>
                </a:solidFill>
                <a:effectLst/>
                <a:latin typeface="Arial" panose="020B0604020202020204" pitchFamily="34" charset="0"/>
                <a:cs typeface="Arial" panose="020B0604020202020204" pitchFamily="34" charset="0"/>
              </a:rPr>
              <a:t>1) Describing the current conditions of a customer’s situation.</a:t>
            </a:r>
          </a:p>
          <a:p>
            <a:pPr>
              <a:lnSpc>
                <a:spcPct val="107000"/>
              </a:lnSpc>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latin typeface="Arial" panose="020B0604020202020204" pitchFamily="34" charset="0"/>
                <a:ea typeface="Calibri" panose="020F0502020204030204" pitchFamily="34" charset="0"/>
                <a:cs typeface="Arial" panose="020B0604020202020204" pitchFamily="34" charset="0"/>
              </a:rPr>
              <a:t>2</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apply analytical skills and to give findings and conclusions in detail about data analysis.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IN"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dirty="0">
                <a:solidFill>
                  <a:srgbClr val="000000"/>
                </a:solidFill>
                <a:latin typeface="Arial" panose="020B0604020202020204" pitchFamily="34" charset="0"/>
                <a:ea typeface="Calibri" panose="020F0502020204030204" pitchFamily="34" charset="0"/>
                <a:cs typeface="Arial" panose="020B0604020202020204" pitchFamily="34" charset="0"/>
              </a:rPr>
              <a:t>3</a:t>
            </a:r>
            <a:r>
              <a:rPr lang="en-IN"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IN" sz="1600" dirty="0">
                <a:effectLst/>
                <a:latin typeface="Arial" panose="020B0604020202020204" pitchFamily="34" charset="0"/>
                <a:ea typeface="Calibri" panose="020F0502020204030204" pitchFamily="34" charset="0"/>
                <a:cs typeface="Arial" panose="020B0604020202020204" pitchFamily="34" charset="0"/>
              </a:rPr>
              <a:t>To determine the services influencing customer retention.</a:t>
            </a:r>
          </a:p>
          <a:p>
            <a:pPr>
              <a:lnSpc>
                <a:spcPct val="107000"/>
              </a:lnSpc>
              <a:spcAft>
                <a:spcPts val="800"/>
              </a:spcAft>
            </a:pP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dirty="0">
                <a:latin typeface="Arial" panose="020B0604020202020204" pitchFamily="34" charset="0"/>
                <a:ea typeface="Calibri" panose="020F0502020204030204" pitchFamily="34" charset="0"/>
                <a:cs typeface="Arial" panose="020B0604020202020204" pitchFamily="34" charset="0"/>
              </a:rPr>
              <a:t>4</a:t>
            </a:r>
            <a:r>
              <a:rPr lang="en-IN" sz="1600" dirty="0">
                <a:effectLst/>
                <a:latin typeface="Arial" panose="020B0604020202020204" pitchFamily="34" charset="0"/>
                <a:ea typeface="Calibri" panose="020F0502020204030204" pitchFamily="34" charset="0"/>
                <a:cs typeface="Arial" panose="020B0604020202020204" pitchFamily="34" charset="0"/>
              </a:rPr>
              <a:t>) To classify whether the customer is satisfied or unsatisfied based on values such as </a:t>
            </a:r>
            <a:r>
              <a:rPr lang="en-IN" sz="1600" dirty="0">
                <a:solidFill>
                  <a:srgbClr val="111111"/>
                </a:solidFill>
                <a:effectLst/>
                <a:latin typeface="Arial" panose="020B0604020202020204" pitchFamily="34" charset="0"/>
                <a:ea typeface="Calibri" panose="020F0502020204030204" pitchFamily="34" charset="0"/>
                <a:cs typeface="Arial" panose="020B0604020202020204" pitchFamily="34" charset="0"/>
              </a:rPr>
              <a:t>utilitarian value and hedonistic values</a:t>
            </a:r>
            <a:r>
              <a:rPr lang="en-IN" sz="1400" dirty="0">
                <a:solidFill>
                  <a:srgbClr val="111111"/>
                </a:solidFill>
                <a:effectLst/>
                <a:ea typeface="Calibri" panose="020F0502020204030204" pitchFamily="34" charset="0"/>
                <a:cs typeface="Arial" panose="020B0604020202020204" pitchFamily="34" charset="0"/>
              </a:rPr>
              <a:t>.</a:t>
            </a:r>
            <a:endParaRPr lang="en-IN" sz="1400" dirty="0">
              <a:effectLst/>
              <a:ea typeface="Calibri" panose="020F0502020204030204" pitchFamily="34" charset="0"/>
              <a:cs typeface="Arial" panose="020B0604020202020204" pitchFamily="34" charset="0"/>
            </a:endParaRPr>
          </a:p>
          <a:p>
            <a:endParaRPr lang="en-US" b="0" i="0" dirty="0">
              <a:solidFill>
                <a:srgbClr val="333333"/>
              </a:solidFill>
              <a:effectLst/>
              <a:latin typeface="Lato" panose="020B0604020202020204" pitchFamily="34" charset="0"/>
            </a:endParaRPr>
          </a:p>
          <a:p>
            <a:endParaRPr lang="en-IN" dirty="0"/>
          </a:p>
        </p:txBody>
      </p:sp>
      <p:sp>
        <p:nvSpPr>
          <p:cNvPr id="3" name="TextBox 2">
            <a:extLst>
              <a:ext uri="{FF2B5EF4-FFF2-40B4-BE49-F238E27FC236}">
                <a16:creationId xmlns:a16="http://schemas.microsoft.com/office/drawing/2014/main" id="{D9E70C18-6905-629C-1474-FF8F3072F25E}"/>
              </a:ext>
            </a:extLst>
          </p:cNvPr>
          <p:cNvSpPr txBox="1"/>
          <p:nvPr/>
        </p:nvSpPr>
        <p:spPr>
          <a:xfrm>
            <a:off x="2232212" y="456023"/>
            <a:ext cx="7001435" cy="646331"/>
          </a:xfrm>
          <a:prstGeom prst="rect">
            <a:avLst/>
          </a:prstGeom>
          <a:noFill/>
        </p:spPr>
        <p:txBody>
          <a:bodyPr wrap="square" rtlCol="0">
            <a:spAutoFit/>
          </a:bodyPr>
          <a:lstStyle/>
          <a:p>
            <a:pPr algn="ctr"/>
            <a:r>
              <a:rPr lang="en-IN" sz="3600" b="1" dirty="0">
                <a:latin typeface="Arial" panose="020B0604020202020204" pitchFamily="34" charset="0"/>
                <a:cs typeface="Arial" panose="020B0604020202020204" pitchFamily="34" charset="0"/>
              </a:rPr>
              <a:t>Problem Statement</a:t>
            </a:r>
          </a:p>
        </p:txBody>
      </p:sp>
    </p:spTree>
    <p:extLst>
      <p:ext uri="{BB962C8B-B14F-4D97-AF65-F5344CB8AC3E}">
        <p14:creationId xmlns:p14="http://schemas.microsoft.com/office/powerpoint/2010/main" val="69126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3334F-B3ED-5CC1-505A-28B72109059B}"/>
              </a:ext>
            </a:extLst>
          </p:cNvPr>
          <p:cNvSpPr txBox="1"/>
          <p:nvPr/>
        </p:nvSpPr>
        <p:spPr>
          <a:xfrm>
            <a:off x="2747681" y="307867"/>
            <a:ext cx="6051177" cy="584775"/>
          </a:xfrm>
          <a:prstGeom prst="rect">
            <a:avLst/>
          </a:prstGeom>
          <a:noFill/>
        </p:spPr>
        <p:txBody>
          <a:bodyPr wrap="square" rtlCol="0">
            <a:spAutoFit/>
          </a:bodyPr>
          <a:lstStyle/>
          <a:p>
            <a:pPr algn="ctr"/>
            <a:r>
              <a:rPr lang="en-IN" sz="3200" b="1" dirty="0">
                <a:latin typeface="Arial" panose="020B0604020202020204" pitchFamily="34" charset="0"/>
                <a:cs typeface="Arial" panose="020B0604020202020204" pitchFamily="34" charset="0"/>
              </a:rPr>
              <a:t>Demographic  Information</a:t>
            </a:r>
          </a:p>
        </p:txBody>
      </p:sp>
      <p:pic>
        <p:nvPicPr>
          <p:cNvPr id="4" name="Picture 3">
            <a:extLst>
              <a:ext uri="{FF2B5EF4-FFF2-40B4-BE49-F238E27FC236}">
                <a16:creationId xmlns:a16="http://schemas.microsoft.com/office/drawing/2014/main" id="{2E150102-CD15-6AAC-9B92-BF97A181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90" y="1131243"/>
            <a:ext cx="4168501" cy="3261643"/>
          </a:xfrm>
          <a:prstGeom prst="rect">
            <a:avLst/>
          </a:prstGeom>
        </p:spPr>
      </p:pic>
      <p:pic>
        <p:nvPicPr>
          <p:cNvPr id="6" name="Picture 5">
            <a:extLst>
              <a:ext uri="{FF2B5EF4-FFF2-40B4-BE49-F238E27FC236}">
                <a16:creationId xmlns:a16="http://schemas.microsoft.com/office/drawing/2014/main" id="{4F3263A1-D913-9C24-CABC-28E31CFFF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446" y="1131243"/>
            <a:ext cx="4747671" cy="3254022"/>
          </a:xfrm>
          <a:prstGeom prst="rect">
            <a:avLst/>
          </a:prstGeom>
        </p:spPr>
      </p:pic>
      <p:sp>
        <p:nvSpPr>
          <p:cNvPr id="9" name="TextBox 8">
            <a:extLst>
              <a:ext uri="{FF2B5EF4-FFF2-40B4-BE49-F238E27FC236}">
                <a16:creationId xmlns:a16="http://schemas.microsoft.com/office/drawing/2014/main" id="{F2977CE9-CDC3-C46E-9AE3-DA6B441D2440}"/>
              </a:ext>
            </a:extLst>
          </p:cNvPr>
          <p:cNvSpPr txBox="1"/>
          <p:nvPr/>
        </p:nvSpPr>
        <p:spPr>
          <a:xfrm>
            <a:off x="616344" y="4385265"/>
            <a:ext cx="3877191"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Above pie chart shows that the data consist 67% females and 33% males</a:t>
            </a:r>
            <a:endParaRPr lang="en-IN"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CE08ADB-D97B-ADC8-96CD-179A8575E2F1}"/>
              </a:ext>
            </a:extLst>
          </p:cNvPr>
          <p:cNvSpPr txBox="1"/>
          <p:nvPr/>
        </p:nvSpPr>
        <p:spPr>
          <a:xfrm>
            <a:off x="6095998" y="4526428"/>
            <a:ext cx="5952565"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From the above pie chart, we can say that 31% of people belong to the age group 31-40 followed by the age group 21-30 which is 29% followed by the age group 41-50 which 26% followed by Less than 20 &amp; 51 and above which is 7% Each</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502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C2EF0D-70E9-D747-9F29-5D2D2F888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382" y="363094"/>
            <a:ext cx="10341236" cy="4625741"/>
          </a:xfrm>
          <a:prstGeom prst="rect">
            <a:avLst/>
          </a:prstGeom>
        </p:spPr>
      </p:pic>
      <p:sp>
        <p:nvSpPr>
          <p:cNvPr id="4" name="TextBox 3">
            <a:extLst>
              <a:ext uri="{FF2B5EF4-FFF2-40B4-BE49-F238E27FC236}">
                <a16:creationId xmlns:a16="http://schemas.microsoft.com/office/drawing/2014/main" id="{47B679AC-CFD8-71DD-0029-8726EF89A776}"/>
              </a:ext>
            </a:extLst>
          </p:cNvPr>
          <p:cNvSpPr txBox="1"/>
          <p:nvPr/>
        </p:nvSpPr>
        <p:spPr>
          <a:xfrm>
            <a:off x="1622612" y="4921624"/>
            <a:ext cx="8928847"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Above bar chart shows that most of the customers belong to Delhi , Greater Noida , Noida and followed by other cities.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552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FF217A-ACAE-959C-D3CC-D95E20CDE0C0}"/>
              </a:ext>
            </a:extLst>
          </p:cNvPr>
          <p:cNvSpPr txBox="1"/>
          <p:nvPr/>
        </p:nvSpPr>
        <p:spPr>
          <a:xfrm>
            <a:off x="3209366" y="349624"/>
            <a:ext cx="5127812" cy="646331"/>
          </a:xfrm>
          <a:prstGeom prst="rect">
            <a:avLst/>
          </a:prstGeom>
          <a:noFill/>
        </p:spPr>
        <p:txBody>
          <a:bodyPr wrap="square" rtlCol="0">
            <a:spAutoFit/>
          </a:bodyPr>
          <a:lstStyle/>
          <a:p>
            <a:pPr algn="ctr"/>
            <a:r>
              <a:rPr lang="en-IN" sz="3600" b="1" dirty="0">
                <a:latin typeface="Arial" panose="020B0604020202020204" pitchFamily="34" charset="0"/>
                <a:cs typeface="Arial" panose="020B0604020202020204" pitchFamily="34" charset="0"/>
              </a:rPr>
              <a:t>EDA Steps</a:t>
            </a:r>
          </a:p>
        </p:txBody>
      </p:sp>
      <p:sp>
        <p:nvSpPr>
          <p:cNvPr id="3" name="TextBox 2">
            <a:extLst>
              <a:ext uri="{FF2B5EF4-FFF2-40B4-BE49-F238E27FC236}">
                <a16:creationId xmlns:a16="http://schemas.microsoft.com/office/drawing/2014/main" id="{FA19F648-E913-6849-3341-A816475F2B64}"/>
              </a:ext>
            </a:extLst>
          </p:cNvPr>
          <p:cNvSpPr txBox="1"/>
          <p:nvPr/>
        </p:nvSpPr>
        <p:spPr>
          <a:xfrm>
            <a:off x="717178" y="1927412"/>
            <a:ext cx="10112188" cy="4053738"/>
          </a:xfrm>
          <a:prstGeom prst="rect">
            <a:avLst/>
          </a:prstGeom>
          <a:noFill/>
        </p:spPr>
        <p:txBody>
          <a:bodyPr wrap="square" rtlCol="0">
            <a:spAutoFit/>
          </a:bodyPr>
          <a:lstStyle/>
          <a:p>
            <a:pPr>
              <a:lnSpc>
                <a:spcPct val="107000"/>
              </a:lnSpc>
              <a:spcAft>
                <a:spcPts val="800"/>
              </a:spcAft>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1) Check data shape(Num. of Rows, Num. of Columns)</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(269, 71)</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So there are 269 Rows and 71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pPr>
              <a:lnSpc>
                <a:spcPct val="107000"/>
              </a:lnSpc>
              <a:spcAft>
                <a:spcPts val="800"/>
              </a:spcAft>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2) Check each data type of columns and missing Values </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So from data.info, we get all the information related to data types, and after observing all data types they are all ok.</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And after observing all values from columns there are no missing values.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pPr>
              <a:lnSpc>
                <a:spcPct val="107000"/>
              </a:lnSpc>
              <a:spcAft>
                <a:spcPts val="800"/>
              </a:spcAft>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3) Change the data types </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After all observations, the data looks good we don't need to change any of the data types.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3096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02CA1-07E6-CFDB-BCF0-EFEA15681D18}"/>
              </a:ext>
            </a:extLst>
          </p:cNvPr>
          <p:cNvSpPr txBox="1"/>
          <p:nvPr/>
        </p:nvSpPr>
        <p:spPr>
          <a:xfrm>
            <a:off x="763286" y="394447"/>
            <a:ext cx="10191585" cy="1371145"/>
          </a:xfrm>
          <a:prstGeom prst="rect">
            <a:avLst/>
          </a:prstGeom>
          <a:noFill/>
        </p:spPr>
        <p:txBody>
          <a:bodyPr wrap="square" rtlCol="0">
            <a:spAutoFit/>
          </a:bodyPr>
          <a:lstStyle/>
          <a:p>
            <a:pPr>
              <a:lnSpc>
                <a:spcPct val="107000"/>
              </a:lnSpc>
              <a:spcAft>
                <a:spcPts val="800"/>
              </a:spcAft>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4) Summary Statistics</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From this, we can see the data distribution that you have for each and determine whether there are outliers or not.</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CBBB50C-A4D5-B56E-5E55-C6744A880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86" y="1613647"/>
            <a:ext cx="9931608" cy="2503334"/>
          </a:xfrm>
          <a:prstGeom prst="rect">
            <a:avLst/>
          </a:prstGeom>
        </p:spPr>
      </p:pic>
      <p:sp>
        <p:nvSpPr>
          <p:cNvPr id="6" name="TextBox 5">
            <a:extLst>
              <a:ext uri="{FF2B5EF4-FFF2-40B4-BE49-F238E27FC236}">
                <a16:creationId xmlns:a16="http://schemas.microsoft.com/office/drawing/2014/main" id="{A7D6BCFA-4811-6065-2281-91B970897F0E}"/>
              </a:ext>
            </a:extLst>
          </p:cNvPr>
          <p:cNvSpPr txBox="1"/>
          <p:nvPr/>
        </p:nvSpPr>
        <p:spPr>
          <a:xfrm>
            <a:off x="763286" y="4563035"/>
            <a:ext cx="10747396" cy="950838"/>
          </a:xfrm>
          <a:prstGeom prst="rect">
            <a:avLst/>
          </a:prstGeom>
          <a:noFill/>
        </p:spPr>
        <p:txBody>
          <a:bodyPr wrap="square" rtlCol="0">
            <a:spAutoFit/>
          </a:bodyPr>
          <a:lstStyle/>
          <a:p>
            <a:pPr>
              <a:lnSpc>
                <a:spcPct val="107000"/>
              </a:lnSpc>
              <a:spcAft>
                <a:spcPts val="800"/>
              </a:spcAft>
            </a:pPr>
            <a:r>
              <a:rPr lang="en-US" sz="1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5) Check Duplicate values</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Here we don't have any specific unique ID so here we can't remove the duplicate, and if try to remove it the data will become useless.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710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D9E679-F7A8-7028-2594-F1CFBF99E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21" y="583332"/>
            <a:ext cx="4732430" cy="3048264"/>
          </a:xfrm>
          <a:prstGeom prst="rect">
            <a:avLst/>
          </a:prstGeom>
        </p:spPr>
      </p:pic>
      <p:pic>
        <p:nvPicPr>
          <p:cNvPr id="5" name="Picture 4">
            <a:extLst>
              <a:ext uri="{FF2B5EF4-FFF2-40B4-BE49-F238E27FC236}">
                <a16:creationId xmlns:a16="http://schemas.microsoft.com/office/drawing/2014/main" id="{1E95F47C-B82B-D139-7DD9-4EB5CD980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74" y="3744994"/>
            <a:ext cx="4587638" cy="3025402"/>
          </a:xfrm>
          <a:prstGeom prst="rect">
            <a:avLst/>
          </a:prstGeom>
        </p:spPr>
      </p:pic>
      <p:sp>
        <p:nvSpPr>
          <p:cNvPr id="6" name="TextBox 5">
            <a:extLst>
              <a:ext uri="{FF2B5EF4-FFF2-40B4-BE49-F238E27FC236}">
                <a16:creationId xmlns:a16="http://schemas.microsoft.com/office/drawing/2014/main" id="{7A5E6D53-6E83-8E8A-27EA-7766A97D105B}"/>
              </a:ext>
            </a:extLst>
          </p:cNvPr>
          <p:cNvSpPr txBox="1"/>
          <p:nvPr/>
        </p:nvSpPr>
        <p:spPr>
          <a:xfrm>
            <a:off x="4804979" y="875223"/>
            <a:ext cx="7177599" cy="1829668"/>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Gender vs Payment Option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There are 180 no of count of female in which 92 female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perfred</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payment option as COD and followed by Credit card</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Threre</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are 89 No of count of male in which 56 male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perffered</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payment option as COD and followed by Credit card</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678A1C35-C080-6A89-CB00-67C98FB9880A}"/>
              </a:ext>
            </a:extLst>
          </p:cNvPr>
          <p:cNvSpPr txBox="1"/>
          <p:nvPr/>
        </p:nvSpPr>
        <p:spPr>
          <a:xfrm>
            <a:off x="4804979" y="3757992"/>
            <a:ext cx="7177599" cy="2956900"/>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Age vs Payment Options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In age group 1 there are 20 people in which they tend to pay money by credit card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mostaytm</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In age group 2 there are 79 people in which they tend to pay money by COD the most followed by credit card and least by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paytm</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In age group 3 there are 81 people in which they tend to pay money by COD the most followed by credit card and least by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paytm</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In age group  there are 19 people in which they tend to pay money by only COD and credit but most is of COD.</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2" name="TextBox 1">
            <a:extLst>
              <a:ext uri="{FF2B5EF4-FFF2-40B4-BE49-F238E27FC236}">
                <a16:creationId xmlns:a16="http://schemas.microsoft.com/office/drawing/2014/main" id="{BB012533-82B0-BB6A-BF2F-CCECDBC6683D}"/>
              </a:ext>
            </a:extLst>
          </p:cNvPr>
          <p:cNvSpPr txBox="1"/>
          <p:nvPr/>
        </p:nvSpPr>
        <p:spPr>
          <a:xfrm>
            <a:off x="3021106" y="87604"/>
            <a:ext cx="6149788" cy="369332"/>
          </a:xfrm>
          <a:prstGeom prst="rect">
            <a:avLst/>
          </a:prstGeom>
          <a:noFill/>
        </p:spPr>
        <p:txBody>
          <a:bodyPr wrap="square" rtlCol="0">
            <a:spAutoFit/>
          </a:bodyPr>
          <a:lstStyle/>
          <a:p>
            <a:r>
              <a:rPr lang="en-US" sz="1800" b="1">
                <a:solidFill>
                  <a:srgbClr val="000000"/>
                </a:solidFill>
                <a:effectLst/>
                <a:latin typeface="Arial" panose="020B0604020202020204" pitchFamily="34" charset="0"/>
                <a:ea typeface="Calibri" panose="020F0502020204030204" pitchFamily="34" charset="0"/>
                <a:cs typeface="Arial" panose="020B0604020202020204" pitchFamily="34" charset="0"/>
              </a:rPr>
              <a:t>6) See the data distribution and data anomaly</a:t>
            </a:r>
            <a:endParaRPr lang="en-IN" sz="18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1335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2F95CC-C092-05B2-19A1-F8619D0F3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69" y="513081"/>
            <a:ext cx="5663831" cy="3012182"/>
          </a:xfrm>
          <a:prstGeom prst="rect">
            <a:avLst/>
          </a:prstGeom>
        </p:spPr>
      </p:pic>
      <p:pic>
        <p:nvPicPr>
          <p:cNvPr id="5" name="Picture 4">
            <a:extLst>
              <a:ext uri="{FF2B5EF4-FFF2-40B4-BE49-F238E27FC236}">
                <a16:creationId xmlns:a16="http://schemas.microsoft.com/office/drawing/2014/main" id="{C73B1A12-7E10-DB1A-4E2A-0408A8B37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69" y="3787214"/>
            <a:ext cx="5663831" cy="2865278"/>
          </a:xfrm>
          <a:prstGeom prst="rect">
            <a:avLst/>
          </a:prstGeom>
        </p:spPr>
      </p:pic>
      <p:sp>
        <p:nvSpPr>
          <p:cNvPr id="11" name="TextBox 10">
            <a:extLst>
              <a:ext uri="{FF2B5EF4-FFF2-40B4-BE49-F238E27FC236}">
                <a16:creationId xmlns:a16="http://schemas.microsoft.com/office/drawing/2014/main" id="{4D1CC335-9F18-8831-014A-4D6C0059B6FF}"/>
              </a:ext>
            </a:extLst>
          </p:cNvPr>
          <p:cNvSpPr txBox="1"/>
          <p:nvPr/>
        </p:nvSpPr>
        <p:spPr>
          <a:xfrm>
            <a:off x="5719479" y="649057"/>
            <a:ext cx="5887949" cy="1932260"/>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Age group vs Device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above graph we observe that most of people preferred smartphone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then next most used device is a laptop</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the use of tablets is less in all group</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12" name="TextBox 11">
            <a:extLst>
              <a:ext uri="{FF2B5EF4-FFF2-40B4-BE49-F238E27FC236}">
                <a16:creationId xmlns:a16="http://schemas.microsoft.com/office/drawing/2014/main" id="{795C72E1-7F92-AE6E-59E5-9199271F8062}"/>
              </a:ext>
            </a:extLst>
          </p:cNvPr>
          <p:cNvSpPr txBox="1"/>
          <p:nvPr/>
        </p:nvSpPr>
        <p:spPr>
          <a:xfrm>
            <a:off x="5871881" y="3787214"/>
            <a:ext cx="5887949" cy="2956900"/>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Device vs payment options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so around 141 were using smartphones in which most people use the credit card option followed by COD and Paytm</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so around 86 were using laptops in which most people use COD as a payment option followed by        Credit card</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so around 30 people use desktops in which COD was most followed by Paytm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so around 12 people use tablets in which the Paytm option is only COD and Credit</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91310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6FE95A-94E5-AA1A-FF16-58FC7FF07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391"/>
            <a:ext cx="5121084" cy="3162574"/>
          </a:xfrm>
          <a:prstGeom prst="rect">
            <a:avLst/>
          </a:prstGeom>
        </p:spPr>
      </p:pic>
      <p:pic>
        <p:nvPicPr>
          <p:cNvPr id="5" name="Picture 4">
            <a:extLst>
              <a:ext uri="{FF2B5EF4-FFF2-40B4-BE49-F238E27FC236}">
                <a16:creationId xmlns:a16="http://schemas.microsoft.com/office/drawing/2014/main" id="{ADE75F04-5C57-8848-8009-664EDC918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56391"/>
            <a:ext cx="5372566" cy="3056785"/>
          </a:xfrm>
          <a:prstGeom prst="rect">
            <a:avLst/>
          </a:prstGeom>
        </p:spPr>
      </p:pic>
      <p:sp>
        <p:nvSpPr>
          <p:cNvPr id="6" name="TextBox 5">
            <a:extLst>
              <a:ext uri="{FF2B5EF4-FFF2-40B4-BE49-F238E27FC236}">
                <a16:creationId xmlns:a16="http://schemas.microsoft.com/office/drawing/2014/main" id="{E8CA3441-E405-5682-6EA9-8F756FA270FB}"/>
              </a:ext>
            </a:extLst>
          </p:cNvPr>
          <p:cNvSpPr txBox="1"/>
          <p:nvPr/>
        </p:nvSpPr>
        <p:spPr>
          <a:xfrm>
            <a:off x="4724400" y="448712"/>
            <a:ext cx="7189694" cy="2393284"/>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Internet VS Device </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the use of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wifi</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is moderate in that mostly used is by smartphones followed by laptops, and least by tablets, in this no use of the desktop.</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the use of mobile internet is high in that mostly used by smartphones followed by laptops, followed by desktops, and least by tablets.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the use of Dial-up internet is very low in that it is only used by tablets.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8" name="TextBox 7">
            <a:extLst>
              <a:ext uri="{FF2B5EF4-FFF2-40B4-BE49-F238E27FC236}">
                <a16:creationId xmlns:a16="http://schemas.microsoft.com/office/drawing/2014/main" id="{69F0593F-0A64-92E0-80D0-A52E6A8DFBBF}"/>
              </a:ext>
            </a:extLst>
          </p:cNvPr>
          <p:cNvSpPr txBox="1"/>
          <p:nvPr/>
        </p:nvSpPr>
        <p:spPr>
          <a:xfrm>
            <a:off x="4724400" y="4186697"/>
            <a:ext cx="7189694" cy="1330749"/>
          </a:xfrm>
          <a:prstGeom prst="rect">
            <a:avLst/>
          </a:prstGeom>
          <a:noFill/>
        </p:spPr>
        <p:txBody>
          <a:bodyPr wrap="square" rtlCol="0">
            <a:spAutoFit/>
          </a:bodyPr>
          <a:lstStyle/>
          <a:p>
            <a:pPr>
              <a:lnSpc>
                <a:spcPct val="107000"/>
              </a:lnSpc>
              <a:spcAft>
                <a:spcPts val="800"/>
              </a:spcAft>
            </a:pPr>
            <a:r>
              <a:rPr lang="en-US" sz="1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Gender VS Complete information on listed seller and product being offered is important for purchase decision.</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From the graph, we observe that the female review about (Complete information on the listed seller and the product being offered is important for the purchase decision.) is mixed, but the male has a review that is mostly agreed.</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73877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1246</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limaje</dc:creator>
  <cp:lastModifiedBy>dipesh limaje</cp:lastModifiedBy>
  <cp:revision>4</cp:revision>
  <dcterms:created xsi:type="dcterms:W3CDTF">2022-11-14T16:52:28Z</dcterms:created>
  <dcterms:modified xsi:type="dcterms:W3CDTF">2022-11-15T10:56:23Z</dcterms:modified>
</cp:coreProperties>
</file>