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72" r:id="rId4"/>
    <p:sldId id="273" r:id="rId5"/>
    <p:sldId id="261" r:id="rId6"/>
    <p:sldId id="258" r:id="rId7"/>
    <p:sldId id="259" r:id="rId8"/>
    <p:sldId id="291" r:id="rId9"/>
    <p:sldId id="262" r:id="rId10"/>
    <p:sldId id="260" r:id="rId11"/>
    <p:sldId id="263" r:id="rId12"/>
    <p:sldId id="288" r:id="rId13"/>
    <p:sldId id="289" r:id="rId14"/>
    <p:sldId id="290" r:id="rId15"/>
    <p:sldId id="278" r:id="rId16"/>
    <p:sldId id="279" r:id="rId17"/>
    <p:sldId id="280" r:id="rId18"/>
    <p:sldId id="281" r:id="rId19"/>
    <p:sldId id="284" r:id="rId20"/>
    <p:sldId id="283" r:id="rId21"/>
    <p:sldId id="292" r:id="rId22"/>
    <p:sldId id="286" r:id="rId23"/>
    <p:sldId id="282" r:id="rId24"/>
    <p:sldId id="285" r:id="rId25"/>
    <p:sldId id="264" r:id="rId26"/>
    <p:sldId id="271" r:id="rId27"/>
    <p:sldId id="274" r:id="rId28"/>
    <p:sldId id="267" r:id="rId29"/>
    <p:sldId id="265" r:id="rId30"/>
    <p:sldId id="277" r:id="rId31"/>
    <p:sldId id="266" r:id="rId32"/>
    <p:sldId id="269" r:id="rId33"/>
    <p:sldId id="268" r:id="rId34"/>
    <p:sldId id="287" r:id="rId35"/>
    <p:sldId id="293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A8F7B-EFD1-C253-63EA-619DD3A7C519}" v="21" dt="2022-03-17T15:27:23.826"/>
    <p1510:client id="{2789E5EE-5751-9CC4-9902-51E2074197FA}" v="194" dt="2022-03-17T14:07:20.452"/>
    <p1510:client id="{2FB91268-B6F0-BF14-62E3-02C09826AA04}" v="3" dt="2022-03-17T15:10:31.170"/>
    <p1510:client id="{57B52409-F75D-4D8F-9809-F3629A75E822}" v="651" dt="2022-03-09T03:22:12.849"/>
    <p1510:client id="{A05BECE8-73C8-2BE3-E817-4A839451BDEB}" v="104" dt="2022-03-18T03:07:19.795"/>
    <p1510:client id="{C64EEB8E-3454-9DFC-1E6F-32C1D01C5BB5}" v="89" dt="2022-03-17T15:27:38.554"/>
    <p1510:client id="{E941BA7A-60EC-067F-7A23-D2E28391C9DA}" v="1202" dt="2022-03-17T09:43:12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ACA51-5266-4202-B2B3-C01F5F58FF8F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5F6800-9481-4E38-AC30-4DED61A63102}">
      <dgm:prSet/>
      <dgm:spPr/>
      <dgm:t>
        <a:bodyPr/>
        <a:lstStyle/>
        <a:p>
          <a:r>
            <a:rPr lang="en-US" b="1"/>
            <a:t>Threader</a:t>
          </a:r>
          <a:endParaRPr lang="en-US"/>
        </a:p>
      </dgm:t>
    </dgm:pt>
    <dgm:pt modelId="{69F7B265-AB71-4139-96C0-3C17044E397A}" type="parTrans" cxnId="{59A1517E-AF66-4E83-8ABC-F908DAED3E1E}">
      <dgm:prSet/>
      <dgm:spPr/>
      <dgm:t>
        <a:bodyPr/>
        <a:lstStyle/>
        <a:p>
          <a:endParaRPr lang="en-US"/>
        </a:p>
      </dgm:t>
    </dgm:pt>
    <dgm:pt modelId="{F364B9B7-52C3-438D-9CB5-BD63E1E0D7AE}" type="sibTrans" cxnId="{59A1517E-AF66-4E83-8ABC-F908DAED3E1E}">
      <dgm:prSet/>
      <dgm:spPr/>
      <dgm:t>
        <a:bodyPr/>
        <a:lstStyle/>
        <a:p>
          <a:endParaRPr lang="en-US"/>
        </a:p>
      </dgm:t>
    </dgm:pt>
    <dgm:pt modelId="{E1D2A8BE-70CB-47DB-91C6-6FA13DC8107C}">
      <dgm:prSet/>
      <dgm:spPr/>
      <dgm:t>
        <a:bodyPr/>
        <a:lstStyle/>
        <a:p>
          <a:r>
            <a:rPr lang="en-US"/>
            <a:t>web application </a:t>
          </a:r>
        </a:p>
      </dgm:t>
    </dgm:pt>
    <dgm:pt modelId="{6179116B-2DE2-4C2D-BE09-D1C8F5FD9A7E}" type="parTrans" cxnId="{4FDB14FC-C3A4-40F3-95F7-05AF96AA779C}">
      <dgm:prSet/>
      <dgm:spPr/>
      <dgm:t>
        <a:bodyPr/>
        <a:lstStyle/>
        <a:p>
          <a:endParaRPr lang="en-US"/>
        </a:p>
      </dgm:t>
    </dgm:pt>
    <dgm:pt modelId="{A6C2852C-3A2C-48DD-AD51-0CB06D5561F7}" type="sibTrans" cxnId="{4FDB14FC-C3A4-40F3-95F7-05AF96AA779C}">
      <dgm:prSet/>
      <dgm:spPr/>
      <dgm:t>
        <a:bodyPr/>
        <a:lstStyle/>
        <a:p>
          <a:endParaRPr lang="en-US"/>
        </a:p>
      </dgm:t>
    </dgm:pt>
    <dgm:pt modelId="{363090C0-DCB0-463A-A654-0054639FDC75}">
      <dgm:prSet/>
      <dgm:spPr/>
      <dgm:t>
        <a:bodyPr/>
        <a:lstStyle/>
        <a:p>
          <a:r>
            <a:rPr lang="en-US"/>
            <a:t>uses a machine-learning model to analyze the sentiment of the textual data </a:t>
          </a:r>
        </a:p>
      </dgm:t>
    </dgm:pt>
    <dgm:pt modelId="{A079FE22-6995-45A0-B369-B559ECF27399}" type="parTrans" cxnId="{7AFE0FC2-50CA-472C-AC42-5437250897E5}">
      <dgm:prSet/>
      <dgm:spPr/>
      <dgm:t>
        <a:bodyPr/>
        <a:lstStyle/>
        <a:p>
          <a:endParaRPr lang="en-US"/>
        </a:p>
      </dgm:t>
    </dgm:pt>
    <dgm:pt modelId="{FB58F46E-6933-4304-846E-330F28B84959}" type="sibTrans" cxnId="{7AFE0FC2-50CA-472C-AC42-5437250897E5}">
      <dgm:prSet/>
      <dgm:spPr/>
      <dgm:t>
        <a:bodyPr/>
        <a:lstStyle/>
        <a:p>
          <a:endParaRPr lang="en-US"/>
        </a:p>
      </dgm:t>
    </dgm:pt>
    <dgm:pt modelId="{68E1FEC5-BA0E-4372-8A3B-00DCD85E2DF8}">
      <dgm:prSet/>
      <dgm:spPr/>
      <dgm:t>
        <a:bodyPr/>
        <a:lstStyle/>
        <a:p>
          <a:r>
            <a:rPr lang="en-US"/>
            <a:t>predict the personality based on questionnaire</a:t>
          </a:r>
        </a:p>
      </dgm:t>
    </dgm:pt>
    <dgm:pt modelId="{3643BEE7-4F45-45D3-AC80-658790DBB997}" type="parTrans" cxnId="{F67C3A76-0482-4B80-BBC3-23E21F4FFEE9}">
      <dgm:prSet/>
      <dgm:spPr/>
      <dgm:t>
        <a:bodyPr/>
        <a:lstStyle/>
        <a:p>
          <a:endParaRPr lang="en-US"/>
        </a:p>
      </dgm:t>
    </dgm:pt>
    <dgm:pt modelId="{0A5047E1-231D-4550-B5F8-6C33A249454D}" type="sibTrans" cxnId="{F67C3A76-0482-4B80-BBC3-23E21F4FFEE9}">
      <dgm:prSet/>
      <dgm:spPr/>
      <dgm:t>
        <a:bodyPr/>
        <a:lstStyle/>
        <a:p>
          <a:endParaRPr lang="en-US"/>
        </a:p>
      </dgm:t>
    </dgm:pt>
    <dgm:pt modelId="{53B3A805-02FB-427A-9EF8-0C9BDCAC6F8B}" type="pres">
      <dgm:prSet presAssocID="{C26ACA51-5266-4202-B2B3-C01F5F58FF8F}" presName="matrix" presStyleCnt="0">
        <dgm:presLayoutVars>
          <dgm:chMax val="1"/>
          <dgm:dir/>
          <dgm:resizeHandles val="exact"/>
        </dgm:presLayoutVars>
      </dgm:prSet>
      <dgm:spPr/>
    </dgm:pt>
    <dgm:pt modelId="{95A38C37-A97C-4735-B1F9-62688EE4CCD8}" type="pres">
      <dgm:prSet presAssocID="{C26ACA51-5266-4202-B2B3-C01F5F58FF8F}" presName="diamond" presStyleLbl="bgShp" presStyleIdx="0" presStyleCnt="1"/>
      <dgm:spPr/>
    </dgm:pt>
    <dgm:pt modelId="{BE8F592B-F149-4118-AC3A-E0D161E88A67}" type="pres">
      <dgm:prSet presAssocID="{C26ACA51-5266-4202-B2B3-C01F5F58FF8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9C9A2-2BE4-4B6E-B0FF-072DF0ED2151}" type="pres">
      <dgm:prSet presAssocID="{C26ACA51-5266-4202-B2B3-C01F5F58FF8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8C17BCF-6DF7-44D0-B11C-BD2B253993D1}" type="pres">
      <dgm:prSet presAssocID="{C26ACA51-5266-4202-B2B3-C01F5F58FF8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1DE689-09C6-49FF-A819-8DD55E0F3846}" type="pres">
      <dgm:prSet presAssocID="{C26ACA51-5266-4202-B2B3-C01F5F58FF8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29AAF3F-55DB-42D6-BAE6-DD1B03E58613}" type="presOf" srcId="{68E1FEC5-BA0E-4372-8A3B-00DCD85E2DF8}" destId="{191DE689-09C6-49FF-A819-8DD55E0F3846}" srcOrd="0" destOrd="0" presId="urn:microsoft.com/office/officeart/2005/8/layout/matrix3"/>
    <dgm:cxn modelId="{963F2143-53F5-432E-96D5-BCD97917F889}" type="presOf" srcId="{5C5F6800-9481-4E38-AC30-4DED61A63102}" destId="{BE8F592B-F149-4118-AC3A-E0D161E88A67}" srcOrd="0" destOrd="0" presId="urn:microsoft.com/office/officeart/2005/8/layout/matrix3"/>
    <dgm:cxn modelId="{F67C3A76-0482-4B80-BBC3-23E21F4FFEE9}" srcId="{C26ACA51-5266-4202-B2B3-C01F5F58FF8F}" destId="{68E1FEC5-BA0E-4372-8A3B-00DCD85E2DF8}" srcOrd="3" destOrd="0" parTransId="{3643BEE7-4F45-45D3-AC80-658790DBB997}" sibTransId="{0A5047E1-231D-4550-B5F8-6C33A249454D}"/>
    <dgm:cxn modelId="{59A1517E-AF66-4E83-8ABC-F908DAED3E1E}" srcId="{C26ACA51-5266-4202-B2B3-C01F5F58FF8F}" destId="{5C5F6800-9481-4E38-AC30-4DED61A63102}" srcOrd="0" destOrd="0" parTransId="{69F7B265-AB71-4139-96C0-3C17044E397A}" sibTransId="{F364B9B7-52C3-438D-9CB5-BD63E1E0D7AE}"/>
    <dgm:cxn modelId="{4E0BB09B-6C81-4CE9-B081-FBB2648833B5}" type="presOf" srcId="{E1D2A8BE-70CB-47DB-91C6-6FA13DC8107C}" destId="{73D9C9A2-2BE4-4B6E-B0FF-072DF0ED2151}" srcOrd="0" destOrd="0" presId="urn:microsoft.com/office/officeart/2005/8/layout/matrix3"/>
    <dgm:cxn modelId="{1A22ADB8-CCA5-498A-AC4F-AF2A20B9ED0F}" type="presOf" srcId="{C26ACA51-5266-4202-B2B3-C01F5F58FF8F}" destId="{53B3A805-02FB-427A-9EF8-0C9BDCAC6F8B}" srcOrd="0" destOrd="0" presId="urn:microsoft.com/office/officeart/2005/8/layout/matrix3"/>
    <dgm:cxn modelId="{7AFE0FC2-50CA-472C-AC42-5437250897E5}" srcId="{C26ACA51-5266-4202-B2B3-C01F5F58FF8F}" destId="{363090C0-DCB0-463A-A654-0054639FDC75}" srcOrd="2" destOrd="0" parTransId="{A079FE22-6995-45A0-B369-B559ECF27399}" sibTransId="{FB58F46E-6933-4304-846E-330F28B84959}"/>
    <dgm:cxn modelId="{4BD6F3C3-0D84-4024-BBBD-BAC6F0AED24A}" type="presOf" srcId="{363090C0-DCB0-463A-A654-0054639FDC75}" destId="{68C17BCF-6DF7-44D0-B11C-BD2B253993D1}" srcOrd="0" destOrd="0" presId="urn:microsoft.com/office/officeart/2005/8/layout/matrix3"/>
    <dgm:cxn modelId="{4FDB14FC-C3A4-40F3-95F7-05AF96AA779C}" srcId="{C26ACA51-5266-4202-B2B3-C01F5F58FF8F}" destId="{E1D2A8BE-70CB-47DB-91C6-6FA13DC8107C}" srcOrd="1" destOrd="0" parTransId="{6179116B-2DE2-4C2D-BE09-D1C8F5FD9A7E}" sibTransId="{A6C2852C-3A2C-48DD-AD51-0CB06D5561F7}"/>
    <dgm:cxn modelId="{C2309F3A-D5E1-4A7F-8424-63D766AF595C}" type="presParOf" srcId="{53B3A805-02FB-427A-9EF8-0C9BDCAC6F8B}" destId="{95A38C37-A97C-4735-B1F9-62688EE4CCD8}" srcOrd="0" destOrd="0" presId="urn:microsoft.com/office/officeart/2005/8/layout/matrix3"/>
    <dgm:cxn modelId="{BD3FF428-717E-429A-AC49-F8D412B9AFB9}" type="presParOf" srcId="{53B3A805-02FB-427A-9EF8-0C9BDCAC6F8B}" destId="{BE8F592B-F149-4118-AC3A-E0D161E88A67}" srcOrd="1" destOrd="0" presId="urn:microsoft.com/office/officeart/2005/8/layout/matrix3"/>
    <dgm:cxn modelId="{C1DBEDEC-A0D9-47B2-94F9-BBBFFAAC3EED}" type="presParOf" srcId="{53B3A805-02FB-427A-9EF8-0C9BDCAC6F8B}" destId="{73D9C9A2-2BE4-4B6E-B0FF-072DF0ED2151}" srcOrd="2" destOrd="0" presId="urn:microsoft.com/office/officeart/2005/8/layout/matrix3"/>
    <dgm:cxn modelId="{796E8D5D-664B-43E1-BEC5-7285A87B8A94}" type="presParOf" srcId="{53B3A805-02FB-427A-9EF8-0C9BDCAC6F8B}" destId="{68C17BCF-6DF7-44D0-B11C-BD2B253993D1}" srcOrd="3" destOrd="0" presId="urn:microsoft.com/office/officeart/2005/8/layout/matrix3"/>
    <dgm:cxn modelId="{0EDEE913-AA1F-41EF-A947-C5B5DB689DA9}" type="presParOf" srcId="{53B3A805-02FB-427A-9EF8-0C9BDCAC6F8B}" destId="{191DE689-09C6-49FF-A819-8DD55E0F384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CE1C7-E9DF-4C3F-9E94-A6AC77EEBF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F90D72-9BC7-46D9-962D-4542648498EC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5045650D-25B7-4B6E-B9D8-BE213AD7577A}" type="parTrans" cxnId="{FA52E6A0-D5FE-47B4-B4FD-EFE12AD4B99B}">
      <dgm:prSet/>
      <dgm:spPr/>
      <dgm:t>
        <a:bodyPr/>
        <a:lstStyle/>
        <a:p>
          <a:endParaRPr lang="en-US"/>
        </a:p>
      </dgm:t>
    </dgm:pt>
    <dgm:pt modelId="{7B6F9EC0-77D2-423B-95B0-6BEAEA40D391}" type="sibTrans" cxnId="{FA52E6A0-D5FE-47B4-B4FD-EFE12AD4B99B}">
      <dgm:prSet/>
      <dgm:spPr/>
      <dgm:t>
        <a:bodyPr/>
        <a:lstStyle/>
        <a:p>
          <a:endParaRPr lang="en-US"/>
        </a:p>
      </dgm:t>
    </dgm:pt>
    <dgm:pt modelId="{576EC0D8-3858-4961-A96E-C1D3C8300C7F}">
      <dgm:prSet/>
      <dgm:spPr/>
      <dgm:t>
        <a:bodyPr/>
        <a:lstStyle/>
        <a:p>
          <a:r>
            <a:rPr lang="en-US"/>
            <a:t>Multinomial Naïve Bayes</a:t>
          </a:r>
        </a:p>
      </dgm:t>
    </dgm:pt>
    <dgm:pt modelId="{9E54AAF0-A582-48EE-ACD5-E7C5A32728EA}" type="parTrans" cxnId="{A51806D3-51A1-4F99-859E-F1ADD0DC789D}">
      <dgm:prSet/>
      <dgm:spPr/>
      <dgm:t>
        <a:bodyPr/>
        <a:lstStyle/>
        <a:p>
          <a:endParaRPr lang="en-US"/>
        </a:p>
      </dgm:t>
    </dgm:pt>
    <dgm:pt modelId="{D09D6714-0CB7-45B4-B047-232441B1D31D}" type="sibTrans" cxnId="{A51806D3-51A1-4F99-859E-F1ADD0DC789D}">
      <dgm:prSet/>
      <dgm:spPr/>
      <dgm:t>
        <a:bodyPr/>
        <a:lstStyle/>
        <a:p>
          <a:endParaRPr lang="en-US"/>
        </a:p>
      </dgm:t>
    </dgm:pt>
    <dgm:pt modelId="{762CBBF8-5B9F-48A5-B18A-960D61499CBA}">
      <dgm:prSet/>
      <dgm:spPr/>
      <dgm:t>
        <a:bodyPr/>
        <a:lstStyle/>
        <a:p>
          <a:r>
            <a:rPr lang="en-US"/>
            <a:t>Support Vector Machine</a:t>
          </a:r>
        </a:p>
      </dgm:t>
    </dgm:pt>
    <dgm:pt modelId="{B897600F-CF98-45DC-9105-87D736808EC0}" type="parTrans" cxnId="{688E1D6D-9037-4DB6-8EFA-2D15633DA06E}">
      <dgm:prSet/>
      <dgm:spPr/>
      <dgm:t>
        <a:bodyPr/>
        <a:lstStyle/>
        <a:p>
          <a:endParaRPr lang="en-US"/>
        </a:p>
      </dgm:t>
    </dgm:pt>
    <dgm:pt modelId="{C6C2C1C9-390E-4A27-B3BF-61AC0650D5C8}" type="sibTrans" cxnId="{688E1D6D-9037-4DB6-8EFA-2D15633DA06E}">
      <dgm:prSet/>
      <dgm:spPr/>
      <dgm:t>
        <a:bodyPr/>
        <a:lstStyle/>
        <a:p>
          <a:endParaRPr lang="en-US"/>
        </a:p>
      </dgm:t>
    </dgm:pt>
    <dgm:pt modelId="{136BF70F-D43F-462E-8C6E-68E2AE8B0A6B}">
      <dgm:prSet/>
      <dgm:spPr/>
      <dgm:t>
        <a:bodyPr/>
        <a:lstStyle/>
        <a:p>
          <a:r>
            <a:rPr lang="en-US"/>
            <a:t>Personality Prediction</a:t>
          </a:r>
        </a:p>
      </dgm:t>
    </dgm:pt>
    <dgm:pt modelId="{A3183A62-6D13-4FCD-B00C-295EA65F3552}" type="parTrans" cxnId="{34F509BF-873B-4C4D-8D6E-EFFAE83BD539}">
      <dgm:prSet/>
      <dgm:spPr/>
      <dgm:t>
        <a:bodyPr/>
        <a:lstStyle/>
        <a:p>
          <a:endParaRPr lang="en-US"/>
        </a:p>
      </dgm:t>
    </dgm:pt>
    <dgm:pt modelId="{2B16D130-00FA-49DA-A313-C6247C61933A}" type="sibTrans" cxnId="{34F509BF-873B-4C4D-8D6E-EFFAE83BD539}">
      <dgm:prSet/>
      <dgm:spPr/>
      <dgm:t>
        <a:bodyPr/>
        <a:lstStyle/>
        <a:p>
          <a:endParaRPr lang="en-US"/>
        </a:p>
      </dgm:t>
    </dgm:pt>
    <dgm:pt modelId="{5CC1CC8D-5FAF-467A-B59F-DCC6E4D08DE6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013C5592-4B62-454A-966E-1A17B36498D9}" type="parTrans" cxnId="{D3BC850D-697E-459E-9526-F9B83DF1BE64}">
      <dgm:prSet/>
      <dgm:spPr/>
      <dgm:t>
        <a:bodyPr/>
        <a:lstStyle/>
        <a:p>
          <a:endParaRPr lang="en-US"/>
        </a:p>
      </dgm:t>
    </dgm:pt>
    <dgm:pt modelId="{2F2CE679-3157-47F2-ADF2-C6AFC89B0776}" type="sibTrans" cxnId="{D3BC850D-697E-459E-9526-F9B83DF1BE64}">
      <dgm:prSet/>
      <dgm:spPr/>
      <dgm:t>
        <a:bodyPr/>
        <a:lstStyle/>
        <a:p>
          <a:endParaRPr lang="en-US"/>
        </a:p>
      </dgm:t>
    </dgm:pt>
    <dgm:pt modelId="{5AA9DA0E-DD8E-441B-BBC6-14D526C0D2C6}" type="pres">
      <dgm:prSet presAssocID="{0B0CE1C7-E9DF-4C3F-9E94-A6AC77EEBF9A}" presName="Name0" presStyleCnt="0">
        <dgm:presLayoutVars>
          <dgm:dir/>
          <dgm:animLvl val="lvl"/>
          <dgm:resizeHandles val="exact"/>
        </dgm:presLayoutVars>
      </dgm:prSet>
      <dgm:spPr/>
    </dgm:pt>
    <dgm:pt modelId="{00EF171E-FE89-4959-A235-19D97C59DFAE}" type="pres">
      <dgm:prSet presAssocID="{BEF90D72-9BC7-46D9-962D-4542648498EC}" presName="composite" presStyleCnt="0"/>
      <dgm:spPr/>
    </dgm:pt>
    <dgm:pt modelId="{0532681E-5B39-46C2-ABD8-5EBB8EF1334A}" type="pres">
      <dgm:prSet presAssocID="{BEF90D72-9BC7-46D9-962D-4542648498E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2DBD3AC-5965-4DFD-B409-54FEB4940C7A}" type="pres">
      <dgm:prSet presAssocID="{BEF90D72-9BC7-46D9-962D-4542648498EC}" presName="desTx" presStyleLbl="alignAccFollowNode1" presStyleIdx="0" presStyleCnt="2">
        <dgm:presLayoutVars>
          <dgm:bulletEnabled val="1"/>
        </dgm:presLayoutVars>
      </dgm:prSet>
      <dgm:spPr/>
    </dgm:pt>
    <dgm:pt modelId="{19D94E2F-8501-4CBA-B425-67FFD330C90B}" type="pres">
      <dgm:prSet presAssocID="{7B6F9EC0-77D2-423B-95B0-6BEAEA40D391}" presName="space" presStyleCnt="0"/>
      <dgm:spPr/>
    </dgm:pt>
    <dgm:pt modelId="{624B0B82-88E5-4C8D-8794-8403D3C2CCB5}" type="pres">
      <dgm:prSet presAssocID="{136BF70F-D43F-462E-8C6E-68E2AE8B0A6B}" presName="composite" presStyleCnt="0"/>
      <dgm:spPr/>
    </dgm:pt>
    <dgm:pt modelId="{F9581306-690E-4CDC-9837-13FA3E33579E}" type="pres">
      <dgm:prSet presAssocID="{136BF70F-D43F-462E-8C6E-68E2AE8B0A6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342BF57-A7D5-4081-9AE2-041C9A7BACF5}" type="pres">
      <dgm:prSet presAssocID="{136BF70F-D43F-462E-8C6E-68E2AE8B0A6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3BC850D-697E-459E-9526-F9B83DF1BE64}" srcId="{136BF70F-D43F-462E-8C6E-68E2AE8B0A6B}" destId="{5CC1CC8D-5FAF-467A-B59F-DCC6E4D08DE6}" srcOrd="0" destOrd="0" parTransId="{013C5592-4B62-454A-966E-1A17B36498D9}" sibTransId="{2F2CE679-3157-47F2-ADF2-C6AFC89B0776}"/>
    <dgm:cxn modelId="{4E5DB410-FC0E-49DB-9E3A-3A19327BEEC9}" type="presOf" srcId="{136BF70F-D43F-462E-8C6E-68E2AE8B0A6B}" destId="{F9581306-690E-4CDC-9837-13FA3E33579E}" srcOrd="0" destOrd="0" presId="urn:microsoft.com/office/officeart/2005/8/layout/hList1"/>
    <dgm:cxn modelId="{40781821-1D2E-47B5-BC38-1B632E47496F}" type="presOf" srcId="{0B0CE1C7-E9DF-4C3F-9E94-A6AC77EEBF9A}" destId="{5AA9DA0E-DD8E-441B-BBC6-14D526C0D2C6}" srcOrd="0" destOrd="0" presId="urn:microsoft.com/office/officeart/2005/8/layout/hList1"/>
    <dgm:cxn modelId="{7282853E-C3B5-4D00-8A60-00423D2724BA}" type="presOf" srcId="{762CBBF8-5B9F-48A5-B18A-960D61499CBA}" destId="{32DBD3AC-5965-4DFD-B409-54FEB4940C7A}" srcOrd="0" destOrd="1" presId="urn:microsoft.com/office/officeart/2005/8/layout/hList1"/>
    <dgm:cxn modelId="{688E1D6D-9037-4DB6-8EFA-2D15633DA06E}" srcId="{BEF90D72-9BC7-46D9-962D-4542648498EC}" destId="{762CBBF8-5B9F-48A5-B18A-960D61499CBA}" srcOrd="1" destOrd="0" parTransId="{B897600F-CF98-45DC-9105-87D736808EC0}" sibTransId="{C6C2C1C9-390E-4A27-B3BF-61AC0650D5C8}"/>
    <dgm:cxn modelId="{9EBAB27C-9C7E-46C0-9387-71D8553465FB}" type="presOf" srcId="{576EC0D8-3858-4961-A96E-C1D3C8300C7F}" destId="{32DBD3AC-5965-4DFD-B409-54FEB4940C7A}" srcOrd="0" destOrd="0" presId="urn:microsoft.com/office/officeart/2005/8/layout/hList1"/>
    <dgm:cxn modelId="{D695968E-C0E4-4FA5-A538-48A65EDBD926}" type="presOf" srcId="{5CC1CC8D-5FAF-467A-B59F-DCC6E4D08DE6}" destId="{F342BF57-A7D5-4081-9AE2-041C9A7BACF5}" srcOrd="0" destOrd="0" presId="urn:microsoft.com/office/officeart/2005/8/layout/hList1"/>
    <dgm:cxn modelId="{FA52E6A0-D5FE-47B4-B4FD-EFE12AD4B99B}" srcId="{0B0CE1C7-E9DF-4C3F-9E94-A6AC77EEBF9A}" destId="{BEF90D72-9BC7-46D9-962D-4542648498EC}" srcOrd="0" destOrd="0" parTransId="{5045650D-25B7-4B6E-B9D8-BE213AD7577A}" sibTransId="{7B6F9EC0-77D2-423B-95B0-6BEAEA40D391}"/>
    <dgm:cxn modelId="{04161CA7-CD69-4884-897A-E985881EE163}" type="presOf" srcId="{BEF90D72-9BC7-46D9-962D-4542648498EC}" destId="{0532681E-5B39-46C2-ABD8-5EBB8EF1334A}" srcOrd="0" destOrd="0" presId="urn:microsoft.com/office/officeart/2005/8/layout/hList1"/>
    <dgm:cxn modelId="{34F509BF-873B-4C4D-8D6E-EFFAE83BD539}" srcId="{0B0CE1C7-E9DF-4C3F-9E94-A6AC77EEBF9A}" destId="{136BF70F-D43F-462E-8C6E-68E2AE8B0A6B}" srcOrd="1" destOrd="0" parTransId="{A3183A62-6D13-4FCD-B00C-295EA65F3552}" sibTransId="{2B16D130-00FA-49DA-A313-C6247C61933A}"/>
    <dgm:cxn modelId="{A51806D3-51A1-4F99-859E-F1ADD0DC789D}" srcId="{BEF90D72-9BC7-46D9-962D-4542648498EC}" destId="{576EC0D8-3858-4961-A96E-C1D3C8300C7F}" srcOrd="0" destOrd="0" parTransId="{9E54AAF0-A582-48EE-ACD5-E7C5A32728EA}" sibTransId="{D09D6714-0CB7-45B4-B047-232441B1D31D}"/>
    <dgm:cxn modelId="{F2FEECFE-FEEC-4AE2-B2C8-3176A95414CE}" type="presParOf" srcId="{5AA9DA0E-DD8E-441B-BBC6-14D526C0D2C6}" destId="{00EF171E-FE89-4959-A235-19D97C59DFAE}" srcOrd="0" destOrd="0" presId="urn:microsoft.com/office/officeart/2005/8/layout/hList1"/>
    <dgm:cxn modelId="{EC1EEF37-6AB9-4ED7-B29F-2D145A478DCB}" type="presParOf" srcId="{00EF171E-FE89-4959-A235-19D97C59DFAE}" destId="{0532681E-5B39-46C2-ABD8-5EBB8EF1334A}" srcOrd="0" destOrd="0" presId="urn:microsoft.com/office/officeart/2005/8/layout/hList1"/>
    <dgm:cxn modelId="{B691521E-9CBC-4DC8-AAB7-53E500EB1811}" type="presParOf" srcId="{00EF171E-FE89-4959-A235-19D97C59DFAE}" destId="{32DBD3AC-5965-4DFD-B409-54FEB4940C7A}" srcOrd="1" destOrd="0" presId="urn:microsoft.com/office/officeart/2005/8/layout/hList1"/>
    <dgm:cxn modelId="{6CCDDD4D-0A51-4248-AE04-CA7C07FD6507}" type="presParOf" srcId="{5AA9DA0E-DD8E-441B-BBC6-14D526C0D2C6}" destId="{19D94E2F-8501-4CBA-B425-67FFD330C90B}" srcOrd="1" destOrd="0" presId="urn:microsoft.com/office/officeart/2005/8/layout/hList1"/>
    <dgm:cxn modelId="{4DB23C50-D4AC-426E-95F9-EB8F2573B468}" type="presParOf" srcId="{5AA9DA0E-DD8E-441B-BBC6-14D526C0D2C6}" destId="{624B0B82-88E5-4C8D-8794-8403D3C2CCB5}" srcOrd="2" destOrd="0" presId="urn:microsoft.com/office/officeart/2005/8/layout/hList1"/>
    <dgm:cxn modelId="{2F50B901-5F95-4528-AF1D-1F02A96FEBA8}" type="presParOf" srcId="{624B0B82-88E5-4C8D-8794-8403D3C2CCB5}" destId="{F9581306-690E-4CDC-9837-13FA3E33579E}" srcOrd="0" destOrd="0" presId="urn:microsoft.com/office/officeart/2005/8/layout/hList1"/>
    <dgm:cxn modelId="{D29E08AC-4741-4571-9D79-38A129137912}" type="presParOf" srcId="{624B0B82-88E5-4C8D-8794-8403D3C2CCB5}" destId="{F342BF57-A7D5-4081-9AE2-041C9A7BAC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C1901-8EB7-482F-ABC6-57E2C78A02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857C80-11C6-4BB4-9F57-EE02FDBFD858}">
      <dgm:prSet/>
      <dgm:spPr/>
      <dgm:t>
        <a:bodyPr/>
        <a:lstStyle/>
        <a:p>
          <a:r>
            <a:rPr lang="en-US"/>
            <a:t>Frontend using ReactJS</a:t>
          </a:r>
        </a:p>
      </dgm:t>
    </dgm:pt>
    <dgm:pt modelId="{91DED9B5-0963-41E8-A830-D7858C283E97}" type="parTrans" cxnId="{E015D902-E19A-45F9-8072-BE0A75B0B9CC}">
      <dgm:prSet/>
      <dgm:spPr/>
      <dgm:t>
        <a:bodyPr/>
        <a:lstStyle/>
        <a:p>
          <a:endParaRPr lang="en-US"/>
        </a:p>
      </dgm:t>
    </dgm:pt>
    <dgm:pt modelId="{3E1276BD-C9DF-42CA-983C-3BD6F0B6A9A6}" type="sibTrans" cxnId="{E015D902-E19A-45F9-8072-BE0A75B0B9CC}">
      <dgm:prSet/>
      <dgm:spPr/>
      <dgm:t>
        <a:bodyPr/>
        <a:lstStyle/>
        <a:p>
          <a:endParaRPr lang="en-US"/>
        </a:p>
      </dgm:t>
    </dgm:pt>
    <dgm:pt modelId="{539EB22F-2F66-4363-9E09-23BEB57B6374}">
      <dgm:prSet/>
      <dgm:spPr/>
      <dgm:t>
        <a:bodyPr/>
        <a:lstStyle/>
        <a:p>
          <a:r>
            <a:rPr lang="en-US"/>
            <a:t>Backend using NodeJS</a:t>
          </a:r>
        </a:p>
      </dgm:t>
    </dgm:pt>
    <dgm:pt modelId="{EB72CD88-0F2A-408A-B0DC-4B996E4E5C7D}" type="parTrans" cxnId="{4E0AECC6-8F2C-4492-BA74-629AC45BD183}">
      <dgm:prSet/>
      <dgm:spPr/>
      <dgm:t>
        <a:bodyPr/>
        <a:lstStyle/>
        <a:p>
          <a:endParaRPr lang="en-US"/>
        </a:p>
      </dgm:t>
    </dgm:pt>
    <dgm:pt modelId="{14BA8FC7-E8B8-462C-BBCE-09AE1E7532B1}" type="sibTrans" cxnId="{4E0AECC6-8F2C-4492-BA74-629AC45BD183}">
      <dgm:prSet/>
      <dgm:spPr/>
      <dgm:t>
        <a:bodyPr/>
        <a:lstStyle/>
        <a:p>
          <a:endParaRPr lang="en-US"/>
        </a:p>
      </dgm:t>
    </dgm:pt>
    <dgm:pt modelId="{7F316F4D-62C4-4FAC-B90F-05FF2978EA9A}" type="pres">
      <dgm:prSet presAssocID="{E74C1901-8EB7-482F-ABC6-57E2C78A02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BB2345-FF75-4440-8CBB-6F82E02B31FF}" type="pres">
      <dgm:prSet presAssocID="{5E857C80-11C6-4BB4-9F57-EE02FDBFD858}" presName="hierRoot1" presStyleCnt="0"/>
      <dgm:spPr/>
    </dgm:pt>
    <dgm:pt modelId="{C832AF5D-3D58-4058-AF8A-92BDAF7A2CF9}" type="pres">
      <dgm:prSet presAssocID="{5E857C80-11C6-4BB4-9F57-EE02FDBFD858}" presName="composite" presStyleCnt="0"/>
      <dgm:spPr/>
    </dgm:pt>
    <dgm:pt modelId="{8CB7B735-F3E1-499B-BE74-96D975DA5578}" type="pres">
      <dgm:prSet presAssocID="{5E857C80-11C6-4BB4-9F57-EE02FDBFD858}" presName="background" presStyleLbl="node0" presStyleIdx="0" presStyleCnt="2"/>
      <dgm:spPr/>
    </dgm:pt>
    <dgm:pt modelId="{E174E164-B028-4DCB-9ABC-54BD73AB58D8}" type="pres">
      <dgm:prSet presAssocID="{5E857C80-11C6-4BB4-9F57-EE02FDBFD858}" presName="text" presStyleLbl="fgAcc0" presStyleIdx="0" presStyleCnt="2">
        <dgm:presLayoutVars>
          <dgm:chPref val="3"/>
        </dgm:presLayoutVars>
      </dgm:prSet>
      <dgm:spPr/>
    </dgm:pt>
    <dgm:pt modelId="{5E899E4E-9C74-43C9-AE36-EE0E38EDD963}" type="pres">
      <dgm:prSet presAssocID="{5E857C80-11C6-4BB4-9F57-EE02FDBFD858}" presName="hierChild2" presStyleCnt="0"/>
      <dgm:spPr/>
    </dgm:pt>
    <dgm:pt modelId="{835FB7E1-5C48-4B38-9A84-B6D452C18248}" type="pres">
      <dgm:prSet presAssocID="{539EB22F-2F66-4363-9E09-23BEB57B6374}" presName="hierRoot1" presStyleCnt="0"/>
      <dgm:spPr/>
    </dgm:pt>
    <dgm:pt modelId="{6253F9F3-AEB7-44B2-B073-ACFE8DD88B6B}" type="pres">
      <dgm:prSet presAssocID="{539EB22F-2F66-4363-9E09-23BEB57B6374}" presName="composite" presStyleCnt="0"/>
      <dgm:spPr/>
    </dgm:pt>
    <dgm:pt modelId="{F880F17F-40DC-409E-9A56-A100BF3F6F0B}" type="pres">
      <dgm:prSet presAssocID="{539EB22F-2F66-4363-9E09-23BEB57B6374}" presName="background" presStyleLbl="node0" presStyleIdx="1" presStyleCnt="2"/>
      <dgm:spPr/>
    </dgm:pt>
    <dgm:pt modelId="{3BC580C7-BC4A-4860-AEE7-A3A5228A9061}" type="pres">
      <dgm:prSet presAssocID="{539EB22F-2F66-4363-9E09-23BEB57B6374}" presName="text" presStyleLbl="fgAcc0" presStyleIdx="1" presStyleCnt="2">
        <dgm:presLayoutVars>
          <dgm:chPref val="3"/>
        </dgm:presLayoutVars>
      </dgm:prSet>
      <dgm:spPr/>
    </dgm:pt>
    <dgm:pt modelId="{005914B2-C066-41F5-A183-1217A584AAD7}" type="pres">
      <dgm:prSet presAssocID="{539EB22F-2F66-4363-9E09-23BEB57B6374}" presName="hierChild2" presStyleCnt="0"/>
      <dgm:spPr/>
    </dgm:pt>
  </dgm:ptLst>
  <dgm:cxnLst>
    <dgm:cxn modelId="{E015D902-E19A-45F9-8072-BE0A75B0B9CC}" srcId="{E74C1901-8EB7-482F-ABC6-57E2C78A0283}" destId="{5E857C80-11C6-4BB4-9F57-EE02FDBFD858}" srcOrd="0" destOrd="0" parTransId="{91DED9B5-0963-41E8-A830-D7858C283E97}" sibTransId="{3E1276BD-C9DF-42CA-983C-3BD6F0B6A9A6}"/>
    <dgm:cxn modelId="{C50C8BA9-0143-4824-BB24-B52B7FB8775B}" type="presOf" srcId="{5E857C80-11C6-4BB4-9F57-EE02FDBFD858}" destId="{E174E164-B028-4DCB-9ABC-54BD73AB58D8}" srcOrd="0" destOrd="0" presId="urn:microsoft.com/office/officeart/2005/8/layout/hierarchy1"/>
    <dgm:cxn modelId="{8FBF08BE-1633-41CB-9C55-B3163A5195B0}" type="presOf" srcId="{539EB22F-2F66-4363-9E09-23BEB57B6374}" destId="{3BC580C7-BC4A-4860-AEE7-A3A5228A9061}" srcOrd="0" destOrd="0" presId="urn:microsoft.com/office/officeart/2005/8/layout/hierarchy1"/>
    <dgm:cxn modelId="{4E0AECC6-8F2C-4492-BA74-629AC45BD183}" srcId="{E74C1901-8EB7-482F-ABC6-57E2C78A0283}" destId="{539EB22F-2F66-4363-9E09-23BEB57B6374}" srcOrd="1" destOrd="0" parTransId="{EB72CD88-0F2A-408A-B0DC-4B996E4E5C7D}" sibTransId="{14BA8FC7-E8B8-462C-BBCE-09AE1E7532B1}"/>
    <dgm:cxn modelId="{86EE9EE4-809E-48BE-9EC9-DABA7673D8F8}" type="presOf" srcId="{E74C1901-8EB7-482F-ABC6-57E2C78A0283}" destId="{7F316F4D-62C4-4FAC-B90F-05FF2978EA9A}" srcOrd="0" destOrd="0" presId="urn:microsoft.com/office/officeart/2005/8/layout/hierarchy1"/>
    <dgm:cxn modelId="{8C877DB9-3C96-40D3-AE15-BB94C793C3B4}" type="presParOf" srcId="{7F316F4D-62C4-4FAC-B90F-05FF2978EA9A}" destId="{DCBB2345-FF75-4440-8CBB-6F82E02B31FF}" srcOrd="0" destOrd="0" presId="urn:microsoft.com/office/officeart/2005/8/layout/hierarchy1"/>
    <dgm:cxn modelId="{CD0F3CF8-2E47-4CEF-95C2-913F95C9DB1F}" type="presParOf" srcId="{DCBB2345-FF75-4440-8CBB-6F82E02B31FF}" destId="{C832AF5D-3D58-4058-AF8A-92BDAF7A2CF9}" srcOrd="0" destOrd="0" presId="urn:microsoft.com/office/officeart/2005/8/layout/hierarchy1"/>
    <dgm:cxn modelId="{34A2A8DB-9A3C-4C82-A009-7D6B8EF3D470}" type="presParOf" srcId="{C832AF5D-3D58-4058-AF8A-92BDAF7A2CF9}" destId="{8CB7B735-F3E1-499B-BE74-96D975DA5578}" srcOrd="0" destOrd="0" presId="urn:microsoft.com/office/officeart/2005/8/layout/hierarchy1"/>
    <dgm:cxn modelId="{9F9D93F8-D723-4633-86A6-38A241448FC4}" type="presParOf" srcId="{C832AF5D-3D58-4058-AF8A-92BDAF7A2CF9}" destId="{E174E164-B028-4DCB-9ABC-54BD73AB58D8}" srcOrd="1" destOrd="0" presId="urn:microsoft.com/office/officeart/2005/8/layout/hierarchy1"/>
    <dgm:cxn modelId="{D1B83758-2DC0-483C-83EC-8E8544E15B12}" type="presParOf" srcId="{DCBB2345-FF75-4440-8CBB-6F82E02B31FF}" destId="{5E899E4E-9C74-43C9-AE36-EE0E38EDD963}" srcOrd="1" destOrd="0" presId="urn:microsoft.com/office/officeart/2005/8/layout/hierarchy1"/>
    <dgm:cxn modelId="{D07EA99D-E7C9-4449-ADF7-539461B31FDC}" type="presParOf" srcId="{7F316F4D-62C4-4FAC-B90F-05FF2978EA9A}" destId="{835FB7E1-5C48-4B38-9A84-B6D452C18248}" srcOrd="1" destOrd="0" presId="urn:microsoft.com/office/officeart/2005/8/layout/hierarchy1"/>
    <dgm:cxn modelId="{F06F3A94-44B5-4A0E-8250-3F09D169F2D0}" type="presParOf" srcId="{835FB7E1-5C48-4B38-9A84-B6D452C18248}" destId="{6253F9F3-AEB7-44B2-B073-ACFE8DD88B6B}" srcOrd="0" destOrd="0" presId="urn:microsoft.com/office/officeart/2005/8/layout/hierarchy1"/>
    <dgm:cxn modelId="{736E9FE4-A3C4-490C-BF37-075EA8584035}" type="presParOf" srcId="{6253F9F3-AEB7-44B2-B073-ACFE8DD88B6B}" destId="{F880F17F-40DC-409E-9A56-A100BF3F6F0B}" srcOrd="0" destOrd="0" presId="urn:microsoft.com/office/officeart/2005/8/layout/hierarchy1"/>
    <dgm:cxn modelId="{F1424F5F-3365-4AF3-9DB8-1B07BA8D1B9E}" type="presParOf" srcId="{6253F9F3-AEB7-44B2-B073-ACFE8DD88B6B}" destId="{3BC580C7-BC4A-4860-AEE7-A3A5228A9061}" srcOrd="1" destOrd="0" presId="urn:microsoft.com/office/officeart/2005/8/layout/hierarchy1"/>
    <dgm:cxn modelId="{9F52CDFC-9FA8-4A16-81E5-363702152E9F}" type="presParOf" srcId="{835FB7E1-5C48-4B38-9A84-B6D452C18248}" destId="{005914B2-C066-41F5-A183-1217A584AA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38C37-A97C-4735-B1F9-62688EE4CCD8}">
      <dsp:nvSpPr>
        <dsp:cNvPr id="0" name=""/>
        <dsp:cNvSpPr/>
      </dsp:nvSpPr>
      <dsp:spPr>
        <a:xfrm>
          <a:off x="624114" y="0"/>
          <a:ext cx="5584946" cy="558494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F592B-F149-4118-AC3A-E0D161E88A67}">
      <dsp:nvSpPr>
        <dsp:cNvPr id="0" name=""/>
        <dsp:cNvSpPr/>
      </dsp:nvSpPr>
      <dsp:spPr>
        <a:xfrm>
          <a:off x="1154684" y="530569"/>
          <a:ext cx="2178128" cy="2178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Threader</a:t>
          </a:r>
          <a:endParaRPr lang="en-US" sz="2000" kern="1200"/>
        </a:p>
      </dsp:txBody>
      <dsp:txXfrm>
        <a:off x="1261011" y="636896"/>
        <a:ext cx="1965474" cy="1965474"/>
      </dsp:txXfrm>
    </dsp:sp>
    <dsp:sp modelId="{73D9C9A2-2BE4-4B6E-B0FF-072DF0ED2151}">
      <dsp:nvSpPr>
        <dsp:cNvPr id="0" name=""/>
        <dsp:cNvSpPr/>
      </dsp:nvSpPr>
      <dsp:spPr>
        <a:xfrm>
          <a:off x="3500361" y="530569"/>
          <a:ext cx="2178128" cy="2178128"/>
        </a:xfrm>
        <a:prstGeom prst="roundRect">
          <a:avLst/>
        </a:prstGeom>
        <a:solidFill>
          <a:schemeClr val="accent5">
            <a:hueOff val="-498474"/>
            <a:satOff val="15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web application </a:t>
          </a:r>
        </a:p>
      </dsp:txBody>
      <dsp:txXfrm>
        <a:off x="3606688" y="636896"/>
        <a:ext cx="1965474" cy="1965474"/>
      </dsp:txXfrm>
    </dsp:sp>
    <dsp:sp modelId="{68C17BCF-6DF7-44D0-B11C-BD2B253993D1}">
      <dsp:nvSpPr>
        <dsp:cNvPr id="0" name=""/>
        <dsp:cNvSpPr/>
      </dsp:nvSpPr>
      <dsp:spPr>
        <a:xfrm>
          <a:off x="1154684" y="2876247"/>
          <a:ext cx="2178128" cy="2178128"/>
        </a:xfrm>
        <a:prstGeom prst="roundRect">
          <a:avLst/>
        </a:prstGeom>
        <a:solidFill>
          <a:schemeClr val="accent5">
            <a:hueOff val="-996948"/>
            <a:satOff val="309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uses a machine-learning model to analyze the sentiment of the textual data </a:t>
          </a:r>
        </a:p>
      </dsp:txBody>
      <dsp:txXfrm>
        <a:off x="1261011" y="2982574"/>
        <a:ext cx="1965474" cy="1965474"/>
      </dsp:txXfrm>
    </dsp:sp>
    <dsp:sp modelId="{191DE689-09C6-49FF-A819-8DD55E0F3846}">
      <dsp:nvSpPr>
        <dsp:cNvPr id="0" name=""/>
        <dsp:cNvSpPr/>
      </dsp:nvSpPr>
      <dsp:spPr>
        <a:xfrm>
          <a:off x="3500361" y="2876247"/>
          <a:ext cx="2178128" cy="2178128"/>
        </a:xfrm>
        <a:prstGeom prst="roundRect">
          <a:avLst/>
        </a:prstGeom>
        <a:solidFill>
          <a:schemeClr val="accent5">
            <a:hueOff val="-1495422"/>
            <a:satOff val="463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 the personality based on questionnaire</a:t>
          </a:r>
        </a:p>
      </dsp:txBody>
      <dsp:txXfrm>
        <a:off x="3606688" y="2982574"/>
        <a:ext cx="1965474" cy="1965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2681E-5B39-46C2-ABD8-5EBB8EF1334A}">
      <dsp:nvSpPr>
        <dsp:cNvPr id="0" name=""/>
        <dsp:cNvSpPr/>
      </dsp:nvSpPr>
      <dsp:spPr>
        <a:xfrm>
          <a:off x="51" y="175280"/>
          <a:ext cx="4910074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Sentiment Analysis</a:t>
          </a:r>
        </a:p>
      </dsp:txBody>
      <dsp:txXfrm>
        <a:off x="51" y="175280"/>
        <a:ext cx="4910074" cy="864000"/>
      </dsp:txXfrm>
    </dsp:sp>
    <dsp:sp modelId="{32DBD3AC-5965-4DFD-B409-54FEB4940C7A}">
      <dsp:nvSpPr>
        <dsp:cNvPr id="0" name=""/>
        <dsp:cNvSpPr/>
      </dsp:nvSpPr>
      <dsp:spPr>
        <a:xfrm>
          <a:off x="51" y="1039280"/>
          <a:ext cx="4910074" cy="1358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Multinomial Naïve Bayes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Support Vector Machine</a:t>
          </a:r>
        </a:p>
      </dsp:txBody>
      <dsp:txXfrm>
        <a:off x="51" y="1039280"/>
        <a:ext cx="4910074" cy="1358775"/>
      </dsp:txXfrm>
    </dsp:sp>
    <dsp:sp modelId="{F9581306-690E-4CDC-9837-13FA3E33579E}">
      <dsp:nvSpPr>
        <dsp:cNvPr id="0" name=""/>
        <dsp:cNvSpPr/>
      </dsp:nvSpPr>
      <dsp:spPr>
        <a:xfrm>
          <a:off x="5597536" y="175280"/>
          <a:ext cx="4910074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Personality Prediction</a:t>
          </a:r>
        </a:p>
      </dsp:txBody>
      <dsp:txXfrm>
        <a:off x="5597536" y="175280"/>
        <a:ext cx="4910074" cy="864000"/>
      </dsp:txXfrm>
    </dsp:sp>
    <dsp:sp modelId="{F342BF57-A7D5-4081-9AE2-041C9A7BACF5}">
      <dsp:nvSpPr>
        <dsp:cNvPr id="0" name=""/>
        <dsp:cNvSpPr/>
      </dsp:nvSpPr>
      <dsp:spPr>
        <a:xfrm>
          <a:off x="5597536" y="1039280"/>
          <a:ext cx="4910074" cy="1358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Random Forest Classifier</a:t>
          </a:r>
        </a:p>
      </dsp:txBody>
      <dsp:txXfrm>
        <a:off x="5597536" y="1039280"/>
        <a:ext cx="4910074" cy="1358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7B735-F3E1-499B-BE74-96D975DA5578}">
      <dsp:nvSpPr>
        <dsp:cNvPr id="0" name=""/>
        <dsp:cNvSpPr/>
      </dsp:nvSpPr>
      <dsp:spPr>
        <a:xfrm>
          <a:off x="1195464" y="845"/>
          <a:ext cx="3751267" cy="2382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4E164-B028-4DCB-9ABC-54BD73AB58D8}">
      <dsp:nvSpPr>
        <dsp:cNvPr id="0" name=""/>
        <dsp:cNvSpPr/>
      </dsp:nvSpPr>
      <dsp:spPr>
        <a:xfrm>
          <a:off x="1612272" y="396812"/>
          <a:ext cx="3751267" cy="2382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Frontend using ReactJS</a:t>
          </a:r>
        </a:p>
      </dsp:txBody>
      <dsp:txXfrm>
        <a:off x="1682040" y="466580"/>
        <a:ext cx="3611731" cy="2242518"/>
      </dsp:txXfrm>
    </dsp:sp>
    <dsp:sp modelId="{F880F17F-40DC-409E-9A56-A100BF3F6F0B}">
      <dsp:nvSpPr>
        <dsp:cNvPr id="0" name=""/>
        <dsp:cNvSpPr/>
      </dsp:nvSpPr>
      <dsp:spPr>
        <a:xfrm>
          <a:off x="5780347" y="845"/>
          <a:ext cx="3751267" cy="2382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80C7-BC4A-4860-AEE7-A3A5228A9061}">
      <dsp:nvSpPr>
        <dsp:cNvPr id="0" name=""/>
        <dsp:cNvSpPr/>
      </dsp:nvSpPr>
      <dsp:spPr>
        <a:xfrm>
          <a:off x="6197154" y="396812"/>
          <a:ext cx="3751267" cy="2382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Backend using NodeJS</a:t>
          </a:r>
        </a:p>
      </dsp:txBody>
      <dsp:txXfrm>
        <a:off x="6266922" y="466580"/>
        <a:ext cx="3611731" cy="2242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15:28:13.77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15028 3360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15:28:13.7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18971 8229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15:28:13.7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22913 3704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15:28:13.7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26802 3916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8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5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4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6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1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6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jdo.de/wp/2009/12/desktop-wallpapers-ii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F6379-BEEC-4F31-B8A6-E4814DD19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07" r="6" b="1142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>
                <a:solidFill>
                  <a:srgbClr val="FFFFFF"/>
                </a:solidFill>
                <a:ea typeface="+mj-lt"/>
                <a:cs typeface="+mj-lt"/>
              </a:rPr>
              <a:t>MACHINE LEARNING IMPLEMENTED SENTIMENT ANALYSIS AND PERSONALITY PREDICTION</a:t>
            </a:r>
            <a:r>
              <a:rPr lang="en-US" sz="380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0949" y="5005474"/>
            <a:ext cx="4986084" cy="1855868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r"/>
            <a:r>
              <a:rPr lang="en-US" b="1">
                <a:solidFill>
                  <a:srgbClr val="FFFFFF"/>
                </a:solidFill>
                <a:cs typeface="Calibri"/>
              </a:rPr>
              <a:t>A Minor Project, Completed by:</a:t>
            </a:r>
          </a:p>
          <a:p>
            <a:pPr algn="r"/>
            <a:r>
              <a:rPr lang="en-US">
                <a:solidFill>
                  <a:srgbClr val="FFFFFF"/>
                </a:solidFill>
                <a:cs typeface="Calibri"/>
              </a:rPr>
              <a:t>Abhay Nepal – 075BEI003</a:t>
            </a:r>
          </a:p>
          <a:p>
            <a:pPr algn="r"/>
            <a:r>
              <a:rPr lang="en-US">
                <a:solidFill>
                  <a:srgbClr val="FFFFFF"/>
                </a:solidFill>
                <a:cs typeface="Calibri"/>
              </a:rPr>
              <a:t>Dipesh Tripathi – 075BEI013</a:t>
            </a:r>
          </a:p>
          <a:p>
            <a:pPr algn="r"/>
            <a:r>
              <a:rPr lang="en-US">
                <a:solidFill>
                  <a:srgbClr val="FFFFFF"/>
                </a:solidFill>
                <a:cs typeface="Calibri"/>
              </a:rPr>
              <a:t>Gokarna Adhikari – 075BEI014</a:t>
            </a:r>
          </a:p>
          <a:p>
            <a:pPr algn="r"/>
            <a:r>
              <a:rPr lang="en-US">
                <a:solidFill>
                  <a:srgbClr val="FFFFFF"/>
                </a:solidFill>
                <a:cs typeface="Calibri"/>
              </a:rPr>
              <a:t>Kshitiz Dhakal - 075BEI015</a:t>
            </a:r>
          </a:p>
          <a:p>
            <a:pPr algn="r"/>
            <a:endParaRPr lang="en-US">
              <a:solidFill>
                <a:srgbClr val="FFFFFF"/>
              </a:solidFill>
              <a:cs typeface="Calibri"/>
            </a:endParaRPr>
          </a:p>
          <a:p>
            <a:pPr algn="r"/>
            <a:endParaRPr lang="en-US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4049B-EE83-423A-A23F-C4D01F0D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Sentiment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00C2FBF-EBB8-4C27-94E1-4766FE133C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9296" y="86355"/>
            <a:ext cx="5661434" cy="621555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6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17B0A-4C5F-4B8F-A1EE-21C0AABF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Personality Prediction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DCF58C3-A071-4CA6-BA0C-70D4132DA5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4090" y="1483817"/>
            <a:ext cx="5019817" cy="389035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2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7CD4B-0FE1-44AD-A6CE-E16BB81F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Used Algorithms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8FA3-197E-4428-800B-57EEE51C4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b="1"/>
              <a:t>Multinomial Naive Baye's :</a:t>
            </a:r>
          </a:p>
          <a:p>
            <a:pPr marL="285750" indent="-285750">
              <a:lnSpc>
                <a:spcPct val="90000"/>
              </a:lnSpc>
              <a:buChar char="•"/>
            </a:pPr>
            <a:r>
              <a:rPr lang="en-US" sz="1600"/>
              <a:t> </a:t>
            </a:r>
            <a:r>
              <a:rPr lang="en-US" sz="1600">
                <a:ea typeface="+mn-lt"/>
                <a:cs typeface="+mn-lt"/>
              </a:rPr>
              <a:t>linear classifiers based on Bayes’ theorem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Char char="•"/>
            </a:pPr>
            <a:r>
              <a:rPr lang="en-US" sz="1600">
                <a:ea typeface="+mn-lt"/>
                <a:cs typeface="+mn-lt"/>
              </a:rPr>
              <a:t>estimates conditional probability which is the probability that something will happen, given that something else has already occurred</a:t>
            </a:r>
            <a:endParaRPr lang="en-US"/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      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790294-E85D-4EE6-B5B0-9D43DB71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0694" y="1682922"/>
            <a:ext cx="6588977" cy="349215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40C8A-B2C4-487C-B885-53DA5C7A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r>
              <a:rPr lang="en-US" sz="6100"/>
              <a:t>Support Vector Machine(SVM)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A72E53E-D71F-41BD-BD18-BB25ECA1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569" r="3016" b="-1"/>
          <a:stretch/>
        </p:blipFill>
        <p:spPr>
          <a:xfrm>
            <a:off x="481007" y="1993515"/>
            <a:ext cx="5511628" cy="43746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FC23-76A1-4202-81FA-B2F2DAD5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583" y="2830203"/>
            <a:ext cx="5394141" cy="370926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</a:rPr>
              <a:t>one of the most popular Supervised Learning algorithms</a:t>
            </a:r>
            <a:endParaRPr lang="en-US"/>
          </a:p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</a:rPr>
              <a:t>used for Classification as well as Regression problems</a:t>
            </a:r>
          </a:p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</a:rPr>
              <a:t>goal of is to create the best line or decision boundary that can segregate n-dimensional space into classes so that we can easily put the new data point in the correct category in the future</a:t>
            </a:r>
          </a:p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</a:rPr>
              <a:t>this best decision boundary is called a hyperplane.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7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40AFF-2255-444B-BC9B-BD00A1C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Random Forest Classifier: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F680-006F-4EB5-8087-3E10EF74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90000"/>
              </a:lnSpc>
              <a:buChar char="•"/>
            </a:pPr>
            <a:r>
              <a:rPr lang="en-US" sz="2000">
                <a:ea typeface="+mn-lt"/>
                <a:cs typeface="+mn-lt"/>
              </a:rPr>
              <a:t>a Supervised Machine Learning Algorithm that is used widely in Classification and Regression problems</a:t>
            </a:r>
            <a:endParaRPr lang="en-US"/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>
                <a:ea typeface="+mn-lt"/>
                <a:cs typeface="+mn-lt"/>
              </a:rPr>
              <a:t>builds decision trees on different samples and takes their majority vote for classification and average in case of regression</a:t>
            </a:r>
            <a:endParaRPr lang="en-US"/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7F1DA60-38DB-4349-82F3-284F9912D3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0694" y="1238166"/>
            <a:ext cx="6588977" cy="438167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utdoor, day, night sky&#10;&#10;Description automatically generated">
            <a:extLst>
              <a:ext uri="{FF2B5EF4-FFF2-40B4-BE49-F238E27FC236}">
                <a16:creationId xmlns:a16="http://schemas.microsoft.com/office/drawing/2014/main" id="{DF084AC2-C725-40F1-A0E1-1D86DFEC3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"/>
          <a:stretch/>
        </p:blipFill>
        <p:spPr>
          <a:xfrm>
            <a:off x="1530" y="11216"/>
            <a:ext cx="121889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F2C9F-5C46-4514-93E9-D3D0577E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77" y="2805120"/>
            <a:ext cx="8648955" cy="124600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>
                <a:solidFill>
                  <a:srgbClr val="FFFFFF"/>
                </a:solidFill>
              </a:rPr>
              <a:t>The project at glance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D9E51-3A02-4B14-B004-F3EFD0C2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Sentiment Analysis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C5DCA3B-E816-4D31-907E-1D11E7B7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600" y="3818385"/>
            <a:ext cx="11147071" cy="1672061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6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86C910EB-BFA3-4C5F-AECA-B06DE3A6D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3"/>
            <a:ext cx="11147071" cy="587828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BF556D-F1E2-4675-9B47-F9F4BD755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6" r="-1" b="-1"/>
          <a:stretch/>
        </p:blipFill>
        <p:spPr>
          <a:xfrm>
            <a:off x="482600" y="703706"/>
            <a:ext cx="11127712" cy="545622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1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A96C62C-6D26-4622-9E16-7C9AF87A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92" y="219477"/>
            <a:ext cx="8506827" cy="64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520D3-E5DD-4FAE-BB0F-1B53ACF5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14C819AB-26DC-4734-9A35-442143EADB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191" y="3109356"/>
            <a:ext cx="7773889" cy="30901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0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4049B-EE83-423A-A23F-C4D01F0D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4600"/>
              <a:t>Introduction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364804A-BEB4-4290-B489-64A93BE59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636258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32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B42D6-6954-4943-A159-6F1F82CA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TABLE ...</a:t>
            </a: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F839F8B5-6723-4920-BA9B-3E0F6215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99" y="334496"/>
            <a:ext cx="3951754" cy="2905685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EB7BAC0-5B04-4380-9C2B-E1646DEC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" y="3877347"/>
            <a:ext cx="11057964" cy="22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3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8D9F-06BB-4EC5-8444-78658EE5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Personality Prediction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70F2F-11BF-4752-B64D-D80F599D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10 personality metrices 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E219B0-1966-476A-8CE3-A9DB0EF56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60231"/>
              </p:ext>
            </p:extLst>
          </p:nvPr>
        </p:nvGraphicFramePr>
        <p:xfrm>
          <a:off x="7018584" y="211463"/>
          <a:ext cx="4721477" cy="6058981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4721477">
                  <a:extLst>
                    <a:ext uri="{9D8B030D-6E8A-4147-A177-3AD203B41FA5}">
                      <a16:colId xmlns:a16="http://schemas.microsoft.com/office/drawing/2014/main" val="1322963689"/>
                    </a:ext>
                  </a:extLst>
                </a:gridCol>
              </a:tblGrid>
              <a:tr h="63105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300" b="1" i="0" u="none" strike="noStrike" cap="none" spc="0" noProof="0">
                        <a:solidFill>
                          <a:schemeClr val="tx1"/>
                        </a:solidFill>
                        <a:latin typeface="Seaford"/>
                      </a:endParaRPr>
                    </a:p>
                  </a:txBody>
                  <a:tcPr marL="92670" marR="97516" marT="26477" marB="19858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57837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 spc="0" noProof="0">
                          <a:solidFill>
                            <a:schemeClr val="tx1"/>
                          </a:solidFill>
                          <a:latin typeface="Seaford"/>
                        </a:rPr>
                        <a:t>Extroverted, enthusiastic</a:t>
                      </a:r>
                      <a:endParaRPr lang="en-US" sz="1700" b="0" i="0" u="none" strike="noStrike" cap="none" spc="0" noProof="0">
                        <a:latin typeface="Seaford"/>
                      </a:endParaRPr>
                    </a:p>
                  </a:txBody>
                  <a:tcPr marL="92671" marR="97517" marT="26477" marB="198582">
                    <a:lnL w="9524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80276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cap="none" spc="0" noProof="0">
                          <a:solidFill>
                            <a:schemeClr val="tx1"/>
                          </a:solidFill>
                        </a:rPr>
                        <a:t>Critical, quarrelsome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2672" marR="97518" marT="26478" marB="198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994224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cap="none" spc="0" noProof="0">
                          <a:solidFill>
                            <a:schemeClr val="tx1"/>
                          </a:solidFill>
                        </a:rPr>
                        <a:t>Dependable, self-disciplined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2672" marR="97518" marT="26478" marB="198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47692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cap="none" spc="0" noProof="0">
                          <a:solidFill>
                            <a:schemeClr val="tx1"/>
                          </a:solidFill>
                        </a:rPr>
                        <a:t>Anxious, easily upset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2672" marR="97518" marT="26478" marB="198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878023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cap="none" spc="0" noProof="0">
                          <a:solidFill>
                            <a:schemeClr val="tx1"/>
                          </a:solidFill>
                        </a:rPr>
                        <a:t>Open to new experiences, complex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2672" marR="97518" marT="26478" marB="198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15903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cap="none" spc="0" noProof="0">
                          <a:solidFill>
                            <a:schemeClr val="tx1"/>
                          </a:solidFill>
                        </a:rPr>
                        <a:t>Reserved, quiet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2672" marR="97518" marT="26478" marB="198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607258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cap="none" spc="0" noProof="0">
                          <a:solidFill>
                            <a:schemeClr val="tx1"/>
                          </a:solidFill>
                        </a:rPr>
                        <a:t>Sympathetic, warm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2672" marR="97518" marT="26478" marB="198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67067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cap="none" spc="0" noProof="0">
                          <a:solidFill>
                            <a:schemeClr val="tx1"/>
                          </a:solidFill>
                        </a:rPr>
                        <a:t>Disorganized, careless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2672" marR="97518" marT="26478" marB="198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03312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cap="none" spc="0" noProof="0">
                          <a:solidFill>
                            <a:schemeClr val="tx1"/>
                          </a:solidFill>
                        </a:rPr>
                        <a:t>Calm, emotionally stable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2672" marR="97518" marT="26478" marB="198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784268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cap="none" spc="0" noProof="0">
                          <a:solidFill>
                            <a:schemeClr val="tx1"/>
                          </a:solidFill>
                        </a:rPr>
                        <a:t>Conventional, uncreative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2672" marR="97518" marT="26478" marB="198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79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1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E3C45-04FD-4583-8AAE-967206F0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38102"/>
            <a:ext cx="10491396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Personality Prediction</a:t>
            </a:r>
          </a:p>
        </p:txBody>
      </p:sp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B4A2435D-FDB1-4A52-B67E-C788559D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45BD6B-F306-45A9-953F-FF26A95A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434" y="2182241"/>
            <a:ext cx="11471519" cy="4126742"/>
          </a:xfrm>
          <a:prstGeom prst="rect">
            <a:avLst/>
          </a:prstGeom>
        </p:spPr>
      </p:pic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D02651FE-5780-4DA3-A8E6-D079F215C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40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55AA7-EF97-4D1C-963B-1E4C0F10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After answering 44 questions ...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8">
            <a:extLst>
              <a:ext uri="{FF2B5EF4-FFF2-40B4-BE49-F238E27FC236}">
                <a16:creationId xmlns:a16="http://schemas.microsoft.com/office/drawing/2014/main" id="{7478206E-1A0B-4BBA-916B-158221F1AE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2076" y="2112033"/>
            <a:ext cx="6482971" cy="4188296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2E34F2-5DBB-4355-BF5E-EFD2407DBBE1}"/>
              </a:ext>
            </a:extLst>
          </p:cNvPr>
          <p:cNvSpPr txBox="1"/>
          <p:nvPr/>
        </p:nvSpPr>
        <p:spPr>
          <a:xfrm>
            <a:off x="1015253" y="44330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Scores are out of 100 ...</a:t>
            </a:r>
          </a:p>
        </p:txBody>
      </p:sp>
    </p:spTree>
    <p:extLst>
      <p:ext uri="{BB962C8B-B14F-4D97-AF65-F5344CB8AC3E}">
        <p14:creationId xmlns:p14="http://schemas.microsoft.com/office/powerpoint/2010/main" val="29228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3" descr="Codes on papers">
            <a:extLst>
              <a:ext uri="{FF2B5EF4-FFF2-40B4-BE49-F238E27FC236}">
                <a16:creationId xmlns:a16="http://schemas.microsoft.com/office/drawing/2014/main" id="{02EAC247-E5E6-4E6B-BB94-5C5420AC8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6" b="15589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13BF8-B1BA-46EF-BC70-FC4307FB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Accuracy</a:t>
            </a:r>
          </a:p>
          <a:p>
            <a:pPr marL="457200" indent="-457200">
              <a:buAutoNum type="arabicPeriod"/>
            </a:pPr>
            <a:r>
              <a:rPr lang="en-US" dirty="0"/>
              <a:t>Balanced Accuracy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Average of accuracy of individual predictions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US" dirty="0"/>
              <a:t>Average of sensitivity [TP] and specificity [TN]</a:t>
            </a:r>
          </a:p>
          <a:p>
            <a:pPr marL="457200" indent="-457200">
              <a:buAutoNum type="arabicPeriod"/>
            </a:pPr>
            <a:r>
              <a:rPr lang="en-US" dirty="0"/>
              <a:t>Precision</a:t>
            </a:r>
          </a:p>
          <a:p>
            <a:pPr marL="1143000" lvl="1" indent="-457200"/>
            <a:r>
              <a:rPr lang="en-US" dirty="0"/>
              <a:t>What is the quality of the predicted data?</a:t>
            </a:r>
          </a:p>
          <a:p>
            <a:pPr marL="1143000" lvl="1" indent="-4572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93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A1D68-1D81-4481-9940-EB23D253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Sentiment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00D4-FC6E-4A08-8C41-14BB5DEC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58"/>
            <a:ext cx="5114069" cy="17725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We combined MNB and SVM rather than choosing one of them.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01D4FA21-37C3-4BD5-9E6D-223B031316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803" y="3665114"/>
            <a:ext cx="11147071" cy="197860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7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BA254-1862-42B0-AF8B-1E289FB0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971811"/>
            <a:ext cx="2566993" cy="9307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Kernel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92FFBF-C03A-4525-9810-AF9AFA93AC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4" y="638840"/>
            <a:ext cx="7733789" cy="51523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A6DAEE-1494-4028-8883-E88B112220C5}"/>
              </a:ext>
            </a:extLst>
          </p:cNvPr>
          <p:cNvSpPr txBox="1"/>
          <p:nvPr/>
        </p:nvSpPr>
        <p:spPr>
          <a:xfrm>
            <a:off x="441758" y="2350442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 kernel is </a:t>
            </a:r>
            <a:r>
              <a:rPr lang="en-US" b="1">
                <a:ea typeface="+mn-lt"/>
                <a:cs typeface="+mn-lt"/>
              </a:rPr>
              <a:t>a function used in SVM for helping to solve problems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BD1C56-E1DE-4E0D-B8A1-1ABAAE5EE259}"/>
                  </a:ext>
                </a:extLst>
              </p14:cNvPr>
              <p14:cNvContentPartPr/>
              <p14:nvPr/>
            </p14:nvContentPartPr>
            <p14:xfrm>
              <a:off x="5838264" y="1311087"/>
              <a:ext cx="952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BD1C56-E1DE-4E0D-B8A1-1ABAAE5EE2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1389" y="-355788"/>
                <a:ext cx="3333750" cy="3333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DDEE29-B7D2-4E73-978C-F460E223A18C}"/>
                  </a:ext>
                </a:extLst>
              </p14:cNvPr>
              <p14:cNvContentPartPr/>
              <p14:nvPr/>
            </p14:nvContentPartPr>
            <p14:xfrm>
              <a:off x="7507940" y="3372970"/>
              <a:ext cx="9525" cy="95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DDEE29-B7D2-4E73-978C-F460E223A1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1065" y="1706095"/>
                <a:ext cx="3333750" cy="3333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0DF2F7-4A82-4279-A55C-8FB63578A577}"/>
                  </a:ext>
                </a:extLst>
              </p14:cNvPr>
              <p14:cNvContentPartPr/>
              <p14:nvPr/>
            </p14:nvContentPartPr>
            <p14:xfrm>
              <a:off x="9177617" y="1456764"/>
              <a:ext cx="9525" cy="95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0DF2F7-4A82-4279-A55C-8FB63578A5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0742" y="-210111"/>
                <a:ext cx="3333750" cy="3333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B7DA00-609D-4FE2-B136-2A45A38B1A52}"/>
                  </a:ext>
                </a:extLst>
              </p14:cNvPr>
              <p14:cNvContentPartPr/>
              <p14:nvPr/>
            </p14:nvContentPartPr>
            <p14:xfrm>
              <a:off x="10824881" y="1546411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B7DA00-609D-4FE2-B136-2A45A38B1A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8006" y="-120464"/>
                <a:ext cx="3333750" cy="3333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35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FE1B0-251F-4EAA-AEEE-57F526E8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9235549" cy="5270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/>
              <a:t>Result of Combination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DC8AEE9-53F0-4E99-9132-7D16469518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047" y="2197140"/>
            <a:ext cx="5547347" cy="4118933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EBFBC849-AC8A-4963-B752-E3E771EDB5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3922164"/>
            <a:ext cx="5456250" cy="14645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3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46EFC884-CD2F-19BA-1270-5CFFE8FD3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156" r="6" b="1534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799418"/>
            <a:ext cx="5613398" cy="292935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3728775"/>
            <a:ext cx="5533671" cy="2299681"/>
          </a:xfrm>
        </p:spPr>
        <p:txBody>
          <a:bodyPr anchor="b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Support and feedback : Review Analysis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Personality detector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 Recommender system 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Social media monitoring 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Chat bot </a:t>
            </a:r>
          </a:p>
          <a:p>
            <a:pPr algn="r"/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5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C306-3278-4420-A739-C4CF721D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 combined the classifiers?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F4AD-BBB7-47FC-8D9F-691DB2FA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113694"/>
            <a:ext cx="10506991" cy="522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Final Probability = </a:t>
            </a:r>
            <a:r>
              <a:rPr lang="en-US">
                <a:highlight>
                  <a:srgbClr val="FFFF00"/>
                </a:highlight>
              </a:rPr>
              <a:t>(</a:t>
            </a: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/>
              <a:t> * prob(MNB) + </a:t>
            </a:r>
            <a:r>
              <a:rPr lang="en-US" b="1">
                <a:solidFill>
                  <a:srgbClr val="FF0000"/>
                </a:solidFill>
              </a:rPr>
              <a:t>S</a:t>
            </a:r>
            <a:r>
              <a:rPr lang="en-US"/>
              <a:t> * prob(SVM) </a:t>
            </a:r>
            <a:r>
              <a:rPr lang="en-US">
                <a:highlight>
                  <a:srgbClr val="FFFF00"/>
                </a:highlight>
              </a:rPr>
              <a:t>)</a:t>
            </a:r>
            <a:r>
              <a:rPr lang="en-US"/>
              <a:t> / </a:t>
            </a:r>
            <a:r>
              <a:rPr lang="en-US">
                <a:highlight>
                  <a:srgbClr val="00FF00"/>
                </a:highlight>
              </a:rPr>
              <a:t>(</a:t>
            </a: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b="1">
                <a:solidFill>
                  <a:srgbClr val="FF0000"/>
                </a:solidFill>
              </a:rPr>
              <a:t>M </a:t>
            </a:r>
            <a:r>
              <a:rPr lang="en-US"/>
              <a:t>+</a:t>
            </a: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b="1">
                <a:solidFill>
                  <a:srgbClr val="FF0000"/>
                </a:solidFill>
              </a:rPr>
              <a:t>S </a:t>
            </a:r>
            <a:r>
              <a:rPr lang="en-US">
                <a:highlight>
                  <a:srgbClr val="00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020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FD666FA-E923-4A90-A829-893DF87C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24" y="2172004"/>
            <a:ext cx="5813611" cy="4057651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BE57441-FF8E-472C-9B0A-50CBB530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6" y="2132406"/>
            <a:ext cx="5690347" cy="4094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863A-2383-4CC6-8C67-4EE101F1A6FB}"/>
              </a:ext>
            </a:extLst>
          </p:cNvPr>
          <p:cNvSpPr txBox="1"/>
          <p:nvPr/>
        </p:nvSpPr>
        <p:spPr>
          <a:xfrm>
            <a:off x="410135" y="645458"/>
            <a:ext cx="63851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Estimating M and S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421384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10470-EF09-49EF-B67F-34E36435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Personality Prediction</a:t>
            </a:r>
          </a:p>
          <a:p>
            <a:pPr>
              <a:lnSpc>
                <a:spcPct val="90000"/>
              </a:lnSpc>
            </a:pPr>
            <a:endParaRPr lang="en-US" sz="310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653741-A7E0-4376-81D2-41B747FE0669}"/>
              </a:ext>
            </a:extLst>
          </p:cNvPr>
          <p:cNvSpPr txBox="1"/>
          <p:nvPr/>
        </p:nvSpPr>
        <p:spPr>
          <a:xfrm>
            <a:off x="482600" y="3408254"/>
            <a:ext cx="3964250" cy="24700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/>
              <a:t>For each personality metrics one RFC model is created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907B58F-3CCE-4007-A9D3-089907BF55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0694" y="1238166"/>
            <a:ext cx="6588977" cy="438167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B74C69-610F-4738-8016-9CC7A1C83C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3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4247-61DA-46C5-91D5-C7967A21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Personality Prediction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A7-863D-416B-BA82-6C679673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Estimating N-estimators, maximum at 385: </a:t>
            </a:r>
            <a:r>
              <a:rPr lang="en-US" sz="2000" b="1">
                <a:ea typeface="+mn-lt"/>
                <a:cs typeface="+mn-lt"/>
              </a:rPr>
              <a:t>0.7673974256</a:t>
            </a:r>
            <a:endParaRPr lang="en-US" sz="2000" b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1927FC9-9B06-4498-8FC7-A31169AD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628715"/>
            <a:ext cx="7595346" cy="55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5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9762A-77C9-446F-92F8-2FC62964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data for personality prediction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60C9CF-F98E-4C75-8298-E6EE50EB1859}"/>
              </a:ext>
            </a:extLst>
          </p:cNvPr>
          <p:cNvSpPr txBox="1"/>
          <p:nvPr/>
        </p:nvSpPr>
        <p:spPr>
          <a:xfrm>
            <a:off x="6997624" y="976158"/>
            <a:ext cx="4440589" cy="50249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data was collected with an online version of the Depression Anxiety Stress Scales (DASS)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survey was </a:t>
            </a:r>
            <a:r>
              <a:rPr lang="en-US" sz="2000">
                <a:solidFill>
                  <a:srgbClr val="FF0000"/>
                </a:solidFill>
              </a:rPr>
              <a:t>open to anyone</a:t>
            </a:r>
            <a:r>
              <a:rPr lang="en-US" sz="2000"/>
              <a:t>, and people were motivated to take it to get personalized results.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The dataset comes from those who agreed to </a:t>
            </a:r>
            <a:r>
              <a:rPr lang="en-US" sz="2000">
                <a:highlight>
                  <a:srgbClr val="FFFF00"/>
                </a:highlight>
                <a:ea typeface="+mn-lt"/>
                <a:cs typeface="+mn-lt"/>
              </a:rPr>
              <a:t>complete the research survey</a:t>
            </a:r>
            <a:r>
              <a:rPr lang="en-US" sz="2000">
                <a:ea typeface="+mn-lt"/>
                <a:cs typeface="+mn-lt"/>
              </a:rPr>
              <a:t> and answered yes to the question "</a:t>
            </a:r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Have you given accurate answers, and may they be used for research?</a:t>
            </a:r>
            <a:r>
              <a:rPr lang="en-US" sz="2000">
                <a:ea typeface="+mn-lt"/>
                <a:cs typeface="+mn-lt"/>
              </a:rPr>
              <a:t>" at the end.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6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E9AF15-0176-4602-BD15-093B251B5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07"/>
          <a:stretch/>
        </p:blipFill>
        <p:spPr>
          <a:xfrm>
            <a:off x="20" y="10"/>
            <a:ext cx="12191980" cy="685798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9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5E64D5A-0281-4C68-B39F-9541989E5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93558-2552-445D-8731-8EB70076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053" y="2060800"/>
            <a:ext cx="8413670" cy="2736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 Demonstration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769A8E91-0028-41F1-AD09-55C3F599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C80999E2-DBA5-45C2-9FA5-8925EF80D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77CBB2C7-C4A2-4DDF-8B0F-AAA41053F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6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01" y="1008368"/>
            <a:ext cx="8156517" cy="52530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F4049B-EE83-423A-A23F-C4D01F0D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3862977" cy="2157984"/>
          </a:xfrm>
        </p:spPr>
        <p:txBody>
          <a:bodyPr/>
          <a:lstStyle/>
          <a:p>
            <a:r>
              <a:rPr lang="en-US" sz="4000"/>
              <a:t>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94066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F791C05-0C6F-4964-965F-337EA2E4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5" y="3740246"/>
            <a:ext cx="11949829" cy="17678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F4049B-EE83-423A-A23F-C4D01F0D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SDP for each cycle of prototype model</a:t>
            </a:r>
          </a:p>
        </p:txBody>
      </p:sp>
    </p:spTree>
    <p:extLst>
      <p:ext uri="{BB962C8B-B14F-4D97-AF65-F5344CB8AC3E}">
        <p14:creationId xmlns:p14="http://schemas.microsoft.com/office/powerpoint/2010/main" val="254641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8CACC5-D86B-49F3-9C70-374B1C971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4049B-EE83-423A-A23F-C4D01F0D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Main Components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B8799-63B8-4407-9098-F9346BDCD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BBC5F1-8CFF-46BA-BD62-FC5AA477A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8F2BA3-3321-4A68-AB3D-DD7A40C56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669688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8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4049B-EE83-423A-A23F-C4D01F0D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/>
              <a:t>Web Application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D449BA-5DB3-4760-96FB-1B13622C0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639582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35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2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3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3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1" name="Rectangle 3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8F716CC0-CAC9-43AB-ADE5-2D88EAF32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721" y="462838"/>
            <a:ext cx="11149858" cy="59052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4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4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3" descr="White arrows painted on the asphalt">
            <a:extLst>
              <a:ext uri="{FF2B5EF4-FFF2-40B4-BE49-F238E27FC236}">
                <a16:creationId xmlns:a16="http://schemas.microsoft.com/office/drawing/2014/main" id="{A1529CDD-3581-5792-FBA6-1C8CD3611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402" r="1" b="16634"/>
          <a:stretch/>
        </p:blipFill>
        <p:spPr>
          <a:xfrm>
            <a:off x="482600" y="462838"/>
            <a:ext cx="11147071" cy="5905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7C8E4-5085-497F-8A91-76307608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72" y="2668296"/>
            <a:ext cx="10057458" cy="15821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>
                <a:solidFill>
                  <a:srgbClr val="FFFFFF"/>
                </a:solidFill>
              </a:rPr>
              <a:t>Development Approach</a:t>
            </a:r>
          </a:p>
        </p:txBody>
      </p:sp>
    </p:spTree>
    <p:extLst>
      <p:ext uri="{BB962C8B-B14F-4D97-AF65-F5344CB8AC3E}">
        <p14:creationId xmlns:p14="http://schemas.microsoft.com/office/powerpoint/2010/main" val="413639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4049B-EE83-423A-A23F-C4D01F0D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3013510"/>
            <a:ext cx="5614993" cy="3093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Overall Workflow of project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4B1F40-0C40-4D76-A9D3-C08686338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7005" y="772174"/>
            <a:ext cx="5033307" cy="531919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DB5627-AABE-4D21-8E40-291010575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9394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1"/>
      </a:lt2>
      <a:accent1>
        <a:srgbClr val="C947B5"/>
      </a:accent1>
      <a:accent2>
        <a:srgbClr val="9535B7"/>
      </a:accent2>
      <a:accent3>
        <a:srgbClr val="7047C9"/>
      </a:accent3>
      <a:accent4>
        <a:srgbClr val="3A46B9"/>
      </a:accent4>
      <a:accent5>
        <a:srgbClr val="478AC9"/>
      </a:accent5>
      <a:accent6>
        <a:srgbClr val="35AEB7"/>
      </a:accent6>
      <a:hlink>
        <a:srgbClr val="3F6C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515</Words>
  <Application>Microsoft Office PowerPoint</Application>
  <PresentationFormat>Widescreen</PresentationFormat>
  <Paragraphs>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Seaford</vt:lpstr>
      <vt:lpstr>Wingdings</vt:lpstr>
      <vt:lpstr>LevelVTI</vt:lpstr>
      <vt:lpstr>MACHINE LEARNING IMPLEMENTED SENTIMENT ANALYSIS AND PERSONALITY PREDICTION </vt:lpstr>
      <vt:lpstr>Introduction</vt:lpstr>
      <vt:lpstr>Applications</vt:lpstr>
      <vt:lpstr>Software Development Process</vt:lpstr>
      <vt:lpstr>SDP for each cycle of prototype model</vt:lpstr>
      <vt:lpstr>Main Components</vt:lpstr>
      <vt:lpstr>Web Application</vt:lpstr>
      <vt:lpstr>Development Approach</vt:lpstr>
      <vt:lpstr>Overall Workflow of project</vt:lpstr>
      <vt:lpstr>Sentiment Analysis</vt:lpstr>
      <vt:lpstr>Personality Prediction</vt:lpstr>
      <vt:lpstr>Used Algorithms</vt:lpstr>
      <vt:lpstr>Support Vector Machine(SVM)</vt:lpstr>
      <vt:lpstr>Random Forest Classifier:</vt:lpstr>
      <vt:lpstr>The project at glance</vt:lpstr>
      <vt:lpstr>Sentiment Analysis</vt:lpstr>
      <vt:lpstr>PowerPoint Presentation</vt:lpstr>
      <vt:lpstr>PowerPoint Presentation</vt:lpstr>
      <vt:lpstr>DATABASE</vt:lpstr>
      <vt:lpstr>THE TABLE ...</vt:lpstr>
      <vt:lpstr>Personality Prediction </vt:lpstr>
      <vt:lpstr>10 personality metrices </vt:lpstr>
      <vt:lpstr>Personality Prediction</vt:lpstr>
      <vt:lpstr>After answering 44 questions ...</vt:lpstr>
      <vt:lpstr>Results</vt:lpstr>
      <vt:lpstr>Scores</vt:lpstr>
      <vt:lpstr>Sentiment Analysis</vt:lpstr>
      <vt:lpstr>Kernel</vt:lpstr>
      <vt:lpstr>Result of Combination</vt:lpstr>
      <vt:lpstr>How we combined the classifiers?</vt:lpstr>
      <vt:lpstr>PowerPoint Presentation</vt:lpstr>
      <vt:lpstr>Personality Prediction </vt:lpstr>
      <vt:lpstr>Personality Prediction</vt:lpstr>
      <vt:lpstr>The data for personality prediction </vt:lpstr>
      <vt:lpstr>PowerPoint Presentation</vt:lpstr>
      <vt:lpstr> 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Dipesh Tripathi</cp:lastModifiedBy>
  <cp:revision>3</cp:revision>
  <dcterms:created xsi:type="dcterms:W3CDTF">2022-03-09T02:44:11Z</dcterms:created>
  <dcterms:modified xsi:type="dcterms:W3CDTF">2022-03-20T14:00:42Z</dcterms:modified>
</cp:coreProperties>
</file>