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7" r:id="rId5"/>
    <p:sldId id="278" r:id="rId6"/>
    <p:sldId id="279" r:id="rId7"/>
    <p:sldId id="312" r:id="rId8"/>
    <p:sldId id="313" r:id="rId9"/>
    <p:sldId id="314" r:id="rId10"/>
    <p:sldId id="315" r:id="rId11"/>
    <p:sldId id="259" r:id="rId12"/>
    <p:sldId id="297" r:id="rId13"/>
    <p:sldId id="262" r:id="rId14"/>
    <p:sldId id="299" r:id="rId15"/>
    <p:sldId id="265" r:id="rId16"/>
    <p:sldId id="267" r:id="rId17"/>
    <p:sldId id="260" r:id="rId18"/>
    <p:sldId id="273" r:id="rId19"/>
    <p:sldId id="274" r:id="rId20"/>
    <p:sldId id="300" r:id="rId21"/>
    <p:sldId id="261" r:id="rId22"/>
    <p:sldId id="301" r:id="rId23"/>
    <p:sldId id="302" r:id="rId24"/>
    <p:sldId id="303" r:id="rId25"/>
    <p:sldId id="268" r:id="rId26"/>
    <p:sldId id="304" r:id="rId27"/>
    <p:sldId id="306" r:id="rId28"/>
    <p:sldId id="305" r:id="rId29"/>
    <p:sldId id="307" r:id="rId30"/>
    <p:sldId id="308" r:id="rId31"/>
    <p:sldId id="309" r:id="rId32"/>
    <p:sldId id="318" r:id="rId33"/>
    <p:sldId id="319" r:id="rId34"/>
    <p:sldId id="320" r:id="rId35"/>
    <p:sldId id="321" r:id="rId36"/>
    <p:sldId id="322" r:id="rId37"/>
    <p:sldId id="323" r:id="rId38"/>
    <p:sldId id="316" r:id="rId39"/>
    <p:sldId id="317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326" r:id="rId51"/>
    <p:sldId id="291" r:id="rId52"/>
    <p:sldId id="324" r:id="rId53"/>
    <p:sldId id="292" r:id="rId54"/>
    <p:sldId id="293" r:id="rId55"/>
    <p:sldId id="294" r:id="rId56"/>
    <p:sldId id="295" r:id="rId57"/>
    <p:sldId id="325" r:id="rId58"/>
    <p:sldId id="269" r:id="rId59"/>
    <p:sldId id="327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887336-D383-4ECF-B50D-1009D19319C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CFA6006D-B4FC-433B-8872-FDFC2545A30D}">
      <dgm:prSet phldrT="[Texto]"/>
      <dgm:spPr/>
      <dgm:t>
        <a:bodyPr/>
        <a:lstStyle/>
        <a:p>
          <a:r>
            <a:rPr lang="es-ES" dirty="0"/>
            <a:t>ANÁLISIS POSITIVO</a:t>
          </a:r>
        </a:p>
      </dgm:t>
    </dgm:pt>
    <dgm:pt modelId="{33F935C1-9C05-48F2-8563-9103797ECD3F}" type="parTrans" cxnId="{60935644-EEA4-4288-875A-487D819CA210}">
      <dgm:prSet/>
      <dgm:spPr/>
      <dgm:t>
        <a:bodyPr/>
        <a:lstStyle/>
        <a:p>
          <a:endParaRPr lang="es-ES"/>
        </a:p>
      </dgm:t>
    </dgm:pt>
    <dgm:pt modelId="{A3A30A86-7D41-40C6-BA58-295579C6314F}" type="sibTrans" cxnId="{60935644-EEA4-4288-875A-487D819CA210}">
      <dgm:prSet/>
      <dgm:spPr/>
      <dgm:t>
        <a:bodyPr/>
        <a:lstStyle/>
        <a:p>
          <a:endParaRPr lang="es-ES"/>
        </a:p>
      </dgm:t>
    </dgm:pt>
    <dgm:pt modelId="{A43F5FFD-5C00-4B4E-AFDA-416D639F220D}">
      <dgm:prSet phldrT="[Texto]"/>
      <dgm:spPr/>
      <dgm:t>
        <a:bodyPr/>
        <a:lstStyle/>
        <a:p>
          <a:r>
            <a:rPr lang="es-ES" dirty="0"/>
            <a:t>INVESTIGACIÓN EMPÍRICA: Efectos de la política pública sobre el comportamiento económico.</a:t>
          </a:r>
        </a:p>
      </dgm:t>
    </dgm:pt>
    <dgm:pt modelId="{4A86136B-B050-4463-9B80-F0325F3217CC}" type="parTrans" cxnId="{5F907B03-4262-4500-9EF8-6A4E20A7AF57}">
      <dgm:prSet/>
      <dgm:spPr/>
      <dgm:t>
        <a:bodyPr/>
        <a:lstStyle/>
        <a:p>
          <a:endParaRPr lang="es-ES"/>
        </a:p>
      </dgm:t>
    </dgm:pt>
    <dgm:pt modelId="{407373C9-87D4-47A0-92CC-1EE4574E6C25}" type="sibTrans" cxnId="{5F907B03-4262-4500-9EF8-6A4E20A7AF57}">
      <dgm:prSet/>
      <dgm:spPr/>
      <dgm:t>
        <a:bodyPr/>
        <a:lstStyle/>
        <a:p>
          <a:endParaRPr lang="es-ES"/>
        </a:p>
      </dgm:t>
    </dgm:pt>
    <dgm:pt modelId="{D9BF2218-A9A2-4C66-AB16-DBDCFD0271A3}">
      <dgm:prSet phldrT="[Texto]"/>
      <dgm:spPr/>
      <dgm:t>
        <a:bodyPr/>
        <a:lstStyle/>
        <a:p>
          <a:r>
            <a:rPr lang="es-ES" dirty="0"/>
            <a:t>Encuestas – EXPERIMENTOS – Econometría. (ANTE – POST)</a:t>
          </a:r>
        </a:p>
      </dgm:t>
    </dgm:pt>
    <dgm:pt modelId="{CADFE4E2-4CFC-4961-ACAD-33A470EE7697}" type="parTrans" cxnId="{831BC9EC-56DB-47D4-BD08-8B5FDB5B2B42}">
      <dgm:prSet/>
      <dgm:spPr/>
      <dgm:t>
        <a:bodyPr/>
        <a:lstStyle/>
        <a:p>
          <a:endParaRPr lang="es-ES"/>
        </a:p>
      </dgm:t>
    </dgm:pt>
    <dgm:pt modelId="{EDE16FE8-2254-479A-B485-9E5A761ABCF0}" type="sibTrans" cxnId="{831BC9EC-56DB-47D4-BD08-8B5FDB5B2B42}">
      <dgm:prSet/>
      <dgm:spPr/>
      <dgm:t>
        <a:bodyPr/>
        <a:lstStyle/>
        <a:p>
          <a:endParaRPr lang="es-ES"/>
        </a:p>
      </dgm:t>
    </dgm:pt>
    <dgm:pt modelId="{C7CC851D-B85B-4803-A32D-30FA55536003}">
      <dgm:prSet phldrT="[Texto]"/>
      <dgm:spPr/>
      <dgm:t>
        <a:bodyPr/>
        <a:lstStyle/>
        <a:p>
          <a:endParaRPr lang="es-ES" dirty="0"/>
        </a:p>
      </dgm:t>
    </dgm:pt>
    <dgm:pt modelId="{0526BF71-877E-4783-9B6C-C5FCB7FCCAAD}" type="parTrans" cxnId="{B7A322FF-A95F-474A-8B38-E0DC01EA65B6}">
      <dgm:prSet/>
      <dgm:spPr/>
      <dgm:t>
        <a:bodyPr/>
        <a:lstStyle/>
        <a:p>
          <a:endParaRPr lang="es-ES"/>
        </a:p>
      </dgm:t>
    </dgm:pt>
    <dgm:pt modelId="{97F73BA3-4EF4-4489-B6B1-17B731D2334B}" type="sibTrans" cxnId="{B7A322FF-A95F-474A-8B38-E0DC01EA65B6}">
      <dgm:prSet/>
      <dgm:spPr/>
      <dgm:t>
        <a:bodyPr/>
        <a:lstStyle/>
        <a:p>
          <a:endParaRPr lang="es-ES"/>
        </a:p>
      </dgm:t>
    </dgm:pt>
    <dgm:pt modelId="{CFA4B5EA-5A80-46F5-9CAC-DEB70E4F84C0}" type="pres">
      <dgm:prSet presAssocID="{CB887336-D383-4ECF-B50D-1009D19319C0}" presName="linear" presStyleCnt="0">
        <dgm:presLayoutVars>
          <dgm:animLvl val="lvl"/>
          <dgm:resizeHandles val="exact"/>
        </dgm:presLayoutVars>
      </dgm:prSet>
      <dgm:spPr/>
    </dgm:pt>
    <dgm:pt modelId="{03DBCA64-66A2-4C6C-9B59-AF0EE207537B}" type="pres">
      <dgm:prSet presAssocID="{CFA6006D-B4FC-433B-8872-FDFC2545A30D}" presName="parentText" presStyleLbl="node1" presStyleIdx="0" presStyleCnt="1" custLinFactNeighborX="-2782" custLinFactNeighborY="-7225">
        <dgm:presLayoutVars>
          <dgm:chMax val="0"/>
          <dgm:bulletEnabled val="1"/>
        </dgm:presLayoutVars>
      </dgm:prSet>
      <dgm:spPr/>
    </dgm:pt>
    <dgm:pt modelId="{BF47E679-9AC0-4D8D-9981-16F28B1A4ECF}" type="pres">
      <dgm:prSet presAssocID="{CFA6006D-B4FC-433B-8872-FDFC2545A30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F907B03-4262-4500-9EF8-6A4E20A7AF57}" srcId="{CFA6006D-B4FC-433B-8872-FDFC2545A30D}" destId="{A43F5FFD-5C00-4B4E-AFDA-416D639F220D}" srcOrd="0" destOrd="0" parTransId="{4A86136B-B050-4463-9B80-F0325F3217CC}" sibTransId="{407373C9-87D4-47A0-92CC-1EE4574E6C25}"/>
    <dgm:cxn modelId="{BFB1641B-0263-40DA-95F1-1D2E12AAE79C}" type="presOf" srcId="{D9BF2218-A9A2-4C66-AB16-DBDCFD0271A3}" destId="{BF47E679-9AC0-4D8D-9981-16F28B1A4ECF}" srcOrd="0" destOrd="2" presId="urn:microsoft.com/office/officeart/2005/8/layout/vList2"/>
    <dgm:cxn modelId="{04478E24-3469-4CB9-8FC5-E07D100AD682}" type="presOf" srcId="{CB887336-D383-4ECF-B50D-1009D19319C0}" destId="{CFA4B5EA-5A80-46F5-9CAC-DEB70E4F84C0}" srcOrd="0" destOrd="0" presId="urn:microsoft.com/office/officeart/2005/8/layout/vList2"/>
    <dgm:cxn modelId="{60935644-EEA4-4288-875A-487D819CA210}" srcId="{CB887336-D383-4ECF-B50D-1009D19319C0}" destId="{CFA6006D-B4FC-433B-8872-FDFC2545A30D}" srcOrd="0" destOrd="0" parTransId="{33F935C1-9C05-48F2-8563-9103797ECD3F}" sibTransId="{A3A30A86-7D41-40C6-BA58-295579C6314F}"/>
    <dgm:cxn modelId="{C741CC77-3638-4799-A70A-CE450A2776AE}" type="presOf" srcId="{C7CC851D-B85B-4803-A32D-30FA55536003}" destId="{BF47E679-9AC0-4D8D-9981-16F28B1A4ECF}" srcOrd="0" destOrd="1" presId="urn:microsoft.com/office/officeart/2005/8/layout/vList2"/>
    <dgm:cxn modelId="{E7981EAD-CD57-472B-A3A7-2A37CF7E628F}" type="presOf" srcId="{CFA6006D-B4FC-433B-8872-FDFC2545A30D}" destId="{03DBCA64-66A2-4C6C-9B59-AF0EE207537B}" srcOrd="0" destOrd="0" presId="urn:microsoft.com/office/officeart/2005/8/layout/vList2"/>
    <dgm:cxn modelId="{83BBD3E2-E624-49AC-B0C5-F88E57775291}" type="presOf" srcId="{A43F5FFD-5C00-4B4E-AFDA-416D639F220D}" destId="{BF47E679-9AC0-4D8D-9981-16F28B1A4ECF}" srcOrd="0" destOrd="0" presId="urn:microsoft.com/office/officeart/2005/8/layout/vList2"/>
    <dgm:cxn modelId="{831BC9EC-56DB-47D4-BD08-8B5FDB5B2B42}" srcId="{CFA6006D-B4FC-433B-8872-FDFC2545A30D}" destId="{D9BF2218-A9A2-4C66-AB16-DBDCFD0271A3}" srcOrd="2" destOrd="0" parTransId="{CADFE4E2-4CFC-4961-ACAD-33A470EE7697}" sibTransId="{EDE16FE8-2254-479A-B485-9E5A761ABCF0}"/>
    <dgm:cxn modelId="{B7A322FF-A95F-474A-8B38-E0DC01EA65B6}" srcId="{CFA6006D-B4FC-433B-8872-FDFC2545A30D}" destId="{C7CC851D-B85B-4803-A32D-30FA55536003}" srcOrd="1" destOrd="0" parTransId="{0526BF71-877E-4783-9B6C-C5FCB7FCCAAD}" sibTransId="{97F73BA3-4EF4-4489-B6B1-17B731D2334B}"/>
    <dgm:cxn modelId="{AFEED63D-8AAD-4F1F-8786-F3E819065F62}" type="presParOf" srcId="{CFA4B5EA-5A80-46F5-9CAC-DEB70E4F84C0}" destId="{03DBCA64-66A2-4C6C-9B59-AF0EE207537B}" srcOrd="0" destOrd="0" presId="urn:microsoft.com/office/officeart/2005/8/layout/vList2"/>
    <dgm:cxn modelId="{44AB3102-E0E4-419F-92F1-DA6904889C74}" type="presParOf" srcId="{CFA4B5EA-5A80-46F5-9CAC-DEB70E4F84C0}" destId="{BF47E679-9AC0-4D8D-9981-16F28B1A4EC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887336-D383-4ECF-B50D-1009D19319C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CFA6006D-B4FC-433B-8872-FDFC2545A30D}">
      <dgm:prSet phldrT="[Texto]"/>
      <dgm:spPr/>
      <dgm:t>
        <a:bodyPr/>
        <a:lstStyle/>
        <a:p>
          <a:r>
            <a:rPr lang="es-ES" dirty="0"/>
            <a:t>ANÁLISIS NORMATIVO</a:t>
          </a:r>
        </a:p>
      </dgm:t>
    </dgm:pt>
    <dgm:pt modelId="{33F935C1-9C05-48F2-8563-9103797ECD3F}" type="parTrans" cxnId="{60935644-EEA4-4288-875A-487D819CA210}">
      <dgm:prSet/>
      <dgm:spPr/>
      <dgm:t>
        <a:bodyPr/>
        <a:lstStyle/>
        <a:p>
          <a:endParaRPr lang="es-ES"/>
        </a:p>
      </dgm:t>
    </dgm:pt>
    <dgm:pt modelId="{A3A30A86-7D41-40C6-BA58-295579C6314F}" type="sibTrans" cxnId="{60935644-EEA4-4288-875A-487D819CA210}">
      <dgm:prSet/>
      <dgm:spPr/>
      <dgm:t>
        <a:bodyPr/>
        <a:lstStyle/>
        <a:p>
          <a:endParaRPr lang="es-ES"/>
        </a:p>
      </dgm:t>
    </dgm:pt>
    <dgm:pt modelId="{A43F5FFD-5C00-4B4E-AFDA-416D639F220D}">
      <dgm:prSet phldrT="[Texto]"/>
      <dgm:spPr/>
      <dgm:t>
        <a:bodyPr/>
        <a:lstStyle/>
        <a:p>
          <a:r>
            <a:rPr lang="es-ES" dirty="0"/>
            <a:t>ECONOMÍA DEL BIENESTAR: Análisis de la deseabilidad social de situaciones económicas alternativas. </a:t>
          </a:r>
          <a:r>
            <a:rPr lang="es-ES" dirty="0">
              <a:solidFill>
                <a:srgbClr val="C00000"/>
              </a:solidFill>
            </a:rPr>
            <a:t>CURVAS DE INDIFERENCIA.</a:t>
          </a:r>
          <a:endParaRPr lang="es-ES" dirty="0"/>
        </a:p>
      </dgm:t>
    </dgm:pt>
    <dgm:pt modelId="{4A86136B-B050-4463-9B80-F0325F3217CC}" type="parTrans" cxnId="{5F907B03-4262-4500-9EF8-6A4E20A7AF57}">
      <dgm:prSet/>
      <dgm:spPr/>
      <dgm:t>
        <a:bodyPr/>
        <a:lstStyle/>
        <a:p>
          <a:endParaRPr lang="es-ES"/>
        </a:p>
      </dgm:t>
    </dgm:pt>
    <dgm:pt modelId="{407373C9-87D4-47A0-92CC-1EE4574E6C25}" type="sibTrans" cxnId="{5F907B03-4262-4500-9EF8-6A4E20A7AF57}">
      <dgm:prSet/>
      <dgm:spPr/>
      <dgm:t>
        <a:bodyPr/>
        <a:lstStyle/>
        <a:p>
          <a:endParaRPr lang="es-ES"/>
        </a:p>
      </dgm:t>
    </dgm:pt>
    <dgm:pt modelId="{CFA4B5EA-5A80-46F5-9CAC-DEB70E4F84C0}" type="pres">
      <dgm:prSet presAssocID="{CB887336-D383-4ECF-B50D-1009D19319C0}" presName="linear" presStyleCnt="0">
        <dgm:presLayoutVars>
          <dgm:animLvl val="lvl"/>
          <dgm:resizeHandles val="exact"/>
        </dgm:presLayoutVars>
      </dgm:prSet>
      <dgm:spPr/>
    </dgm:pt>
    <dgm:pt modelId="{03DBCA64-66A2-4C6C-9B59-AF0EE207537B}" type="pres">
      <dgm:prSet presAssocID="{CFA6006D-B4FC-433B-8872-FDFC2545A30D}" presName="parentText" presStyleLbl="node1" presStyleIdx="0" presStyleCnt="1" custLinFactNeighborX="-2782" custLinFactNeighborY="-7225">
        <dgm:presLayoutVars>
          <dgm:chMax val="0"/>
          <dgm:bulletEnabled val="1"/>
        </dgm:presLayoutVars>
      </dgm:prSet>
      <dgm:spPr/>
    </dgm:pt>
    <dgm:pt modelId="{BF47E679-9AC0-4D8D-9981-16F28B1A4ECF}" type="pres">
      <dgm:prSet presAssocID="{CFA6006D-B4FC-433B-8872-FDFC2545A30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F907B03-4262-4500-9EF8-6A4E20A7AF57}" srcId="{CFA6006D-B4FC-433B-8872-FDFC2545A30D}" destId="{A43F5FFD-5C00-4B4E-AFDA-416D639F220D}" srcOrd="0" destOrd="0" parTransId="{4A86136B-B050-4463-9B80-F0325F3217CC}" sibTransId="{407373C9-87D4-47A0-92CC-1EE4574E6C25}"/>
    <dgm:cxn modelId="{4193D636-A0EE-4F10-92AD-BC3A56DBB682}" type="presOf" srcId="{CB887336-D383-4ECF-B50D-1009D19319C0}" destId="{CFA4B5EA-5A80-46F5-9CAC-DEB70E4F84C0}" srcOrd="0" destOrd="0" presId="urn:microsoft.com/office/officeart/2005/8/layout/vList2"/>
    <dgm:cxn modelId="{60935644-EEA4-4288-875A-487D819CA210}" srcId="{CB887336-D383-4ECF-B50D-1009D19319C0}" destId="{CFA6006D-B4FC-433B-8872-FDFC2545A30D}" srcOrd="0" destOrd="0" parTransId="{33F935C1-9C05-48F2-8563-9103797ECD3F}" sibTransId="{A3A30A86-7D41-40C6-BA58-295579C6314F}"/>
    <dgm:cxn modelId="{84BD00C1-9A79-4D89-8604-3C62574A9A1F}" type="presOf" srcId="{CFA6006D-B4FC-433B-8872-FDFC2545A30D}" destId="{03DBCA64-66A2-4C6C-9B59-AF0EE207537B}" srcOrd="0" destOrd="0" presId="urn:microsoft.com/office/officeart/2005/8/layout/vList2"/>
    <dgm:cxn modelId="{69F6F4E7-DFA8-4EFE-9F15-5000BE86E9FA}" type="presOf" srcId="{A43F5FFD-5C00-4B4E-AFDA-416D639F220D}" destId="{BF47E679-9AC0-4D8D-9981-16F28B1A4ECF}" srcOrd="0" destOrd="0" presId="urn:microsoft.com/office/officeart/2005/8/layout/vList2"/>
    <dgm:cxn modelId="{665E3432-D0CF-480B-8A7E-2705F1CEC0BD}" type="presParOf" srcId="{CFA4B5EA-5A80-46F5-9CAC-DEB70E4F84C0}" destId="{03DBCA64-66A2-4C6C-9B59-AF0EE207537B}" srcOrd="0" destOrd="0" presId="urn:microsoft.com/office/officeart/2005/8/layout/vList2"/>
    <dgm:cxn modelId="{418F20B2-E647-4001-8742-97A9794FE968}" type="presParOf" srcId="{CFA4B5EA-5A80-46F5-9CAC-DEB70E4F84C0}" destId="{BF47E679-9AC0-4D8D-9981-16F28B1A4EC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BCA64-66A2-4C6C-9B59-AF0EE207537B}">
      <dsp:nvSpPr>
        <dsp:cNvPr id="0" name=""/>
        <dsp:cNvSpPr/>
      </dsp:nvSpPr>
      <dsp:spPr>
        <a:xfrm>
          <a:off x="0" y="58787"/>
          <a:ext cx="9720262" cy="10266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 dirty="0"/>
            <a:t>ANÁLISIS POSITIVO</a:t>
          </a:r>
        </a:p>
      </dsp:txBody>
      <dsp:txXfrm>
        <a:off x="50118" y="108905"/>
        <a:ext cx="9620026" cy="926438"/>
      </dsp:txXfrm>
    </dsp:sp>
    <dsp:sp modelId="{BF47E679-9AC0-4D8D-9981-16F28B1A4ECF}">
      <dsp:nvSpPr>
        <dsp:cNvPr id="0" name=""/>
        <dsp:cNvSpPr/>
      </dsp:nvSpPr>
      <dsp:spPr>
        <a:xfrm>
          <a:off x="0" y="1267175"/>
          <a:ext cx="9720262" cy="251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500" kern="1200" dirty="0"/>
            <a:t>INVESTIGACIÓN EMPÍRICA: Efectos de la política pública sobre el comportamiento económico.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500" kern="1200" dirty="0"/>
            <a:t>Encuestas – EXPERIMENTOS – Econometría. (ANTE – POST)</a:t>
          </a:r>
        </a:p>
      </dsp:txBody>
      <dsp:txXfrm>
        <a:off x="0" y="1267175"/>
        <a:ext cx="9720262" cy="2515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BCA64-66A2-4C6C-9B59-AF0EE207537B}">
      <dsp:nvSpPr>
        <dsp:cNvPr id="0" name=""/>
        <dsp:cNvSpPr/>
      </dsp:nvSpPr>
      <dsp:spPr>
        <a:xfrm>
          <a:off x="0" y="0"/>
          <a:ext cx="9720262" cy="13689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000" kern="1200" dirty="0"/>
            <a:t>ANÁLISIS NORMATIVO</a:t>
          </a:r>
        </a:p>
      </dsp:txBody>
      <dsp:txXfrm>
        <a:off x="66824" y="66824"/>
        <a:ext cx="9586614" cy="1235252"/>
      </dsp:txXfrm>
    </dsp:sp>
    <dsp:sp modelId="{BF47E679-9AC0-4D8D-9981-16F28B1A4ECF}">
      <dsp:nvSpPr>
        <dsp:cNvPr id="0" name=""/>
        <dsp:cNvSpPr/>
      </dsp:nvSpPr>
      <dsp:spPr>
        <a:xfrm>
          <a:off x="0" y="1422762"/>
          <a:ext cx="9720262" cy="2546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76200" rIns="426720" bIns="76200" numCol="1" spcCol="1270" anchor="t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4700" kern="1200" dirty="0"/>
            <a:t>ECONOMÍA DEL BIENESTAR: Análisis de la deseabilidad social de situaciones económicas alternativas. </a:t>
          </a:r>
          <a:r>
            <a:rPr lang="es-ES" sz="4700" kern="1200" dirty="0">
              <a:solidFill>
                <a:srgbClr val="C00000"/>
              </a:solidFill>
            </a:rPr>
            <a:t>CURVAS DE INDIFERENCIA.</a:t>
          </a:r>
          <a:endParaRPr lang="es-ES" sz="4700" kern="1200" dirty="0"/>
        </a:p>
      </dsp:txBody>
      <dsp:txXfrm>
        <a:off x="0" y="1422762"/>
        <a:ext cx="9720262" cy="2546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conomipedia.com/definiciones/demanda-agregada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finicion.de/economi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finicion.de/gasto/" TargetMode="External"/><Relationship Id="rId2" Type="http://schemas.openxmlformats.org/officeDocument/2006/relationships/hyperlink" Target="https://definicion.de/invers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UNIDAD 1: ECONOMÍA DEL SECTOR PÚBLICO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534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FUNCIONES FINANZAS PÚBLICAS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7" y="1719329"/>
            <a:ext cx="9720073" cy="4023360"/>
          </a:xfrm>
        </p:spPr>
        <p:txBody>
          <a:bodyPr>
            <a:noAutofit/>
          </a:bodyPr>
          <a:lstStyle/>
          <a:p>
            <a:r>
              <a:rPr lang="es-EC" dirty="0"/>
              <a:t>-Evaluar la ejecución del presupuesto general de ingresos y egresos del Estado y proponer al Organismo Ejecutivo las medidas correctivas que en el ámbito de su competencia sea necesarias.</a:t>
            </a:r>
          </a:p>
          <a:p>
            <a:br>
              <a:rPr lang="es-EC" dirty="0"/>
            </a:br>
            <a:r>
              <a:rPr lang="es-EC" dirty="0"/>
              <a:t>-Efectuar el cierre contable y liquidar anualmente el presupuesto general de ingresos y egresos del estado.</a:t>
            </a:r>
          </a:p>
          <a:p>
            <a:br>
              <a:rPr lang="es-EC" dirty="0"/>
            </a:br>
            <a:r>
              <a:rPr lang="es-EC" dirty="0"/>
              <a:t>-Consolidar el registro de los bienes que contribuyen activos del estado y llevar la contabilidad patrimonial correspondiente.</a:t>
            </a:r>
          </a:p>
          <a:p>
            <a:endParaRPr lang="es-EC" dirty="0"/>
          </a:p>
          <a:p>
            <a:r>
              <a:rPr lang="es-EC" dirty="0"/>
              <a:t>- Definir con base en la política económica y social del gobierno, conjuntamente con el órgano de planificación del estado la política para la formulación, priorización, evaluación y selección de proyectos de inversión y programas a ser ejecutados con recursos internos, financiamiento y cooperativa.</a:t>
            </a:r>
            <a:br>
              <a:rPr lang="es-EC" dirty="0"/>
            </a:b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2999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939360"/>
              </p:ext>
            </p:extLst>
          </p:nvPr>
        </p:nvGraphicFramePr>
        <p:xfrm>
          <a:off x="1075454" y="1912512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ángulo 6"/>
          <p:cNvSpPr/>
          <p:nvPr/>
        </p:nvSpPr>
        <p:spPr>
          <a:xfrm>
            <a:off x="1289127" y="197631"/>
            <a:ext cx="1114141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</a:rPr>
              <a:t>“La finalidad del Estado, es el bienestar del Pueblo…”</a:t>
            </a:r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Roosvelt</a:t>
            </a:r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354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dirty="0">
                <a:solidFill>
                  <a:srgbClr val="C00000"/>
                </a:solidFill>
              </a:rPr>
              <a:t>ANÁLISIS NORMATIVO</a:t>
            </a:r>
            <a:r>
              <a:rPr lang="es-ES" dirty="0"/>
              <a:t>: ECONOMÍA DEL BIENESTAR: </a:t>
            </a:r>
            <a:r>
              <a:rPr lang="es-ES" i="1" dirty="0">
                <a:solidFill>
                  <a:srgbClr val="C00000"/>
                </a:solidFill>
              </a:rPr>
              <a:t>caja de </a:t>
            </a:r>
            <a:r>
              <a:rPr lang="es-ES" i="1" dirty="0" err="1">
                <a:solidFill>
                  <a:srgbClr val="C00000"/>
                </a:solidFill>
              </a:rPr>
              <a:t>edgeworth</a:t>
            </a:r>
            <a:r>
              <a:rPr lang="es-ES" i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500" b="1" dirty="0">
                <a:solidFill>
                  <a:srgbClr val="C00000"/>
                </a:solidFill>
              </a:rPr>
              <a:t>ASIGNACIÓN EFICIENTE DE PARETO:</a:t>
            </a:r>
          </a:p>
          <a:p>
            <a:r>
              <a:rPr lang="es-ES" sz="4200" b="1" i="1" dirty="0">
                <a:solidFill>
                  <a:srgbClr val="002060"/>
                </a:solidFill>
              </a:rPr>
              <a:t> </a:t>
            </a:r>
          </a:p>
          <a:p>
            <a:r>
              <a:rPr lang="es-ES" sz="4200" b="1" i="1" dirty="0">
                <a:solidFill>
                  <a:srgbClr val="002060"/>
                </a:solidFill>
              </a:rPr>
              <a:t>Evaluar la deseabilidad de una asignación de recursos. </a:t>
            </a:r>
          </a:p>
        </p:txBody>
      </p:sp>
    </p:spTree>
    <p:extLst>
      <p:ext uri="{BB962C8B-B14F-4D97-AF65-F5344CB8AC3E}">
        <p14:creationId xmlns:p14="http://schemas.microsoft.com/office/powerpoint/2010/main" val="197910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dirty="0">
                <a:solidFill>
                  <a:srgbClr val="C00000"/>
                </a:solidFill>
              </a:rPr>
              <a:t>ANÁLISIS NORMATIVO</a:t>
            </a:r>
            <a:r>
              <a:rPr lang="es-ES" dirty="0"/>
              <a:t>: ECONOMÍA DEL BIENESTAR: </a:t>
            </a:r>
            <a:r>
              <a:rPr lang="es-ES" i="1" dirty="0">
                <a:solidFill>
                  <a:srgbClr val="C00000"/>
                </a:solidFill>
              </a:rPr>
              <a:t>caja de </a:t>
            </a:r>
            <a:r>
              <a:rPr lang="es-ES" i="1" dirty="0" err="1">
                <a:solidFill>
                  <a:srgbClr val="C00000"/>
                </a:solidFill>
              </a:rPr>
              <a:t>edgeworth</a:t>
            </a:r>
            <a:r>
              <a:rPr lang="es-ES" i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3500" b="1" dirty="0">
                <a:solidFill>
                  <a:srgbClr val="C00000"/>
                </a:solidFill>
              </a:rPr>
              <a:t>ASIGNACIÓN EFICIENTE DE PARETO:</a:t>
            </a:r>
          </a:p>
          <a:p>
            <a:endParaRPr lang="es-ES" sz="3500" b="1" dirty="0">
              <a:solidFill>
                <a:srgbClr val="C00000"/>
              </a:solidFill>
            </a:endParaRPr>
          </a:p>
          <a:p>
            <a:pPr algn="just"/>
            <a:r>
              <a:rPr lang="es-ES" sz="4200" b="1" dirty="0"/>
              <a:t>NO SE PUEDE MEJORAR LA SITUACIÓN DE NINGUNA PERSONA SIN EMPEORAR LA DE ALGUNA OTRA.</a:t>
            </a:r>
          </a:p>
          <a:p>
            <a:pPr algn="just"/>
            <a:endParaRPr lang="es-ES" sz="4200" b="1" dirty="0"/>
          </a:p>
          <a:p>
            <a:pPr algn="ctr"/>
            <a:r>
              <a:rPr lang="es-ES" sz="4200" b="1" i="1" dirty="0">
                <a:solidFill>
                  <a:srgbClr val="002060"/>
                </a:solidFill>
              </a:rPr>
              <a:t>PRIMER TEOREMA FUNDAMENTAL DE LA ECONOMÍA.</a:t>
            </a:r>
          </a:p>
        </p:txBody>
      </p:sp>
    </p:spTree>
    <p:extLst>
      <p:ext uri="{BB962C8B-B14F-4D97-AF65-F5344CB8AC3E}">
        <p14:creationId xmlns:p14="http://schemas.microsoft.com/office/powerpoint/2010/main" val="251210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dirty="0">
                <a:solidFill>
                  <a:srgbClr val="C00000"/>
                </a:solidFill>
              </a:rPr>
              <a:t>ANÁLISIS NORMATIVO</a:t>
            </a:r>
            <a:r>
              <a:rPr lang="es-ES" dirty="0"/>
              <a:t>: ECONOMÍA DEL BIENESTAR: </a:t>
            </a:r>
            <a:r>
              <a:rPr lang="es-ES" i="1" dirty="0">
                <a:solidFill>
                  <a:srgbClr val="C00000"/>
                </a:solidFill>
              </a:rPr>
              <a:t>caja de </a:t>
            </a:r>
            <a:r>
              <a:rPr lang="es-ES" i="1" dirty="0" err="1">
                <a:solidFill>
                  <a:srgbClr val="C00000"/>
                </a:solidFill>
              </a:rPr>
              <a:t>edgeworth</a:t>
            </a:r>
            <a:r>
              <a:rPr lang="es-ES" i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3500" b="1" dirty="0">
                <a:solidFill>
                  <a:srgbClr val="C00000"/>
                </a:solidFill>
              </a:rPr>
              <a:t>ASIGNACIÓN EFICIENTE DE PARETO:</a:t>
            </a:r>
          </a:p>
          <a:p>
            <a:endParaRPr lang="es-ES" sz="3500" b="1" dirty="0">
              <a:solidFill>
                <a:srgbClr val="C00000"/>
              </a:solidFill>
            </a:endParaRPr>
          </a:p>
          <a:p>
            <a:pPr algn="just"/>
            <a:r>
              <a:rPr lang="es-ES" sz="4200" b="1" dirty="0"/>
              <a:t>NO SE PUEDE MEJORAR LA SITUACIÓN DE NINGUNA PERSONA SIN EMPEORAR LA DE ALGUNA OTRA.</a:t>
            </a:r>
          </a:p>
          <a:p>
            <a:pPr algn="just"/>
            <a:endParaRPr lang="es-ES" sz="4200" b="1" dirty="0"/>
          </a:p>
          <a:p>
            <a:pPr algn="ctr"/>
            <a:r>
              <a:rPr lang="es-ES" sz="4200" b="1" i="1" dirty="0">
                <a:solidFill>
                  <a:srgbClr val="002060"/>
                </a:solidFill>
              </a:rPr>
              <a:t>PRIMER TEOREMA FUNDAMENTAL DE LA ECONOMÍA.</a:t>
            </a:r>
          </a:p>
        </p:txBody>
      </p:sp>
    </p:spTree>
    <p:extLst>
      <p:ext uri="{BB962C8B-B14F-4D97-AF65-F5344CB8AC3E}">
        <p14:creationId xmlns:p14="http://schemas.microsoft.com/office/powerpoint/2010/main" val="14098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dirty="0">
                <a:solidFill>
                  <a:srgbClr val="C00000"/>
                </a:solidFill>
              </a:rPr>
              <a:t>ANÁLISIS NORMATIVO</a:t>
            </a:r>
            <a:r>
              <a:rPr lang="es-ES" dirty="0"/>
              <a:t>: ECONOMÍA DEL BIENESTAR: </a:t>
            </a:r>
            <a:r>
              <a:rPr lang="es-ES" i="1" dirty="0">
                <a:solidFill>
                  <a:srgbClr val="C00000"/>
                </a:solidFill>
              </a:rPr>
              <a:t>caja de </a:t>
            </a:r>
            <a:r>
              <a:rPr lang="es-ES" i="1" dirty="0" err="1">
                <a:solidFill>
                  <a:srgbClr val="C00000"/>
                </a:solidFill>
              </a:rPr>
              <a:t>edgeworth</a:t>
            </a:r>
            <a:r>
              <a:rPr lang="es-ES" i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200" b="1" i="1" dirty="0">
                <a:solidFill>
                  <a:srgbClr val="002060"/>
                </a:solidFill>
              </a:rPr>
              <a:t>Una función de bienestar social resume las preferencias sociales en relación con la utilidad de cada uno de sus componentes: MÁXIMO BIENESTAR SOCIAL.</a:t>
            </a:r>
          </a:p>
          <a:p>
            <a:endParaRPr lang="es-ES" sz="42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914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dirty="0">
                <a:solidFill>
                  <a:srgbClr val="C00000"/>
                </a:solidFill>
              </a:rPr>
              <a:t>ANÁLISIS NORMATIVO</a:t>
            </a:r>
            <a:r>
              <a:rPr lang="es-ES" dirty="0"/>
              <a:t>: ECONOMÍA DEL BIENESTAR: </a:t>
            </a:r>
            <a:r>
              <a:rPr lang="es-ES" i="1" dirty="0">
                <a:solidFill>
                  <a:srgbClr val="C00000"/>
                </a:solidFill>
              </a:rPr>
              <a:t>caja de </a:t>
            </a:r>
            <a:r>
              <a:rPr lang="es-ES" i="1" dirty="0" err="1">
                <a:solidFill>
                  <a:srgbClr val="C00000"/>
                </a:solidFill>
              </a:rPr>
              <a:t>edgeworth</a:t>
            </a:r>
            <a:r>
              <a:rPr lang="es-ES" i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200" b="1" i="1" dirty="0">
                <a:solidFill>
                  <a:srgbClr val="002060"/>
                </a:solidFill>
              </a:rPr>
              <a:t>MEJORA EN EL SENTIDO DE PARETO:</a:t>
            </a:r>
          </a:p>
          <a:p>
            <a:r>
              <a:rPr lang="es-ES" sz="4200" b="1" i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es-ES" sz="4200" b="1" i="1" dirty="0">
                <a:solidFill>
                  <a:srgbClr val="002060"/>
                </a:solidFill>
              </a:rPr>
              <a:t>Reasignación de recursos que implica que un aumento del bienestar de una persona no lleva aparejada la reducción del bienestar de ninguna otra.</a:t>
            </a:r>
          </a:p>
          <a:p>
            <a:endParaRPr lang="es-ES" sz="42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249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dirty="0">
                <a:solidFill>
                  <a:srgbClr val="C00000"/>
                </a:solidFill>
              </a:rPr>
              <a:t>ANÁLISIS NORMATIVO</a:t>
            </a:r>
            <a:r>
              <a:rPr lang="es-ES" dirty="0"/>
              <a:t>: ECONOMÍA DEL BIENESTAR: </a:t>
            </a:r>
            <a:r>
              <a:rPr lang="es-ES" i="1" dirty="0">
                <a:solidFill>
                  <a:srgbClr val="C00000"/>
                </a:solidFill>
              </a:rPr>
              <a:t>caja de </a:t>
            </a:r>
            <a:r>
              <a:rPr lang="es-ES" i="1" dirty="0" err="1">
                <a:solidFill>
                  <a:srgbClr val="C00000"/>
                </a:solidFill>
              </a:rPr>
              <a:t>edgeworth</a:t>
            </a:r>
            <a:r>
              <a:rPr lang="es-ES" i="1" dirty="0">
                <a:solidFill>
                  <a:srgbClr val="C00000"/>
                </a:solidFill>
              </a:rPr>
              <a:t>.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362" y="2175907"/>
            <a:ext cx="6147481" cy="468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90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532"/>
            <a:ext cx="10515600" cy="645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73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Curva de contrato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692" y="1419817"/>
            <a:ext cx="8146223" cy="51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5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>
                <a:solidFill>
                  <a:srgbClr val="C00000"/>
                </a:solidFill>
              </a:rPr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3300" b="1" dirty="0"/>
              <a:t> Objetivos de la política fiscal.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sz="33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sz="3300" b="1" dirty="0"/>
              <a:t> Fallos del Mercado. Ineficiencia en el sector público.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sz="33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sz="3300" b="1" dirty="0"/>
              <a:t> Eficiencia y equidad. 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sz="33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sz="3300" b="1" dirty="0"/>
              <a:t> Elección Pública.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8443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Relación de producción - eficiencia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C" dirty="0"/>
              <a:t> </a:t>
            </a:r>
          </a:p>
          <a:p>
            <a:pPr algn="ctr"/>
            <a:endParaRPr lang="es-EC" dirty="0"/>
          </a:p>
          <a:p>
            <a:pPr algn="ctr"/>
            <a:r>
              <a:rPr lang="es-EC" dirty="0"/>
              <a:t>RELACIÓN DE PRECIOS  = RELACIÓN DE COSTOS MARGINALES</a:t>
            </a:r>
          </a:p>
          <a:p>
            <a:pPr algn="ctr"/>
            <a:endParaRPr lang="es-EC" dirty="0"/>
          </a:p>
          <a:p>
            <a:pPr algn="ctr"/>
            <a:r>
              <a:rPr lang="es-EC" b="1" dirty="0"/>
              <a:t>IGUALDAD DE RELACIÓN MARGINAL DE SUSTITUCIÓN </a:t>
            </a:r>
          </a:p>
          <a:p>
            <a:pPr algn="ctr"/>
            <a:endParaRPr lang="es-EC" b="1" dirty="0"/>
          </a:p>
          <a:p>
            <a:pPr algn="ctr"/>
            <a:r>
              <a:rPr lang="es-EC" b="1" dirty="0"/>
              <a:t>IGUALDAD DE RELACIÓN MARGINAL DE TRANSFORMACIÓN</a:t>
            </a:r>
          </a:p>
        </p:txBody>
      </p:sp>
    </p:spTree>
    <p:extLst>
      <p:ext uri="{BB962C8B-B14F-4D97-AF65-F5344CB8AC3E}">
        <p14:creationId xmlns:p14="http://schemas.microsoft.com/office/powerpoint/2010/main" val="2340797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C00000"/>
                </a:solidFill>
              </a:rPr>
              <a:t>SEGUNDO TEOREMA DE BIENESTAR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500" b="1" dirty="0"/>
              <a:t>Sociedad puede alcanzar cualquier asignación de recursos  en el sentido de Pareto, si realiza una distribución adecuada de dotaciones iniciales de recursos y luego permite que desarrollen intercambios libres en el mercado. Óptima en el sentido de Pareto </a:t>
            </a:r>
            <a:r>
              <a:rPr lang="es-ES" sz="3500" b="1" dirty="0" err="1"/>
              <a:t>sI</a:t>
            </a:r>
            <a:r>
              <a:rPr lang="es-ES" sz="3500" b="1" dirty="0"/>
              <a:t> realiza una distribución iniciales de recursos.</a:t>
            </a:r>
          </a:p>
        </p:txBody>
      </p:sp>
    </p:spTree>
    <p:extLst>
      <p:ext uri="{BB962C8B-B14F-4D97-AF65-F5344CB8AC3E}">
        <p14:creationId xmlns:p14="http://schemas.microsoft.com/office/powerpoint/2010/main" val="803814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>
                <a:solidFill>
                  <a:srgbClr val="C00000"/>
                </a:solidFill>
              </a:rPr>
              <a:t>FUNCIÓN DE UTILIDAD.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864" y="1711459"/>
            <a:ext cx="6942015" cy="495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83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>
                <a:solidFill>
                  <a:srgbClr val="C00000"/>
                </a:solidFill>
              </a:rPr>
              <a:t>VENTAJAS ABSOLUTAS Y COMPARATIVAS DE BIENES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133918"/>
              </p:ext>
            </p:extLst>
          </p:nvPr>
        </p:nvGraphicFramePr>
        <p:xfrm>
          <a:off x="1023938" y="2286000"/>
          <a:ext cx="97202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dirty="0"/>
                        <a:t>AZUAY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MINUTOS</a:t>
                      </a:r>
                      <a:r>
                        <a:rPr lang="es-EC" baseline="0" dirty="0"/>
                        <a:t> PARA PRODUCIR / HORA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CANTIDAD POR HORA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ARTESANÍAS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ALIMENTOS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092575"/>
              </p:ext>
            </p:extLst>
          </p:nvPr>
        </p:nvGraphicFramePr>
        <p:xfrm>
          <a:off x="1024128" y="4267200"/>
          <a:ext cx="972026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dirty="0"/>
                        <a:t>CAÑAR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MINUTOS</a:t>
                      </a:r>
                      <a:r>
                        <a:rPr lang="es-EC" baseline="0" dirty="0"/>
                        <a:t> PARA PRODUCIR / HORA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CANTIDAD POR HORA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ARTESANÍAS.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ALIMENTOS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413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>
                <a:solidFill>
                  <a:srgbClr val="C00000"/>
                </a:solidFill>
              </a:rPr>
              <a:t>VENTAJAS ABSOLUTAS Y COMPARATIVAS DE BIENES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/>
          <a:lstStyle/>
          <a:p>
            <a:r>
              <a:rPr lang="es-EC" dirty="0"/>
              <a:t>¿VENTAJAS ABSOLUTAS?</a:t>
            </a:r>
          </a:p>
          <a:p>
            <a:endParaRPr lang="es-EC" dirty="0"/>
          </a:p>
          <a:p>
            <a:r>
              <a:rPr lang="es-EC" dirty="0"/>
              <a:t>¿ VENTAJAS COMPARATIVAS?</a:t>
            </a:r>
          </a:p>
          <a:p>
            <a:endParaRPr lang="es-EC" dirty="0"/>
          </a:p>
          <a:p>
            <a:r>
              <a:rPr lang="es-EC" dirty="0"/>
              <a:t>¿SITUACIÓN INCIAL DEL COMERCIO AL IGUALAR LA PRODUCCIÓN?</a:t>
            </a:r>
          </a:p>
          <a:p>
            <a:endParaRPr lang="es-EC" dirty="0"/>
          </a:p>
          <a:p>
            <a:r>
              <a:rPr lang="es-EC" dirty="0"/>
              <a:t>RESULTADOS DEL BENEFICIO SI AZUAY LE VENDE A CAÑAR 10 ARTESANÍAS A UN PRECIO DE “$2.”</a:t>
            </a:r>
          </a:p>
        </p:txBody>
      </p:sp>
    </p:spTree>
    <p:extLst>
      <p:ext uri="{BB962C8B-B14F-4D97-AF65-F5344CB8AC3E}">
        <p14:creationId xmlns:p14="http://schemas.microsoft.com/office/powerpoint/2010/main" val="4210093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786384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FALLOS DEL MERCADO</a:t>
            </a:r>
            <a:br>
              <a:rPr lang="es-ES" b="1" dirty="0">
                <a:solidFill>
                  <a:srgbClr val="C00000"/>
                </a:solidFill>
              </a:rPr>
            </a:br>
            <a:br>
              <a:rPr lang="es-ES" b="1" dirty="0">
                <a:solidFill>
                  <a:srgbClr val="C00000"/>
                </a:solidFill>
              </a:rPr>
            </a:br>
            <a:r>
              <a:rPr lang="es-ES" b="1" dirty="0">
                <a:solidFill>
                  <a:srgbClr val="C00000"/>
                </a:solidFill>
              </a:rPr>
              <a:t>¿CUÁLES SON?</a:t>
            </a:r>
            <a:br>
              <a:rPr lang="es-ES" b="1" dirty="0">
                <a:solidFill>
                  <a:srgbClr val="C00000"/>
                </a:solidFill>
              </a:rPr>
            </a:b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7" y="2834640"/>
            <a:ext cx="9720073" cy="4023360"/>
          </a:xfrm>
        </p:spPr>
        <p:txBody>
          <a:bodyPr/>
          <a:lstStyle/>
          <a:p>
            <a:endParaRPr lang="es-ES" sz="3100" b="1" dirty="0"/>
          </a:p>
          <a:p>
            <a:endParaRPr lang="es-ES" sz="2400" b="1" dirty="0"/>
          </a:p>
          <a:p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794526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786384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FALLOS DEL MERCADO</a:t>
            </a:r>
            <a:br>
              <a:rPr lang="es-ES" b="1" dirty="0">
                <a:solidFill>
                  <a:srgbClr val="C00000"/>
                </a:solidFill>
              </a:rPr>
            </a:br>
            <a:br>
              <a:rPr lang="es-ES" b="1" dirty="0">
                <a:solidFill>
                  <a:srgbClr val="C00000"/>
                </a:solidFill>
              </a:rPr>
            </a:br>
            <a:r>
              <a:rPr lang="es-ES" b="1" dirty="0">
                <a:solidFill>
                  <a:srgbClr val="C00000"/>
                </a:solidFill>
              </a:rPr>
              <a:t>¿CUÁLES SON?</a:t>
            </a:r>
            <a:br>
              <a:rPr lang="es-ES" b="1" dirty="0">
                <a:solidFill>
                  <a:srgbClr val="C00000"/>
                </a:solidFill>
              </a:rPr>
            </a:b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7" y="2525547"/>
            <a:ext cx="9720073" cy="4023360"/>
          </a:xfrm>
        </p:spPr>
        <p:txBody>
          <a:bodyPr>
            <a:normAutofit fontScale="85000" lnSpcReduction="20000"/>
          </a:bodyPr>
          <a:lstStyle/>
          <a:p>
            <a:r>
              <a:rPr lang="es-ES" sz="3100" dirty="0"/>
              <a:t>PODER DE MERCADO</a:t>
            </a:r>
          </a:p>
          <a:p>
            <a:r>
              <a:rPr lang="es-ES" sz="3100" dirty="0"/>
              <a:t>INFORMACIÓN INCOMPLETA</a:t>
            </a:r>
          </a:p>
          <a:p>
            <a:r>
              <a:rPr lang="es-ES" sz="3100" dirty="0"/>
              <a:t>EXTERNALIDADES</a:t>
            </a:r>
          </a:p>
          <a:p>
            <a:r>
              <a:rPr lang="es-ES" sz="3100" b="1" dirty="0"/>
              <a:t>BIENES PÚBLICOS</a:t>
            </a:r>
          </a:p>
          <a:p>
            <a:endParaRPr lang="es-ES" sz="3100" dirty="0"/>
          </a:p>
          <a:p>
            <a:r>
              <a:rPr lang="es-ES" sz="3100" dirty="0"/>
              <a:t>-</a:t>
            </a:r>
            <a:r>
              <a:rPr lang="es-ES" sz="3100" b="1" dirty="0"/>
              <a:t>DESIGUALDAD: PRESENCIA del Mercado o cuando no existan los mercados.</a:t>
            </a:r>
          </a:p>
          <a:p>
            <a:endParaRPr lang="es-ES" sz="3100" b="1" dirty="0"/>
          </a:p>
          <a:p>
            <a:r>
              <a:rPr lang="es-ES" sz="3100" b="1" dirty="0"/>
              <a:t>- “FREE RIDER”.</a:t>
            </a:r>
          </a:p>
          <a:p>
            <a:endParaRPr lang="es-ES" sz="3100" b="1" dirty="0"/>
          </a:p>
          <a:p>
            <a:endParaRPr lang="es-ES" sz="2400" b="1" dirty="0"/>
          </a:p>
          <a:p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307767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PODER DE MERCADO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- PRODUZCO CUANDO </a:t>
            </a:r>
            <a:r>
              <a:rPr lang="es-EC" dirty="0" err="1"/>
              <a:t>Img</a:t>
            </a:r>
            <a:r>
              <a:rPr lang="es-EC" dirty="0"/>
              <a:t> =  </a:t>
            </a:r>
            <a:r>
              <a:rPr lang="es-EC" dirty="0" err="1"/>
              <a:t>CMg</a:t>
            </a:r>
            <a:r>
              <a:rPr lang="es-EC" dirty="0"/>
              <a:t>.</a:t>
            </a:r>
          </a:p>
          <a:p>
            <a:r>
              <a:rPr lang="es-EC" dirty="0"/>
              <a:t>- Vende menos y cobra más.</a:t>
            </a:r>
          </a:p>
          <a:p>
            <a:endParaRPr lang="es-EC" dirty="0"/>
          </a:p>
          <a:p>
            <a:r>
              <a:rPr lang="es-EC" dirty="0"/>
              <a:t>- SI TENGO DOS BIENES: SUBE EL PRECIO DEL UNO, BAJA SU PRODUCCIÓN E INCREMENTA EL DEL OTRO SUBIENDO EL PRECIO. POR LO TANTO LA TASA MARGINAL DE TRANSFORMACIÓN ….. </a:t>
            </a:r>
          </a:p>
          <a:p>
            <a:endParaRPr lang="es-EC" dirty="0"/>
          </a:p>
          <a:p>
            <a:r>
              <a:rPr lang="es-EC" dirty="0"/>
              <a:t>- Con efecto en los salarios. (RMST = W/R).</a:t>
            </a:r>
          </a:p>
        </p:txBody>
      </p:sp>
    </p:spTree>
    <p:extLst>
      <p:ext uri="{BB962C8B-B14F-4D97-AF65-F5344CB8AC3E}">
        <p14:creationId xmlns:p14="http://schemas.microsoft.com/office/powerpoint/2010/main" val="3572927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PODER DE MERCADO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 lnSpcReduction="10000"/>
          </a:bodyPr>
          <a:lstStyle/>
          <a:p>
            <a:r>
              <a:rPr lang="es-EC" b="1" dirty="0"/>
              <a:t>EFECTO EN EL MONOPOLIO</a:t>
            </a:r>
          </a:p>
          <a:p>
            <a:endParaRPr lang="es-EC" dirty="0"/>
          </a:p>
          <a:p>
            <a:r>
              <a:rPr lang="es-EC" dirty="0"/>
              <a:t>Un monopolista FARMACÉUTICO se enfrenta a la curva de demanda </a:t>
            </a:r>
            <a:r>
              <a:rPr lang="es-EC" i="1" dirty="0"/>
              <a:t>P </a:t>
            </a:r>
            <a:r>
              <a:rPr lang="es-EC" dirty="0"/>
              <a:t>= 11 – </a:t>
            </a:r>
            <a:r>
              <a:rPr lang="es-EC" i="1" dirty="0"/>
              <a:t>Q</a:t>
            </a:r>
            <a:r>
              <a:rPr lang="es-EC" dirty="0"/>
              <a:t>, donde </a:t>
            </a:r>
            <a:r>
              <a:rPr lang="es-EC" i="1" dirty="0"/>
              <a:t>P </a:t>
            </a:r>
            <a:r>
              <a:rPr lang="es-EC" dirty="0"/>
              <a:t>se expresa en dólares por unidad y </a:t>
            </a:r>
            <a:r>
              <a:rPr lang="es-EC" i="1" dirty="0"/>
              <a:t>Q </a:t>
            </a:r>
            <a:r>
              <a:rPr lang="es-EC" dirty="0"/>
              <a:t>en de unidades. </a:t>
            </a:r>
          </a:p>
          <a:p>
            <a:endParaRPr lang="es-EC" dirty="0"/>
          </a:p>
          <a:p>
            <a:r>
              <a:rPr lang="es-EC" dirty="0"/>
              <a:t>El monopolista tiene un coste medio constante de 6 dólares por unidad.</a:t>
            </a:r>
            <a:br>
              <a:rPr lang="es-EC" dirty="0"/>
            </a:br>
            <a:r>
              <a:rPr lang="es-EC" dirty="0"/>
              <a:t> </a:t>
            </a:r>
          </a:p>
          <a:p>
            <a:r>
              <a:rPr lang="es-EC" b="1" dirty="0"/>
              <a:t>a. </a:t>
            </a:r>
            <a:r>
              <a:rPr lang="es-EC" dirty="0"/>
              <a:t>Trace las curvas de ingreso medio y marginal y las curvas de coste medio y marginal. ¿Cuáles son el precio y la cantidad </a:t>
            </a:r>
            <a:r>
              <a:rPr lang="es-EC" dirty="0" err="1"/>
              <a:t>maximizadores</a:t>
            </a:r>
            <a:r>
              <a:rPr lang="es-EC" dirty="0"/>
              <a:t> de los beneficios del monopolista? Calcule el grado de poder de monopolio de la empresa utilizando el índice de Lerner.</a:t>
            </a:r>
          </a:p>
        </p:txBody>
      </p:sp>
    </p:spTree>
    <p:extLst>
      <p:ext uri="{BB962C8B-B14F-4D97-AF65-F5344CB8AC3E}">
        <p14:creationId xmlns:p14="http://schemas.microsoft.com/office/powerpoint/2010/main" val="2666401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INFORMACIÓN INCOMPLETA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b="1" dirty="0"/>
              <a:t>RIESGO MORAL: </a:t>
            </a:r>
            <a:r>
              <a:rPr lang="es-EC" dirty="0"/>
              <a:t>Cuando la parte cuyas acciones no se observan puede influir</a:t>
            </a:r>
          </a:p>
          <a:p>
            <a:r>
              <a:rPr lang="es-EC" dirty="0"/>
              <a:t>en la probabilidad o en la magnitud de un pago relacionado con un</a:t>
            </a:r>
          </a:p>
          <a:p>
            <a:r>
              <a:rPr lang="es-EC" dirty="0"/>
              <a:t>acontecimiento.</a:t>
            </a:r>
          </a:p>
          <a:p>
            <a:endParaRPr lang="es-EC" b="1" dirty="0"/>
          </a:p>
          <a:p>
            <a:r>
              <a:rPr lang="es-EC" b="1" dirty="0"/>
              <a:t>SELECCIÓN ADVERSA: </a:t>
            </a:r>
            <a:r>
              <a:rPr lang="es-EC" dirty="0"/>
              <a:t>Tipo de fallo del mercado que se produce cuando se venden productos de diferente calidad a un único precio debido a la información asimétrica, por lo que se vende una cantidad excesiva del producto de baja calidad y una cantidad demasiado pequeña del producto de buena calidad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365049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965441"/>
              </p:ext>
            </p:extLst>
          </p:nvPr>
        </p:nvGraphicFramePr>
        <p:xfrm>
          <a:off x="1075454" y="1912512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ángulo 6"/>
          <p:cNvSpPr/>
          <p:nvPr/>
        </p:nvSpPr>
        <p:spPr>
          <a:xfrm>
            <a:off x="1289127" y="197631"/>
            <a:ext cx="1114141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i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“LOS NÚMERO VIVEN, LOS NÚMEROS COBRAN VIDA”. </a:t>
            </a:r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JACKSON.</a:t>
            </a:r>
          </a:p>
          <a:p>
            <a:pPr algn="ctr"/>
            <a:endParaRPr lang="es-E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9899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EXTERNALIDADES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b="1" dirty="0"/>
              <a:t>NEGATIVAS  						POSITIVAS</a:t>
            </a:r>
          </a:p>
          <a:p>
            <a:endParaRPr lang="es-EC" b="1" dirty="0"/>
          </a:p>
          <a:p>
            <a:endParaRPr lang="es-EC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25" y="2854200"/>
            <a:ext cx="4258816" cy="397250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283" y="2837457"/>
            <a:ext cx="4085266" cy="397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90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BIENES PÚBLICOS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C" b="1" dirty="0"/>
              <a:t>No-exclusivo</a:t>
            </a:r>
            <a:r>
              <a:rPr lang="es-EC" dirty="0"/>
              <a:t>: Si el bien público es ofrecido, no se puede excluir a ningún consumidor de su consumo.</a:t>
            </a:r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r>
              <a:rPr lang="es-EC" b="1" dirty="0"/>
              <a:t>No-rivalidad: </a:t>
            </a:r>
            <a:r>
              <a:rPr lang="es-EC" dirty="0"/>
              <a:t>El consumo del bien público por un consumidor no reduce la cantidad disponible de consumo para otros consumidores (No hay congestión).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07825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Bien público PURO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err="1"/>
              <a:t>Cmg</a:t>
            </a:r>
            <a:r>
              <a:rPr lang="es-EC" dirty="0"/>
              <a:t> de suministrar a una persona más es cero, no es posible impedir que la genta reciba ese bien.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335" y="2843146"/>
            <a:ext cx="70389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21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BIENES PRIVADOS SUMINISTRADOS POR EL ESTADO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err="1"/>
              <a:t>CMg</a:t>
            </a:r>
            <a:r>
              <a:rPr lang="es-EC" dirty="0"/>
              <a:t> de suministrar a más personas es alto.  EDUCACIÓN.</a:t>
            </a:r>
          </a:p>
          <a:p>
            <a:endParaRPr lang="es-EC" dirty="0"/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39" y="3209925"/>
            <a:ext cx="95440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97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MECANISMOS PARA RACIONALIZAR  LOS BP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465" y="1708508"/>
            <a:ext cx="5949469" cy="510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84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PROVISIÓN UNIFORME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DAR LA MISMA CANTIDAD A TODAS LAS PERSONAS.</a:t>
            </a:r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160" y="2826912"/>
            <a:ext cx="6422601" cy="382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95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9" y="379154"/>
            <a:ext cx="9720072" cy="1499616"/>
          </a:xfrm>
        </p:spPr>
        <p:txBody>
          <a:bodyPr/>
          <a:lstStyle/>
          <a:p>
            <a:r>
              <a:rPr lang="es-EC" dirty="0"/>
              <a:t>COLA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41559" y="946597"/>
            <a:ext cx="9720073" cy="4023360"/>
          </a:xfrm>
        </p:spPr>
        <p:txBody>
          <a:bodyPr/>
          <a:lstStyle/>
          <a:p>
            <a:r>
              <a:rPr lang="es-EC" dirty="0"/>
              <a:t>COSTO ES EL TIEMPO DE ESPERA.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83" y="1243080"/>
            <a:ext cx="7619334" cy="555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01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OPTIMIZACIÓN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C" dirty="0"/>
              <a:t>CURVA DE DEMANDA TOTAL = COSTO MARGINAL </a:t>
            </a:r>
          </a:p>
        </p:txBody>
      </p:sp>
    </p:spTree>
    <p:extLst>
      <p:ext uri="{BB962C8B-B14F-4D97-AF65-F5344CB8AC3E}">
        <p14:creationId xmlns:p14="http://schemas.microsoft.com/office/powerpoint/2010/main" val="1854408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FALLOS DEL BIEN PÚBLICO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- SUBCONSUMO</a:t>
            </a:r>
          </a:p>
          <a:p>
            <a:r>
              <a:rPr lang="es-EC" dirty="0"/>
              <a:t>- SUMINISTRO INSUFICIENTE.</a:t>
            </a:r>
          </a:p>
          <a:p>
            <a:r>
              <a:rPr lang="es-EC" dirty="0"/>
              <a:t>Bienes no rivales la exclusión no es deseable porque provoca </a:t>
            </a:r>
            <a:r>
              <a:rPr lang="es-EC" dirty="0" err="1"/>
              <a:t>subconsumo</a:t>
            </a:r>
            <a:r>
              <a:rPr lang="es-EC" dirty="0"/>
              <a:t>. Pero sin exclusión el suministro es insuficiente.</a:t>
            </a:r>
          </a:p>
        </p:txBody>
      </p:sp>
    </p:spTree>
    <p:extLst>
      <p:ext uri="{BB962C8B-B14F-4D97-AF65-F5344CB8AC3E}">
        <p14:creationId xmlns:p14="http://schemas.microsoft.com/office/powerpoint/2010/main" val="30433933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¿Cómo se pagan?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Mediante la aplicación de tasas por el uso.</a:t>
            </a:r>
          </a:p>
          <a:p>
            <a:endParaRPr lang="es-EC" dirty="0"/>
          </a:p>
          <a:p>
            <a:r>
              <a:rPr lang="es-EC" dirty="0"/>
              <a:t>PROBLEMA DEL FREE RIDER.</a:t>
            </a:r>
          </a:p>
        </p:txBody>
      </p:sp>
    </p:spTree>
    <p:extLst>
      <p:ext uri="{BB962C8B-B14F-4D97-AF65-F5344CB8AC3E}">
        <p14:creationId xmlns:p14="http://schemas.microsoft.com/office/powerpoint/2010/main" val="398060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Objetivos de la política fiscal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1803042"/>
            <a:ext cx="9720073" cy="4506318"/>
          </a:xfrm>
        </p:spPr>
        <p:txBody>
          <a:bodyPr/>
          <a:lstStyle/>
          <a:p>
            <a:r>
              <a:rPr lang="es-EC" dirty="0"/>
              <a:t>Los objetivos que persigue la política fiscal son los siguientes:</a:t>
            </a:r>
          </a:p>
          <a:p>
            <a:r>
              <a:rPr lang="es-EC" b="1" dirty="0"/>
              <a:t>A corto plazo</a:t>
            </a:r>
            <a:r>
              <a:rPr lang="es-EC" dirty="0"/>
              <a:t>, estabilizar la economía y el ciclo a través del saldo presupuestario.</a:t>
            </a:r>
          </a:p>
          <a:p>
            <a:r>
              <a:rPr lang="es-EC" b="1" dirty="0"/>
              <a:t>En el largo plazo</a:t>
            </a:r>
            <a:r>
              <a:rPr lang="es-EC" dirty="0"/>
              <a:t>, persigue incrementar la capacidad de crecimiento del país mediante el gasto -I+D, educación, e inversión en infraestructuras, </a:t>
            </a:r>
            <a:r>
              <a:rPr lang="es-EC" dirty="0" err="1"/>
              <a:t>etc</a:t>
            </a:r>
            <a:r>
              <a:rPr lang="es-EC" dirty="0"/>
              <a:t>- y del ingreso -incentivos al ahorro-.</a:t>
            </a:r>
          </a:p>
          <a:p>
            <a:r>
              <a:rPr lang="es-EC" b="1" dirty="0"/>
              <a:t>Simultáneamente</a:t>
            </a:r>
            <a:r>
              <a:rPr lang="es-EC" dirty="0"/>
              <a:t>, persigue el objetivo de equidad y redistribución de la renta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672212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Elección pública</a:t>
            </a:r>
            <a:br>
              <a:rPr lang="es-EC" dirty="0"/>
            </a:b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17287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Mecanismos públicos para asignar los recursos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- VOTOS-</a:t>
            </a:r>
            <a:r>
              <a:rPr lang="es-EC" dirty="0">
                <a:sym typeface="Wingdings" panose="05000000000000000000" pitchFamily="2" charset="2"/>
              </a:rPr>
              <a:t> ASIGNACIÓN DE RECURSOS DE ACUERDO A UN PRESUPUESTO.</a:t>
            </a:r>
          </a:p>
          <a:p>
            <a:endParaRPr lang="es-EC" dirty="0">
              <a:sym typeface="Wingdings" panose="05000000000000000000" pitchFamily="2" charset="2"/>
            </a:endParaRPr>
          </a:p>
          <a:p>
            <a:r>
              <a:rPr lang="es-EC" dirty="0">
                <a:sym typeface="Wingdings" panose="05000000000000000000" pitchFamily="2" charset="2"/>
              </a:rPr>
              <a:t>- DIFERENCIA ENTRE GASTAR PROPIO DINERO Y GASTAR EL DINERO DE LOS CIUDADANOS.</a:t>
            </a:r>
          </a:p>
          <a:p>
            <a:endParaRPr lang="es-EC" dirty="0">
              <a:sym typeface="Wingdings" panose="05000000000000000000" pitchFamily="2" charset="2"/>
            </a:endParaRPr>
          </a:p>
          <a:p>
            <a:r>
              <a:rPr lang="es-EC" dirty="0">
                <a:sym typeface="Wingdings" panose="05000000000000000000" pitchFamily="2" charset="2"/>
              </a:rPr>
              <a:t>- Votación de los ciudadanos por elección de UN GASTO PÚBLICO.</a:t>
            </a:r>
          </a:p>
          <a:p>
            <a:endParaRPr lang="es-EC" dirty="0">
              <a:sym typeface="Wingdings" panose="05000000000000000000" pitchFamily="2" charset="2"/>
            </a:endParaRPr>
          </a:p>
          <a:p>
            <a:r>
              <a:rPr lang="es-EC" dirty="0">
                <a:sym typeface="Wingdings" panose="05000000000000000000" pitchFamily="2" charset="2"/>
              </a:rPr>
              <a:t>- Agente público: Averiguar cuáles son las preferencias de aquellas en cuyo nombre toma la decisión.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43765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Preferencias individuales por los bienes públicos.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- Diferencias por gustos y preferencias. </a:t>
            </a:r>
          </a:p>
          <a:p>
            <a:r>
              <a:rPr lang="es-EC" dirty="0"/>
              <a:t>- Diferencias entre rentas e impuestos.</a:t>
            </a:r>
          </a:p>
          <a:p>
            <a:r>
              <a:rPr lang="es-EC" dirty="0"/>
              <a:t>- Personas más ricas tiene una renta más alta, por lo que normalmente prefieren gastar más en todos los bienes ???.</a:t>
            </a:r>
          </a:p>
          <a:p>
            <a:endParaRPr lang="es-EC" dirty="0"/>
          </a:p>
          <a:p>
            <a:r>
              <a:rPr lang="es-EC" dirty="0"/>
              <a:t>- Cuando el Estado gasta más en bienes públicos, las personas más ricas a menudo tienen que pagar una parte relativamente grande del </a:t>
            </a:r>
            <a:r>
              <a:rPr lang="es-EC" b="1" dirty="0"/>
              <a:t>coste adicional</a:t>
            </a:r>
            <a:r>
              <a:rPr lang="es-EC" dirty="0"/>
              <a:t>.</a:t>
            </a:r>
          </a:p>
          <a:p>
            <a:endParaRPr lang="es-EC" dirty="0"/>
          </a:p>
          <a:p>
            <a:pPr algn="ctr"/>
            <a:r>
              <a:rPr lang="es-EC" dirty="0">
                <a:solidFill>
                  <a:srgbClr val="FF0000"/>
                </a:solidFill>
              </a:rPr>
              <a:t>Precio en impuestos.  </a:t>
            </a:r>
            <a:r>
              <a:rPr lang="es-EC" dirty="0"/>
              <a:t>(Dólar adicional de pago por gasto adicional público)</a:t>
            </a:r>
          </a:p>
          <a:p>
            <a:endParaRPr lang="es-EC" dirty="0"/>
          </a:p>
        </p:txBody>
      </p:sp>
      <p:sp>
        <p:nvSpPr>
          <p:cNvPr id="4" name="Flecha abajo 3"/>
          <p:cNvSpPr/>
          <p:nvPr/>
        </p:nvSpPr>
        <p:spPr>
          <a:xfrm>
            <a:off x="7837714" y="5199017"/>
            <a:ext cx="352697" cy="613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60908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s-EC" sz="3500" b="1" dirty="0">
                <a:solidFill>
                  <a:schemeClr val="tx2">
                    <a:lumMod val="75000"/>
                  </a:schemeClr>
                </a:solidFill>
              </a:rPr>
              <a:t>PRECIO EN IMPUESTOS * GASTO PÚBLICO =</a:t>
            </a:r>
          </a:p>
          <a:p>
            <a:pPr algn="ctr"/>
            <a:endParaRPr lang="es-EC" sz="35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s-EC" sz="3500" b="1" dirty="0">
                <a:solidFill>
                  <a:schemeClr val="tx2">
                    <a:lumMod val="75000"/>
                  </a:schemeClr>
                </a:solidFill>
              </a:rPr>
              <a:t>DEUDA TRIBUTARIA DEL INDIVIDUO.</a:t>
            </a:r>
          </a:p>
          <a:p>
            <a:pPr algn="ctr"/>
            <a:endParaRPr lang="es-EC" sz="3500" b="1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s-EC" sz="3500" b="1" dirty="0">
                <a:solidFill>
                  <a:srgbClr val="C00000"/>
                </a:solidFill>
              </a:rPr>
              <a:t>PRECIO EN IMPUESTOS MÁS ALTO : RICOS APUESTAN A  QUE SE GASTE MENOS EN BIENES PÚBLICOS</a:t>
            </a:r>
            <a:r>
              <a:rPr lang="es-EC" sz="35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65810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Tributación uniforme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s-EC" sz="3500" b="1" dirty="0">
                    <a:solidFill>
                      <a:schemeClr val="tx2">
                        <a:lumMod val="75000"/>
                      </a:schemeClr>
                    </a:solidFill>
                  </a:rPr>
                  <a:t>- Paga igual, independientemente de la renta.</a:t>
                </a:r>
              </a:p>
              <a:p>
                <a:pPr algn="ctr"/>
                <a:endParaRPr lang="es-EC" sz="3500" b="1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s-EC" sz="3500" b="1" dirty="0">
                    <a:solidFill>
                      <a:schemeClr val="tx2">
                        <a:lumMod val="75000"/>
                      </a:schemeClr>
                    </a:solidFill>
                  </a:rPr>
                  <a:t>Precio en impuestos: 1/N.</a:t>
                </a:r>
              </a:p>
              <a:p>
                <a:pPr algn="ctr"/>
                <a:endParaRPr lang="es-EC" sz="3500" b="1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s-EC" sz="3500" b="1" dirty="0">
                    <a:solidFill>
                      <a:schemeClr val="tx2">
                        <a:lumMod val="75000"/>
                      </a:schemeClr>
                    </a:solidFill>
                  </a:rPr>
                  <a:t>DEUDA TRIBUTARIA: G 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C" sz="3500" b="1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C" sz="3500" b="1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C" sz="3500" b="1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s-EC" sz="3500" b="1" i="1" dirty="0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s-EC" sz="35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3636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060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Tributación </a:t>
            </a:r>
            <a:r>
              <a:rPr lang="es-EC" dirty="0" err="1"/>
              <a:t>pROPORCIONAL</a:t>
            </a:r>
            <a:endParaRPr lang="es-EC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ctr"/>
                <a:r>
                  <a:rPr lang="es-EC" sz="3500" b="1" dirty="0">
                    <a:solidFill>
                      <a:schemeClr val="tx2">
                        <a:lumMod val="75000"/>
                      </a:schemeClr>
                    </a:solidFill>
                  </a:rPr>
                  <a:t>-Todos pagan el mismo porcentaje de la renta.</a:t>
                </a:r>
              </a:p>
              <a:p>
                <a:pPr algn="ctr"/>
                <a:endParaRPr lang="es-EC" sz="3500" b="1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s-EC" sz="3500" b="1" dirty="0">
                    <a:solidFill>
                      <a:schemeClr val="tx2">
                        <a:lumMod val="75000"/>
                      </a:schemeClr>
                    </a:solidFill>
                  </a:rPr>
                  <a:t>Renta total: 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C" sz="35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C" sz="35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endParaRPr lang="es-EC" sz="3500" b="1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s-EC" sz="3500" b="1" dirty="0">
                    <a:solidFill>
                      <a:schemeClr val="tx2">
                        <a:lumMod val="75000"/>
                      </a:schemeClr>
                    </a:solidFill>
                  </a:rPr>
                  <a:t>Ingresos totales del Estado: t 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C" sz="35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C" sz="35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es-EC" sz="35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</a:p>
              <a:p>
                <a:pPr algn="ctr"/>
                <a:r>
                  <a:rPr lang="es-EC" sz="3500" b="1" dirty="0">
                    <a:solidFill>
                      <a:schemeClr val="tx2">
                        <a:lumMod val="75000"/>
                      </a:schemeClr>
                    </a:solidFill>
                  </a:rPr>
                  <a:t>Gasto público: t 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C" sz="35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C" sz="35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es-EC" sz="35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</a:p>
              <a:p>
                <a:pPr algn="ctr"/>
                <a:r>
                  <a:rPr lang="es-EC" sz="3500" b="1" dirty="0">
                    <a:solidFill>
                      <a:schemeClr val="tx2">
                        <a:lumMod val="75000"/>
                      </a:schemeClr>
                    </a:solidFill>
                  </a:rPr>
                  <a:t>Tipo impositivo: G / 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C" sz="35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C" sz="35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es-EC" sz="35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</a:p>
              <a:p>
                <a:pPr algn="ctr"/>
                <a:r>
                  <a:rPr lang="es-EC" sz="3500" b="1" dirty="0">
                    <a:solidFill>
                      <a:schemeClr val="tx2">
                        <a:lumMod val="75000"/>
                      </a:schemeClr>
                    </a:solidFill>
                  </a:rPr>
                  <a:t>Deuda tributaria: 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sz="35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sz="35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s-EC" sz="35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EC" sz="3500" b="1" dirty="0">
                    <a:solidFill>
                      <a:schemeClr val="tx2">
                        <a:lumMod val="75000"/>
                      </a:schemeClr>
                    </a:solidFill>
                  </a:rPr>
                  <a:t> = 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C" sz="35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sz="35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s-EC" sz="35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EC" sz="3500" b="1" dirty="0">
                    <a:solidFill>
                      <a:schemeClr val="tx2">
                        <a:lumMod val="75000"/>
                      </a:schemeClr>
                    </a:solidFill>
                  </a:rPr>
                  <a:t> / 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C" sz="35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C" sz="3500" b="1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es-EC" sz="3500" b="1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</a:p>
              <a:p>
                <a:pPr algn="ctr"/>
                <a:endParaRPr lang="es-EC" sz="35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4091" b="-1970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6749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Progresivo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C" sz="3500" b="1" dirty="0">
                <a:solidFill>
                  <a:schemeClr val="tx2">
                    <a:lumMod val="75000"/>
                  </a:schemeClr>
                </a:solidFill>
              </a:rPr>
              <a:t>Deuda tributaria aumenta más que </a:t>
            </a:r>
            <a:r>
              <a:rPr lang="es-EC" sz="3500" b="1" dirty="0" err="1">
                <a:solidFill>
                  <a:schemeClr val="tx2">
                    <a:lumMod val="75000"/>
                  </a:schemeClr>
                </a:solidFill>
              </a:rPr>
              <a:t>propocionalmente</a:t>
            </a:r>
            <a:r>
              <a:rPr lang="es-EC" sz="3500" b="1" dirty="0">
                <a:solidFill>
                  <a:schemeClr val="tx2">
                    <a:lumMod val="75000"/>
                  </a:schemeClr>
                </a:solidFill>
              </a:rPr>
              <a:t> conforme aumenta la renta y un sistema impositivo regresivo es aquel en el que aumenta menos que proporcionalmente. </a:t>
            </a:r>
          </a:p>
          <a:p>
            <a:pPr algn="ctr"/>
            <a:endParaRPr lang="es-EC" sz="35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35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Preferencia Nivel de gasto en bienes públicos.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7369" y="2286000"/>
            <a:ext cx="5956221" cy="4023360"/>
          </a:xfrm>
        </p:spPr>
        <p:txBody>
          <a:bodyPr/>
          <a:lstStyle/>
          <a:p>
            <a:r>
              <a:rPr lang="es-EC" sz="2800" b="1" dirty="0"/>
              <a:t>Sistema Proporcional: </a:t>
            </a:r>
          </a:p>
          <a:p>
            <a:pPr marL="0" indent="0">
              <a:buNone/>
            </a:pPr>
            <a:r>
              <a:rPr lang="es-EC" sz="2800" dirty="0"/>
              <a:t>Pobres tiene precio en impuestos más :…………… (alto / ba</a:t>
            </a:r>
            <a:r>
              <a:rPr lang="es-EC" sz="2800" u="sng" dirty="0"/>
              <a:t>j</a:t>
            </a:r>
            <a:r>
              <a:rPr lang="es-EC" sz="2800" dirty="0"/>
              <a:t>o), por lo que su nivel de gasto público es más …………….(a</a:t>
            </a:r>
            <a:r>
              <a:rPr lang="es-EC" sz="2800" u="sng" dirty="0"/>
              <a:t>l</a:t>
            </a:r>
            <a:r>
              <a:rPr lang="es-EC" sz="2800" dirty="0"/>
              <a:t>to/ bajo).</a:t>
            </a:r>
          </a:p>
          <a:p>
            <a:pPr marL="0" indent="0">
              <a:buNone/>
            </a:pPr>
            <a:r>
              <a:rPr lang="es-EC" sz="2800" dirty="0"/>
              <a:t>Efecto sustitución (precio en impuestos más bajo) es mayor al efecto renta.  Personas más pobres desean más bienes públicos que los ricos.</a:t>
            </a:r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590" y="2084832"/>
            <a:ext cx="5842608" cy="365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511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4884" y="2834640"/>
            <a:ext cx="5930464" cy="4023360"/>
          </a:xfrm>
        </p:spPr>
        <p:txBody>
          <a:bodyPr/>
          <a:lstStyle/>
          <a:p>
            <a:r>
              <a:rPr lang="es-EC" sz="2800" b="1" dirty="0"/>
              <a:t>Sistema Uniforme:  (Sólo efecto renta)</a:t>
            </a:r>
          </a:p>
          <a:p>
            <a:pPr marL="0" indent="0">
              <a:buNone/>
            </a:pPr>
            <a:r>
              <a:rPr lang="es-EC" sz="2800" dirty="0"/>
              <a:t>Ricos  prefieren un nivel de gasto público  más …………….(al</a:t>
            </a:r>
            <a:r>
              <a:rPr lang="es-EC" sz="2800" u="sng" dirty="0"/>
              <a:t>t</a:t>
            </a:r>
            <a:r>
              <a:rPr lang="es-EC" sz="2800" dirty="0"/>
              <a:t>o/ bajo).</a:t>
            </a:r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441" y="2598699"/>
            <a:ext cx="5443559" cy="371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572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sz="5400" b="1" dirty="0">
                <a:solidFill>
                  <a:srgbClr val="C00000"/>
                </a:solidFill>
              </a:rPr>
              <a:t>Utilidad depende del nivel de gasto público.</a:t>
            </a:r>
            <a:br>
              <a:rPr lang="es-EC" sz="5400" b="1" dirty="0">
                <a:solidFill>
                  <a:srgbClr val="C00000"/>
                </a:solidFill>
              </a:rPr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93" y="1824561"/>
            <a:ext cx="4951324" cy="431820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619" y="1369176"/>
            <a:ext cx="5653825" cy="44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6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Política fiscal expansiva 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366" y="1867437"/>
            <a:ext cx="11681138" cy="4441923"/>
          </a:xfrm>
        </p:spPr>
        <p:txBody>
          <a:bodyPr>
            <a:normAutofit/>
          </a:bodyPr>
          <a:lstStyle/>
          <a:p>
            <a:r>
              <a:rPr lang="es-EC" dirty="0"/>
              <a:t>Se lleva a cabo en situaciones de decrecimiento económico y cuando hay altos niveles de paro, el Gobierno tendrá que aplicar una política fiscal expansiva para aumentar el gasto agregado (Consumo + Inversión + Gasto + Exportaciones – Importaciones), aumentando la renta efectiva y para disminuir la tasa de paro. </a:t>
            </a:r>
          </a:p>
          <a:p>
            <a:r>
              <a:rPr lang="es-EC" dirty="0"/>
              <a:t>La política fiscal expansiva puede ser de cinco tipos o vías de aplicación: Una reducción de los impuestos, consiguiendo un impacto positivo sobre el consumo.</a:t>
            </a:r>
          </a:p>
          <a:p>
            <a:r>
              <a:rPr lang="es-EC" dirty="0"/>
              <a:t>Un aumento de los gastos del Gobierno, desplazando al alza el gasto agregado.</a:t>
            </a:r>
          </a:p>
          <a:p>
            <a:r>
              <a:rPr lang="es-EC" dirty="0"/>
              <a:t>Estímulos a la inversión privada a través de bonificaciones o exenciones fiscales. La finalidad es provocar aumentos en la demanda agregada.</a:t>
            </a:r>
          </a:p>
          <a:p>
            <a:r>
              <a:rPr lang="es-EC" dirty="0"/>
              <a:t>Incentivos fiscales para estimular la demanda de los no residentes (mayores exportaciones netas)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471952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ejercicio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sz="2400" dirty="0"/>
              <a:t>Suponga que dispone de la siguiente función de utilidad XY. El gasto público es de 40. El precio de los bienes públicos es de $4 y el de los privados $2. Encuentre el nivel óptimo de consumo de los dos bienes</a:t>
            </a:r>
            <a:r>
              <a:rPr lang="es-EC" dirty="0"/>
              <a:t> y el valor de la utilidad registrada.</a:t>
            </a:r>
          </a:p>
        </p:txBody>
      </p:sp>
    </p:spTree>
    <p:extLst>
      <p:ext uri="{BB962C8B-B14F-4D97-AF65-F5344CB8AC3E}">
        <p14:creationId xmlns:p14="http://schemas.microsoft.com/office/powerpoint/2010/main" val="26659354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>
                <a:solidFill>
                  <a:srgbClr val="C00000"/>
                </a:solidFill>
              </a:rPr>
              <a:t>Problema de agregación de preferencias.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C" sz="3500" dirty="0"/>
              <a:t>Averiguar el nivel de bienes públicos que desea cada persona.</a:t>
            </a:r>
          </a:p>
          <a:p>
            <a:endParaRPr lang="es-EC" sz="3500" dirty="0"/>
          </a:p>
          <a:p>
            <a:r>
              <a:rPr lang="es-EC" sz="3500" dirty="0"/>
              <a:t>Cada persona prefiere un nivel de gasto público, el nivel preferido depende de la renta del individuo como del sistema impositivo.</a:t>
            </a:r>
          </a:p>
          <a:p>
            <a:endParaRPr lang="es-EC" sz="3500" dirty="0"/>
          </a:p>
          <a:p>
            <a:r>
              <a:rPr lang="es-EC" sz="3500" dirty="0"/>
              <a:t>Decisión colectiva.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968075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092653"/>
            <a:ext cx="9206220" cy="427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393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Elección por mayoría.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C" dirty="0"/>
              <a:t> VOTANTE 1:  Prefiere A </a:t>
            </a:r>
            <a:r>
              <a:rPr lang="es-EC" dirty="0" err="1"/>
              <a:t>a</a:t>
            </a:r>
            <a:r>
              <a:rPr lang="es-EC" dirty="0"/>
              <a:t> B y B a C.</a:t>
            </a:r>
          </a:p>
          <a:p>
            <a:pPr algn="ctr"/>
            <a:r>
              <a:rPr lang="es-EC" dirty="0"/>
              <a:t>Votante 2 prefiere C a </a:t>
            </a:r>
            <a:r>
              <a:rPr lang="es-EC" dirty="0" err="1"/>
              <a:t>A</a:t>
            </a:r>
            <a:r>
              <a:rPr lang="es-EC" dirty="0"/>
              <a:t> y A </a:t>
            </a:r>
            <a:r>
              <a:rPr lang="es-EC" dirty="0" err="1"/>
              <a:t>a</a:t>
            </a:r>
            <a:r>
              <a:rPr lang="es-EC" dirty="0"/>
              <a:t> B.</a:t>
            </a:r>
          </a:p>
          <a:p>
            <a:pPr algn="ctr"/>
            <a:r>
              <a:rPr lang="es-EC" dirty="0" err="1"/>
              <a:t>Votenta</a:t>
            </a:r>
            <a:r>
              <a:rPr lang="es-EC" dirty="0"/>
              <a:t> 3 prefiere B a C y C a </a:t>
            </a:r>
            <a:r>
              <a:rPr lang="es-EC" dirty="0" err="1"/>
              <a:t>A</a:t>
            </a:r>
            <a:r>
              <a:rPr lang="es-EC" dirty="0"/>
              <a:t>.</a:t>
            </a:r>
          </a:p>
          <a:p>
            <a:pPr algn="ctr"/>
            <a:endParaRPr lang="es-EC" dirty="0"/>
          </a:p>
          <a:p>
            <a:pPr algn="ctr"/>
            <a:r>
              <a:rPr lang="es-EC" b="1" dirty="0"/>
              <a:t>PARADOJA DEL VOTO.</a:t>
            </a:r>
          </a:p>
          <a:p>
            <a:pPr marL="0" indent="0" algn="ctr">
              <a:buNone/>
            </a:pPr>
            <a:r>
              <a:rPr lang="es-EC" b="1" dirty="0"/>
              <a:t>Implica </a:t>
            </a:r>
            <a:r>
              <a:rPr lang="es-EC" dirty="0"/>
              <a:t>que la voluntad de mayorías entran en conflictos entre sí, en otras palabras es posible que un procedimiento de elección falle el criterio «siempre-un-ganador. Cuando esto ocurre, usualmente se debe a que las mayorías en conflicto están formadas por diferentes grupos de individuos.</a:t>
            </a:r>
            <a:endParaRPr lang="es-EC" b="1" dirty="0"/>
          </a:p>
          <a:p>
            <a:pPr algn="ctr"/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219575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TEOREMA DE IMPOSIBILIDAD DE ARROW.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C" dirty="0"/>
              <a:t>Mecanismo político ideal dispone de cuatro características:</a:t>
            </a:r>
          </a:p>
          <a:p>
            <a:endParaRPr lang="es-EC" dirty="0"/>
          </a:p>
          <a:p>
            <a:pPr marL="0" indent="0">
              <a:buNone/>
            </a:pPr>
            <a:r>
              <a:rPr lang="es-EC" dirty="0"/>
              <a:t>1. Transitividad. </a:t>
            </a:r>
          </a:p>
          <a:p>
            <a:pPr marL="0" indent="0">
              <a:buNone/>
            </a:pPr>
            <a:r>
              <a:rPr lang="es-EC" dirty="0"/>
              <a:t>2. Decisión no dictatorial</a:t>
            </a:r>
          </a:p>
          <a:p>
            <a:pPr marL="0" indent="0">
              <a:buNone/>
            </a:pPr>
            <a:r>
              <a:rPr lang="es-EC" dirty="0"/>
              <a:t>3. Independencia de opciones relevantes. (Elección de dos no depende de una tercera).</a:t>
            </a:r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r>
              <a:rPr lang="es-EC" dirty="0"/>
              <a:t>4. Dominio no restringido (Funcionar independientemente de cuál sea el conjunto de preferencias e independientemente de cuáles sean las distintas opciones entre las que hay que elegir).</a:t>
            </a:r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223535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Preferencias </a:t>
            </a:r>
            <a:r>
              <a:rPr lang="es-EC" dirty="0" err="1"/>
              <a:t>unimodales</a:t>
            </a:r>
            <a:r>
              <a:rPr lang="es-EC" dirty="0"/>
              <a:t>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5221" y="2252950"/>
            <a:ext cx="6184194" cy="4023360"/>
          </a:xfrm>
        </p:spPr>
        <p:txBody>
          <a:bodyPr/>
          <a:lstStyle/>
          <a:p>
            <a:r>
              <a:rPr lang="es-EC" dirty="0"/>
              <a:t>Si el perfil de preferencias tiene un único máximo es </a:t>
            </a:r>
            <a:r>
              <a:rPr lang="es-EC" dirty="0" err="1"/>
              <a:t>unimodal</a:t>
            </a:r>
            <a:r>
              <a:rPr lang="es-EC" dirty="0"/>
              <a:t>. (Equilibrio en el sistema de votación por mayoría).</a:t>
            </a:r>
          </a:p>
          <a:p>
            <a:endParaRPr lang="es-EC" dirty="0"/>
          </a:p>
          <a:p>
            <a:r>
              <a:rPr lang="es-EC" dirty="0"/>
              <a:t>Referencias por un bien público donde no existe necesariamente la opción de un bien privado normalmente son </a:t>
            </a:r>
            <a:r>
              <a:rPr lang="es-EC" dirty="0" err="1"/>
              <a:t>unimodales</a:t>
            </a:r>
            <a:r>
              <a:rPr lang="es-EC" dirty="0"/>
              <a:t>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15" y="159637"/>
            <a:ext cx="4617150" cy="698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835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Votante mediano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Soporta una parte menor de beneficios y una parte menor de los costos.</a:t>
            </a:r>
          </a:p>
          <a:p>
            <a:endParaRPr lang="es-EC" dirty="0"/>
          </a:p>
          <a:p>
            <a:r>
              <a:rPr lang="es-EC" dirty="0"/>
              <a:t>Tendencia proporcional.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083245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Equilibrio de </a:t>
            </a:r>
            <a:r>
              <a:rPr lang="es-EC" dirty="0" err="1"/>
              <a:t>lindhal</a:t>
            </a:r>
            <a:r>
              <a:rPr lang="es-EC" dirty="0"/>
              <a:t>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4111" y="2084832"/>
            <a:ext cx="6231695" cy="4023360"/>
          </a:xfrm>
        </p:spPr>
        <p:txBody>
          <a:bodyPr>
            <a:normAutofit fontScale="92500" lnSpcReduction="10000"/>
          </a:bodyPr>
          <a:lstStyle/>
          <a:p>
            <a:r>
              <a:rPr lang="es-EC" dirty="0"/>
              <a:t>En bienes públicos el equilibrio es la intersección de la demanda agregada y el </a:t>
            </a:r>
            <a:r>
              <a:rPr lang="es-EC" dirty="0" err="1"/>
              <a:t>CMg</a:t>
            </a:r>
            <a:r>
              <a:rPr lang="es-EC" dirty="0"/>
              <a:t>.</a:t>
            </a:r>
          </a:p>
          <a:p>
            <a:endParaRPr lang="es-EC" dirty="0"/>
          </a:p>
          <a:p>
            <a:r>
              <a:rPr lang="es-EC" dirty="0"/>
              <a:t>Conjunto de precios en impuestos que se suman al costo marginal de producir, prefieran el mismo nivel de gasto público.</a:t>
            </a:r>
          </a:p>
          <a:p>
            <a:endParaRPr lang="es-EC" dirty="0"/>
          </a:p>
          <a:p>
            <a:r>
              <a:rPr lang="es-EC" dirty="0"/>
              <a:t>Es eficiente en el sentido de Pareto.</a:t>
            </a:r>
          </a:p>
          <a:p>
            <a:endParaRPr lang="es-EC" dirty="0"/>
          </a:p>
          <a:p>
            <a:r>
              <a:rPr lang="es-EC" dirty="0"/>
              <a:t>Problema: información oculta por parte de los consumidores.</a:t>
            </a:r>
          </a:p>
          <a:p>
            <a:endParaRPr lang="es-EC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788" y="464113"/>
            <a:ext cx="5033282" cy="624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597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200" b="1" dirty="0">
                <a:solidFill>
                  <a:srgbClr val="C00000"/>
                </a:solidFill>
              </a:rPr>
              <a:t>TEORÍA ECONÓMICA DE LA POLÍTICA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286000"/>
            <a:ext cx="4224271" cy="4023360"/>
          </a:xfrm>
        </p:spPr>
        <p:txBody>
          <a:bodyPr>
            <a:normAutofit/>
          </a:bodyPr>
          <a:lstStyle/>
          <a:p>
            <a:r>
              <a:rPr lang="es-ES" sz="3100" b="1" dirty="0"/>
              <a:t>- ELECCIONES.</a:t>
            </a:r>
          </a:p>
          <a:p>
            <a:endParaRPr lang="es-ES" sz="3100" b="1" dirty="0"/>
          </a:p>
          <a:p>
            <a:r>
              <a:rPr lang="es-ES" sz="3100" b="1" dirty="0"/>
              <a:t>- PRECIO PERSONALIZADO por unidad de bien público: SEGÚN PARTICIPACIÓN TRIBUTARIA: </a:t>
            </a:r>
            <a:r>
              <a:rPr lang="es-ES" sz="3500" b="1" dirty="0">
                <a:solidFill>
                  <a:srgbClr val="C00000"/>
                </a:solidFill>
              </a:rPr>
              <a:t>PRECIOS LINDAHL.</a:t>
            </a:r>
          </a:p>
          <a:p>
            <a:endParaRPr lang="es-ES" sz="3500" b="1" dirty="0">
              <a:solidFill>
                <a:srgbClr val="C0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399" y="2084832"/>
            <a:ext cx="6419861" cy="407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087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Comparación de los mecanismos de elección pública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>
            <a:noAutofit/>
          </a:bodyPr>
          <a:lstStyle/>
          <a:p>
            <a:r>
              <a:rPr lang="es-EC" b="1" dirty="0"/>
              <a:t>Elección por mayoría.</a:t>
            </a:r>
          </a:p>
          <a:p>
            <a:endParaRPr lang="es-EC" dirty="0"/>
          </a:p>
          <a:p>
            <a:r>
              <a:rPr lang="es-EC" dirty="0"/>
              <a:t>Puede no existir un equilibrio</a:t>
            </a:r>
          </a:p>
          <a:p>
            <a:r>
              <a:rPr lang="es-EC" dirty="0"/>
              <a:t>Cuando existe un equilibrio, generalmente no es eficiente en el mercado de Pareto.</a:t>
            </a:r>
          </a:p>
          <a:p>
            <a:endParaRPr lang="es-EC" dirty="0"/>
          </a:p>
          <a:p>
            <a:r>
              <a:rPr lang="es-EC" b="1" dirty="0"/>
              <a:t>Equilibrio de </a:t>
            </a:r>
            <a:r>
              <a:rPr lang="es-EC" b="1" dirty="0" err="1"/>
              <a:t>Lindahl</a:t>
            </a:r>
            <a:r>
              <a:rPr lang="es-EC" b="1" dirty="0"/>
              <a:t>.</a:t>
            </a:r>
          </a:p>
          <a:p>
            <a:endParaRPr lang="es-EC" dirty="0"/>
          </a:p>
          <a:p>
            <a:r>
              <a:rPr lang="es-EC" dirty="0"/>
              <a:t>Siempre existe un equilibrio.</a:t>
            </a:r>
          </a:p>
          <a:p>
            <a:r>
              <a:rPr lang="es-EC" dirty="0"/>
              <a:t>El equilibrio siempre es eficiente en el sentido de Pareto.</a:t>
            </a:r>
          </a:p>
          <a:p>
            <a:r>
              <a:rPr lang="es-EC" dirty="0"/>
              <a:t>Los individuos no tienen un incentivo para revelar sinceramente sus preferencias.</a:t>
            </a:r>
          </a:p>
        </p:txBody>
      </p:sp>
    </p:spTree>
    <p:extLst>
      <p:ext uri="{BB962C8B-B14F-4D97-AF65-F5344CB8AC3E}">
        <p14:creationId xmlns:p14="http://schemas.microsoft.com/office/powerpoint/2010/main" val="392193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Política fiscal CONTRACTIVA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Cuando existe una situación inflacionista provocada por un exceso de </a:t>
            </a:r>
            <a:r>
              <a:rPr lang="es-EC" dirty="0">
                <a:hlinkClick r:id="rId2"/>
              </a:rPr>
              <a:t>demanda agregada</a:t>
            </a:r>
            <a:r>
              <a:rPr lang="es-EC" dirty="0"/>
              <a:t>. En este caso sería necesaria una aplicación de política fiscal restrictiva, procediendo de forma contraria para reducir el gasto agregado. Se aumentarían los impuestos.</a:t>
            </a:r>
          </a:p>
          <a:p>
            <a:r>
              <a:rPr lang="es-EC" dirty="0"/>
              <a:t>Se reduciría el gasto público.</a:t>
            </a:r>
          </a:p>
          <a:p>
            <a:r>
              <a:rPr lang="es-EC" dirty="0"/>
              <a:t>Se actuaría para desalentar las inversiones privadas y las exportaciones netas (menores exportaciones netas).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1223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FINANZAS PÚBLICAS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C" sz="2800" dirty="0"/>
              <a:t>Esta rama de la </a:t>
            </a:r>
            <a:r>
              <a:rPr lang="es-EC" sz="2800" b="1" u="sng" dirty="0">
                <a:hlinkClick r:id="rId2"/>
              </a:rPr>
              <a:t>economía</a:t>
            </a:r>
            <a:r>
              <a:rPr lang="es-EC" sz="2800" dirty="0"/>
              <a:t> se encarga de analizar la obtención, gestión y administración de fondos.</a:t>
            </a:r>
          </a:p>
          <a:p>
            <a:pPr algn="just"/>
            <a:endParaRPr lang="es-EC" sz="2800" dirty="0"/>
          </a:p>
          <a:p>
            <a:pPr algn="just" fontAlgn="base"/>
            <a:r>
              <a:rPr lang="es-EC" sz="2800" dirty="0"/>
              <a:t>El principal objetivo estatal a través de las finanzas públicas suele ser el fomento de la plena ocupación y el control de la demanda agregada.</a:t>
            </a:r>
          </a:p>
          <a:p>
            <a:pPr algn="just" fontAlgn="base"/>
            <a:endParaRPr lang="es-EC" sz="2800" dirty="0"/>
          </a:p>
          <a:p>
            <a:pPr algn="just" fontAlgn="base"/>
            <a:r>
              <a:rPr lang="es-EC" sz="2800" dirty="0"/>
              <a:t>La intervención del Estado en las finanzas, por lo tanto, se da a través de la variación del gasto público y de los impuestos. 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60478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base"/>
            <a:r>
              <a:rPr lang="es-EC" sz="2600" dirty="0"/>
              <a:t>El gasto público es la </a:t>
            </a:r>
            <a:r>
              <a:rPr lang="es-EC" sz="2600" b="1" u="sng" dirty="0">
                <a:hlinkClick r:id="rId2"/>
              </a:rPr>
              <a:t>inversión</a:t>
            </a:r>
            <a:r>
              <a:rPr lang="es-EC" sz="2600" dirty="0"/>
              <a:t> que realiza el Estado en distintos proyectos de interés social. Para poder concretar las inversiones, es decir, mantener el gasto público, las autoridades deben asegurarse de recaudar impuestos.</a:t>
            </a:r>
          </a:p>
          <a:p>
            <a:pPr algn="just" fontAlgn="base"/>
            <a:endParaRPr lang="es-EC" sz="2600" dirty="0"/>
          </a:p>
          <a:p>
            <a:pPr algn="just" fontAlgn="base"/>
            <a:r>
              <a:rPr lang="es-EC" sz="2600" dirty="0"/>
              <a:t>El </a:t>
            </a:r>
            <a:r>
              <a:rPr lang="es-EC" sz="2600" u="sng" dirty="0">
                <a:hlinkClick r:id="rId3"/>
              </a:rPr>
              <a:t>gasto</a:t>
            </a:r>
            <a:r>
              <a:rPr lang="es-EC" sz="2600" dirty="0"/>
              <a:t> público, por otra parte, puede funcionar como </a:t>
            </a:r>
            <a:r>
              <a:rPr lang="es-EC" sz="2600" b="1" dirty="0"/>
              <a:t>estímulo del consumo</a:t>
            </a:r>
            <a:r>
              <a:rPr lang="es-EC" sz="2600" dirty="0"/>
              <a:t>. (EMPLEO).</a:t>
            </a:r>
          </a:p>
          <a:p>
            <a:pPr algn="just" fontAlgn="base"/>
            <a:endParaRPr lang="es-EC" sz="2600" dirty="0"/>
          </a:p>
          <a:p>
            <a:pPr algn="just" fontAlgn="base"/>
            <a:r>
              <a:rPr lang="es-EC" sz="2600" dirty="0"/>
              <a:t>Los impuestos suelen estar vinculados a los ingresos de las personas: a mayores ingresos, mayores impuestos para pagar.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705050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FUNCIONES FINANZAS PÚBLICAS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1721" y="1680693"/>
            <a:ext cx="10244886" cy="4945487"/>
          </a:xfrm>
        </p:spPr>
        <p:txBody>
          <a:bodyPr>
            <a:noAutofit/>
          </a:bodyPr>
          <a:lstStyle/>
          <a:p>
            <a:r>
              <a:rPr lang="es-EC" sz="2400" dirty="0"/>
              <a:t>-Formular la política fiscal y financiera de corto, mediano y largo plazo en función de la política económica y social del Gobierno.</a:t>
            </a:r>
          </a:p>
          <a:p>
            <a:br>
              <a:rPr lang="es-EC" sz="2400" dirty="0"/>
            </a:br>
            <a:r>
              <a:rPr lang="es-EC" sz="2400" dirty="0"/>
              <a:t>-Proponer al organismo Ejecutivo, la política presupuestaria y las normas para su ejecución, dirigiendo, coordinando y consolidando la formulación del proyecto del presupuesto General de Ingresos y Egresos del Estado. (DEUDA PÚBLICA)</a:t>
            </a:r>
          </a:p>
          <a:p>
            <a:br>
              <a:rPr lang="es-EC" sz="2400" dirty="0"/>
            </a:br>
            <a:r>
              <a:rPr lang="es-EC" sz="2400" dirty="0"/>
              <a:t>-Proponer al SRI, las normas para la desconcentración en la percepción de ingresos y  la programación del flujo de ingresos provenientes de la recaudación de los impuestos.</a:t>
            </a:r>
          </a:p>
          <a:p>
            <a:br>
              <a:rPr lang="es-EC" sz="2400" dirty="0"/>
            </a:br>
            <a:r>
              <a:rPr lang="es-EC" sz="2400" dirty="0"/>
              <a:t>-Transferir los organismos y entidades del Estado los recursos financieros asignados en sus respectivos presupuestos, de acuerdo con la captación de los ingresos.</a:t>
            </a:r>
          </a:p>
          <a:p>
            <a:br>
              <a:rPr lang="es-EC" sz="2400" dirty="0"/>
            </a:br>
            <a:r>
              <a:rPr lang="es-EC" sz="2400" dirty="0"/>
              <a:t>-Llevar el registro consolidado de la ejecución presupuestaria y de la contabilidad del estado, facilitar los lineamientos de su aplicación desconcentrada, así como preparar los informes analíticos y consolidados correspondientes.</a:t>
            </a:r>
            <a:br>
              <a:rPr lang="es-EC" sz="2400" dirty="0"/>
            </a:b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3962339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4964</TotalTime>
  <Words>2493</Words>
  <Application>Microsoft Office PowerPoint</Application>
  <PresentationFormat>Panorámica</PresentationFormat>
  <Paragraphs>268</Paragraphs>
  <Slides>59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59</vt:i4>
      </vt:variant>
    </vt:vector>
  </HeadingPairs>
  <TitlesOfParts>
    <vt:vector size="65" baseType="lpstr">
      <vt:lpstr>Cambria Math</vt:lpstr>
      <vt:lpstr>Tw Cen MT</vt:lpstr>
      <vt:lpstr>Tw Cen MT Condensed</vt:lpstr>
      <vt:lpstr>Wingdings</vt:lpstr>
      <vt:lpstr>Wingdings 3</vt:lpstr>
      <vt:lpstr>Integral</vt:lpstr>
      <vt:lpstr>UNIDAD 1: ECONOMÍA DEL SECTOR PÚBLICO</vt:lpstr>
      <vt:lpstr>CONTENIDO</vt:lpstr>
      <vt:lpstr>Presentación de PowerPoint</vt:lpstr>
      <vt:lpstr>Objetivos de la política fiscal</vt:lpstr>
      <vt:lpstr>Política fiscal expansiva </vt:lpstr>
      <vt:lpstr>Política fiscal CONTRACTIVA</vt:lpstr>
      <vt:lpstr>FINANZAS PÚBLICAS</vt:lpstr>
      <vt:lpstr>Presentación de PowerPoint</vt:lpstr>
      <vt:lpstr>FUNCIONES FINANZAS PÚBLICAS</vt:lpstr>
      <vt:lpstr>FUNCIONES FINANZAS PÚBLICAS</vt:lpstr>
      <vt:lpstr>Presentación de PowerPoint</vt:lpstr>
      <vt:lpstr>ANÁLISIS NORMATIVO: ECONOMÍA DEL BIENESTAR: caja de edgeworth.</vt:lpstr>
      <vt:lpstr>ANÁLISIS NORMATIVO: ECONOMÍA DEL BIENESTAR: caja de edgeworth.</vt:lpstr>
      <vt:lpstr>ANÁLISIS NORMATIVO: ECONOMÍA DEL BIENESTAR: caja de edgeworth.</vt:lpstr>
      <vt:lpstr>ANÁLISIS NORMATIVO: ECONOMÍA DEL BIENESTAR: caja de edgeworth.</vt:lpstr>
      <vt:lpstr>ANÁLISIS NORMATIVO: ECONOMÍA DEL BIENESTAR: caja de edgeworth.</vt:lpstr>
      <vt:lpstr>ANÁLISIS NORMATIVO: ECONOMÍA DEL BIENESTAR: caja de edgeworth.</vt:lpstr>
      <vt:lpstr>Presentación de PowerPoint</vt:lpstr>
      <vt:lpstr>Curva de contrato</vt:lpstr>
      <vt:lpstr>Relación de producción - eficiencia</vt:lpstr>
      <vt:lpstr>SEGUNDO TEOREMA DE BIENESTAR</vt:lpstr>
      <vt:lpstr>FUNCIÓN DE UTILIDAD.</vt:lpstr>
      <vt:lpstr>VENTAJAS ABSOLUTAS Y COMPARATIVAS DE BIENES</vt:lpstr>
      <vt:lpstr>VENTAJAS ABSOLUTAS Y COMPARATIVAS DE BIENES</vt:lpstr>
      <vt:lpstr>FALLOS DEL MERCADO  ¿CUÁLES SON? </vt:lpstr>
      <vt:lpstr>FALLOS DEL MERCADO  ¿CUÁLES SON? </vt:lpstr>
      <vt:lpstr>PODER DE MERCADO</vt:lpstr>
      <vt:lpstr>PODER DE MERCADO</vt:lpstr>
      <vt:lpstr>INFORMACIÓN INCOMPLETA</vt:lpstr>
      <vt:lpstr>EXTERNALIDADES</vt:lpstr>
      <vt:lpstr>BIENES PÚBLICOS</vt:lpstr>
      <vt:lpstr>Bien público PURO</vt:lpstr>
      <vt:lpstr>BIENES PRIVADOS SUMINISTRADOS POR EL ESTADO</vt:lpstr>
      <vt:lpstr>MECANISMOS PARA RACIONALIZAR  LOS BP</vt:lpstr>
      <vt:lpstr>PROVISIÓN UNIFORME</vt:lpstr>
      <vt:lpstr>COLA</vt:lpstr>
      <vt:lpstr>OPTIMIZACIÓN </vt:lpstr>
      <vt:lpstr>FALLOS DEL BIEN PÚBLICO</vt:lpstr>
      <vt:lpstr>¿Cómo se pagan?</vt:lpstr>
      <vt:lpstr>Elección pública </vt:lpstr>
      <vt:lpstr>Mecanismos públicos para asignar los recursos</vt:lpstr>
      <vt:lpstr>Preferencias individuales por los bienes públicos.</vt:lpstr>
      <vt:lpstr>Presentación de PowerPoint</vt:lpstr>
      <vt:lpstr>Tributación uniforme</vt:lpstr>
      <vt:lpstr>Tributación pROPORCIONAL</vt:lpstr>
      <vt:lpstr>Progresivo</vt:lpstr>
      <vt:lpstr>Preferencia Nivel de gasto en bienes públicos.</vt:lpstr>
      <vt:lpstr>Presentación de PowerPoint</vt:lpstr>
      <vt:lpstr>Utilidad depende del nivel de gasto público. </vt:lpstr>
      <vt:lpstr>ejercicio</vt:lpstr>
      <vt:lpstr>Problema de agregación de preferencias.</vt:lpstr>
      <vt:lpstr>Presentación de PowerPoint</vt:lpstr>
      <vt:lpstr>Elección por mayoría.</vt:lpstr>
      <vt:lpstr>TEOREMA DE IMPOSIBILIDAD DE ARROW.</vt:lpstr>
      <vt:lpstr>Preferencias unimodales.</vt:lpstr>
      <vt:lpstr>Votante mediano</vt:lpstr>
      <vt:lpstr>Equilibrio de lindhal.</vt:lpstr>
      <vt:lpstr>TEORÍA ECONÓMICA DE LA POLÍTICA</vt:lpstr>
      <vt:lpstr>Comparación de los mecanismos de elección pública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1: ECONOMÍA DEL SECTOR PÚBLICO</dc:title>
  <dc:creator>user</dc:creator>
  <cp:lastModifiedBy>Luis Santiago Sarmiento Moscoso</cp:lastModifiedBy>
  <cp:revision>33</cp:revision>
  <dcterms:created xsi:type="dcterms:W3CDTF">2017-03-13T14:05:43Z</dcterms:created>
  <dcterms:modified xsi:type="dcterms:W3CDTF">2021-10-15T15:46:15Z</dcterms:modified>
</cp:coreProperties>
</file>