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3"/>
  </p:notesMasterIdLst>
  <p:sldIdLst>
    <p:sldId id="256" r:id="rId2"/>
    <p:sldId id="410" r:id="rId3"/>
    <p:sldId id="463" r:id="rId4"/>
    <p:sldId id="398" r:id="rId5"/>
    <p:sldId id="411" r:id="rId6"/>
    <p:sldId id="465" r:id="rId7"/>
    <p:sldId id="464" r:id="rId8"/>
    <p:sldId id="412" r:id="rId9"/>
    <p:sldId id="420" r:id="rId10"/>
    <p:sldId id="413" r:id="rId11"/>
    <p:sldId id="419" r:id="rId12"/>
    <p:sldId id="414" r:id="rId13"/>
    <p:sldId id="466" r:id="rId14"/>
    <p:sldId id="462" r:id="rId15"/>
    <p:sldId id="478" r:id="rId16"/>
    <p:sldId id="479" r:id="rId17"/>
    <p:sldId id="480" r:id="rId18"/>
    <p:sldId id="476" r:id="rId19"/>
    <p:sldId id="477" r:id="rId20"/>
    <p:sldId id="399" r:id="rId21"/>
    <p:sldId id="40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5326" autoAdjust="0"/>
  </p:normalViewPr>
  <p:slideViewPr>
    <p:cSldViewPr snapToGrid="0">
      <p:cViewPr varScale="1">
        <p:scale>
          <a:sx n="72" d="100"/>
          <a:sy n="72" d="100"/>
        </p:scale>
        <p:origin x="102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4/29/2021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73E87"/>
                </a:solidFill>
                <a:latin typeface="Calibri" panose="020F0502020204030204" pitchFamily="34" charset="0"/>
              </a:rPr>
              <a:t>The sole purpose of an R/3 system is to provide a suite of tightly integrated, large-scale business applications. R/3 comes prepackaged with the core business applications needed by most large corporations. These applications coexist in one homogenous environment. They are designed from the ground up to run using a single database and one (very large) set of tables.</a:t>
            </a:r>
          </a:p>
          <a:p>
            <a:pPr algn="l"/>
            <a:r>
              <a:rPr lang="en-US" sz="1800" b="0" i="0" u="none" strike="noStrike" baseline="0" dirty="0">
                <a:solidFill>
                  <a:srgbClr val="073E87"/>
                </a:solidFill>
                <a:latin typeface="Calibri" panose="020F0502020204030204" pitchFamily="34" charset="0"/>
              </a:rPr>
              <a:t>Presentation: </a:t>
            </a:r>
            <a:r>
              <a:rPr lang="en-US" sz="1800" b="0" i="0" u="none" strike="noStrike" baseline="0" dirty="0">
                <a:solidFill>
                  <a:srgbClr val="073E87"/>
                </a:solidFill>
                <a:latin typeface="Candara" panose="020E0502030303020204" pitchFamily="34" charset="0"/>
              </a:rPr>
              <a:t>It is usually installed on a user's workstation. When started, the presentation server displays the R/3 menus within a window. This window is commonly known as the SAPGUI, or the user interface (or simply, the interface). </a:t>
            </a:r>
            <a:endParaRPr lang="en-US" sz="1800" b="0" i="0" u="none" strike="noStrike" baseline="0" dirty="0">
              <a:solidFill>
                <a:srgbClr val="073E87"/>
              </a:solidFill>
              <a:latin typeface="Calibri" panose="020F0502020204030204" pitchFamily="34" charset="0"/>
            </a:endParaRPr>
          </a:p>
          <a:p>
            <a:pPr algn="l"/>
            <a:r>
              <a:rPr lang="en-US" sz="1800" b="0" i="0" u="none" strike="noStrike" baseline="0" dirty="0">
                <a:solidFill>
                  <a:srgbClr val="073E87"/>
                </a:solidFill>
                <a:latin typeface="Candara" panose="020E0502030303020204" pitchFamily="34" charset="0"/>
              </a:rPr>
              <a:t>Basis : </a:t>
            </a:r>
            <a:r>
              <a:rPr lang="en-US" sz="1800" b="0" i="1" u="none" strike="noStrike" baseline="0" dirty="0">
                <a:solidFill>
                  <a:srgbClr val="073E87"/>
                </a:solidFill>
                <a:latin typeface="Candara" panose="020E0502030303020204" pitchFamily="34" charset="0"/>
              </a:rPr>
              <a:t>Basis </a:t>
            </a:r>
            <a:r>
              <a:rPr lang="en-US" sz="1800" b="0" i="0" u="none" strike="noStrike" baseline="0" dirty="0">
                <a:solidFill>
                  <a:srgbClr val="073E87"/>
                </a:solidFill>
                <a:latin typeface="Candara" panose="020E0502030303020204" pitchFamily="34" charset="0"/>
              </a:rPr>
              <a:t>is like an operating system for R/3. It sits between the ABAP/4 code and the computer's operating system. SAP likes to call it </a:t>
            </a:r>
            <a:r>
              <a:rPr lang="en-US" sz="1800" b="0" i="1" u="none" strike="noStrike" baseline="0" dirty="0">
                <a:solidFill>
                  <a:srgbClr val="073E87"/>
                </a:solidFill>
                <a:latin typeface="Candara" panose="020E0502030303020204" pitchFamily="34" charset="0"/>
              </a:rPr>
              <a:t>middleware </a:t>
            </a:r>
            <a:r>
              <a:rPr lang="en-US" sz="1800" b="0" i="0" u="none" strike="noStrike" baseline="0" dirty="0">
                <a:solidFill>
                  <a:srgbClr val="073E87"/>
                </a:solidFill>
                <a:latin typeface="Candara" panose="020E0502030303020204" pitchFamily="34" charset="0"/>
              </a:rPr>
              <a:t>because it sits in the middle, between ABAP/4 and the operating system. ABAP/4 cannot run directly on an operating system. It requires a set of programs (collectively called Basis) to load, interpret, and buffer its input and output. Basis provides the runtime environment for ABAP/4 programs.</a:t>
            </a:r>
          </a:p>
          <a:p>
            <a:pPr algn="l"/>
            <a:r>
              <a:rPr lang="en-US" sz="1800" b="0" i="0" u="none" strike="noStrike" baseline="0" dirty="0">
                <a:solidFill>
                  <a:srgbClr val="073E87"/>
                </a:solidFill>
                <a:latin typeface="Candara" panose="020E0502030303020204" pitchFamily="34" charset="0"/>
              </a:rPr>
              <a:t>Database: The database server is a set of executables that accept database requests from the application server. These requests are passed on to the RDBMS (Relation Database Management System). The RDBMS sends the data back to the database server, which then passes the information back to the application server. The application server in turn passes that information to your ABAP/4 program. </a:t>
            </a:r>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7</a:t>
            </a:fld>
            <a:endParaRPr lang="en-US"/>
          </a:p>
        </p:txBody>
      </p:sp>
    </p:spTree>
    <p:extLst>
      <p:ext uri="{BB962C8B-B14F-4D97-AF65-F5344CB8AC3E}">
        <p14:creationId xmlns:p14="http://schemas.microsoft.com/office/powerpoint/2010/main" val="168697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4/29/2021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s://www.eclipse.org/downloads/packages/release/2020-09/r/eclipse-ide-java-developers" TargetMode="External"/><Relationship Id="rId3" Type="http://schemas.openxmlformats.org/officeDocument/2006/relationships/hyperlink" Target="https://tools.hana.ondemand.com/#abap" TargetMode="External"/><Relationship Id="rId7" Type="http://schemas.openxmlformats.org/officeDocument/2006/relationships/hyperlink" Target="https://www.eclipse.org/downloads/packages/release/2020-09/r"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support.microsoft.com/en-us/help/2977003/the-latest-supported-visual-c-downloads" TargetMode="External"/><Relationship Id="rId5" Type="http://schemas.openxmlformats.org/officeDocument/2006/relationships/hyperlink" Target="https://sap.github.io/SapMachine/" TargetMode="External"/><Relationship Id="rId4" Type="http://schemas.openxmlformats.org/officeDocument/2006/relationships/hyperlink" Target="https://tools.hana.ondemand.com/#cloud-sapjvm" TargetMode="External"/><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oracle.com/in/java/technologies/javase/javase-jdk8-downloads.html" TargetMode="External"/><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localhost:8080/webide/index.html" TargetMode="External"/><Relationship Id="rId5" Type="http://schemas.openxmlformats.org/officeDocument/2006/relationships/hyperlink" Target="https://tools.hana.ondemand.com/" TargetMode="External"/><Relationship Id="rId4" Type="http://schemas.openxmlformats.org/officeDocument/2006/relationships/hyperlink" Target="https://www.win-rar.com/predownload.html?&amp;L=0"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cloudplatform.sap.com/"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2.gif"/><Relationship Id="rId4" Type="http://schemas.openxmlformats.org/officeDocument/2006/relationships/hyperlink" Target="https://account.hanatrial.ondemand.com/cockpit"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anubhavtrainings.com/"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1754326"/>
          </a:xfrm>
          <a:prstGeom prst="rect">
            <a:avLst/>
          </a:prstGeom>
          <a:noFill/>
        </p:spPr>
        <p:txBody>
          <a:bodyPr wrap="square" rtlCol="0">
            <a:spAutoFit/>
          </a:bodyPr>
          <a:lstStyle/>
          <a:p>
            <a:r>
              <a:rPr lang="en-US" sz="5400" b="1" cap="all" spc="-150" dirty="0" smtClean="0">
                <a:solidFill>
                  <a:schemeClr val="accent3"/>
                </a:solidFill>
              </a:rPr>
              <a:t>Sap ABAP on Hana  &amp;</a:t>
            </a:r>
          </a:p>
          <a:p>
            <a:r>
              <a:rPr lang="en-US" sz="5400" b="1" cap="all" spc="-150" dirty="0" smtClean="0">
                <a:solidFill>
                  <a:schemeClr val="accent3"/>
                </a:solidFill>
              </a:rPr>
              <a:t>s/4hana trainings</a:t>
            </a:r>
            <a:endParaRPr lang="en-US" sz="5400" b="1" cap="all" spc="-150" dirty="0">
              <a:solidFill>
                <a:schemeClr val="accent3"/>
              </a:solidFill>
            </a:endParaRPr>
          </a:p>
        </p:txBody>
      </p:sp>
      <p:sp>
        <p:nvSpPr>
          <p:cNvPr id="5" name="TextBox 4"/>
          <p:cNvSpPr txBox="1"/>
          <p:nvPr/>
        </p:nvSpPr>
        <p:spPr>
          <a:xfrm>
            <a:off x="187367" y="2062424"/>
            <a:ext cx="6629399" cy="646331"/>
          </a:xfrm>
          <a:prstGeom prst="rect">
            <a:avLst/>
          </a:prstGeom>
          <a:noFill/>
        </p:spPr>
        <p:txBody>
          <a:bodyPr wrap="square" rtlCol="0">
            <a:spAutoFit/>
          </a:bodyPr>
          <a:lstStyle/>
          <a:p>
            <a:r>
              <a:rPr lang="en-US" sz="3600" spc="-150" dirty="0">
                <a:solidFill>
                  <a:schemeClr val="bg1"/>
                </a:solidFill>
              </a:rPr>
              <a:t>Anubhav Oberoy</a:t>
            </a:r>
          </a:p>
        </p:txBody>
      </p:sp>
      <p:pic>
        <p:nvPicPr>
          <p:cNvPr id="6" name="Picture 5">
            <a:extLst>
              <a:ext uri="{FF2B5EF4-FFF2-40B4-BE49-F238E27FC236}">
                <a16:creationId xmlns:a16="http://schemas.microsoft.com/office/drawing/2014/main" xmlns="" id="{B632F133-AC7B-4BFC-9A60-F9C1BF83B8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28355" y="5017269"/>
            <a:ext cx="1863645" cy="1840731"/>
          </a:xfrm>
          <a:prstGeom prst="rect">
            <a:avLst/>
          </a:prstGeom>
        </p:spPr>
      </p:pic>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Job Roles</a:t>
            </a:r>
            <a:endParaRPr lang="en-US" b="1" dirty="0"/>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8" name="TextBox 7">
            <a:extLst>
              <a:ext uri="{FF2B5EF4-FFF2-40B4-BE49-F238E27FC236}">
                <a16:creationId xmlns="" xmlns:a16="http://schemas.microsoft.com/office/drawing/2014/main" id="{45BF8594-F608-40F5-B838-914041506303}"/>
              </a:ext>
            </a:extLst>
          </p:cNvPr>
          <p:cNvSpPr txBox="1"/>
          <p:nvPr/>
        </p:nvSpPr>
        <p:spPr>
          <a:xfrm>
            <a:off x="163528" y="1026089"/>
            <a:ext cx="3467695" cy="2554545"/>
          </a:xfrm>
          <a:prstGeom prst="rect">
            <a:avLst/>
          </a:prstGeom>
          <a:noFill/>
        </p:spPr>
        <p:txBody>
          <a:bodyPr wrap="square" rtlCol="0">
            <a:spAutoFit/>
          </a:bodyPr>
          <a:lstStyle/>
          <a:p>
            <a:r>
              <a:rPr lang="en-US" sz="1600" b="1" dirty="0"/>
              <a:t>HANA Administrator</a:t>
            </a:r>
          </a:p>
          <a:p>
            <a:pPr marL="285750" indent="-285750">
              <a:buFont typeface="Arial" panose="020B0604020202020204" pitchFamily="34" charset="0"/>
              <a:buChar char="•"/>
            </a:pPr>
            <a:r>
              <a:rPr lang="en-US" sz="1600" dirty="0"/>
              <a:t>Install HANA Box</a:t>
            </a:r>
          </a:p>
          <a:p>
            <a:pPr marL="285750" indent="-285750">
              <a:buFont typeface="Arial" panose="020B0604020202020204" pitchFamily="34" charset="0"/>
              <a:buChar char="•"/>
            </a:pPr>
            <a:r>
              <a:rPr lang="en-US" sz="1600" dirty="0"/>
              <a:t>Decide Which computer to install and how to connect to ERP</a:t>
            </a:r>
          </a:p>
          <a:p>
            <a:pPr marL="285750" indent="-285750">
              <a:buFont typeface="Arial" panose="020B0604020202020204" pitchFamily="34" charset="0"/>
              <a:buChar char="•"/>
            </a:pPr>
            <a:r>
              <a:rPr lang="en-US" sz="1600" dirty="0"/>
              <a:t>Manage HANA Users</a:t>
            </a:r>
          </a:p>
          <a:p>
            <a:pPr marL="285750" indent="-285750">
              <a:buFont typeface="Arial" panose="020B0604020202020204" pitchFamily="34" charset="0"/>
              <a:buChar char="•"/>
            </a:pPr>
            <a:r>
              <a:rPr lang="en-US" sz="1600" dirty="0"/>
              <a:t>Manage HANA Security</a:t>
            </a:r>
          </a:p>
          <a:p>
            <a:pPr marL="285750" indent="-285750">
              <a:buFont typeface="Arial" panose="020B0604020202020204" pitchFamily="34" charset="0"/>
              <a:buChar char="•"/>
            </a:pPr>
            <a:r>
              <a:rPr lang="en-US" sz="1600" dirty="0"/>
              <a:t>Create DB Backups</a:t>
            </a:r>
          </a:p>
          <a:p>
            <a:pPr marL="285750" indent="-285750">
              <a:buFont typeface="Arial" panose="020B0604020202020204" pitchFamily="34" charset="0"/>
              <a:buChar char="•"/>
            </a:pPr>
            <a:r>
              <a:rPr lang="en-US" sz="1600" dirty="0"/>
              <a:t>Monitoring System</a:t>
            </a:r>
          </a:p>
          <a:p>
            <a:pPr marL="285750" indent="-285750">
              <a:buFont typeface="Arial" panose="020B0604020202020204" pitchFamily="34" charset="0"/>
              <a:buChar char="•"/>
            </a:pPr>
            <a:r>
              <a:rPr lang="en-US" sz="1600" dirty="0"/>
              <a:t>System Security</a:t>
            </a:r>
          </a:p>
          <a:p>
            <a:pPr marL="285750" indent="-285750">
              <a:buFont typeface="Arial" panose="020B0604020202020204" pitchFamily="34" charset="0"/>
              <a:buChar char="•"/>
            </a:pPr>
            <a:r>
              <a:rPr lang="en-US" sz="1600" dirty="0"/>
              <a:t>DB Monitoring and Restore</a:t>
            </a:r>
          </a:p>
        </p:txBody>
      </p:sp>
      <p:sp>
        <p:nvSpPr>
          <p:cNvPr id="9" name="TextBox 8">
            <a:extLst>
              <a:ext uri="{FF2B5EF4-FFF2-40B4-BE49-F238E27FC236}">
                <a16:creationId xmlns="" xmlns:a16="http://schemas.microsoft.com/office/drawing/2014/main" id="{DF81C328-1F86-4402-9114-129077204F3D}"/>
              </a:ext>
            </a:extLst>
          </p:cNvPr>
          <p:cNvSpPr txBox="1"/>
          <p:nvPr/>
        </p:nvSpPr>
        <p:spPr>
          <a:xfrm>
            <a:off x="3631223" y="977031"/>
            <a:ext cx="3982915" cy="3293209"/>
          </a:xfrm>
          <a:prstGeom prst="rect">
            <a:avLst/>
          </a:prstGeom>
          <a:noFill/>
        </p:spPr>
        <p:txBody>
          <a:bodyPr wrap="square" rtlCol="0">
            <a:spAutoFit/>
          </a:bodyPr>
          <a:lstStyle/>
          <a:p>
            <a:r>
              <a:rPr lang="en-US" sz="1600" b="1" dirty="0"/>
              <a:t>HANA Consultants</a:t>
            </a:r>
          </a:p>
          <a:p>
            <a:pPr marL="285750" indent="-285750">
              <a:buFont typeface="Arial" panose="020B0604020202020204" pitchFamily="34" charset="0"/>
              <a:buChar char="•"/>
            </a:pPr>
            <a:r>
              <a:rPr lang="en-US" sz="1600" dirty="0"/>
              <a:t>Move data from one DB system to another DB system ETL</a:t>
            </a:r>
          </a:p>
          <a:p>
            <a:pPr marL="285750" indent="-285750">
              <a:buFont typeface="Arial" panose="020B0604020202020204" pitchFamily="34" charset="0"/>
              <a:buChar char="•"/>
            </a:pPr>
            <a:r>
              <a:rPr lang="en-US" sz="1600" dirty="0">
                <a:effectLst>
                  <a:outerShdw blurRad="38100" dist="38100" dir="2700000" algn="tl">
                    <a:srgbClr val="000000">
                      <a:alpha val="43137"/>
                    </a:srgbClr>
                  </a:outerShdw>
                </a:effectLst>
              </a:rPr>
              <a:t>Data Modeling</a:t>
            </a:r>
          </a:p>
          <a:p>
            <a:pPr marL="285750" indent="-285750">
              <a:buFont typeface="Arial" panose="020B0604020202020204" pitchFamily="34" charset="0"/>
              <a:buChar char="•"/>
            </a:pPr>
            <a:r>
              <a:rPr lang="en-US" sz="1600" dirty="0"/>
              <a:t>Reporting on HANA using OLAP</a:t>
            </a:r>
          </a:p>
          <a:p>
            <a:pPr marL="285750" indent="-285750">
              <a:buFont typeface="Arial" panose="020B0604020202020204" pitchFamily="34" charset="0"/>
              <a:buChar char="•"/>
            </a:pPr>
            <a:endParaRPr lang="en-US" sz="1600" dirty="0"/>
          </a:p>
          <a:p>
            <a:r>
              <a:rPr lang="en-US" sz="1600" b="1" dirty="0"/>
              <a:t>HANA Developer (Native)</a:t>
            </a:r>
          </a:p>
          <a:p>
            <a:pPr marL="285750" indent="-285750">
              <a:buFont typeface="Arial" panose="020B0604020202020204" pitchFamily="34" charset="0"/>
              <a:buChar char="•"/>
            </a:pPr>
            <a:r>
              <a:rPr lang="en-US" sz="1600" dirty="0"/>
              <a:t>In your co. there is NO ABAP system just HANA Box</a:t>
            </a:r>
          </a:p>
          <a:p>
            <a:pPr marL="285750" indent="-285750">
              <a:buFont typeface="Arial" panose="020B0604020202020204" pitchFamily="34" charset="0"/>
              <a:buChar char="•"/>
            </a:pPr>
            <a:r>
              <a:rPr lang="en-US" sz="1600" dirty="0"/>
              <a:t>Native HANA Apps using HDI, Containers, Java, NodeJS, XSJS</a:t>
            </a:r>
          </a:p>
          <a:p>
            <a:pPr marL="285750" indent="-285750">
              <a:buFont typeface="Arial" panose="020B0604020202020204" pitchFamily="34" charset="0"/>
              <a:buChar char="•"/>
            </a:pPr>
            <a:r>
              <a:rPr lang="en-US" sz="1600" dirty="0"/>
              <a:t>XSODATA</a:t>
            </a:r>
          </a:p>
          <a:p>
            <a:pPr marL="285750" indent="-285750">
              <a:buFont typeface="Arial" panose="020B0604020202020204" pitchFamily="34" charset="0"/>
              <a:buChar char="•"/>
            </a:pPr>
            <a:r>
              <a:rPr lang="en-US" sz="1600" dirty="0"/>
              <a:t>HANA CDS .</a:t>
            </a:r>
            <a:r>
              <a:rPr lang="en-US" sz="1600" dirty="0" err="1"/>
              <a:t>hdbcds</a:t>
            </a:r>
            <a:r>
              <a:rPr lang="en-US" sz="1600" dirty="0"/>
              <a:t>, </a:t>
            </a:r>
            <a:r>
              <a:rPr lang="en-US" sz="1600" dirty="0" err="1"/>
              <a:t>hdbdd</a:t>
            </a:r>
            <a:r>
              <a:rPr lang="en-US" sz="1600" dirty="0"/>
              <a:t>, …</a:t>
            </a:r>
          </a:p>
        </p:txBody>
      </p:sp>
      <p:sp>
        <p:nvSpPr>
          <p:cNvPr id="12" name="TextBox 11">
            <a:extLst>
              <a:ext uri="{FF2B5EF4-FFF2-40B4-BE49-F238E27FC236}">
                <a16:creationId xmlns="" xmlns:a16="http://schemas.microsoft.com/office/drawing/2014/main" id="{F39A58BF-848E-4D11-915A-99EA7436BB45}"/>
              </a:ext>
            </a:extLst>
          </p:cNvPr>
          <p:cNvSpPr txBox="1"/>
          <p:nvPr/>
        </p:nvSpPr>
        <p:spPr>
          <a:xfrm>
            <a:off x="7935966" y="832470"/>
            <a:ext cx="4256034" cy="5755422"/>
          </a:xfrm>
          <a:prstGeom prst="rect">
            <a:avLst/>
          </a:prstGeom>
          <a:noFill/>
        </p:spPr>
        <p:txBody>
          <a:bodyPr wrap="square" rtlCol="0">
            <a:spAutoFit/>
          </a:bodyPr>
          <a:lstStyle/>
          <a:p>
            <a:r>
              <a:rPr lang="en-US" sz="1600" b="1" dirty="0"/>
              <a:t>ABAP on HANA Developer</a:t>
            </a:r>
          </a:p>
          <a:p>
            <a:pPr marL="342900" indent="-342900">
              <a:buAutoNum type="arabicPeriod"/>
            </a:pPr>
            <a:r>
              <a:rPr lang="en-US" sz="1600" dirty="0"/>
              <a:t>After we move to HANA DB will my custom code work as before.</a:t>
            </a:r>
          </a:p>
          <a:p>
            <a:pPr marL="342900" indent="-342900">
              <a:buAutoNum type="arabicPeriod"/>
            </a:pPr>
            <a:r>
              <a:rPr lang="en-US" sz="1600" dirty="0"/>
              <a:t>Once the move is complete, can we analyze programs which are taking more time then expected. </a:t>
            </a:r>
          </a:p>
          <a:p>
            <a:pPr marL="342900" indent="-342900">
              <a:buAutoNum type="arabicPeriod"/>
            </a:pPr>
            <a:r>
              <a:rPr lang="en-US" sz="1600" dirty="0"/>
              <a:t>Can you optimize them as you mentioned HANA Is faster, parallel processing..</a:t>
            </a:r>
          </a:p>
          <a:p>
            <a:pPr marL="342900" indent="-342900">
              <a:buAutoNum type="arabicPeriod"/>
            </a:pPr>
            <a:r>
              <a:rPr lang="en-US" sz="1600" dirty="0"/>
              <a:t>Leverage full power of code to data paradigm</a:t>
            </a:r>
          </a:p>
          <a:p>
            <a:pPr marL="342900" indent="-342900">
              <a:buAutoNum type="arabicPeriod"/>
            </a:pPr>
            <a:r>
              <a:rPr lang="en-US" sz="1600" dirty="0"/>
              <a:t>If we tomorrow move to S/4HANA, will my code work?</a:t>
            </a:r>
          </a:p>
          <a:p>
            <a:pPr marL="342900" indent="-342900">
              <a:buAutoNum type="arabicPeriod"/>
            </a:pPr>
            <a:r>
              <a:rPr lang="en-US" sz="1600" dirty="0"/>
              <a:t>Hey! I attended teched last year, they were yelling CDS view.</a:t>
            </a:r>
          </a:p>
          <a:p>
            <a:pPr marL="342900" indent="-342900">
              <a:buAutoNum type="arabicPeriod"/>
            </a:pPr>
            <a:r>
              <a:rPr lang="en-US" sz="1600" dirty="0"/>
              <a:t>How can we leverage SAP’s ABAP stack to build HANA optimized apps</a:t>
            </a:r>
          </a:p>
          <a:p>
            <a:pPr marL="342900" indent="-342900">
              <a:buAutoNum type="arabicPeriod"/>
            </a:pPr>
            <a:r>
              <a:rPr lang="en-US" sz="1600" dirty="0"/>
              <a:t>Can I use latest SAP Fiori UX to build ABAP app on S/4HANA</a:t>
            </a:r>
          </a:p>
          <a:p>
            <a:pPr marL="342900" indent="-342900">
              <a:buAutoNum type="arabicPeriod"/>
            </a:pPr>
            <a:r>
              <a:rPr lang="en-US" sz="1600" dirty="0"/>
              <a:t>In past we had Bex, Info, DSO in BW with S/4HANA, I don’t have separate BW system, how can we do same on S/4HANA</a:t>
            </a:r>
          </a:p>
        </p:txBody>
      </p:sp>
      <p:pic>
        <p:nvPicPr>
          <p:cNvPr id="10" name="Picture 2">
            <a:extLst>
              <a:ext uri="{FF2B5EF4-FFF2-40B4-BE49-F238E27FC236}">
                <a16:creationId xmlns:a16="http://schemas.microsoft.com/office/drawing/2014/main" xmlns="" id="{DB808C5E-E5EA-47B6-93F9-42CBD928EC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764" y="4005917"/>
            <a:ext cx="3213109" cy="258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265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5121565" y="2468537"/>
            <a:ext cx="3999345"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0" b="1" dirty="0"/>
              <a:t>Break</a:t>
            </a:r>
            <a:endParaRPr lang="en-US" b="1" dirty="0"/>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026" name="Picture 2" descr="Coffee break line icon clock and cup Royalty Free Vector">
            <a:extLst>
              <a:ext uri="{FF2B5EF4-FFF2-40B4-BE49-F238E27FC236}">
                <a16:creationId xmlns:a16="http://schemas.microsoft.com/office/drawing/2014/main" xmlns="" id="{ECB33168-3F45-4992-99CB-0ADDAF54E89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176" b="11918"/>
          <a:stretch/>
        </p:blipFill>
        <p:spPr bwMode="auto">
          <a:xfrm>
            <a:off x="2634730" y="1969714"/>
            <a:ext cx="2436034" cy="22074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xmlns=""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3579690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b="1" dirty="0" smtClean="0">
                <a:solidFill>
                  <a:srgbClr val="000000"/>
                </a:solidFill>
              </a:rPr>
              <a:t>Installation &amp; Setup of ADT on Eclipse</a:t>
            </a:r>
            <a:endParaRPr lang="en-US" b="1" i="0" dirty="0">
              <a:solidFill>
                <a:srgbClr val="000000"/>
              </a:solidFill>
              <a:effectLst/>
            </a:endParaRPr>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33" name="Picture 32">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34" name="TextBox 33">
            <a:extLst>
              <a:ext uri="{FF2B5EF4-FFF2-40B4-BE49-F238E27FC236}">
                <a16:creationId xmlns="" xmlns:a16="http://schemas.microsoft.com/office/drawing/2014/main" id="{2668874E-C0FA-4ADA-BBF6-2FE5710B408A}"/>
              </a:ext>
            </a:extLst>
          </p:cNvPr>
          <p:cNvSpPr txBox="1"/>
          <p:nvPr/>
        </p:nvSpPr>
        <p:spPr>
          <a:xfrm>
            <a:off x="163528" y="923731"/>
            <a:ext cx="11900954" cy="5909310"/>
          </a:xfrm>
          <a:prstGeom prst="rect">
            <a:avLst/>
          </a:prstGeom>
          <a:noFill/>
        </p:spPr>
        <p:txBody>
          <a:bodyPr wrap="square" rtlCol="0">
            <a:spAutoFit/>
          </a:bodyPr>
          <a:lstStyle/>
          <a:p>
            <a:pPr marL="342900" indent="-342900">
              <a:buAutoNum type="arabicPeriod"/>
            </a:pPr>
            <a:r>
              <a:rPr lang="en-US" dirty="0"/>
              <a:t>Go to below link</a:t>
            </a:r>
          </a:p>
          <a:p>
            <a:pPr lvl="1"/>
            <a:r>
              <a:rPr lang="en-US" dirty="0" smtClean="0">
                <a:hlinkClick r:id="rId3"/>
              </a:rPr>
              <a:t>https</a:t>
            </a:r>
            <a:r>
              <a:rPr lang="en-US" dirty="0">
                <a:hlinkClick r:id="rId3"/>
              </a:rPr>
              <a:t>://tools.hana.ondemand.com/#</a:t>
            </a:r>
            <a:r>
              <a:rPr lang="en-US" dirty="0" smtClean="0">
                <a:hlinkClick r:id="rId3"/>
              </a:rPr>
              <a:t>abap</a:t>
            </a:r>
            <a:endParaRPr lang="en-US" dirty="0" smtClean="0"/>
          </a:p>
          <a:p>
            <a:endParaRPr lang="en-US" dirty="0"/>
          </a:p>
          <a:p>
            <a:pPr marL="342900" indent="-342900">
              <a:buAutoNum type="arabicPeriod" startAt="2"/>
            </a:pPr>
            <a:r>
              <a:rPr lang="en-US" dirty="0"/>
              <a:t>Install Java = java –version to check if its already there</a:t>
            </a:r>
          </a:p>
          <a:p>
            <a:pPr lvl="1">
              <a:buFont typeface="Arial" panose="020B0604020202020204" pitchFamily="34" charset="0"/>
              <a:buChar char="•"/>
            </a:pPr>
            <a:r>
              <a:rPr lang="en-US" b="0" i="0" dirty="0" smtClean="0">
                <a:solidFill>
                  <a:srgbClr val="000000"/>
                </a:solidFill>
                <a:effectLst/>
              </a:rPr>
              <a:t>  Java </a:t>
            </a:r>
            <a:r>
              <a:rPr lang="en-US" b="0" i="0" dirty="0">
                <a:solidFill>
                  <a:srgbClr val="000000"/>
                </a:solidFill>
                <a:effectLst/>
              </a:rPr>
              <a:t>8: </a:t>
            </a:r>
            <a:r>
              <a:rPr lang="en-US" b="0" i="0" dirty="0">
                <a:solidFill>
                  <a:srgbClr val="FF0000"/>
                </a:solidFill>
                <a:effectLst/>
                <a:hlinkClick r:id="rId4">
                  <a:extLst>
                    <a:ext uri="{A12FA001-AC4F-418D-AE19-62706E023703}">
                      <ahyp:hlinkClr xmlns="" xmlns:ahyp="http://schemas.microsoft.com/office/drawing/2018/hyperlinkcolor" val="tx"/>
                    </a:ext>
                  </a:extLst>
                </a:hlinkClick>
              </a:rPr>
              <a:t>SAP JVM 8</a:t>
            </a:r>
            <a:endParaRPr lang="en-US" b="0" i="0" dirty="0">
              <a:solidFill>
                <a:srgbClr val="FF0000"/>
              </a:solidFill>
              <a:effectLst/>
            </a:endParaRPr>
          </a:p>
          <a:p>
            <a:pPr lvl="1">
              <a:buFont typeface="Arial" panose="020B0604020202020204" pitchFamily="34" charset="0"/>
              <a:buChar char="•"/>
            </a:pPr>
            <a:r>
              <a:rPr lang="en-US" b="0" i="0" dirty="0" smtClean="0">
                <a:solidFill>
                  <a:srgbClr val="000000"/>
                </a:solidFill>
                <a:effectLst/>
              </a:rPr>
              <a:t>  Java </a:t>
            </a:r>
            <a:r>
              <a:rPr lang="en-US" b="0" i="0" dirty="0">
                <a:solidFill>
                  <a:srgbClr val="000000"/>
                </a:solidFill>
                <a:effectLst/>
              </a:rPr>
              <a:t>11: </a:t>
            </a:r>
            <a:r>
              <a:rPr lang="en-US" b="0" i="0" dirty="0" err="1">
                <a:solidFill>
                  <a:srgbClr val="FF0000"/>
                </a:solidFill>
                <a:effectLst/>
                <a:hlinkClick r:id="rId5">
                  <a:extLst>
                    <a:ext uri="{A12FA001-AC4F-418D-AE19-62706E023703}">
                      <ahyp:hlinkClr xmlns="" xmlns:ahyp="http://schemas.microsoft.com/office/drawing/2018/hyperlinkcolor" val="tx"/>
                    </a:ext>
                  </a:extLst>
                </a:hlinkClick>
              </a:rPr>
              <a:t>SapMachine</a:t>
            </a:r>
            <a:r>
              <a:rPr lang="en-US" b="0" i="0" dirty="0">
                <a:solidFill>
                  <a:srgbClr val="FF0000"/>
                </a:solidFill>
                <a:effectLst/>
                <a:hlinkClick r:id="rId5">
                  <a:extLst>
                    <a:ext uri="{A12FA001-AC4F-418D-AE19-62706E023703}">
                      <ahyp:hlinkClr xmlns="" xmlns:ahyp="http://schemas.microsoft.com/office/drawing/2018/hyperlinkcolor" val="tx"/>
                    </a:ext>
                  </a:extLst>
                </a:hlinkClick>
              </a:rPr>
              <a:t> </a:t>
            </a:r>
            <a:r>
              <a:rPr lang="en-US" b="0" i="0" dirty="0" smtClean="0">
                <a:solidFill>
                  <a:srgbClr val="FF0000"/>
                </a:solidFill>
                <a:effectLst/>
                <a:hlinkClick r:id="rId5">
                  <a:extLst>
                    <a:ext uri="{A12FA001-AC4F-418D-AE19-62706E023703}">
                      <ahyp:hlinkClr xmlns="" xmlns:ahyp="http://schemas.microsoft.com/office/drawing/2018/hyperlinkcolor" val="tx"/>
                    </a:ext>
                  </a:extLst>
                </a:hlinkClick>
              </a:rPr>
              <a:t>11</a:t>
            </a:r>
            <a:endParaRPr lang="en-US" b="0" i="0" dirty="0" smtClean="0">
              <a:solidFill>
                <a:srgbClr val="FF0000"/>
              </a:solidFill>
              <a:effectLst/>
            </a:endParaRPr>
          </a:p>
          <a:p>
            <a:pPr algn="l"/>
            <a:endParaRPr lang="en-US" b="0" i="0" dirty="0">
              <a:solidFill>
                <a:srgbClr val="FF0000"/>
              </a:solidFill>
              <a:effectLst/>
            </a:endParaRPr>
          </a:p>
          <a:p>
            <a:pPr marL="342900" indent="-342900">
              <a:buAutoNum type="arabicPeriod" startAt="3"/>
            </a:pPr>
            <a:r>
              <a:rPr lang="en-US" dirty="0" smtClean="0"/>
              <a:t>VS </a:t>
            </a:r>
            <a:r>
              <a:rPr lang="en-US" dirty="0"/>
              <a:t>Runtime - </a:t>
            </a:r>
            <a:r>
              <a:rPr lang="pt-BR" b="0" i="0" dirty="0">
                <a:solidFill>
                  <a:srgbClr val="000000"/>
                </a:solidFill>
                <a:effectLst/>
              </a:rPr>
              <a:t>For Windows OS: </a:t>
            </a:r>
            <a:r>
              <a:rPr lang="pt-BR" b="0" i="0" dirty="0">
                <a:solidFill>
                  <a:srgbClr val="FF0000"/>
                </a:solidFill>
                <a:effectLst/>
                <a:hlinkClick r:id="rId6">
                  <a:extLst>
                    <a:ext uri="{A12FA001-AC4F-418D-AE19-62706E023703}">
                      <ahyp:hlinkClr xmlns="" xmlns:ahyp="http://schemas.microsoft.com/office/drawing/2018/hyperlinkcolor" val="tx"/>
                    </a:ext>
                  </a:extLst>
                </a:hlinkClick>
              </a:rPr>
              <a:t>Microsoft Visual C++ 2013 (x64)</a:t>
            </a:r>
            <a:r>
              <a:rPr lang="pt-BR" b="0" i="0" dirty="0">
                <a:solidFill>
                  <a:srgbClr val="FF0000"/>
                </a:solidFill>
                <a:effectLst/>
              </a:rPr>
              <a:t> </a:t>
            </a:r>
          </a:p>
          <a:p>
            <a:r>
              <a:rPr lang="pt-BR" dirty="0" smtClean="0">
                <a:solidFill>
                  <a:srgbClr val="FF0000"/>
                </a:solidFill>
              </a:rPr>
              <a:t>4.   Download </a:t>
            </a:r>
            <a:r>
              <a:rPr lang="pt-BR" dirty="0">
                <a:solidFill>
                  <a:srgbClr val="FF0000"/>
                </a:solidFill>
              </a:rPr>
              <a:t>and install </a:t>
            </a:r>
            <a:r>
              <a:rPr lang="pt-BR" dirty="0" smtClean="0">
                <a:solidFill>
                  <a:srgbClr val="FF0000"/>
                </a:solidFill>
              </a:rPr>
              <a:t>eclipse</a:t>
            </a:r>
          </a:p>
          <a:p>
            <a:endParaRPr lang="pt-BR" dirty="0">
              <a:solidFill>
                <a:srgbClr val="FF0000"/>
              </a:solidFill>
            </a:endParaRPr>
          </a:p>
          <a:p>
            <a:pPr algn="l"/>
            <a:r>
              <a:rPr lang="en-US" b="0" i="0" dirty="0">
                <a:solidFill>
                  <a:srgbClr val="000000"/>
                </a:solidFill>
                <a:effectLst/>
              </a:rPr>
              <a:t>To install the front-end component of ADT, proceed as follows</a:t>
            </a:r>
            <a:r>
              <a:rPr lang="en-US" b="0" i="0" dirty="0" smtClean="0">
                <a:solidFill>
                  <a:srgbClr val="000000"/>
                </a:solidFill>
                <a:effectLst/>
              </a:rPr>
              <a:t>:</a:t>
            </a:r>
          </a:p>
          <a:p>
            <a:pPr algn="l"/>
            <a:endParaRPr lang="en-US" b="0" i="0" dirty="0">
              <a:solidFill>
                <a:srgbClr val="000000"/>
              </a:solidFill>
              <a:effectLst/>
            </a:endParaRPr>
          </a:p>
          <a:p>
            <a:pPr algn="l">
              <a:buFont typeface="+mj-lt"/>
              <a:buAutoNum type="arabicPeriod"/>
            </a:pPr>
            <a:r>
              <a:rPr lang="en-US" b="0" i="0" dirty="0" smtClean="0">
                <a:solidFill>
                  <a:srgbClr val="000000"/>
                </a:solidFill>
                <a:effectLst/>
              </a:rPr>
              <a:t>  Get </a:t>
            </a:r>
            <a:r>
              <a:rPr lang="en-US" b="0" i="0" dirty="0">
                <a:solidFill>
                  <a:srgbClr val="000000"/>
                </a:solidFill>
                <a:effectLst/>
              </a:rPr>
              <a:t>an installation of </a:t>
            </a:r>
            <a:r>
              <a:rPr lang="en-US" b="0" i="0" dirty="0">
                <a:solidFill>
                  <a:srgbClr val="FF0000"/>
                </a:solidFill>
                <a:effectLst/>
                <a:hlinkClick r:id="rId7">
                  <a:extLst>
                    <a:ext uri="{A12FA001-AC4F-418D-AE19-62706E023703}">
                      <ahyp:hlinkClr xmlns="" xmlns:ahyp="http://schemas.microsoft.com/office/drawing/2018/hyperlinkcolor" val="tx"/>
                    </a:ext>
                  </a:extLst>
                </a:hlinkClick>
              </a:rPr>
              <a:t>Eclipse 2020-09</a:t>
            </a:r>
            <a:r>
              <a:rPr lang="en-US" b="0" i="0" dirty="0">
                <a:solidFill>
                  <a:srgbClr val="FF0000"/>
                </a:solidFill>
                <a:effectLst/>
              </a:rPr>
              <a:t> </a:t>
            </a:r>
            <a:r>
              <a:rPr lang="en-US" b="0" i="0" dirty="0">
                <a:solidFill>
                  <a:srgbClr val="000000"/>
                </a:solidFill>
                <a:effectLst/>
              </a:rPr>
              <a:t>(e.g. </a:t>
            </a:r>
            <a:r>
              <a:rPr lang="en-US" b="0" i="0" dirty="0">
                <a:solidFill>
                  <a:srgbClr val="FF0000"/>
                </a:solidFill>
                <a:effectLst/>
                <a:hlinkClick r:id="rId8">
                  <a:extLst>
                    <a:ext uri="{A12FA001-AC4F-418D-AE19-62706E023703}">
                      <ahyp:hlinkClr xmlns="" xmlns:ahyp="http://schemas.microsoft.com/office/drawing/2018/hyperlinkcolor" val="tx"/>
                    </a:ext>
                  </a:extLst>
                </a:hlinkClick>
              </a:rPr>
              <a:t>Eclipse IDE for Java Developers</a:t>
            </a:r>
            <a:r>
              <a:rPr lang="en-US" b="0" i="0" dirty="0">
                <a:solidFill>
                  <a:srgbClr val="000000"/>
                </a:solidFill>
                <a:effectLst/>
              </a:rPr>
              <a:t>)</a:t>
            </a:r>
          </a:p>
          <a:p>
            <a:pPr algn="l">
              <a:buFont typeface="+mj-lt"/>
              <a:buAutoNum type="arabicPeriod"/>
            </a:pPr>
            <a:r>
              <a:rPr lang="en-US" b="0" i="0" dirty="0" smtClean="0">
                <a:solidFill>
                  <a:srgbClr val="000000"/>
                </a:solidFill>
                <a:effectLst/>
              </a:rPr>
              <a:t>  In </a:t>
            </a:r>
            <a:r>
              <a:rPr lang="en-US" b="0" i="0" dirty="0">
                <a:solidFill>
                  <a:srgbClr val="000000"/>
                </a:solidFill>
                <a:effectLst/>
              </a:rPr>
              <a:t>Eclipse, choose in the menu bar </a:t>
            </a:r>
            <a:r>
              <a:rPr lang="en-US" b="1" i="0" dirty="0">
                <a:solidFill>
                  <a:srgbClr val="000000"/>
                </a:solidFill>
                <a:effectLst/>
              </a:rPr>
              <a:t>Help &gt; Install New Software...</a:t>
            </a:r>
            <a:endParaRPr lang="en-US" b="0" i="0" dirty="0">
              <a:solidFill>
                <a:srgbClr val="000000"/>
              </a:solidFill>
              <a:effectLst/>
            </a:endParaRPr>
          </a:p>
          <a:p>
            <a:pPr algn="l">
              <a:buFont typeface="+mj-lt"/>
              <a:buAutoNum type="arabicPeriod"/>
            </a:pPr>
            <a:r>
              <a:rPr lang="en-US" b="0" i="0" dirty="0" smtClean="0">
                <a:solidFill>
                  <a:srgbClr val="000000"/>
                </a:solidFill>
                <a:effectLst/>
              </a:rPr>
              <a:t>  Enter </a:t>
            </a:r>
            <a:r>
              <a:rPr lang="en-US" b="0" i="0" dirty="0">
                <a:solidFill>
                  <a:srgbClr val="000000"/>
                </a:solidFill>
                <a:effectLst/>
              </a:rPr>
              <a:t>the URL </a:t>
            </a:r>
            <a:r>
              <a:rPr lang="en-US" b="1" i="0" dirty="0">
                <a:solidFill>
                  <a:srgbClr val="000000"/>
                </a:solidFill>
                <a:effectLst/>
              </a:rPr>
              <a:t>https://tools.hana.ondemand.com/latest</a:t>
            </a:r>
            <a:endParaRPr lang="en-US" b="0" i="0" dirty="0">
              <a:solidFill>
                <a:srgbClr val="000000"/>
              </a:solidFill>
              <a:effectLst/>
            </a:endParaRPr>
          </a:p>
          <a:p>
            <a:pPr algn="l">
              <a:buFont typeface="+mj-lt"/>
              <a:buAutoNum type="arabicPeriod"/>
            </a:pPr>
            <a:r>
              <a:rPr lang="en-US" b="0" i="0" dirty="0" smtClean="0">
                <a:solidFill>
                  <a:srgbClr val="000000"/>
                </a:solidFill>
                <a:effectLst/>
              </a:rPr>
              <a:t>  Press</a:t>
            </a:r>
            <a:r>
              <a:rPr lang="en-US" b="0" i="0" dirty="0">
                <a:solidFill>
                  <a:srgbClr val="000000"/>
                </a:solidFill>
                <a:effectLst/>
              </a:rPr>
              <a:t> </a:t>
            </a:r>
            <a:r>
              <a:rPr lang="en-US" b="1" i="0" dirty="0">
                <a:solidFill>
                  <a:srgbClr val="000000"/>
                </a:solidFill>
                <a:effectLst/>
              </a:rPr>
              <a:t>Enter</a:t>
            </a:r>
            <a:r>
              <a:rPr lang="en-US" b="0" i="0" dirty="0">
                <a:solidFill>
                  <a:srgbClr val="000000"/>
                </a:solidFill>
                <a:effectLst/>
              </a:rPr>
              <a:t> to display the available features.</a:t>
            </a:r>
          </a:p>
          <a:p>
            <a:pPr algn="l">
              <a:buFont typeface="+mj-lt"/>
              <a:buAutoNum type="arabicPeriod"/>
            </a:pPr>
            <a:r>
              <a:rPr lang="en-US" b="0" i="0" dirty="0" smtClean="0">
                <a:solidFill>
                  <a:srgbClr val="000000"/>
                </a:solidFill>
                <a:effectLst/>
              </a:rPr>
              <a:t>  Select</a:t>
            </a:r>
            <a:r>
              <a:rPr lang="en-US" b="0" i="0" dirty="0">
                <a:solidFill>
                  <a:srgbClr val="000000"/>
                </a:solidFill>
                <a:effectLst/>
              </a:rPr>
              <a:t> </a:t>
            </a:r>
            <a:r>
              <a:rPr lang="en-US" b="1" i="0" dirty="0">
                <a:solidFill>
                  <a:srgbClr val="000000"/>
                </a:solidFill>
                <a:effectLst/>
              </a:rPr>
              <a:t>ABAP Development Tools</a:t>
            </a:r>
            <a:r>
              <a:rPr lang="en-US" b="0" i="0" dirty="0">
                <a:solidFill>
                  <a:srgbClr val="000000"/>
                </a:solidFill>
                <a:effectLst/>
              </a:rPr>
              <a:t> and choose </a:t>
            </a:r>
            <a:r>
              <a:rPr lang="en-US" b="1" i="0" dirty="0">
                <a:solidFill>
                  <a:srgbClr val="000000"/>
                </a:solidFill>
                <a:effectLst/>
              </a:rPr>
              <a:t>Next</a:t>
            </a:r>
            <a:r>
              <a:rPr lang="en-US" b="0" i="0" dirty="0">
                <a:solidFill>
                  <a:srgbClr val="000000"/>
                </a:solidFill>
                <a:effectLst/>
              </a:rPr>
              <a:t>.</a:t>
            </a:r>
          </a:p>
          <a:p>
            <a:pPr algn="l">
              <a:buFont typeface="+mj-lt"/>
              <a:buAutoNum type="arabicPeriod"/>
            </a:pPr>
            <a:r>
              <a:rPr lang="en-US" b="0" i="0" dirty="0" smtClean="0">
                <a:solidFill>
                  <a:srgbClr val="000000"/>
                </a:solidFill>
                <a:effectLst/>
              </a:rPr>
              <a:t>  On </a:t>
            </a:r>
            <a:r>
              <a:rPr lang="en-US" b="0" i="0" dirty="0">
                <a:solidFill>
                  <a:srgbClr val="000000"/>
                </a:solidFill>
                <a:effectLst/>
              </a:rPr>
              <a:t>the next wizard page, you get an overview of the features to be installed. Choose </a:t>
            </a:r>
            <a:r>
              <a:rPr lang="en-US" b="1" i="0" dirty="0">
                <a:solidFill>
                  <a:srgbClr val="000000"/>
                </a:solidFill>
                <a:effectLst/>
              </a:rPr>
              <a:t>Next</a:t>
            </a:r>
            <a:r>
              <a:rPr lang="en-US" b="0" i="0" dirty="0">
                <a:solidFill>
                  <a:srgbClr val="000000"/>
                </a:solidFill>
                <a:effectLst/>
              </a:rPr>
              <a:t>.</a:t>
            </a:r>
          </a:p>
          <a:p>
            <a:pPr algn="l">
              <a:buFont typeface="+mj-lt"/>
              <a:buAutoNum type="arabicPeriod"/>
            </a:pPr>
            <a:r>
              <a:rPr lang="en-US" b="0" i="0" dirty="0" smtClean="0">
                <a:solidFill>
                  <a:srgbClr val="000000"/>
                </a:solidFill>
                <a:effectLst/>
              </a:rPr>
              <a:t>  Confirm </a:t>
            </a:r>
            <a:r>
              <a:rPr lang="en-US" b="0" i="0" dirty="0">
                <a:solidFill>
                  <a:srgbClr val="000000"/>
                </a:solidFill>
                <a:effectLst/>
              </a:rPr>
              <a:t>the </a:t>
            </a:r>
            <a:r>
              <a:rPr lang="en-US" b="1" i="0" dirty="0">
                <a:solidFill>
                  <a:srgbClr val="000000"/>
                </a:solidFill>
                <a:effectLst/>
              </a:rPr>
              <a:t>license agreements</a:t>
            </a:r>
            <a:r>
              <a:rPr lang="en-US" b="0" i="0" dirty="0">
                <a:solidFill>
                  <a:srgbClr val="000000"/>
                </a:solidFill>
                <a:effectLst/>
              </a:rPr>
              <a:t> and choose </a:t>
            </a:r>
            <a:r>
              <a:rPr lang="en-US" b="1" i="0" dirty="0">
                <a:solidFill>
                  <a:srgbClr val="000000"/>
                </a:solidFill>
                <a:effectLst/>
              </a:rPr>
              <a:t>Finish</a:t>
            </a:r>
            <a:r>
              <a:rPr lang="en-US" b="0" i="0" dirty="0">
                <a:solidFill>
                  <a:srgbClr val="000000"/>
                </a:solidFill>
                <a:effectLst/>
              </a:rPr>
              <a:t> to start the installation.</a:t>
            </a:r>
          </a:p>
          <a:p>
            <a:endParaRPr lang="pt-BR" dirty="0">
              <a:solidFill>
                <a:srgbClr val="FF0000"/>
              </a:solidFill>
            </a:endParaRPr>
          </a:p>
          <a:p>
            <a:endParaRPr lang="en-US" dirty="0"/>
          </a:p>
        </p:txBody>
      </p:sp>
      <p:pic>
        <p:nvPicPr>
          <p:cNvPr id="1026" name="Picture 2" descr="https://blogs.sap.com/wp-content/uploads/2020/06/last.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93504" y="1065963"/>
            <a:ext cx="5110415" cy="2341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398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Features of ADT ( ABAP Development Tool )</a:t>
            </a:r>
            <a:endParaRPr lang="en-US" b="1" dirty="0"/>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8" name="TextBox 7">
            <a:extLst>
              <a:ext uri="{FF2B5EF4-FFF2-40B4-BE49-F238E27FC236}">
                <a16:creationId xmlns="" xmlns:a16="http://schemas.microsoft.com/office/drawing/2014/main" id="{2668874E-C0FA-4ADA-BBF6-2FE5710B408A}"/>
              </a:ext>
            </a:extLst>
          </p:cNvPr>
          <p:cNvSpPr txBox="1"/>
          <p:nvPr/>
        </p:nvSpPr>
        <p:spPr>
          <a:xfrm>
            <a:off x="196423" y="923734"/>
            <a:ext cx="11900954" cy="5909310"/>
          </a:xfrm>
          <a:prstGeom prst="rect">
            <a:avLst/>
          </a:prstGeom>
          <a:noFill/>
        </p:spPr>
        <p:txBody>
          <a:bodyPr wrap="square" rtlCol="0">
            <a:spAutoFit/>
          </a:bodyPr>
          <a:lstStyle/>
          <a:p>
            <a:pPr marL="342900" indent="-342900">
              <a:buAutoNum type="arabicPeriod"/>
            </a:pPr>
            <a:r>
              <a:rPr lang="en-US" dirty="0"/>
              <a:t>FREE and open source</a:t>
            </a:r>
          </a:p>
          <a:p>
            <a:pPr marL="342900" indent="-342900">
              <a:buAutoNum type="arabicPeriod"/>
            </a:pPr>
            <a:r>
              <a:rPr lang="en-US" dirty="0"/>
              <a:t>Work with multiple systems parallelly </a:t>
            </a:r>
          </a:p>
          <a:p>
            <a:pPr marL="342900" indent="-342900">
              <a:buAutoNum type="arabicPeriod"/>
            </a:pPr>
            <a:r>
              <a:rPr lang="en-US" dirty="0"/>
              <a:t>Fully customizable dev environment</a:t>
            </a:r>
          </a:p>
          <a:p>
            <a:pPr marL="342900" indent="-342900">
              <a:buAutoNum type="arabicPeriod"/>
            </a:pPr>
            <a:r>
              <a:rPr lang="en-US" dirty="0"/>
              <a:t>It has integration with SAPGUI Ctrl+6</a:t>
            </a:r>
          </a:p>
          <a:p>
            <a:pPr marL="342900" indent="-342900">
              <a:buAutoNum type="arabicPeriod"/>
            </a:pPr>
            <a:r>
              <a:rPr lang="en-US" dirty="0"/>
              <a:t>Fast Search and navigation </a:t>
            </a:r>
          </a:p>
          <a:p>
            <a:pPr marL="800100" lvl="1" indent="-342900">
              <a:buAutoNum type="arabicPeriod"/>
            </a:pPr>
            <a:r>
              <a:rPr lang="en-US" dirty="0" err="1"/>
              <a:t>Ctrl+Shift+A</a:t>
            </a:r>
            <a:r>
              <a:rPr lang="en-US" dirty="0"/>
              <a:t> – Search any object</a:t>
            </a:r>
          </a:p>
          <a:p>
            <a:pPr marL="800100" lvl="1" indent="-342900">
              <a:buAutoNum type="arabicPeriod"/>
            </a:pPr>
            <a:r>
              <a:rPr lang="en-US" dirty="0"/>
              <a:t>Ctrl + T – Base classes</a:t>
            </a:r>
          </a:p>
          <a:p>
            <a:pPr marL="342900" indent="-342900">
              <a:buAutoNum type="arabicPeriod"/>
            </a:pPr>
            <a:r>
              <a:rPr lang="en-US" dirty="0"/>
              <a:t>Integration with Transport Org, ATC</a:t>
            </a:r>
          </a:p>
          <a:p>
            <a:pPr marL="342900" indent="-342900">
              <a:buAutoNum type="arabicPeriod"/>
            </a:pPr>
            <a:r>
              <a:rPr lang="en-US" dirty="0"/>
              <a:t>ABAP Profiles</a:t>
            </a:r>
          </a:p>
          <a:p>
            <a:pPr marL="342900" indent="-342900">
              <a:buAutoNum type="arabicPeriod"/>
            </a:pPr>
            <a:r>
              <a:rPr lang="en-US" dirty="0"/>
              <a:t>This is the future of ABAP development on HANA and S/4HANA and even ABAP on Cloud</a:t>
            </a:r>
          </a:p>
          <a:p>
            <a:pPr marL="342900" indent="-342900">
              <a:buAutoNum type="arabicPeriod"/>
            </a:pPr>
            <a:r>
              <a:rPr lang="en-US" dirty="0"/>
              <a:t>Verity of development using single tool – ABAP, UI5, HANA </a:t>
            </a:r>
            <a:r>
              <a:rPr lang="en-US" dirty="0" err="1"/>
              <a:t>Navtive</a:t>
            </a:r>
            <a:r>
              <a:rPr lang="en-US" dirty="0"/>
              <a:t>, Java, NodeJS, Android</a:t>
            </a:r>
          </a:p>
          <a:p>
            <a:pPr marL="342900" indent="-342900">
              <a:buAutoNum type="arabicPeriod"/>
            </a:pPr>
            <a:r>
              <a:rPr lang="en-US" dirty="0"/>
              <a:t>Quick fix</a:t>
            </a:r>
          </a:p>
          <a:p>
            <a:pPr marL="342900" indent="-342900">
              <a:buAutoNum type="arabicPeriod"/>
            </a:pPr>
            <a:r>
              <a:rPr lang="en-US" dirty="0"/>
              <a:t>Design time check on syntax</a:t>
            </a:r>
          </a:p>
          <a:p>
            <a:pPr marL="342900" indent="-342900">
              <a:buAutoNum type="arabicPeriod"/>
            </a:pPr>
            <a:r>
              <a:rPr lang="en-US" dirty="0"/>
              <a:t>Code completion </a:t>
            </a:r>
            <a:r>
              <a:rPr lang="en-US" dirty="0" err="1"/>
              <a:t>Ctrl+Space</a:t>
            </a:r>
            <a:endParaRPr lang="en-US" dirty="0"/>
          </a:p>
          <a:p>
            <a:pPr marL="342900" indent="-342900">
              <a:buAutoNum type="arabicPeriod"/>
            </a:pPr>
            <a:r>
              <a:rPr lang="en-US" dirty="0"/>
              <a:t>Pretty Printer </a:t>
            </a:r>
            <a:r>
              <a:rPr lang="en-US" dirty="0" err="1"/>
              <a:t>Ctrl+Shift+F</a:t>
            </a:r>
            <a:endParaRPr lang="en-US" dirty="0"/>
          </a:p>
          <a:p>
            <a:pPr marL="342900" indent="-342900">
              <a:buAutoNum type="arabicPeriod"/>
            </a:pPr>
            <a:r>
              <a:rPr lang="en-US" dirty="0"/>
              <a:t>Code templates</a:t>
            </a:r>
          </a:p>
          <a:p>
            <a:pPr marL="342900" indent="-342900">
              <a:buAutoNum type="arabicPeriod"/>
            </a:pPr>
            <a:r>
              <a:rPr lang="en-US" dirty="0"/>
              <a:t>Increases developer efficiency</a:t>
            </a:r>
          </a:p>
          <a:p>
            <a:pPr marL="342900" indent="-342900">
              <a:buAutoNum type="arabicPeriod"/>
            </a:pPr>
            <a:endParaRPr lang="en-US" dirty="0"/>
          </a:p>
          <a:p>
            <a:r>
              <a:rPr lang="en-US" dirty="0"/>
              <a:t>ABAP has got new syntax, which means my old code is not dead and it will not work - False</a:t>
            </a:r>
          </a:p>
          <a:p>
            <a:r>
              <a:rPr lang="en-US" dirty="0"/>
              <a:t>True/False</a:t>
            </a:r>
          </a:p>
          <a:p>
            <a:pPr marL="800100" lvl="1" indent="-342900">
              <a:buAutoNum type="arabicPeriod"/>
            </a:pPr>
            <a:endParaRPr lang="en-US" dirty="0"/>
          </a:p>
        </p:txBody>
      </p:sp>
    </p:spTree>
    <p:extLst>
      <p:ext uri="{BB962C8B-B14F-4D97-AF65-F5344CB8AC3E}">
        <p14:creationId xmlns:p14="http://schemas.microsoft.com/office/powerpoint/2010/main" val="149805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4" name="Title 3">
            <a:extLst>
              <a:ext uri="{FF2B5EF4-FFF2-40B4-BE49-F238E27FC236}">
                <a16:creationId xmlns:a16="http://schemas.microsoft.com/office/drawing/2014/main" xmlns=""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Installation of Web IDE</a:t>
            </a:r>
            <a:endParaRPr lang="en-US" b="1" dirty="0"/>
          </a:p>
        </p:txBody>
      </p:sp>
      <p:sp>
        <p:nvSpPr>
          <p:cNvPr id="3" name="Rectangle 2"/>
          <p:cNvSpPr/>
          <p:nvPr/>
        </p:nvSpPr>
        <p:spPr>
          <a:xfrm>
            <a:off x="414163" y="1193270"/>
            <a:ext cx="9591227" cy="5078313"/>
          </a:xfrm>
          <a:prstGeom prst="rect">
            <a:avLst/>
          </a:prstGeom>
        </p:spPr>
        <p:txBody>
          <a:bodyPr wrap="square">
            <a:spAutoFit/>
          </a:bodyPr>
          <a:lstStyle/>
          <a:p>
            <a:r>
              <a:rPr lang="en-US" dirty="0">
                <a:latin typeface="Calibri" panose="020F0502020204030204" pitchFamily="34" charset="0"/>
              </a:rPr>
              <a:t>Prerequisites</a:t>
            </a:r>
            <a:r>
              <a:rPr lang="en-US" dirty="0" smtClean="0">
                <a:latin typeface="Calibri" panose="020F0502020204030204" pitchFamily="34" charset="0"/>
              </a:rPr>
              <a:t>:</a:t>
            </a:r>
          </a:p>
          <a:p>
            <a:endParaRPr lang="en-US" dirty="0">
              <a:latin typeface="Segoe UI" panose="020B0502040204020203" pitchFamily="34" charset="0"/>
            </a:endParaRPr>
          </a:p>
          <a:p>
            <a:pPr indent="-347472"/>
            <a:r>
              <a:rPr lang="en-US" dirty="0">
                <a:latin typeface="Segoe UI" panose="020B0502040204020203" pitchFamily="34" charset="0"/>
              </a:rPr>
              <a:t>1</a:t>
            </a:r>
            <a:r>
              <a:rPr lang="en-US" dirty="0" smtClean="0">
                <a:latin typeface="Segoe UI" panose="020B0502040204020203" pitchFamily="34" charset="0"/>
              </a:rPr>
              <a:t>. </a:t>
            </a:r>
            <a:r>
              <a:rPr lang="en-US" dirty="0" smtClean="0">
                <a:latin typeface="Calibri" panose="020F0502020204030204" pitchFamily="34" charset="0"/>
              </a:rPr>
              <a:t>We </a:t>
            </a:r>
            <a:r>
              <a:rPr lang="en-US" dirty="0">
                <a:latin typeface="Calibri" panose="020F0502020204030204" pitchFamily="34" charset="0"/>
              </a:rPr>
              <a:t>must need </a:t>
            </a:r>
            <a:r>
              <a:rPr lang="en-US" b="1" dirty="0" err="1">
                <a:latin typeface="Calibri" panose="020F0502020204030204" pitchFamily="34" charset="0"/>
              </a:rPr>
              <a:t>jdk</a:t>
            </a:r>
            <a:r>
              <a:rPr lang="en-US" b="1" dirty="0">
                <a:latin typeface="Calibri" panose="020F0502020204030204" pitchFamily="34" charset="0"/>
              </a:rPr>
              <a:t> 1.8 </a:t>
            </a:r>
            <a:r>
              <a:rPr lang="en-US" dirty="0">
                <a:latin typeface="Calibri" panose="020F0502020204030204" pitchFamily="34" charset="0"/>
              </a:rPr>
              <a:t>in our system </a:t>
            </a:r>
            <a:r>
              <a:rPr lang="en-US" b="1" dirty="0" err="1">
                <a:latin typeface="Calibri" panose="020F0502020204030204" pitchFamily="34" charset="0"/>
              </a:rPr>
              <a:t>cmd</a:t>
            </a:r>
            <a:r>
              <a:rPr lang="en-US" b="1" dirty="0">
                <a:latin typeface="Calibri" panose="020F0502020204030204" pitchFamily="34" charset="0"/>
              </a:rPr>
              <a:t>-&gt; java –version </a:t>
            </a:r>
            <a:r>
              <a:rPr lang="en-US" b="1" dirty="0">
                <a:latin typeface="Calibri" panose="020F0502020204030204" pitchFamily="34" charset="0"/>
                <a:hlinkClick r:id="rId3" tooltip="https://www.oracle.com/in/java/technologies/javase/javase-jdk8-downloads.html"/>
              </a:rPr>
              <a:t>install </a:t>
            </a:r>
            <a:r>
              <a:rPr lang="en-US" b="1" dirty="0" err="1">
                <a:latin typeface="Calibri" panose="020F0502020204030204" pitchFamily="34" charset="0"/>
                <a:hlinkClick r:id="rId3" tooltip="https://www.oracle.com/in/java/technologies/javase/javase-jdk8-downloads.html"/>
              </a:rPr>
              <a:t>jdk</a:t>
            </a:r>
            <a:endParaRPr lang="en-US" dirty="0">
              <a:latin typeface="Segoe UI" panose="020B0502040204020203" pitchFamily="34" charset="0"/>
            </a:endParaRPr>
          </a:p>
          <a:p>
            <a:pPr indent="-347472"/>
            <a:r>
              <a:rPr lang="en-US" dirty="0">
                <a:latin typeface="Segoe UI" panose="020B0502040204020203" pitchFamily="34" charset="0"/>
              </a:rPr>
              <a:t>2</a:t>
            </a:r>
            <a:r>
              <a:rPr lang="en-US" dirty="0" smtClean="0">
                <a:latin typeface="Segoe UI" panose="020B0502040204020203" pitchFamily="34" charset="0"/>
              </a:rPr>
              <a:t>. </a:t>
            </a:r>
            <a:r>
              <a:rPr lang="en-US" dirty="0" smtClean="0">
                <a:latin typeface="Calibri" panose="020F0502020204030204" pitchFamily="34" charset="0"/>
              </a:rPr>
              <a:t>Min </a:t>
            </a:r>
            <a:r>
              <a:rPr lang="en-US" dirty="0">
                <a:latin typeface="Calibri" panose="020F0502020204030204" pitchFamily="34" charset="0"/>
              </a:rPr>
              <a:t>4 GB of RAM</a:t>
            </a:r>
            <a:endParaRPr lang="en-US" dirty="0">
              <a:latin typeface="Segoe UI" panose="020B0502040204020203" pitchFamily="34" charset="0"/>
            </a:endParaRPr>
          </a:p>
          <a:p>
            <a:pPr indent="-347472"/>
            <a:r>
              <a:rPr lang="en-US" dirty="0" smtClean="0">
                <a:latin typeface="Segoe UI" panose="020B0502040204020203" pitchFamily="34" charset="0"/>
              </a:rPr>
              <a:t>3. </a:t>
            </a:r>
            <a:r>
              <a:rPr lang="en-US" dirty="0" smtClean="0">
                <a:latin typeface="Calibri" panose="020F0502020204030204" pitchFamily="34" charset="0"/>
              </a:rPr>
              <a:t>Install </a:t>
            </a:r>
            <a:r>
              <a:rPr lang="en-US" dirty="0" smtClean="0">
                <a:latin typeface="Calibri" panose="020F0502020204030204" pitchFamily="34" charset="0"/>
                <a:hlinkClick r:id="rId4" tooltip="https://www.win-rar.com/predownload.html?&amp;l=0"/>
              </a:rPr>
              <a:t>WinRAR</a:t>
            </a:r>
            <a:r>
              <a:rPr lang="en-US" dirty="0" smtClean="0">
                <a:latin typeface="Calibri" panose="020F0502020204030204" pitchFamily="34" charset="0"/>
              </a:rPr>
              <a:t> </a:t>
            </a:r>
            <a:r>
              <a:rPr lang="en-US" dirty="0">
                <a:latin typeface="Calibri" panose="020F0502020204030204" pitchFamily="34" charset="0"/>
              </a:rPr>
              <a:t>software in your </a:t>
            </a:r>
            <a:r>
              <a:rPr lang="en-US" dirty="0" smtClean="0">
                <a:latin typeface="Calibri" panose="020F0502020204030204" pitchFamily="34" charset="0"/>
              </a:rPr>
              <a:t>machine</a:t>
            </a:r>
          </a:p>
          <a:p>
            <a:pPr indent="-347472"/>
            <a:endParaRPr lang="en-US" dirty="0">
              <a:latin typeface="Segoe UI" panose="020B0502040204020203" pitchFamily="34" charset="0"/>
            </a:endParaRPr>
          </a:p>
          <a:p>
            <a:r>
              <a:rPr lang="en-US" dirty="0">
                <a:latin typeface="Calibri" panose="020F0502020204030204" pitchFamily="34" charset="0"/>
              </a:rPr>
              <a:t>Steps</a:t>
            </a:r>
            <a:r>
              <a:rPr lang="en-US" dirty="0" smtClean="0">
                <a:latin typeface="Calibri" panose="020F0502020204030204" pitchFamily="34" charset="0"/>
              </a:rPr>
              <a:t>:</a:t>
            </a:r>
          </a:p>
          <a:p>
            <a:endParaRPr lang="en-US" dirty="0">
              <a:latin typeface="Segoe UI" panose="020B0502040204020203" pitchFamily="34" charset="0"/>
            </a:endParaRPr>
          </a:p>
          <a:p>
            <a:pPr indent="-347472"/>
            <a:r>
              <a:rPr lang="en-US" dirty="0">
                <a:latin typeface="Segoe UI" panose="020B0502040204020203" pitchFamily="34" charset="0"/>
              </a:rPr>
              <a:t>1</a:t>
            </a:r>
            <a:r>
              <a:rPr lang="en-US" dirty="0" smtClean="0">
                <a:latin typeface="Segoe UI" panose="020B0502040204020203" pitchFamily="34" charset="0"/>
              </a:rPr>
              <a:t>. </a:t>
            </a:r>
            <a:r>
              <a:rPr lang="en-US" dirty="0" smtClean="0">
                <a:latin typeface="Calibri" panose="020F0502020204030204" pitchFamily="34" charset="0"/>
              </a:rPr>
              <a:t>Download </a:t>
            </a:r>
            <a:r>
              <a:rPr lang="en-US" dirty="0">
                <a:latin typeface="Calibri" panose="020F0502020204030204" pitchFamily="34" charset="0"/>
                <a:hlinkClick r:id="rId5" tooltip="https://tools.hana.ondemand.com/"/>
              </a:rPr>
              <a:t>SAP </a:t>
            </a:r>
            <a:r>
              <a:rPr lang="en-US" dirty="0" err="1">
                <a:latin typeface="Calibri" panose="020F0502020204030204" pitchFamily="34" charset="0"/>
                <a:hlinkClick r:id="rId5" tooltip="https://tools.hana.ondemand.com/"/>
              </a:rPr>
              <a:t>WebIDE</a:t>
            </a:r>
            <a:r>
              <a:rPr lang="en-US" dirty="0">
                <a:latin typeface="Calibri" panose="020F0502020204030204" pitchFamily="34" charset="0"/>
                <a:hlinkClick r:id="rId5" tooltip="https://tools.hana.ondemand.com/"/>
              </a:rPr>
              <a:t> PE</a:t>
            </a:r>
            <a:r>
              <a:rPr lang="en-US" dirty="0">
                <a:latin typeface="Segoe UI" panose="020B0502040204020203" pitchFamily="34" charset="0"/>
              </a:rPr>
              <a:t> </a:t>
            </a:r>
          </a:p>
          <a:p>
            <a:pPr indent="-347472"/>
            <a:r>
              <a:rPr lang="en-US" dirty="0">
                <a:latin typeface="Segoe UI" panose="020B0502040204020203" pitchFamily="34" charset="0"/>
              </a:rPr>
              <a:t>2</a:t>
            </a:r>
            <a:r>
              <a:rPr lang="en-US" dirty="0" smtClean="0">
                <a:latin typeface="Segoe UI" panose="020B0502040204020203" pitchFamily="34" charset="0"/>
              </a:rPr>
              <a:t>. </a:t>
            </a:r>
            <a:r>
              <a:rPr lang="en-US" dirty="0" smtClean="0">
                <a:latin typeface="Calibri" panose="020F0502020204030204" pitchFamily="34" charset="0"/>
              </a:rPr>
              <a:t>Copy </a:t>
            </a:r>
            <a:r>
              <a:rPr lang="en-US" dirty="0">
                <a:latin typeface="Calibri" panose="020F0502020204030204" pitchFamily="34" charset="0"/>
              </a:rPr>
              <a:t>the downloaded zip file and paste in c:\</a:t>
            </a:r>
            <a:r>
              <a:rPr lang="en-US" b="1" dirty="0">
                <a:latin typeface="Calibri" panose="020F0502020204030204" pitchFamily="34" charset="0"/>
              </a:rPr>
              <a:t>MyWebIDE</a:t>
            </a:r>
            <a:endParaRPr lang="en-US" dirty="0">
              <a:latin typeface="Segoe UI" panose="020B0502040204020203" pitchFamily="34" charset="0"/>
            </a:endParaRPr>
          </a:p>
          <a:p>
            <a:pPr indent="-347472"/>
            <a:r>
              <a:rPr lang="en-US" dirty="0">
                <a:latin typeface="Segoe UI" panose="020B0502040204020203" pitchFamily="34" charset="0"/>
              </a:rPr>
              <a:t>3</a:t>
            </a:r>
            <a:r>
              <a:rPr lang="en-US" dirty="0" smtClean="0">
                <a:latin typeface="Segoe UI" panose="020B0502040204020203" pitchFamily="34" charset="0"/>
              </a:rPr>
              <a:t>. </a:t>
            </a:r>
            <a:r>
              <a:rPr lang="en-US" dirty="0" smtClean="0">
                <a:latin typeface="Calibri" panose="020F0502020204030204" pitchFamily="34" charset="0"/>
              </a:rPr>
              <a:t>Right </a:t>
            </a:r>
            <a:r>
              <a:rPr lang="en-US" dirty="0">
                <a:latin typeface="Calibri" panose="020F0502020204030204" pitchFamily="34" charset="0"/>
              </a:rPr>
              <a:t>click on zip file and choose </a:t>
            </a:r>
            <a:r>
              <a:rPr lang="en-US" b="1" dirty="0">
                <a:latin typeface="Calibri" panose="020F0502020204030204" pitchFamily="34" charset="0"/>
              </a:rPr>
              <a:t>extract here</a:t>
            </a:r>
            <a:r>
              <a:rPr lang="en-US" dirty="0">
                <a:latin typeface="Calibri" panose="020F0502020204030204" pitchFamily="34" charset="0"/>
              </a:rPr>
              <a:t>, it will take </a:t>
            </a:r>
            <a:r>
              <a:rPr lang="en-US" dirty="0" err="1">
                <a:latin typeface="Calibri" panose="020F0502020204030204" pitchFamily="34" charset="0"/>
              </a:rPr>
              <a:t>upto</a:t>
            </a:r>
            <a:r>
              <a:rPr lang="en-US" dirty="0">
                <a:latin typeface="Calibri" panose="020F0502020204030204" pitchFamily="34" charset="0"/>
              </a:rPr>
              <a:t> 5 mins</a:t>
            </a:r>
            <a:endParaRPr lang="en-US" dirty="0">
              <a:latin typeface="Segoe UI" panose="020B0502040204020203" pitchFamily="34" charset="0"/>
            </a:endParaRPr>
          </a:p>
          <a:p>
            <a:pPr indent="-347472"/>
            <a:r>
              <a:rPr lang="en-US" dirty="0">
                <a:latin typeface="Segoe UI" panose="020B0502040204020203" pitchFamily="34" charset="0"/>
              </a:rPr>
              <a:t>4</a:t>
            </a:r>
            <a:r>
              <a:rPr lang="en-US" dirty="0" smtClean="0">
                <a:latin typeface="Segoe UI" panose="020B0502040204020203" pitchFamily="34" charset="0"/>
              </a:rPr>
              <a:t>. </a:t>
            </a:r>
            <a:r>
              <a:rPr lang="en-US" dirty="0" smtClean="0">
                <a:latin typeface="Calibri" panose="020F0502020204030204" pitchFamily="34" charset="0"/>
              </a:rPr>
              <a:t>You </a:t>
            </a:r>
            <a:r>
              <a:rPr lang="en-US" dirty="0">
                <a:latin typeface="Calibri" panose="020F0502020204030204" pitchFamily="34" charset="0"/>
              </a:rPr>
              <a:t>will see an folder called eclipse, go inside and you will see a file called </a:t>
            </a:r>
            <a:r>
              <a:rPr lang="en-US" b="1" dirty="0">
                <a:latin typeface="Calibri" panose="020F0502020204030204" pitchFamily="34" charset="0"/>
              </a:rPr>
              <a:t>orion.exe</a:t>
            </a:r>
            <a:endParaRPr lang="en-US" dirty="0">
              <a:latin typeface="Segoe UI" panose="020B0502040204020203" pitchFamily="34" charset="0"/>
            </a:endParaRPr>
          </a:p>
          <a:p>
            <a:pPr indent="-347472"/>
            <a:r>
              <a:rPr lang="en-US" dirty="0">
                <a:latin typeface="Segoe UI" panose="020B0502040204020203" pitchFamily="34" charset="0"/>
              </a:rPr>
              <a:t>5</a:t>
            </a:r>
            <a:r>
              <a:rPr lang="en-US" dirty="0" smtClean="0">
                <a:latin typeface="Segoe UI" panose="020B0502040204020203" pitchFamily="34" charset="0"/>
              </a:rPr>
              <a:t>. </a:t>
            </a:r>
            <a:r>
              <a:rPr lang="en-US" dirty="0" smtClean="0">
                <a:latin typeface="Calibri" panose="020F0502020204030204" pitchFamily="34" charset="0"/>
              </a:rPr>
              <a:t>Right </a:t>
            </a:r>
            <a:r>
              <a:rPr lang="en-US" dirty="0">
                <a:latin typeface="Calibri" panose="020F0502020204030204" pitchFamily="34" charset="0"/>
              </a:rPr>
              <a:t>click on </a:t>
            </a:r>
            <a:r>
              <a:rPr lang="en-US" dirty="0" err="1">
                <a:latin typeface="Calibri" panose="020F0502020204030204" pitchFamily="34" charset="0"/>
              </a:rPr>
              <a:t>orion</a:t>
            </a:r>
            <a:r>
              <a:rPr lang="en-US" dirty="0">
                <a:latin typeface="Calibri" panose="020F0502020204030204" pitchFamily="34" charset="0"/>
              </a:rPr>
              <a:t> exe and choose properties and select Run as Administrator checkbox</a:t>
            </a:r>
            <a:endParaRPr lang="en-US" dirty="0">
              <a:latin typeface="Segoe UI" panose="020B0502040204020203" pitchFamily="34" charset="0"/>
            </a:endParaRPr>
          </a:p>
          <a:p>
            <a:pPr indent="-347472"/>
            <a:r>
              <a:rPr lang="en-US" dirty="0">
                <a:latin typeface="Segoe UI" panose="020B0502040204020203" pitchFamily="34" charset="0"/>
              </a:rPr>
              <a:t>6</a:t>
            </a:r>
            <a:r>
              <a:rPr lang="en-US" dirty="0" smtClean="0">
                <a:latin typeface="Segoe UI" panose="020B0502040204020203" pitchFamily="34" charset="0"/>
              </a:rPr>
              <a:t>. </a:t>
            </a:r>
            <a:r>
              <a:rPr lang="en-US" dirty="0" smtClean="0">
                <a:latin typeface="Calibri" panose="020F0502020204030204" pitchFamily="34" charset="0"/>
              </a:rPr>
              <a:t>Apply </a:t>
            </a:r>
            <a:r>
              <a:rPr lang="en-US" dirty="0">
                <a:latin typeface="Calibri" panose="020F0502020204030204" pitchFamily="34" charset="0"/>
              </a:rPr>
              <a:t>and Ok</a:t>
            </a:r>
            <a:endParaRPr lang="en-US" dirty="0">
              <a:latin typeface="Segoe UI" panose="020B0502040204020203" pitchFamily="34" charset="0"/>
            </a:endParaRPr>
          </a:p>
          <a:p>
            <a:pPr indent="-347472"/>
            <a:r>
              <a:rPr lang="en-US" dirty="0">
                <a:latin typeface="Segoe UI" panose="020B0502040204020203" pitchFamily="34" charset="0"/>
              </a:rPr>
              <a:t>7</a:t>
            </a:r>
            <a:r>
              <a:rPr lang="en-US" dirty="0" smtClean="0">
                <a:latin typeface="Segoe UI" panose="020B0502040204020203" pitchFamily="34" charset="0"/>
              </a:rPr>
              <a:t>. </a:t>
            </a:r>
            <a:r>
              <a:rPr lang="en-US" dirty="0" smtClean="0">
                <a:latin typeface="Calibri" panose="020F0502020204030204" pitchFamily="34" charset="0"/>
              </a:rPr>
              <a:t>Optional </a:t>
            </a:r>
            <a:r>
              <a:rPr lang="en-US" dirty="0">
                <a:latin typeface="Calibri" panose="020F0502020204030204" pitchFamily="34" charset="0"/>
              </a:rPr>
              <a:t>– you can make a shortcut on desktop</a:t>
            </a:r>
            <a:endParaRPr lang="en-US" dirty="0">
              <a:latin typeface="Segoe UI" panose="020B0502040204020203" pitchFamily="34" charset="0"/>
            </a:endParaRPr>
          </a:p>
          <a:p>
            <a:pPr indent="-347472"/>
            <a:r>
              <a:rPr lang="en-US" dirty="0">
                <a:latin typeface="Segoe UI" panose="020B0502040204020203" pitchFamily="34" charset="0"/>
              </a:rPr>
              <a:t>8</a:t>
            </a:r>
            <a:r>
              <a:rPr lang="en-US" dirty="0" smtClean="0">
                <a:latin typeface="Segoe UI" panose="020B0502040204020203" pitchFamily="34" charset="0"/>
              </a:rPr>
              <a:t>. </a:t>
            </a:r>
            <a:r>
              <a:rPr lang="en-US" dirty="0" smtClean="0">
                <a:latin typeface="Calibri" panose="020F0502020204030204" pitchFamily="34" charset="0"/>
              </a:rPr>
              <a:t>Double </a:t>
            </a:r>
            <a:r>
              <a:rPr lang="en-US" dirty="0">
                <a:latin typeface="Calibri" panose="020F0502020204030204" pitchFamily="34" charset="0"/>
              </a:rPr>
              <a:t>click on </a:t>
            </a:r>
            <a:r>
              <a:rPr lang="en-US" dirty="0" err="1">
                <a:latin typeface="Calibri" panose="020F0502020204030204" pitchFamily="34" charset="0"/>
              </a:rPr>
              <a:t>orion</a:t>
            </a:r>
            <a:r>
              <a:rPr lang="en-US" dirty="0">
                <a:latin typeface="Calibri" panose="020F0502020204030204" pitchFamily="34" charset="0"/>
              </a:rPr>
              <a:t> exe file</a:t>
            </a:r>
            <a:endParaRPr lang="en-US" dirty="0">
              <a:latin typeface="Segoe UI" panose="020B0502040204020203" pitchFamily="34" charset="0"/>
            </a:endParaRPr>
          </a:p>
          <a:p>
            <a:pPr indent="-347472"/>
            <a:r>
              <a:rPr lang="en-US" dirty="0">
                <a:latin typeface="Segoe UI" panose="020B0502040204020203" pitchFamily="34" charset="0"/>
              </a:rPr>
              <a:t>9</a:t>
            </a:r>
            <a:r>
              <a:rPr lang="en-US" dirty="0" smtClean="0">
                <a:latin typeface="Segoe UI" panose="020B0502040204020203" pitchFamily="34" charset="0"/>
              </a:rPr>
              <a:t>. </a:t>
            </a:r>
            <a:r>
              <a:rPr lang="en-US" dirty="0" smtClean="0">
                <a:latin typeface="Calibri" panose="020F0502020204030204" pitchFamily="34" charset="0"/>
              </a:rPr>
              <a:t>Do </a:t>
            </a:r>
            <a:r>
              <a:rPr lang="en-US" dirty="0">
                <a:latin typeface="Calibri" panose="020F0502020204030204" pitchFamily="34" charset="0"/>
              </a:rPr>
              <a:t>not close command prompt window</a:t>
            </a:r>
            <a:endParaRPr lang="en-US" dirty="0">
              <a:latin typeface="Segoe UI" panose="020B0502040204020203" pitchFamily="34" charset="0"/>
            </a:endParaRPr>
          </a:p>
          <a:p>
            <a:pPr indent="-347472"/>
            <a:r>
              <a:rPr lang="en-US" dirty="0" smtClean="0">
                <a:latin typeface="Segoe UI" panose="020B0502040204020203" pitchFamily="34" charset="0"/>
              </a:rPr>
              <a:t>10. </a:t>
            </a:r>
            <a:r>
              <a:rPr lang="en-US" dirty="0" smtClean="0">
                <a:latin typeface="Calibri" panose="020F0502020204030204" pitchFamily="34" charset="0"/>
                <a:hlinkClick r:id="rId6" tooltip="http://localhost:8080/webide/index.html"/>
              </a:rPr>
              <a:t>http</a:t>
            </a:r>
            <a:r>
              <a:rPr lang="en-US" dirty="0">
                <a:latin typeface="Calibri" panose="020F0502020204030204" pitchFamily="34" charset="0"/>
                <a:hlinkClick r:id="rId6" tooltip="http://localhost:8080/webide/index.html"/>
              </a:rPr>
              <a:t>://localhost:8080/webide/index.html</a:t>
            </a:r>
            <a:endParaRPr lang="en-US" b="0" i="0" dirty="0">
              <a:effectLst/>
              <a:latin typeface="Segoe UI" panose="020B0502040204020203" pitchFamily="34" charset="0"/>
            </a:endParaRPr>
          </a:p>
        </p:txBody>
      </p:sp>
      <p:pic>
        <p:nvPicPr>
          <p:cNvPr id="5" name="Picture 4"/>
          <p:cNvPicPr>
            <a:picLocks noChangeAspect="1"/>
          </p:cNvPicPr>
          <p:nvPr/>
        </p:nvPicPr>
        <p:blipFill>
          <a:blip r:embed="rId7"/>
          <a:stretch>
            <a:fillRect/>
          </a:stretch>
        </p:blipFill>
        <p:spPr>
          <a:xfrm>
            <a:off x="7225603" y="1737096"/>
            <a:ext cx="4785238" cy="2302857"/>
          </a:xfrm>
          <a:prstGeom prst="rect">
            <a:avLst/>
          </a:prstGeom>
        </p:spPr>
      </p:pic>
    </p:spTree>
    <p:extLst>
      <p:ext uri="{BB962C8B-B14F-4D97-AF65-F5344CB8AC3E}">
        <p14:creationId xmlns:p14="http://schemas.microsoft.com/office/powerpoint/2010/main" val="3867772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4" name="Title 3">
            <a:extLst>
              <a:ext uri="{FF2B5EF4-FFF2-40B4-BE49-F238E27FC236}">
                <a16:creationId xmlns:a16="http://schemas.microsoft.com/office/drawing/2014/main" xmlns=""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Business Application Studio ( BAS )</a:t>
            </a:r>
            <a:endParaRPr lang="en-US" b="1" dirty="0"/>
          </a:p>
        </p:txBody>
      </p:sp>
      <p:sp>
        <p:nvSpPr>
          <p:cNvPr id="3" name="Rectangle 2"/>
          <p:cNvSpPr/>
          <p:nvPr/>
        </p:nvSpPr>
        <p:spPr>
          <a:xfrm>
            <a:off x="437323" y="1192551"/>
            <a:ext cx="6718852" cy="2585323"/>
          </a:xfrm>
          <a:prstGeom prst="rect">
            <a:avLst/>
          </a:prstGeom>
        </p:spPr>
        <p:txBody>
          <a:bodyPr wrap="square">
            <a:spAutoFit/>
          </a:bodyPr>
          <a:lstStyle/>
          <a:p>
            <a:r>
              <a:rPr lang="en-US" dirty="0" smtClean="0">
                <a:latin typeface="Segoe UI" panose="020B0502040204020203" pitchFamily="34" charset="0"/>
              </a:rPr>
              <a:t>Steps </a:t>
            </a:r>
            <a:r>
              <a:rPr lang="en-US" dirty="0" smtClean="0">
                <a:latin typeface="Segoe UI" panose="020B0502040204020203" pitchFamily="34" charset="0"/>
              </a:rPr>
              <a:t>:</a:t>
            </a:r>
            <a:endParaRPr lang="en-US" dirty="0" smtClean="0">
              <a:latin typeface="Segoe UI" panose="020B0502040204020203" pitchFamily="34" charset="0"/>
            </a:endParaRPr>
          </a:p>
          <a:p>
            <a:pPr marL="342900" indent="-342900">
              <a:buFont typeface="+mj-lt"/>
              <a:buAutoNum type="arabicPeriod"/>
            </a:pPr>
            <a:r>
              <a:rPr lang="en-US" dirty="0" smtClean="0">
                <a:latin typeface="Segoe UI" panose="020B0502040204020203" pitchFamily="34" charset="0"/>
              </a:rPr>
              <a:t>Go to</a:t>
            </a:r>
          </a:p>
          <a:p>
            <a:r>
              <a:rPr lang="en-US" dirty="0">
                <a:latin typeface="Segoe UI" panose="020B0502040204020203" pitchFamily="34" charset="0"/>
              </a:rPr>
              <a:t>	</a:t>
            </a:r>
            <a:r>
              <a:rPr lang="en-US" dirty="0" smtClean="0">
                <a:latin typeface="Segoe UI" panose="020B0502040204020203" pitchFamily="34" charset="0"/>
              </a:rPr>
              <a:t> </a:t>
            </a:r>
            <a:r>
              <a:rPr lang="en-US" dirty="0" smtClean="0">
                <a:latin typeface="Segoe UI" panose="020B0502040204020203" pitchFamily="34" charset="0"/>
                <a:hlinkClick r:id="rId3"/>
              </a:rPr>
              <a:t>https://cloudplatform.sap.com</a:t>
            </a:r>
            <a:endParaRPr lang="en-US" dirty="0" smtClean="0">
              <a:latin typeface="Segoe UI" panose="020B0502040204020203" pitchFamily="34" charset="0"/>
            </a:endParaRPr>
          </a:p>
          <a:p>
            <a:r>
              <a:rPr lang="en-US" dirty="0" smtClean="0">
                <a:latin typeface="Segoe UI" panose="020B0502040204020203" pitchFamily="34" charset="0"/>
              </a:rPr>
              <a:t>2.   Create free trial account</a:t>
            </a:r>
          </a:p>
          <a:p>
            <a:r>
              <a:rPr lang="en-US" dirty="0" smtClean="0">
                <a:latin typeface="Segoe UI" panose="020B0502040204020203" pitchFamily="34" charset="0"/>
              </a:rPr>
              <a:t>3.   Launch your cloud platform trial cockpit -</a:t>
            </a:r>
            <a:br>
              <a:rPr lang="en-US" dirty="0" smtClean="0">
                <a:latin typeface="Segoe UI" panose="020B0502040204020203" pitchFamily="34" charset="0"/>
              </a:rPr>
            </a:br>
            <a:r>
              <a:rPr lang="en-US" dirty="0" smtClean="0">
                <a:latin typeface="Segoe UI" panose="020B0502040204020203" pitchFamily="34" charset="0"/>
              </a:rPr>
              <a:t>	</a:t>
            </a:r>
            <a:r>
              <a:rPr lang="en-US" dirty="0" smtClean="0">
                <a:latin typeface="Segoe UI" panose="020B0502040204020203" pitchFamily="34" charset="0"/>
                <a:hlinkClick r:id="rId4"/>
              </a:rPr>
              <a:t>https://account.hanatrial.ondemand.com/cockpit</a:t>
            </a:r>
            <a:endParaRPr lang="en-US" dirty="0" smtClean="0">
              <a:latin typeface="Segoe UI" panose="020B0502040204020203" pitchFamily="34" charset="0"/>
            </a:endParaRPr>
          </a:p>
          <a:p>
            <a:r>
              <a:rPr lang="en-US" dirty="0" smtClean="0">
                <a:latin typeface="Segoe UI" panose="020B0502040204020203" pitchFamily="34" charset="0"/>
              </a:rPr>
              <a:t>4.   On main screen you will see BAS</a:t>
            </a:r>
          </a:p>
          <a:p>
            <a:r>
              <a:rPr lang="en-US" dirty="0" smtClean="0">
                <a:latin typeface="Segoe UI" panose="020B0502040204020203" pitchFamily="34" charset="0"/>
              </a:rPr>
              <a:t>5.   Click and Create Dev Space</a:t>
            </a:r>
          </a:p>
          <a:p>
            <a:r>
              <a:rPr lang="en-US" dirty="0" smtClean="0">
                <a:latin typeface="Segoe UI" panose="020B0502040204020203" pitchFamily="34" charset="0"/>
              </a:rPr>
              <a:t>6.   Choose SAP Fiori as dev space type</a:t>
            </a:r>
            <a:endParaRPr lang="en-US" b="0" i="0" dirty="0">
              <a:effectLst/>
              <a:latin typeface="Segoe UI" panose="020B0502040204020203" pitchFamily="34" charset="0"/>
            </a:endParaRPr>
          </a:p>
        </p:txBody>
      </p:sp>
      <p:pic>
        <p:nvPicPr>
          <p:cNvPr id="2050" name="Picture 2" descr="https://blogs.sap.com/wp-content/uploads/2021/01/BASscreenshot.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4912" y="2881917"/>
            <a:ext cx="5526405" cy="3640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22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4" name="Title 3">
            <a:extLst>
              <a:ext uri="{FF2B5EF4-FFF2-40B4-BE49-F238E27FC236}">
                <a16:creationId xmlns:a16="http://schemas.microsoft.com/office/drawing/2014/main" xmlns=""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ABAP system meets HANA</a:t>
            </a:r>
            <a:endParaRPr lang="en-US" b="1" dirty="0"/>
          </a:p>
        </p:txBody>
      </p:sp>
      <p:sp>
        <p:nvSpPr>
          <p:cNvPr id="7" name="TextBox 6">
            <a:extLst>
              <a:ext uri="{FF2B5EF4-FFF2-40B4-BE49-F238E27FC236}">
                <a16:creationId xmlns:a16="http://schemas.microsoft.com/office/drawing/2014/main" xmlns="" id="{C3D67074-ABBF-4F1F-8F04-07B7C002C1DF}"/>
              </a:ext>
            </a:extLst>
          </p:cNvPr>
          <p:cNvSpPr txBox="1"/>
          <p:nvPr/>
        </p:nvSpPr>
        <p:spPr>
          <a:xfrm>
            <a:off x="228600" y="1106996"/>
            <a:ext cx="11734800"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Where do we develop programs in ABAP</a:t>
            </a:r>
            <a:r>
              <a:rPr kumimoji="0" lang="en-US" sz="1800" b="1" i="0" u="none" strike="noStrike" kern="1200" cap="none" spc="0" normalizeH="0" baseline="0" noProof="0" dirty="0" smtClean="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a:rPr>
              <a:t>Inside packages. – They hold all the development </a:t>
            </a:r>
            <a:r>
              <a:rPr lang="en-US" dirty="0" smtClean="0">
                <a:solidFill>
                  <a:prstClr val="black"/>
                </a:solidFill>
                <a:latin typeface="Calibri"/>
              </a:rPr>
              <a:t>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Delivery Unit (equivalent in ABAP) the content only we put in package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a:solidFill>
                  <a:prstClr val="black"/>
                </a:solidFill>
                <a:latin typeface="Calibri"/>
              </a:rPr>
              <a:t>Group objects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a:solidFill>
                  <a:prstClr val="black"/>
                </a:solidFill>
                <a:latin typeface="Calibri"/>
              </a:rPr>
              <a:t>Package provide a namespace to our HANA objects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a:solidFill>
                  <a:prstClr val="black"/>
                </a:solidFill>
                <a:latin typeface="Calibri"/>
              </a:rPr>
              <a:t>Security – Who can develop inside a package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54320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4" name="Title 3">
            <a:extLst>
              <a:ext uri="{FF2B5EF4-FFF2-40B4-BE49-F238E27FC236}">
                <a16:creationId xmlns:a16="http://schemas.microsoft.com/office/drawing/2014/main" xmlns=""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Schema</a:t>
            </a:r>
            <a:endParaRPr lang="en-US" b="1" dirty="0"/>
          </a:p>
        </p:txBody>
      </p:sp>
      <p:sp>
        <p:nvSpPr>
          <p:cNvPr id="8" name="TextBox 7">
            <a:extLst>
              <a:ext uri="{FF2B5EF4-FFF2-40B4-BE49-F238E27FC236}">
                <a16:creationId xmlns:a16="http://schemas.microsoft.com/office/drawing/2014/main" xmlns="" id="{C3D67074-ABBF-4F1F-8F04-07B7C002C1DF}"/>
              </a:ext>
            </a:extLst>
          </p:cNvPr>
          <p:cNvSpPr txBox="1"/>
          <p:nvPr/>
        </p:nvSpPr>
        <p:spPr>
          <a:xfrm>
            <a:off x="228600" y="1160004"/>
            <a:ext cx="11734800"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 Schema is a Runtime object, which is MANDATORY. It’s a compartment of all </a:t>
            </a:r>
            <a:r>
              <a:rPr lang="en-US" dirty="0">
                <a:solidFill>
                  <a:prstClr val="black"/>
                </a:solidFill>
                <a:latin typeface="Calibri"/>
              </a:rPr>
              <a:t>the other runtime objects e.g. Table, views, procedures, triggers, sequences,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a:solidFill>
                  <a:prstClr val="black"/>
                </a:solidFill>
                <a:latin typeface="Calibri"/>
              </a:rPr>
              <a:t>It provides grouping of other objects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a:solidFill>
                  <a:prstClr val="black"/>
                </a:solidFill>
                <a:latin typeface="Calibri"/>
              </a:rPr>
              <a:t>Controls security e.g. who can insert, update and delete data</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a:solidFill>
                  <a:prstClr val="black"/>
                </a:solidFill>
                <a:latin typeface="Calibri"/>
              </a:rPr>
              <a:t>In HANA whenever a user is created, a schema is created with the same name as the user name.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a:solidFill>
                  <a:prstClr val="black"/>
                </a:solidFill>
                <a:latin typeface="Calibri"/>
              </a:rPr>
              <a:t>When an ABAP system talks to HANA, it will </a:t>
            </a:r>
            <a:r>
              <a:rPr lang="en-US" b="1" u="sng" dirty="0">
                <a:solidFill>
                  <a:prstClr val="black"/>
                </a:solidFill>
                <a:latin typeface="Calibri"/>
              </a:rPr>
              <a:t>always and always and always and always</a:t>
            </a:r>
            <a:r>
              <a:rPr lang="en-US" dirty="0">
                <a:solidFill>
                  <a:prstClr val="black"/>
                </a:solidFill>
                <a:latin typeface="Calibri"/>
              </a:rPr>
              <a:t> read/write in one particular schema which is configured by BASIS at the time of Installation. When I create a Table in SE11 in ABAP, that table will get stored on activate button inside one schema only.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28128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C8A4613-6F8A-40A2-B2DE-12F49D2C9098}"/>
              </a:ext>
            </a:extLst>
          </p:cNvPr>
          <p:cNvSpPr txBox="1"/>
          <p:nvPr/>
        </p:nvSpPr>
        <p:spPr>
          <a:xfrm>
            <a:off x="92365" y="180309"/>
            <a:ext cx="11462326" cy="1569660"/>
          </a:xfrm>
          <a:prstGeom prst="rect">
            <a:avLst/>
          </a:prstGeom>
          <a:noFill/>
        </p:spPr>
        <p:txBody>
          <a:bodyPr wrap="square">
            <a:spAutoFit/>
          </a:bodyPr>
          <a:lstStyle/>
          <a:p>
            <a:r>
              <a:rPr lang="en-US" sz="3200" b="1" dirty="0"/>
              <a:t>Feedback</a:t>
            </a:r>
          </a:p>
          <a:p>
            <a:r>
              <a:rPr lang="en-US" sz="3200" dirty="0" smtClean="0"/>
              <a:t>AnubhavTrainings.com :</a:t>
            </a:r>
            <a:r>
              <a:rPr lang="en-US" sz="3200" dirty="0"/>
              <a:t> </a:t>
            </a:r>
          </a:p>
          <a:p>
            <a:r>
              <a:rPr lang="en-US" sz="3200" dirty="0">
                <a:hlinkClick r:id="rId2"/>
              </a:rPr>
              <a:t>https://</a:t>
            </a:r>
            <a:r>
              <a:rPr lang="en-US" sz="3200" dirty="0" smtClean="0">
                <a:hlinkClick r:id="rId2"/>
              </a:rPr>
              <a:t>www.anubhavtrainings.com</a:t>
            </a:r>
            <a:endParaRPr lang="en-US" sz="3200" dirty="0"/>
          </a:p>
        </p:txBody>
      </p:sp>
    </p:spTree>
    <p:extLst>
      <p:ext uri="{BB962C8B-B14F-4D97-AF65-F5344CB8AC3E}">
        <p14:creationId xmlns:p14="http://schemas.microsoft.com/office/powerpoint/2010/main" val="40289819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7" name="TextBox 6">
            <a:extLst>
              <a:ext uri="{FF2B5EF4-FFF2-40B4-BE49-F238E27FC236}">
                <a16:creationId xmlns:a16="http://schemas.microsoft.com/office/drawing/2014/main" xmlns=""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1</a:t>
            </a:r>
          </a:p>
        </p:txBody>
      </p:sp>
      <p:pic>
        <p:nvPicPr>
          <p:cNvPr id="6" name="Picture 5">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3991243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kiing &amp; snowboarding | Verbier - Val de Bagnes | Office du Tourisme">
            <a:extLst>
              <a:ext uri="{FF2B5EF4-FFF2-40B4-BE49-F238E27FC236}">
                <a16:creationId xmlns:a16="http://schemas.microsoft.com/office/drawing/2014/main" xmlns="" id="{FB2A06C6-4072-44CB-A6A0-DFD7B99FE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BE8437BB-909A-48EB-B662-A7F590544E70}"/>
              </a:ext>
            </a:extLst>
          </p:cNvPr>
          <p:cNvSpPr txBox="1"/>
          <p:nvPr/>
        </p:nvSpPr>
        <p:spPr>
          <a:xfrm>
            <a:off x="2466109" y="2209904"/>
            <a:ext cx="7878618" cy="1107996"/>
          </a:xfrm>
          <a:prstGeom prst="rect">
            <a:avLst/>
          </a:prstGeom>
          <a:noFill/>
        </p:spPr>
        <p:txBody>
          <a:bodyPr wrap="square" rtlCol="0">
            <a:spAutoFit/>
          </a:bodyPr>
          <a:lstStyle/>
          <a:p>
            <a:r>
              <a:rPr lang="en-US" sz="6600" dirty="0">
                <a:latin typeface="Arial Black" panose="020B0A04020102020204" pitchFamily="34" charset="0"/>
              </a:rPr>
              <a:t>INTRODUCTION</a:t>
            </a:r>
          </a:p>
        </p:txBody>
      </p:sp>
      <p:pic>
        <p:nvPicPr>
          <p:cNvPr id="5" name="Picture 4">
            <a:extLst>
              <a:ext uri="{FF2B5EF4-FFF2-40B4-BE49-F238E27FC236}">
                <a16:creationId xmlns:a16="http://schemas.microsoft.com/office/drawing/2014/main" xmlns=""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4991" y="0"/>
            <a:ext cx="1577009" cy="1557619"/>
          </a:xfrm>
          <a:prstGeom prst="rect">
            <a:avLst/>
          </a:prstGeom>
        </p:spPr>
      </p:pic>
    </p:spTree>
    <p:extLst>
      <p:ext uri="{BB962C8B-B14F-4D97-AF65-F5344CB8AC3E}">
        <p14:creationId xmlns:p14="http://schemas.microsoft.com/office/powerpoint/2010/main" val="30104098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028" name="Picture 4" descr="Free Vector | Flat people with question marks background">
            <a:extLst>
              <a:ext uri="{FF2B5EF4-FFF2-40B4-BE49-F238E27FC236}">
                <a16:creationId xmlns:a16="http://schemas.microsoft.com/office/drawing/2014/main" xmlns=""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pic>
        <p:nvPicPr>
          <p:cNvPr id="6" name="Picture 5">
            <a:extLst>
              <a:ext uri="{FF2B5EF4-FFF2-40B4-BE49-F238E27FC236}">
                <a16:creationId xmlns:a16="http://schemas.microsoft.com/office/drawing/2014/main" xmlns=""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7951"/>
            <a:ext cx="716699" cy="707887"/>
          </a:xfrm>
          <a:prstGeom prst="rect">
            <a:avLst/>
          </a:prstGeom>
        </p:spPr>
      </p:pic>
    </p:spTree>
    <p:extLst>
      <p:ext uri="{BB962C8B-B14F-4D97-AF65-F5344CB8AC3E}">
        <p14:creationId xmlns:p14="http://schemas.microsoft.com/office/powerpoint/2010/main" val="13081182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xmlns=""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561520"/>
            <a:ext cx="66293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Oberoy</a:t>
            </a:r>
          </a:p>
        </p:txBody>
      </p:sp>
      <p:pic>
        <p:nvPicPr>
          <p:cNvPr id="6" name="Picture 5">
            <a:extLst>
              <a:ext uri="{FF2B5EF4-FFF2-40B4-BE49-F238E27FC236}">
                <a16:creationId xmlns:a16="http://schemas.microsoft.com/office/drawing/2014/main" xmlns=""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364" y="0"/>
            <a:ext cx="1977514" cy="1953200"/>
          </a:xfrm>
          <a:prstGeom prst="rect">
            <a:avLst/>
          </a:prstGeom>
        </p:spPr>
      </p:pic>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1</a:t>
            </a:r>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xmlns="" id="{27E5B41D-1DDF-48C9-A5AF-075F84492B68}"/>
              </a:ext>
            </a:extLst>
          </p:cNvPr>
          <p:cNvSpPr txBox="1"/>
          <p:nvPr/>
        </p:nvSpPr>
        <p:spPr>
          <a:xfrm>
            <a:off x="247878" y="942597"/>
            <a:ext cx="11696243" cy="59093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smtClean="0">
                <a:solidFill>
                  <a:prstClr val="black"/>
                </a:solidFill>
                <a:latin typeface="Calibri" panose="020F0502020204030204"/>
              </a:rPr>
              <a:t>Introduction to HANA</a:t>
            </a:r>
            <a:endParaRPr kumimoji="0" lang="en-US" b="1" i="1" u="none" strike="noStrike" kern="1200" cap="none" spc="0" normalizeH="0" baseline="0" noProof="0" dirty="0">
              <a:ln>
                <a:noFill/>
              </a:ln>
              <a:solidFill>
                <a:prstClr val="black"/>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Calibri" panose="020F0502020204030204"/>
            </a:endParaRPr>
          </a:p>
          <a:p>
            <a:pPr marL="742950" lvl="1" indent="-285750">
              <a:buFont typeface="Arial" panose="020B0604020202020204" pitchFamily="34" charset="0"/>
              <a:buChar char="•"/>
            </a:pPr>
            <a:r>
              <a:rPr kumimoji="0" lang="en-US" b="0" i="1" u="none" strike="noStrike" kern="1200" cap="none" spc="0" normalizeH="0" baseline="0" noProof="0" dirty="0" smtClean="0">
                <a:ln>
                  <a:noFill/>
                </a:ln>
                <a:solidFill>
                  <a:prstClr val="black"/>
                </a:solidFill>
                <a:effectLst/>
                <a:uLnTx/>
                <a:uFillTx/>
                <a:latin typeface="Calibri" panose="020F0502020204030204"/>
              </a:rPr>
              <a:t> </a:t>
            </a:r>
            <a:r>
              <a:rPr lang="en-US" i="1" dirty="0"/>
              <a:t>Introduction  to IMCE( In-Memory Computing Engine )</a:t>
            </a:r>
          </a:p>
          <a:p>
            <a:pPr marL="742950" lvl="1" indent="-285750">
              <a:buFont typeface="Arial" panose="020B0604020202020204" pitchFamily="34" charset="0"/>
              <a:buChar char="•"/>
            </a:pPr>
            <a:r>
              <a:rPr lang="en-US" i="1" dirty="0"/>
              <a:t>Hardware and Software  Innovation</a:t>
            </a:r>
          </a:p>
          <a:p>
            <a:pPr marL="742950" lvl="1" indent="-285750">
              <a:buFont typeface="Arial" panose="020B0604020202020204" pitchFamily="34" charset="0"/>
              <a:buChar char="•"/>
            </a:pPr>
            <a:r>
              <a:rPr lang="en-US" i="1" dirty="0"/>
              <a:t>Row v/s Column Store</a:t>
            </a:r>
          </a:p>
          <a:p>
            <a:pPr marL="742950" lvl="1" indent="-285750">
              <a:buFont typeface="Arial" panose="020B0604020202020204" pitchFamily="34" charset="0"/>
              <a:buChar char="•"/>
            </a:pPr>
            <a:r>
              <a:rPr lang="en-US" i="1" dirty="0"/>
              <a:t>Evolution of  HANA with SAP solutions</a:t>
            </a:r>
          </a:p>
          <a:p>
            <a:pPr marL="742950" lvl="1" indent="-285750">
              <a:buFont typeface="Arial" panose="020B0604020202020204" pitchFamily="34" charset="0"/>
              <a:buChar char="•"/>
            </a:pPr>
            <a:r>
              <a:rPr lang="en-US" i="1" dirty="0"/>
              <a:t>Architecture  of  SAP HANA Platform</a:t>
            </a:r>
          </a:p>
          <a:p>
            <a:pPr marL="742950" lvl="1" indent="-285750">
              <a:buFont typeface="Arial" panose="020B0604020202020204" pitchFamily="34" charset="0"/>
              <a:buChar char="•"/>
            </a:pPr>
            <a:r>
              <a:rPr lang="en-US" i="1" dirty="0"/>
              <a:t>Describing  Index Server</a:t>
            </a:r>
          </a:p>
          <a:p>
            <a:pPr marL="742950" lvl="1" indent="-285750">
              <a:buFont typeface="Arial" panose="020B0604020202020204" pitchFamily="34" charset="0"/>
              <a:buChar char="•"/>
            </a:pPr>
            <a:r>
              <a:rPr lang="en-US" i="1" dirty="0"/>
              <a:t>Describe How System Design Works</a:t>
            </a:r>
            <a:endParaRPr kumimoji="0" lang="en-US" i="1" u="none" strike="noStrike" kern="1200" cap="none" spc="0" normalizeH="0" baseline="0" noProof="0" dirty="0" smtClean="0">
              <a:ln>
                <a:noFill/>
              </a:ln>
              <a:solidFill>
                <a:prstClr val="black"/>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smtClean="0">
              <a:ln>
                <a:noFill/>
              </a:ln>
              <a:solidFill>
                <a:prstClr val="black"/>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smtClean="0">
                <a:ln>
                  <a:noFill/>
                </a:ln>
                <a:solidFill>
                  <a:prstClr val="black"/>
                </a:solidFill>
                <a:effectLst/>
                <a:uLnTx/>
                <a:uFillTx/>
                <a:latin typeface="Calibri" panose="020F0502020204030204"/>
              </a:rPr>
              <a:t>---</a:t>
            </a:r>
            <a:r>
              <a:rPr kumimoji="0" lang="en-US" b="0" i="1" u="none" strike="noStrike" kern="1200" cap="none" spc="0" normalizeH="0" baseline="0" noProof="0" dirty="0">
                <a:ln>
                  <a:noFill/>
                </a:ln>
                <a:solidFill>
                  <a:prstClr val="black"/>
                </a:solidFill>
                <a:effectLst/>
                <a:uLnTx/>
                <a:uFillTx/>
                <a:latin typeface="Calibri" panose="020F0502020204030204"/>
              </a:rPr>
              <a:t>Break</a:t>
            </a:r>
            <a:r>
              <a:rPr kumimoji="0" lang="en-US" b="0" i="0" u="none" strike="noStrike" kern="1200" cap="none" spc="0" normalizeH="0" baseline="0" noProof="0" dirty="0">
                <a:ln>
                  <a:noFill/>
                </a:ln>
                <a:solidFill>
                  <a:prstClr val="black"/>
                </a:solidFill>
                <a:effectLst/>
                <a:uLnTx/>
                <a:uFillTx/>
                <a:latin typeface="Calibri" panose="020F0502020204030204"/>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prstClr val="black"/>
              </a:solidFill>
              <a:effectLst/>
              <a:uLnTx/>
              <a:uFillTx/>
              <a:latin typeface="Calibri" panose="020F0502020204030204"/>
            </a:endParaRPr>
          </a:p>
          <a:p>
            <a:pPr marL="742950" lvl="1" indent="-285750">
              <a:buFont typeface="Arial" panose="020B0604020202020204" pitchFamily="34" charset="0"/>
              <a:buChar char="•"/>
            </a:pPr>
            <a:r>
              <a:rPr kumimoji="0" lang="en-US" i="1" u="none" strike="noStrike" kern="1200" cap="none" spc="0" normalizeH="0" baseline="0" noProof="0" dirty="0" smtClean="0">
                <a:ln>
                  <a:noFill/>
                </a:ln>
                <a:solidFill>
                  <a:prstClr val="black"/>
                </a:solidFill>
                <a:effectLst/>
                <a:uLnTx/>
                <a:uFillTx/>
              </a:rPr>
              <a:t> </a:t>
            </a:r>
            <a:r>
              <a:rPr lang="en-US" i="1" dirty="0" smtClean="0"/>
              <a:t>Describing Job Roles</a:t>
            </a:r>
          </a:p>
          <a:p>
            <a:pPr marL="742950" lvl="1" indent="-285750">
              <a:buFont typeface="Arial" panose="020B0604020202020204" pitchFamily="34" charset="0"/>
              <a:buChar char="•"/>
            </a:pPr>
            <a:r>
              <a:rPr lang="en-US" i="1" dirty="0" smtClean="0"/>
              <a:t>Tool’s : </a:t>
            </a:r>
          </a:p>
          <a:p>
            <a:pPr marL="1352443" lvl="2" indent="-285750">
              <a:buFont typeface="Wingdings" panose="05000000000000000000" pitchFamily="2" charset="2"/>
              <a:buChar char="Ø"/>
            </a:pPr>
            <a:r>
              <a:rPr lang="en-US" i="1" dirty="0" smtClean="0"/>
              <a:t>  Installation and Setup of ABAP Development Tool (ADT) on Eclipse.</a:t>
            </a:r>
          </a:p>
          <a:p>
            <a:pPr marL="1352443" lvl="2" indent="-285750">
              <a:buFont typeface="Wingdings" panose="05000000000000000000" pitchFamily="2" charset="2"/>
              <a:buChar char="Ø"/>
            </a:pPr>
            <a:r>
              <a:rPr lang="en-US" i="1" dirty="0" smtClean="0"/>
              <a:t>  Connection to your HANA Database System via HANA Studio.</a:t>
            </a:r>
          </a:p>
          <a:p>
            <a:pPr marL="1352443" lvl="2" indent="-285750">
              <a:buFont typeface="Wingdings" panose="05000000000000000000" pitchFamily="2" charset="2"/>
              <a:buChar char="Ø"/>
            </a:pPr>
            <a:r>
              <a:rPr lang="en-US" i="1" dirty="0" smtClean="0"/>
              <a:t>  Installation of Web IDE</a:t>
            </a:r>
          </a:p>
          <a:p>
            <a:pPr marL="1352443" lvl="2" indent="-285750">
              <a:buFont typeface="Wingdings" panose="05000000000000000000" pitchFamily="2" charset="2"/>
              <a:buChar char="Ø"/>
            </a:pPr>
            <a:r>
              <a:rPr lang="en-US" i="1" dirty="0" smtClean="0"/>
              <a:t>  How we use BAS ( Business Application Studio)</a:t>
            </a:r>
          </a:p>
          <a:p>
            <a:pPr marL="742950" lvl="1" indent="-285750">
              <a:buFont typeface="Arial" panose="020B0604020202020204" pitchFamily="34" charset="0"/>
              <a:buChar char="•"/>
            </a:pPr>
            <a:r>
              <a:rPr lang="en-US" i="1" dirty="0" smtClean="0"/>
              <a:t>Describing Sever Option’s and Details</a:t>
            </a:r>
          </a:p>
          <a:p>
            <a:pPr marL="742950" lvl="1" indent="-285750">
              <a:buFont typeface="Arial" panose="020B0604020202020204" pitchFamily="34" charset="0"/>
              <a:buChar char="•"/>
            </a:pPr>
            <a:r>
              <a:rPr lang="en-US" i="1" dirty="0" smtClean="0"/>
              <a:t>How ABAP Meets HANA Database</a:t>
            </a:r>
          </a:p>
          <a:p>
            <a:pPr marL="742950" lvl="1" indent="-285750">
              <a:buFont typeface="Arial" panose="020B0604020202020204" pitchFamily="34" charset="0"/>
              <a:buChar char="•"/>
            </a:pPr>
            <a:r>
              <a:rPr lang="en-US" i="1" dirty="0" smtClean="0"/>
              <a:t>Understanding Concept of  Schema </a:t>
            </a:r>
            <a:endParaRPr lang="en-US" i="1" dirty="0"/>
          </a:p>
        </p:txBody>
      </p:sp>
      <p:pic>
        <p:nvPicPr>
          <p:cNvPr id="6" name="Picture 5">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2321857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What is </a:t>
            </a:r>
            <a:r>
              <a:rPr lang="en-US" b="1" dirty="0" smtClean="0"/>
              <a:t>SAP HANA?</a:t>
            </a:r>
            <a:endParaRPr lang="en-US" b="1" dirty="0"/>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xmlns="" id="{27E5B41D-1DDF-48C9-A5AF-075F84492B68}"/>
              </a:ext>
            </a:extLst>
          </p:cNvPr>
          <p:cNvSpPr txBox="1"/>
          <p:nvPr/>
        </p:nvSpPr>
        <p:spPr>
          <a:xfrm>
            <a:off x="247878" y="982353"/>
            <a:ext cx="11696243" cy="4247317"/>
          </a:xfrm>
          <a:prstGeom prst="rect">
            <a:avLst/>
          </a:prstGeom>
          <a:noFill/>
        </p:spPr>
        <p:txBody>
          <a:bodyPr wrap="square" rtlCol="0">
            <a:spAutoFit/>
          </a:bodyPr>
          <a:lstStyle/>
          <a:p>
            <a:pPr algn="just"/>
            <a:r>
              <a:rPr lang="en-US" b="1" dirty="0"/>
              <a:t>SAP HANA</a:t>
            </a:r>
            <a:r>
              <a:rPr lang="en-US" dirty="0"/>
              <a:t> (high-performance analytic appliance) is an application that uses in-memory database technology that allows the processing of massive amounts of real-time data in a short time. The in-memory computing engine allows </a:t>
            </a:r>
            <a:r>
              <a:rPr lang="en-US" b="1" dirty="0"/>
              <a:t>HANA</a:t>
            </a:r>
            <a:r>
              <a:rPr lang="en-US" dirty="0"/>
              <a:t> to process data stored in RAM as opposed to reading it from a disk</a:t>
            </a:r>
            <a:r>
              <a:rPr lang="en-US" dirty="0" smtClean="0"/>
              <a:t>.</a:t>
            </a:r>
          </a:p>
          <a:p>
            <a:pPr algn="just"/>
            <a:endParaRPr lang="en-US" dirty="0"/>
          </a:p>
          <a:p>
            <a:pPr algn="just"/>
            <a:r>
              <a:rPr lang="en-US" dirty="0"/>
              <a:t> </a:t>
            </a:r>
            <a:r>
              <a:rPr lang="en-US" b="1" dirty="0" smtClean="0"/>
              <a:t>INNOVATIONS IN HANA</a:t>
            </a:r>
          </a:p>
          <a:p>
            <a:pPr algn="just"/>
            <a:r>
              <a:rPr lang="en-US" dirty="0"/>
              <a:t>Several SAP HANA developers have made significant innovations in IT and in business models. Because of its in-memory approach, SAP HANA enables both hardware and software innovations which are unparalleled, replacing traditional databases in many spheres of business world! On the hardware side, SAP HANA facilitates Multi-Core Architecture (8×8 core CPU per blade), huge parallel scaling with several blades, 64 bit address space – 2 TB in current servers, data throughput as high as 100 GB/s, cost effectiveness and so on. On the software side, SAP HANA enables columnar data storage, partitioning, compression, eliminating aggregate tables, to name a few.</a:t>
            </a:r>
            <a:endParaRPr lang="en-US" b="1" dirty="0" smtClean="0"/>
          </a:p>
          <a:p>
            <a:pPr algn="just"/>
            <a:endParaRPr lang="en-US" dirty="0"/>
          </a:p>
          <a:p>
            <a:pPr marL="342900" indent="-342900" algn="just">
              <a:buFont typeface="Arial" panose="020B0604020202020204" pitchFamily="34" charset="0"/>
              <a:buChar char="•"/>
            </a:pPr>
            <a:r>
              <a:rPr lang="en-US" dirty="0"/>
              <a:t> </a:t>
            </a:r>
            <a:r>
              <a:rPr lang="en-US" dirty="0" smtClean="0"/>
              <a:t>Software Innovation</a:t>
            </a:r>
            <a:endParaRPr lang="en-US" dirty="0"/>
          </a:p>
          <a:p>
            <a:pPr marL="342900" indent="-342900" algn="just">
              <a:buFont typeface="Arial" panose="020B0604020202020204" pitchFamily="34" charset="0"/>
              <a:buChar char="•"/>
            </a:pPr>
            <a:r>
              <a:rPr lang="en-US" dirty="0" smtClean="0"/>
              <a:t>Hardware Innovation</a:t>
            </a:r>
            <a:endParaRPr lang="en-US" dirty="0"/>
          </a:p>
          <a:p>
            <a:pPr algn="just"/>
            <a:endParaRPr lang="en-US" dirty="0"/>
          </a:p>
        </p:txBody>
      </p:sp>
      <p:pic>
        <p:nvPicPr>
          <p:cNvPr id="7" name="Picture 6">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3" name="Picture 2"/>
          <p:cNvPicPr>
            <a:picLocks noChangeAspect="1"/>
          </p:cNvPicPr>
          <p:nvPr/>
        </p:nvPicPr>
        <p:blipFill>
          <a:blip r:embed="rId3"/>
          <a:stretch>
            <a:fillRect/>
          </a:stretch>
        </p:blipFill>
        <p:spPr>
          <a:xfrm>
            <a:off x="7209980" y="3867190"/>
            <a:ext cx="3998422" cy="2641634"/>
          </a:xfrm>
          <a:prstGeom prst="rect">
            <a:avLst/>
          </a:prstGeom>
        </p:spPr>
      </p:pic>
    </p:spTree>
    <p:extLst>
      <p:ext uri="{BB962C8B-B14F-4D97-AF65-F5344CB8AC3E}">
        <p14:creationId xmlns:p14="http://schemas.microsoft.com/office/powerpoint/2010/main" val="249008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Row Store v/s Column Store</a:t>
            </a:r>
            <a:endParaRPr lang="en-US" b="1" dirty="0"/>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6" name="Picture 15">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9" name="TextBox 18">
            <a:extLst>
              <a:ext uri="{FF2B5EF4-FFF2-40B4-BE49-F238E27FC236}">
                <a16:creationId xmlns:a16="http://schemas.microsoft.com/office/drawing/2014/main" xmlns="" id="{27E5B41D-1DDF-48C9-A5AF-075F84492B68}"/>
              </a:ext>
            </a:extLst>
          </p:cNvPr>
          <p:cNvSpPr txBox="1"/>
          <p:nvPr/>
        </p:nvSpPr>
        <p:spPr>
          <a:xfrm>
            <a:off x="247878" y="982353"/>
            <a:ext cx="11696243" cy="1200329"/>
          </a:xfrm>
          <a:prstGeom prst="rect">
            <a:avLst/>
          </a:prstGeom>
          <a:noFill/>
        </p:spPr>
        <p:txBody>
          <a:bodyPr wrap="square" rtlCol="0">
            <a:spAutoFit/>
          </a:bodyPr>
          <a:lstStyle/>
          <a:p>
            <a:pPr algn="just"/>
            <a:r>
              <a:rPr lang="en-US" dirty="0"/>
              <a:t>At a basic level, </a:t>
            </a:r>
            <a:r>
              <a:rPr lang="en-US" b="1" dirty="0"/>
              <a:t>row stores</a:t>
            </a:r>
            <a:r>
              <a:rPr lang="en-US" dirty="0"/>
              <a:t> are great for transaction processing. </a:t>
            </a:r>
            <a:r>
              <a:rPr lang="en-US" b="1" dirty="0"/>
              <a:t>Column stores</a:t>
            </a:r>
            <a:r>
              <a:rPr lang="en-US" dirty="0"/>
              <a:t> are great for highly analytical query models. </a:t>
            </a:r>
            <a:r>
              <a:rPr lang="en-US" b="1" dirty="0"/>
              <a:t>Row stores</a:t>
            </a:r>
            <a:r>
              <a:rPr lang="en-US" dirty="0"/>
              <a:t> have the ability to write data very quickly, whereas a </a:t>
            </a:r>
            <a:r>
              <a:rPr lang="en-US" b="1" dirty="0"/>
              <a:t>column store</a:t>
            </a:r>
            <a:r>
              <a:rPr lang="en-US" dirty="0"/>
              <a:t> is awesome at aggregating large volumes of data for a subset of </a:t>
            </a:r>
            <a:r>
              <a:rPr lang="en-US" b="1" dirty="0" smtClean="0"/>
              <a:t>columns</a:t>
            </a:r>
            <a:r>
              <a:rPr lang="en-US" dirty="0" smtClean="0"/>
              <a:t>.</a:t>
            </a:r>
          </a:p>
          <a:p>
            <a:pPr algn="just"/>
            <a:endParaRPr lang="en-US" dirty="0"/>
          </a:p>
        </p:txBody>
      </p:sp>
      <p:pic>
        <p:nvPicPr>
          <p:cNvPr id="8" name="Picture 7"/>
          <p:cNvPicPr>
            <a:picLocks noChangeAspect="1"/>
          </p:cNvPicPr>
          <p:nvPr/>
        </p:nvPicPr>
        <p:blipFill>
          <a:blip r:embed="rId3"/>
          <a:stretch>
            <a:fillRect/>
          </a:stretch>
        </p:blipFill>
        <p:spPr>
          <a:xfrm>
            <a:off x="4687035" y="1639448"/>
            <a:ext cx="5123809" cy="5142857"/>
          </a:xfrm>
          <a:prstGeom prst="rect">
            <a:avLst/>
          </a:prstGeom>
        </p:spPr>
      </p:pic>
    </p:spTree>
    <p:extLst>
      <p:ext uri="{BB962C8B-B14F-4D97-AF65-F5344CB8AC3E}">
        <p14:creationId xmlns:p14="http://schemas.microsoft.com/office/powerpoint/2010/main" val="571835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dirty="0" smtClean="0">
                <a:latin typeface="Arial" panose="020B0604020202020204" pitchFamily="34" charset="0"/>
              </a:rPr>
              <a:t>Timestamp – Insert Only</a:t>
            </a:r>
            <a:endParaRPr lang="en-US" b="0" i="0" dirty="0">
              <a:effectLst/>
              <a:latin typeface="Arial" panose="020B0604020202020204" pitchFamily="34" charset="0"/>
            </a:endParaRPr>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8" name="TextBox 7">
            <a:extLst>
              <a:ext uri="{FF2B5EF4-FFF2-40B4-BE49-F238E27FC236}">
                <a16:creationId xmlns="" xmlns:a16="http://schemas.microsoft.com/office/drawing/2014/main" id="{C2A3C1DD-097E-47F3-AE2E-0960D36445E5}"/>
              </a:ext>
            </a:extLst>
          </p:cNvPr>
          <p:cNvSpPr txBox="1"/>
          <p:nvPr/>
        </p:nvSpPr>
        <p:spPr>
          <a:xfrm>
            <a:off x="2010508" y="1049269"/>
            <a:ext cx="2561492" cy="369332"/>
          </a:xfrm>
          <a:prstGeom prst="rect">
            <a:avLst/>
          </a:prstGeom>
          <a:noFill/>
        </p:spPr>
        <p:txBody>
          <a:bodyPr wrap="square" rtlCol="0">
            <a:spAutoFit/>
          </a:bodyPr>
          <a:lstStyle/>
          <a:p>
            <a:r>
              <a:rPr lang="en-US" dirty="0"/>
              <a:t>Row Store</a:t>
            </a:r>
          </a:p>
        </p:txBody>
      </p:sp>
      <p:sp>
        <p:nvSpPr>
          <p:cNvPr id="9" name="TextBox 8">
            <a:extLst>
              <a:ext uri="{FF2B5EF4-FFF2-40B4-BE49-F238E27FC236}">
                <a16:creationId xmlns="" xmlns:a16="http://schemas.microsoft.com/office/drawing/2014/main" id="{79C5F62C-65A2-4D3A-9033-E778CE3E6638}"/>
              </a:ext>
            </a:extLst>
          </p:cNvPr>
          <p:cNvSpPr txBox="1"/>
          <p:nvPr/>
        </p:nvSpPr>
        <p:spPr>
          <a:xfrm>
            <a:off x="7500749" y="1052308"/>
            <a:ext cx="2561492" cy="369332"/>
          </a:xfrm>
          <a:prstGeom prst="rect">
            <a:avLst/>
          </a:prstGeom>
          <a:noFill/>
        </p:spPr>
        <p:txBody>
          <a:bodyPr wrap="square" rtlCol="0">
            <a:spAutoFit/>
          </a:bodyPr>
          <a:lstStyle/>
          <a:p>
            <a:r>
              <a:rPr lang="en-US" dirty="0"/>
              <a:t>Column Store</a:t>
            </a:r>
          </a:p>
        </p:txBody>
      </p:sp>
      <p:sp>
        <p:nvSpPr>
          <p:cNvPr id="10" name="TextBox 9">
            <a:extLst>
              <a:ext uri="{FF2B5EF4-FFF2-40B4-BE49-F238E27FC236}">
                <a16:creationId xmlns="" xmlns:a16="http://schemas.microsoft.com/office/drawing/2014/main" id="{59D005FA-616B-4682-B550-0A4A95A9620E}"/>
              </a:ext>
            </a:extLst>
          </p:cNvPr>
          <p:cNvSpPr txBox="1"/>
          <p:nvPr/>
        </p:nvSpPr>
        <p:spPr>
          <a:xfrm>
            <a:off x="163528" y="1600200"/>
            <a:ext cx="5252533" cy="2308324"/>
          </a:xfrm>
          <a:prstGeom prst="rect">
            <a:avLst/>
          </a:prstGeom>
          <a:noFill/>
        </p:spPr>
        <p:txBody>
          <a:bodyPr wrap="square" rtlCol="0">
            <a:spAutoFit/>
          </a:bodyPr>
          <a:lstStyle/>
          <a:p>
            <a:pPr marL="342900" indent="-342900">
              <a:buAutoNum type="arabicPeriod"/>
            </a:pPr>
            <a:r>
              <a:rPr lang="en-US" dirty="0"/>
              <a:t>If there is a need to read all the columns and all the rows every time. SELECT * unavoidable</a:t>
            </a:r>
          </a:p>
          <a:p>
            <a:pPr marL="342900" indent="-342900">
              <a:buAutoNum type="arabicPeriod"/>
            </a:pPr>
            <a:r>
              <a:rPr lang="en-US" dirty="0"/>
              <a:t>If table gets changed so frequently and has low volume of data</a:t>
            </a:r>
          </a:p>
          <a:p>
            <a:pPr marL="342900" indent="-342900">
              <a:buAutoNum type="arabicPeriod"/>
            </a:pPr>
            <a:r>
              <a:rPr lang="en-US" dirty="0"/>
              <a:t>Table has large no. of UNIQUE values</a:t>
            </a:r>
          </a:p>
          <a:p>
            <a:pPr marL="342900" indent="-342900">
              <a:buAutoNum type="arabicPeriod"/>
            </a:pPr>
            <a:r>
              <a:rPr lang="en-US" dirty="0"/>
              <a:t>Typically guideline for row store is more strict.</a:t>
            </a:r>
          </a:p>
          <a:p>
            <a:pPr marL="342900" indent="-342900">
              <a:buAutoNum type="arabicPeriod"/>
            </a:pPr>
            <a:endParaRPr lang="en-US" dirty="0"/>
          </a:p>
        </p:txBody>
      </p:sp>
      <p:sp>
        <p:nvSpPr>
          <p:cNvPr id="11" name="TextBox 10">
            <a:extLst>
              <a:ext uri="{FF2B5EF4-FFF2-40B4-BE49-F238E27FC236}">
                <a16:creationId xmlns="" xmlns:a16="http://schemas.microsoft.com/office/drawing/2014/main" id="{EB50187A-DB6D-4BD2-A43B-D9F74C518DD0}"/>
              </a:ext>
            </a:extLst>
          </p:cNvPr>
          <p:cNvSpPr txBox="1"/>
          <p:nvPr/>
        </p:nvSpPr>
        <p:spPr>
          <a:xfrm>
            <a:off x="6155228" y="1629437"/>
            <a:ext cx="5252533" cy="2585323"/>
          </a:xfrm>
          <a:prstGeom prst="rect">
            <a:avLst/>
          </a:prstGeom>
          <a:noFill/>
        </p:spPr>
        <p:txBody>
          <a:bodyPr wrap="square" rtlCol="0">
            <a:spAutoFit/>
          </a:bodyPr>
          <a:lstStyle/>
          <a:p>
            <a:pPr marL="342900" indent="-342900">
              <a:buAutoNum type="arabicPeriod"/>
            </a:pPr>
            <a:r>
              <a:rPr lang="en-US" dirty="0"/>
              <a:t>Reads frequently and requires Agg. Then we should go columns provided not all columns required all times.</a:t>
            </a:r>
          </a:p>
          <a:p>
            <a:pPr marL="342900" indent="-342900">
              <a:buAutoNum type="arabicPeriod"/>
            </a:pPr>
            <a:r>
              <a:rPr lang="en-US" dirty="0"/>
              <a:t>Data volume is too high and we have large no. of non-unique (repeating)</a:t>
            </a:r>
          </a:p>
          <a:p>
            <a:pPr marL="342900" indent="-342900">
              <a:buAutoNum type="arabicPeriod"/>
            </a:pPr>
            <a:r>
              <a:rPr lang="en-US" dirty="0"/>
              <a:t>In any ERP system 70% read, 30%, Transaction and master table</a:t>
            </a:r>
          </a:p>
          <a:p>
            <a:endParaRPr lang="en-US" dirty="0"/>
          </a:p>
          <a:p>
            <a:pPr marL="342900" indent="-342900">
              <a:buAutoNum type="arabicPeriod"/>
            </a:pPr>
            <a:endParaRPr lang="en-US" dirty="0"/>
          </a:p>
        </p:txBody>
      </p:sp>
      <p:cxnSp>
        <p:nvCxnSpPr>
          <p:cNvPr id="12" name="Straight Connector 11">
            <a:extLst>
              <a:ext uri="{FF2B5EF4-FFF2-40B4-BE49-F238E27FC236}">
                <a16:creationId xmlns="" xmlns:a16="http://schemas.microsoft.com/office/drawing/2014/main" id="{1F584566-9C94-4B17-AA62-781DAC840A8C}"/>
              </a:ext>
            </a:extLst>
          </p:cNvPr>
          <p:cNvCxnSpPr/>
          <p:nvPr/>
        </p:nvCxnSpPr>
        <p:spPr>
          <a:xfrm>
            <a:off x="5674876" y="1160597"/>
            <a:ext cx="10307" cy="30541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487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Strategies with HANA </a:t>
            </a:r>
            <a:endParaRPr lang="en-US" b="1" dirty="0"/>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8" name="Picture 17">
            <a:extLst>
              <a:ext uri="{FF2B5EF4-FFF2-40B4-BE49-F238E27FC236}">
                <a16:creationId xmlns:a16="http://schemas.microsoft.com/office/drawing/2014/main" xmlns=""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20" name="Rectangle: Rounded Corners 3">
            <a:extLst>
              <a:ext uri="{FF2B5EF4-FFF2-40B4-BE49-F238E27FC236}">
                <a16:creationId xmlns="" xmlns:a16="http://schemas.microsoft.com/office/drawing/2014/main" id="{C0F7E131-F95B-4737-A5CA-BCE7FF13A943}"/>
              </a:ext>
            </a:extLst>
          </p:cNvPr>
          <p:cNvSpPr/>
          <p:nvPr/>
        </p:nvSpPr>
        <p:spPr>
          <a:xfrm>
            <a:off x="501162" y="1415562"/>
            <a:ext cx="1934307" cy="1037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ECC</a:t>
            </a:r>
          </a:p>
        </p:txBody>
      </p:sp>
      <p:cxnSp>
        <p:nvCxnSpPr>
          <p:cNvPr id="21" name="Straight Arrow Connector 20">
            <a:extLst>
              <a:ext uri="{FF2B5EF4-FFF2-40B4-BE49-F238E27FC236}">
                <a16:creationId xmlns="" xmlns:a16="http://schemas.microsoft.com/office/drawing/2014/main" id="{8B0BADD9-2995-40BB-BA3B-1A65D0695830}"/>
              </a:ext>
            </a:extLst>
          </p:cNvPr>
          <p:cNvCxnSpPr>
            <a:stCxn id="20" idx="2"/>
          </p:cNvCxnSpPr>
          <p:nvPr/>
        </p:nvCxnSpPr>
        <p:spPr>
          <a:xfrm flipH="1">
            <a:off x="1130682" y="2453054"/>
            <a:ext cx="337634" cy="3830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31">
            <a:extLst>
              <a:ext uri="{FF2B5EF4-FFF2-40B4-BE49-F238E27FC236}">
                <a16:creationId xmlns="" xmlns:a16="http://schemas.microsoft.com/office/drawing/2014/main" id="{D3952434-6CAE-44B3-AEBB-C449B3CB7285}"/>
              </a:ext>
            </a:extLst>
          </p:cNvPr>
          <p:cNvSpPr/>
          <p:nvPr/>
        </p:nvSpPr>
        <p:spPr>
          <a:xfrm>
            <a:off x="2804745" y="2883988"/>
            <a:ext cx="1529737" cy="9895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a:t>
            </a:r>
          </a:p>
          <a:p>
            <a:pPr algn="ctr"/>
            <a:r>
              <a:rPr lang="en-US" dirty="0"/>
              <a:t>Secondary</a:t>
            </a:r>
          </a:p>
        </p:txBody>
      </p:sp>
      <p:sp>
        <p:nvSpPr>
          <p:cNvPr id="26" name="Arrow: Right 33">
            <a:extLst>
              <a:ext uri="{FF2B5EF4-FFF2-40B4-BE49-F238E27FC236}">
                <a16:creationId xmlns="" xmlns:a16="http://schemas.microsoft.com/office/drawing/2014/main" id="{29E4EC66-1E21-4068-9B9D-5255F9405C23}"/>
              </a:ext>
            </a:extLst>
          </p:cNvPr>
          <p:cNvSpPr/>
          <p:nvPr/>
        </p:nvSpPr>
        <p:spPr>
          <a:xfrm>
            <a:off x="2189285" y="3156438"/>
            <a:ext cx="615459" cy="4132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27" name="Connector: Elbow 35">
            <a:extLst>
              <a:ext uri="{FF2B5EF4-FFF2-40B4-BE49-F238E27FC236}">
                <a16:creationId xmlns="" xmlns:a16="http://schemas.microsoft.com/office/drawing/2014/main" id="{BF56D1F4-ACCB-4496-B8DE-EDDF80A0F858}"/>
              </a:ext>
            </a:extLst>
          </p:cNvPr>
          <p:cNvCxnSpPr>
            <a:stCxn id="20" idx="3"/>
            <a:endCxn id="25" idx="0"/>
          </p:cNvCxnSpPr>
          <p:nvPr/>
        </p:nvCxnSpPr>
        <p:spPr>
          <a:xfrm>
            <a:off x="2435469" y="1934308"/>
            <a:ext cx="1134145" cy="949680"/>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 xmlns:a16="http://schemas.microsoft.com/office/drawing/2014/main" id="{E63CAABF-E871-4E31-A62B-38BD85B1D6C2}"/>
              </a:ext>
            </a:extLst>
          </p:cNvPr>
          <p:cNvSpPr/>
          <p:nvPr/>
        </p:nvSpPr>
        <p:spPr>
          <a:xfrm>
            <a:off x="2945423" y="1934308"/>
            <a:ext cx="1863969" cy="38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 driver</a:t>
            </a:r>
          </a:p>
        </p:txBody>
      </p:sp>
      <p:sp>
        <p:nvSpPr>
          <p:cNvPr id="29" name="TextBox 28">
            <a:extLst>
              <a:ext uri="{FF2B5EF4-FFF2-40B4-BE49-F238E27FC236}">
                <a16:creationId xmlns="" xmlns:a16="http://schemas.microsoft.com/office/drawing/2014/main" id="{6119D7BC-3AF9-463A-B561-337A2B842E3F}"/>
              </a:ext>
            </a:extLst>
          </p:cNvPr>
          <p:cNvSpPr txBox="1"/>
          <p:nvPr/>
        </p:nvSpPr>
        <p:spPr>
          <a:xfrm>
            <a:off x="905608" y="4062046"/>
            <a:ext cx="2760784" cy="369332"/>
          </a:xfrm>
          <a:prstGeom prst="rect">
            <a:avLst/>
          </a:prstGeom>
          <a:noFill/>
        </p:spPr>
        <p:txBody>
          <a:bodyPr wrap="square" rtlCol="0">
            <a:spAutoFit/>
          </a:bodyPr>
          <a:lstStyle/>
          <a:p>
            <a:r>
              <a:rPr lang="en-US" dirty="0"/>
              <a:t>Side-car Scenario</a:t>
            </a:r>
          </a:p>
        </p:txBody>
      </p:sp>
      <p:sp>
        <p:nvSpPr>
          <p:cNvPr id="30" name="Rectangle: Rounded Corners 38">
            <a:extLst>
              <a:ext uri="{FF2B5EF4-FFF2-40B4-BE49-F238E27FC236}">
                <a16:creationId xmlns="" xmlns:a16="http://schemas.microsoft.com/office/drawing/2014/main" id="{8BF3B56B-F3CF-4A76-A9FB-59D5E1227C56}"/>
              </a:ext>
            </a:extLst>
          </p:cNvPr>
          <p:cNvSpPr/>
          <p:nvPr/>
        </p:nvSpPr>
        <p:spPr>
          <a:xfrm>
            <a:off x="7994650" y="1698067"/>
            <a:ext cx="1995854" cy="71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BW 7.31&gt;</a:t>
            </a:r>
          </a:p>
        </p:txBody>
      </p:sp>
      <p:sp>
        <p:nvSpPr>
          <p:cNvPr id="31" name="Rectangle: Rounded Corners 41">
            <a:extLst>
              <a:ext uri="{FF2B5EF4-FFF2-40B4-BE49-F238E27FC236}">
                <a16:creationId xmlns="" xmlns:a16="http://schemas.microsoft.com/office/drawing/2014/main" id="{F5CEEF78-94D1-4594-99DA-F42F64AEEC8C}"/>
              </a:ext>
            </a:extLst>
          </p:cNvPr>
          <p:cNvSpPr/>
          <p:nvPr/>
        </p:nvSpPr>
        <p:spPr>
          <a:xfrm>
            <a:off x="8001000" y="3007516"/>
            <a:ext cx="1995854" cy="71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HANA 1.0SP3</a:t>
            </a:r>
          </a:p>
        </p:txBody>
      </p:sp>
      <p:cxnSp>
        <p:nvCxnSpPr>
          <p:cNvPr id="32" name="Connector: Elbow 40">
            <a:extLst>
              <a:ext uri="{FF2B5EF4-FFF2-40B4-BE49-F238E27FC236}">
                <a16:creationId xmlns="" xmlns:a16="http://schemas.microsoft.com/office/drawing/2014/main" id="{33BD24BE-9CF6-42DF-B11E-B41B36D409EE}"/>
              </a:ext>
            </a:extLst>
          </p:cNvPr>
          <p:cNvCxnSpPr>
            <a:stCxn id="30" idx="2"/>
            <a:endCxn id="31" idx="0"/>
          </p:cNvCxnSpPr>
          <p:nvPr/>
        </p:nvCxnSpPr>
        <p:spPr>
          <a:xfrm rot="16200000" flipH="1">
            <a:off x="8696568" y="2705157"/>
            <a:ext cx="598368" cy="635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 xmlns:a16="http://schemas.microsoft.com/office/drawing/2014/main" id="{72920FAE-ADCB-4278-85EE-6EE1149C3954}"/>
              </a:ext>
            </a:extLst>
          </p:cNvPr>
          <p:cNvSpPr txBox="1"/>
          <p:nvPr/>
        </p:nvSpPr>
        <p:spPr>
          <a:xfrm>
            <a:off x="8159136" y="3825748"/>
            <a:ext cx="2974335" cy="369332"/>
          </a:xfrm>
          <a:prstGeom prst="rect">
            <a:avLst/>
          </a:prstGeom>
          <a:noFill/>
        </p:spPr>
        <p:txBody>
          <a:bodyPr wrap="square" rtlCol="0">
            <a:spAutoFit/>
          </a:bodyPr>
          <a:lstStyle/>
          <a:p>
            <a:r>
              <a:rPr lang="en-US" dirty="0"/>
              <a:t>BW on HANA</a:t>
            </a:r>
          </a:p>
        </p:txBody>
      </p:sp>
      <p:sp>
        <p:nvSpPr>
          <p:cNvPr id="34" name="Rectangle 33">
            <a:extLst>
              <a:ext uri="{FF2B5EF4-FFF2-40B4-BE49-F238E27FC236}">
                <a16:creationId xmlns="" xmlns:a16="http://schemas.microsoft.com/office/drawing/2014/main" id="{1602F58A-2690-4445-856A-0ACEB7230810}"/>
              </a:ext>
            </a:extLst>
          </p:cNvPr>
          <p:cNvSpPr/>
          <p:nvPr/>
        </p:nvSpPr>
        <p:spPr>
          <a:xfrm>
            <a:off x="5279613" y="4235003"/>
            <a:ext cx="2099575" cy="711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NW7.4SP2</a:t>
            </a:r>
          </a:p>
        </p:txBody>
      </p:sp>
      <p:sp>
        <p:nvSpPr>
          <p:cNvPr id="35" name="Rectangle 34">
            <a:extLst>
              <a:ext uri="{FF2B5EF4-FFF2-40B4-BE49-F238E27FC236}">
                <a16:creationId xmlns="" xmlns:a16="http://schemas.microsoft.com/office/drawing/2014/main" id="{DF702FD6-C912-49E4-AAD6-A92BA726639B}"/>
              </a:ext>
            </a:extLst>
          </p:cNvPr>
          <p:cNvSpPr/>
          <p:nvPr/>
        </p:nvSpPr>
        <p:spPr>
          <a:xfrm>
            <a:off x="5160916" y="5529621"/>
            <a:ext cx="2336968" cy="711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Any DB / HANA DB</a:t>
            </a:r>
          </a:p>
          <a:p>
            <a:pPr algn="ctr"/>
            <a:r>
              <a:rPr lang="en-US" dirty="0"/>
              <a:t>1.0 SP6</a:t>
            </a:r>
          </a:p>
        </p:txBody>
      </p:sp>
      <p:cxnSp>
        <p:nvCxnSpPr>
          <p:cNvPr id="36" name="Connector: Elbow 46">
            <a:extLst>
              <a:ext uri="{FF2B5EF4-FFF2-40B4-BE49-F238E27FC236}">
                <a16:creationId xmlns="" xmlns:a16="http://schemas.microsoft.com/office/drawing/2014/main" id="{B1DB1489-E778-4756-AA72-59055A31C050}"/>
              </a:ext>
            </a:extLst>
          </p:cNvPr>
          <p:cNvCxnSpPr>
            <a:cxnSpLocks/>
            <a:stCxn id="34" idx="2"/>
            <a:endCxn id="35" idx="0"/>
          </p:cNvCxnSpPr>
          <p:nvPr/>
        </p:nvCxnSpPr>
        <p:spPr>
          <a:xfrm rot="5400000">
            <a:off x="6037633" y="5237852"/>
            <a:ext cx="583537" cy="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 xmlns:a16="http://schemas.microsoft.com/office/drawing/2014/main" id="{49C614ED-23EC-4B34-87F5-7A92211E7F04}"/>
              </a:ext>
            </a:extLst>
          </p:cNvPr>
          <p:cNvSpPr txBox="1"/>
          <p:nvPr/>
        </p:nvSpPr>
        <p:spPr>
          <a:xfrm>
            <a:off x="3459648" y="5659235"/>
            <a:ext cx="1749669" cy="369332"/>
          </a:xfrm>
          <a:prstGeom prst="rect">
            <a:avLst/>
          </a:prstGeom>
          <a:noFill/>
        </p:spPr>
        <p:txBody>
          <a:bodyPr wrap="square" rtlCol="0">
            <a:spAutoFit/>
          </a:bodyPr>
          <a:lstStyle/>
          <a:p>
            <a:r>
              <a:rPr lang="en-US" dirty="0"/>
              <a:t>Suite on HANA</a:t>
            </a:r>
          </a:p>
        </p:txBody>
      </p:sp>
      <p:sp>
        <p:nvSpPr>
          <p:cNvPr id="38" name="Arrow: Right 50">
            <a:extLst>
              <a:ext uri="{FF2B5EF4-FFF2-40B4-BE49-F238E27FC236}">
                <a16:creationId xmlns="" xmlns:a16="http://schemas.microsoft.com/office/drawing/2014/main" id="{F497DC02-EE9C-41F0-93CE-9C09B72704F7}"/>
              </a:ext>
            </a:extLst>
          </p:cNvPr>
          <p:cNvSpPr/>
          <p:nvPr/>
        </p:nvSpPr>
        <p:spPr>
          <a:xfrm>
            <a:off x="8206479" y="4946083"/>
            <a:ext cx="612531" cy="583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 xmlns:a16="http://schemas.microsoft.com/office/drawing/2014/main" id="{133C8F25-C4DA-44DA-8644-9BDA5D5A2FFD}"/>
              </a:ext>
            </a:extLst>
          </p:cNvPr>
          <p:cNvSpPr/>
          <p:nvPr/>
        </p:nvSpPr>
        <p:spPr>
          <a:xfrm>
            <a:off x="9646303" y="4307036"/>
            <a:ext cx="2099575" cy="711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S/4HANA</a:t>
            </a:r>
          </a:p>
          <a:p>
            <a:pPr algn="ctr"/>
            <a:r>
              <a:rPr lang="en-US" dirty="0"/>
              <a:t>ABAP</a:t>
            </a:r>
          </a:p>
        </p:txBody>
      </p:sp>
      <p:sp>
        <p:nvSpPr>
          <p:cNvPr id="40" name="Rectangle 39">
            <a:extLst>
              <a:ext uri="{FF2B5EF4-FFF2-40B4-BE49-F238E27FC236}">
                <a16:creationId xmlns="" xmlns:a16="http://schemas.microsoft.com/office/drawing/2014/main" id="{F8106D9D-FA9F-49F4-A985-BD27EA8213C7}"/>
              </a:ext>
            </a:extLst>
          </p:cNvPr>
          <p:cNvSpPr/>
          <p:nvPr/>
        </p:nvSpPr>
        <p:spPr>
          <a:xfrm>
            <a:off x="9646302" y="5488360"/>
            <a:ext cx="2099575" cy="711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 DB</a:t>
            </a:r>
          </a:p>
        </p:txBody>
      </p:sp>
      <p:cxnSp>
        <p:nvCxnSpPr>
          <p:cNvPr id="41" name="Straight Arrow Connector 40">
            <a:extLst>
              <a:ext uri="{FF2B5EF4-FFF2-40B4-BE49-F238E27FC236}">
                <a16:creationId xmlns="" xmlns:a16="http://schemas.microsoft.com/office/drawing/2014/main" id="{74E8E031-4FAF-4DD5-9705-A850A9F3ECA4}"/>
              </a:ext>
            </a:extLst>
          </p:cNvPr>
          <p:cNvCxnSpPr>
            <a:stCxn id="39" idx="2"/>
            <a:endCxn id="40" idx="0"/>
          </p:cNvCxnSpPr>
          <p:nvPr/>
        </p:nvCxnSpPr>
        <p:spPr>
          <a:xfrm flipH="1">
            <a:off x="10696090" y="5018117"/>
            <a:ext cx="1" cy="4702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 xmlns:a16="http://schemas.microsoft.com/office/drawing/2014/main" id="{0E846303-C524-4643-A9FC-7A6A4BEC140B}"/>
              </a:ext>
            </a:extLst>
          </p:cNvPr>
          <p:cNvSpPr txBox="1"/>
          <p:nvPr/>
        </p:nvSpPr>
        <p:spPr>
          <a:xfrm>
            <a:off x="7514821" y="4460603"/>
            <a:ext cx="1995848" cy="369332"/>
          </a:xfrm>
          <a:prstGeom prst="rect">
            <a:avLst/>
          </a:prstGeom>
          <a:noFill/>
        </p:spPr>
        <p:txBody>
          <a:bodyPr wrap="square" rtlCol="0">
            <a:spAutoFit/>
          </a:bodyPr>
          <a:lstStyle/>
          <a:p>
            <a:r>
              <a:rPr lang="en-US" b="1" dirty="0" smtClean="0"/>
              <a:t>   ABAP </a:t>
            </a:r>
            <a:r>
              <a:rPr lang="en-US" b="1" dirty="0"/>
              <a:t>on HANA</a:t>
            </a:r>
          </a:p>
        </p:txBody>
      </p:sp>
      <p:sp>
        <p:nvSpPr>
          <p:cNvPr id="64" name="Rectangle: Rounded Corners 6">
            <a:extLst>
              <a:ext uri="{FF2B5EF4-FFF2-40B4-BE49-F238E27FC236}">
                <a16:creationId xmlns="" xmlns:a16="http://schemas.microsoft.com/office/drawing/2014/main" id="{7876D9D1-254D-48BF-B19B-C24709ADBD49}"/>
              </a:ext>
            </a:extLst>
          </p:cNvPr>
          <p:cNvSpPr/>
          <p:nvPr/>
        </p:nvSpPr>
        <p:spPr>
          <a:xfrm>
            <a:off x="163528" y="2836122"/>
            <a:ext cx="1934307" cy="1037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 DB</a:t>
            </a:r>
          </a:p>
        </p:txBody>
      </p:sp>
    </p:spTree>
    <p:extLst>
      <p:ext uri="{BB962C8B-B14F-4D97-AF65-F5344CB8AC3E}">
        <p14:creationId xmlns:p14="http://schemas.microsoft.com/office/powerpoint/2010/main" val="1179745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S/4 HANA, Suite on HANA and ABAP on HANA</a:t>
            </a:r>
            <a:endParaRPr lang="en-US" b="1" dirty="0"/>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7" name="TextBox 6">
            <a:extLst>
              <a:ext uri="{FF2B5EF4-FFF2-40B4-BE49-F238E27FC236}">
                <a16:creationId xmlns="" xmlns:a16="http://schemas.microsoft.com/office/drawing/2014/main" id="{2668874E-C0FA-4ADA-BBF6-2FE5710B408A}"/>
              </a:ext>
            </a:extLst>
          </p:cNvPr>
          <p:cNvSpPr txBox="1"/>
          <p:nvPr/>
        </p:nvSpPr>
        <p:spPr>
          <a:xfrm>
            <a:off x="163528" y="923731"/>
            <a:ext cx="11900954" cy="1477328"/>
          </a:xfrm>
          <a:prstGeom prst="rect">
            <a:avLst/>
          </a:prstGeom>
          <a:noFill/>
        </p:spPr>
        <p:txBody>
          <a:bodyPr wrap="square" rtlCol="0">
            <a:spAutoFit/>
          </a:bodyPr>
          <a:lstStyle/>
          <a:p>
            <a:r>
              <a:rPr lang="en-US" dirty="0"/>
              <a:t>Suite on HANA – Replace existing Any DB with HANA – SAP Product</a:t>
            </a:r>
          </a:p>
          <a:p>
            <a:r>
              <a:rPr lang="en-US" dirty="0"/>
              <a:t>S/4HANA – is also a product which is successor of Suite on HANA, Only runs on HANA – 2029 (all companies will be S/4)</a:t>
            </a:r>
          </a:p>
          <a:p>
            <a:endParaRPr lang="en-US" dirty="0"/>
          </a:p>
          <a:p>
            <a:r>
              <a:rPr lang="en-US" dirty="0"/>
              <a:t>ABAP on HANA – Technology on which these products are designed</a:t>
            </a:r>
          </a:p>
        </p:txBody>
      </p:sp>
      <p:sp>
        <p:nvSpPr>
          <p:cNvPr id="14" name="TextBox 13">
            <a:extLst>
              <a:ext uri="{FF2B5EF4-FFF2-40B4-BE49-F238E27FC236}">
                <a16:creationId xmlns="" xmlns:a16="http://schemas.microsoft.com/office/drawing/2014/main" id="{18842416-E174-4BCB-979E-6DFC3C0F5942}"/>
              </a:ext>
            </a:extLst>
          </p:cNvPr>
          <p:cNvSpPr txBox="1"/>
          <p:nvPr/>
        </p:nvSpPr>
        <p:spPr>
          <a:xfrm>
            <a:off x="9049205" y="3121268"/>
            <a:ext cx="2942122" cy="1477328"/>
          </a:xfrm>
          <a:prstGeom prst="rect">
            <a:avLst/>
          </a:prstGeom>
          <a:noFill/>
        </p:spPr>
        <p:txBody>
          <a:bodyPr wrap="square" rtlCol="0">
            <a:spAutoFit/>
          </a:bodyPr>
          <a:lstStyle/>
          <a:p>
            <a:r>
              <a:rPr lang="en-US" dirty="0"/>
              <a:t>Code push down</a:t>
            </a:r>
          </a:p>
          <a:p>
            <a:r>
              <a:rPr lang="en-US" dirty="0"/>
              <a:t>Code-to-data-paradigm</a:t>
            </a:r>
          </a:p>
          <a:p>
            <a:r>
              <a:rPr lang="en-US" dirty="0"/>
              <a:t>Most of the processing is pushed down to DB</a:t>
            </a:r>
          </a:p>
          <a:p>
            <a:endParaRPr lang="en-US" dirty="0"/>
          </a:p>
        </p:txBody>
      </p:sp>
      <p:pic>
        <p:nvPicPr>
          <p:cNvPr id="3" name="Picture 2"/>
          <p:cNvPicPr>
            <a:picLocks noChangeAspect="1"/>
          </p:cNvPicPr>
          <p:nvPr/>
        </p:nvPicPr>
        <p:blipFill>
          <a:blip r:embed="rId3"/>
          <a:stretch>
            <a:fillRect/>
          </a:stretch>
        </p:blipFill>
        <p:spPr>
          <a:xfrm>
            <a:off x="582538" y="2545700"/>
            <a:ext cx="8466667" cy="3504762"/>
          </a:xfrm>
          <a:prstGeom prst="rect">
            <a:avLst/>
          </a:prstGeom>
        </p:spPr>
      </p:pic>
    </p:spTree>
    <p:extLst>
      <p:ext uri="{BB962C8B-B14F-4D97-AF65-F5344CB8AC3E}">
        <p14:creationId xmlns:p14="http://schemas.microsoft.com/office/powerpoint/2010/main" val="826989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SAP HANA Architecture </a:t>
            </a:r>
            <a:endParaRPr lang="en-US" b="1" dirty="0"/>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a16="http://schemas.microsoft.com/office/drawing/2014/main" xmlns=""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42" name="TextBox 41">
            <a:extLst>
              <a:ext uri="{FF2B5EF4-FFF2-40B4-BE49-F238E27FC236}">
                <a16:creationId xmlns="" xmlns:a16="http://schemas.microsoft.com/office/drawing/2014/main" id="{2668874E-C0FA-4ADA-BBF6-2FE5710B408A}"/>
              </a:ext>
            </a:extLst>
          </p:cNvPr>
          <p:cNvSpPr txBox="1"/>
          <p:nvPr/>
        </p:nvSpPr>
        <p:spPr>
          <a:xfrm>
            <a:off x="163528" y="923731"/>
            <a:ext cx="11900954" cy="923330"/>
          </a:xfrm>
          <a:prstGeom prst="rect">
            <a:avLst/>
          </a:prstGeom>
          <a:noFill/>
        </p:spPr>
        <p:txBody>
          <a:bodyPr wrap="square" rtlCol="0">
            <a:spAutoFit/>
          </a:bodyPr>
          <a:lstStyle/>
          <a:p>
            <a:r>
              <a:rPr lang="en-US" b="1" dirty="0"/>
              <a:t>SAP HANA</a:t>
            </a:r>
            <a:r>
              <a:rPr lang="en-US" dirty="0"/>
              <a:t> System </a:t>
            </a:r>
            <a:r>
              <a:rPr lang="en-US" b="1" dirty="0"/>
              <a:t>Architecture</a:t>
            </a:r>
            <a:r>
              <a:rPr lang="en-US" dirty="0"/>
              <a:t> Overview. An </a:t>
            </a:r>
            <a:r>
              <a:rPr lang="en-US" b="1" dirty="0"/>
              <a:t>SAP HANA</a:t>
            </a:r>
            <a:r>
              <a:rPr lang="en-US" dirty="0"/>
              <a:t> system comprises multiple isolated databases and may consist of one host or a cluster of several hosts. An </a:t>
            </a:r>
            <a:r>
              <a:rPr lang="en-US" b="1" dirty="0"/>
              <a:t>SAP HANA</a:t>
            </a:r>
            <a:r>
              <a:rPr lang="en-US" dirty="0"/>
              <a:t> system is identified by a single system ID (SID) and contains one or more tenant databases and one system database.</a:t>
            </a:r>
          </a:p>
        </p:txBody>
      </p:sp>
      <p:pic>
        <p:nvPicPr>
          <p:cNvPr id="6" name="Picture 5"/>
          <p:cNvPicPr>
            <a:picLocks noChangeAspect="1"/>
          </p:cNvPicPr>
          <p:nvPr/>
        </p:nvPicPr>
        <p:blipFill>
          <a:blip r:embed="rId3"/>
          <a:stretch>
            <a:fillRect/>
          </a:stretch>
        </p:blipFill>
        <p:spPr>
          <a:xfrm>
            <a:off x="622855" y="1847061"/>
            <a:ext cx="10811650" cy="4606748"/>
          </a:xfrm>
          <a:prstGeom prst="rect">
            <a:avLst/>
          </a:prstGeom>
        </p:spPr>
      </p:pic>
    </p:spTree>
    <p:extLst>
      <p:ext uri="{BB962C8B-B14F-4D97-AF65-F5344CB8AC3E}">
        <p14:creationId xmlns:p14="http://schemas.microsoft.com/office/powerpoint/2010/main" val="2601795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5539</TotalTime>
  <Words>1435</Words>
  <Application>Microsoft Office PowerPoint</Application>
  <PresentationFormat>Widescreen</PresentationFormat>
  <Paragraphs>220</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Calibri</vt:lpstr>
      <vt:lpstr>Calibri Light</vt:lpstr>
      <vt:lpstr>Candara</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sc</cp:lastModifiedBy>
  <cp:revision>515</cp:revision>
  <dcterms:created xsi:type="dcterms:W3CDTF">2016-07-10T03:33:26Z</dcterms:created>
  <dcterms:modified xsi:type="dcterms:W3CDTF">2021-04-29T05:00:41Z</dcterms:modified>
</cp:coreProperties>
</file>