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8"/>
  </p:notesMasterIdLst>
  <p:sldIdLst>
    <p:sldId id="256" r:id="rId2"/>
    <p:sldId id="410" r:id="rId3"/>
    <p:sldId id="463" r:id="rId4"/>
    <p:sldId id="398" r:id="rId5"/>
    <p:sldId id="411" r:id="rId6"/>
    <p:sldId id="465" r:id="rId7"/>
    <p:sldId id="464" r:id="rId8"/>
    <p:sldId id="412" r:id="rId9"/>
    <p:sldId id="420" r:id="rId10"/>
    <p:sldId id="413" r:id="rId11"/>
    <p:sldId id="419" r:id="rId12"/>
    <p:sldId id="414" r:id="rId13"/>
    <p:sldId id="466" r:id="rId14"/>
    <p:sldId id="462" r:id="rId15"/>
    <p:sldId id="486" r:id="rId16"/>
    <p:sldId id="487" r:id="rId17"/>
    <p:sldId id="478" r:id="rId18"/>
    <p:sldId id="480" r:id="rId19"/>
    <p:sldId id="479" r:id="rId20"/>
    <p:sldId id="481" r:id="rId21"/>
    <p:sldId id="484" r:id="rId22"/>
    <p:sldId id="485" r:id="rId23"/>
    <p:sldId id="476" r:id="rId24"/>
    <p:sldId id="477" r:id="rId25"/>
    <p:sldId id="399" r:id="rId26"/>
    <p:sldId id="40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5326" autoAdjust="0"/>
  </p:normalViewPr>
  <p:slideViewPr>
    <p:cSldViewPr snapToGrid="0">
      <p:cViewPr varScale="1">
        <p:scale>
          <a:sx n="84" d="100"/>
          <a:sy n="84" d="100"/>
        </p:scale>
        <p:origin x="10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4/30/2021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73E87"/>
                </a:solidFill>
                <a:latin typeface="Calibri" panose="020F0502020204030204" pitchFamily="34" charset="0"/>
              </a:rPr>
              <a:t>The sole purpose of an R/3 system is to provide a suite of tightly integrated, large-scale business applications. R/3 comes prepackaged with the core business applications needed by most large corporations. These applications coexist in one homogenous environment. They are designed from the ground up to run using a single database and one (very large) set of tables.</a:t>
            </a:r>
          </a:p>
          <a:p>
            <a:pPr algn="l"/>
            <a:r>
              <a:rPr lang="en-US" sz="1800" b="0" i="0" u="none" strike="noStrike" baseline="0" dirty="0">
                <a:solidFill>
                  <a:srgbClr val="073E87"/>
                </a:solidFill>
                <a:latin typeface="Calibri" panose="020F0502020204030204" pitchFamily="34" charset="0"/>
              </a:rPr>
              <a:t>Presentation: </a:t>
            </a:r>
            <a:r>
              <a:rPr lang="en-US" sz="1800" b="0" i="0" u="none" strike="noStrike" baseline="0" dirty="0">
                <a:solidFill>
                  <a:srgbClr val="073E87"/>
                </a:solidFill>
                <a:latin typeface="Candara" panose="020E0502030303020204" pitchFamily="34" charset="0"/>
              </a:rPr>
              <a:t>It is usually installed on a user's workstation. When started, the presentation server displays the R/3 menus within a window. This window is commonly known as the SAPGUI, or the user interface (or simply, the interface). </a:t>
            </a:r>
            <a:endParaRPr lang="en-US" sz="1800" b="0" i="0" u="none" strike="noStrike" baseline="0" dirty="0">
              <a:solidFill>
                <a:srgbClr val="073E87"/>
              </a:solidFill>
              <a:latin typeface="Calibri" panose="020F0502020204030204" pitchFamily="34" charset="0"/>
            </a:endParaRPr>
          </a:p>
          <a:p>
            <a:pPr algn="l"/>
            <a:r>
              <a:rPr lang="en-US" sz="1800" b="0" i="0" u="none" strike="noStrike" baseline="0" dirty="0">
                <a:solidFill>
                  <a:srgbClr val="073E87"/>
                </a:solidFill>
                <a:latin typeface="Candara" panose="020E0502030303020204" pitchFamily="34" charset="0"/>
              </a:rPr>
              <a:t>Basis : </a:t>
            </a:r>
            <a:r>
              <a:rPr lang="en-US" sz="1800" b="0" i="1" u="none" strike="noStrike" baseline="0" dirty="0">
                <a:solidFill>
                  <a:srgbClr val="073E87"/>
                </a:solidFill>
                <a:latin typeface="Candara" panose="020E0502030303020204" pitchFamily="34" charset="0"/>
              </a:rPr>
              <a:t>Basis </a:t>
            </a:r>
            <a:r>
              <a:rPr lang="en-US" sz="1800" b="0" i="0" u="none" strike="noStrike" baseline="0" dirty="0">
                <a:solidFill>
                  <a:srgbClr val="073E87"/>
                </a:solidFill>
                <a:latin typeface="Candara" panose="020E0502030303020204" pitchFamily="34" charset="0"/>
              </a:rPr>
              <a:t>is like an operating system for R/3. It sits between the ABAP/4 code and the computer's operating system. SAP likes to call it </a:t>
            </a:r>
            <a:r>
              <a:rPr lang="en-US" sz="1800" b="0" i="1" u="none" strike="noStrike" baseline="0" dirty="0">
                <a:solidFill>
                  <a:srgbClr val="073E87"/>
                </a:solidFill>
                <a:latin typeface="Candara" panose="020E0502030303020204" pitchFamily="34" charset="0"/>
              </a:rPr>
              <a:t>middleware </a:t>
            </a:r>
            <a:r>
              <a:rPr lang="en-US" sz="1800" b="0" i="0" u="none" strike="noStrike" baseline="0" dirty="0">
                <a:solidFill>
                  <a:srgbClr val="073E87"/>
                </a:solidFill>
                <a:latin typeface="Candara" panose="020E0502030303020204" pitchFamily="34" charset="0"/>
              </a:rPr>
              <a:t>because it sits in the middle, between ABAP/4 and the operating system. ABAP/4 cannot run directly on an operating system. It requires a set of programs (collectively called Basis) to load, interpret, and buffer its input and output. Basis provides the runtime environment for ABAP/4 programs.</a:t>
            </a:r>
          </a:p>
          <a:p>
            <a:pPr algn="l"/>
            <a:r>
              <a:rPr lang="en-US" sz="1800" b="0" i="0" u="none" strike="noStrike" baseline="0" dirty="0">
                <a:solidFill>
                  <a:srgbClr val="073E87"/>
                </a:solidFill>
                <a:latin typeface="Candara" panose="020E0502030303020204" pitchFamily="34" charset="0"/>
              </a:rPr>
              <a:t>Database: The database server is a set of executables that accept database requests from the application server. These requests are passed on to the RDBMS (Relation Database Management System). The RDBMS sends the data back to the database server, which then passes the information back to the application server. The application server in turn passes that information to your ABAP/4 program. </a:t>
            </a:r>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7</a:t>
            </a:fld>
            <a:endParaRPr lang="en-US"/>
          </a:p>
        </p:txBody>
      </p:sp>
    </p:spTree>
    <p:extLst>
      <p:ext uri="{BB962C8B-B14F-4D97-AF65-F5344CB8AC3E}">
        <p14:creationId xmlns:p14="http://schemas.microsoft.com/office/powerpoint/2010/main" val="168697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4/30/2021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4/30/2021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4/30/2021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anubhavtrainings.com/"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a:solidFill>
                  <a:schemeClr val="accent3"/>
                </a:solidFill>
              </a:rPr>
              <a:t>Sap ABAP on Hana  &amp;</a:t>
            </a:r>
          </a:p>
          <a:p>
            <a:r>
              <a:rPr lang="en-US" sz="5400" b="1" cap="all" spc="-150" dirty="0">
                <a:solidFill>
                  <a:schemeClr val="accent3"/>
                </a:solidFill>
              </a:rPr>
              <a:t>s/4hana trainings</a:t>
            </a: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6" name="Picture 5">
            <a:extLst>
              <a:ext uri="{FF2B5EF4-FFF2-40B4-BE49-F238E27FC236}">
                <a16:creationId xmlns:a16="http://schemas.microsoft.com/office/drawing/2014/main" id="{B632F133-AC7B-4BFC-9A60-F9C1BF83B8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28355" y="5017269"/>
            <a:ext cx="1863645" cy="1840731"/>
          </a:xfrm>
          <a:prstGeom prst="rect">
            <a:avLst/>
          </a:prstGeom>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HANA Basics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1" name="TextBox 10">
            <a:extLst>
              <a:ext uri="{FF2B5EF4-FFF2-40B4-BE49-F238E27FC236}">
                <a16:creationId xmlns:a16="http://schemas.microsoft.com/office/drawing/2014/main" id="{2668874E-C0FA-4ADA-BBF6-2FE5710B408A}"/>
              </a:ext>
            </a:extLst>
          </p:cNvPr>
          <p:cNvSpPr txBox="1"/>
          <p:nvPr/>
        </p:nvSpPr>
        <p:spPr>
          <a:xfrm>
            <a:off x="163528" y="923731"/>
            <a:ext cx="11900954" cy="2862322"/>
          </a:xfrm>
          <a:prstGeom prst="rect">
            <a:avLst/>
          </a:prstGeom>
          <a:noFill/>
        </p:spPr>
        <p:txBody>
          <a:bodyPr wrap="square" rtlCol="0">
            <a:spAutoFit/>
          </a:bodyPr>
          <a:lstStyle/>
          <a:p>
            <a:r>
              <a:rPr lang="en-US" dirty="0"/>
              <a:t>A Schema is a MANDATORY RUNTIME Object which existing in HANA DB. This is home of other runtime objects like tables, view, structure, procedure…..</a:t>
            </a:r>
          </a:p>
          <a:p>
            <a:r>
              <a:rPr lang="en-US" dirty="0"/>
              <a:t>All the schemas are stored under a node called catalog. There is a dedicated schema for ABAP system in HANA DB, which we can check in System Status.</a:t>
            </a:r>
          </a:p>
          <a:p>
            <a:endParaRPr lang="en-US" dirty="0"/>
          </a:p>
          <a:p>
            <a:r>
              <a:rPr lang="en-US" dirty="0"/>
              <a:t>-- Schema is mandatory object</a:t>
            </a:r>
          </a:p>
          <a:p>
            <a:r>
              <a:rPr lang="en-US" dirty="0"/>
              <a:t>-- When we create a user inside HANA DB, a schema with same name as user name will be created automatically</a:t>
            </a:r>
          </a:p>
          <a:p>
            <a:r>
              <a:rPr lang="en-US" dirty="0"/>
              <a:t>-- Schema also provides security at object level</a:t>
            </a:r>
          </a:p>
          <a:p>
            <a:r>
              <a:rPr lang="en-US" dirty="0"/>
              <a:t>-- When we develop objects in our local package in HANA and activate the runtime object will be created in our local schema</a:t>
            </a:r>
          </a:p>
          <a:p>
            <a:endParaRPr lang="en-US" dirty="0"/>
          </a:p>
        </p:txBody>
      </p:sp>
    </p:spTree>
    <p:extLst>
      <p:ext uri="{BB962C8B-B14F-4D97-AF65-F5344CB8AC3E}">
        <p14:creationId xmlns:p14="http://schemas.microsoft.com/office/powerpoint/2010/main" val="752654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dirty="0"/>
              <a:t>Break</a:t>
            </a:r>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6" name="Picture 2" descr="Coffee break line icon clock and cup Royalty Free Vector">
            <a:extLst>
              <a:ext uri="{FF2B5EF4-FFF2-40B4-BE49-F238E27FC236}">
                <a16:creationId xmlns:a16="http://schemas.microsoft.com/office/drawing/2014/main" id="{ECB33168-3F45-4992-99CB-0ADDAF54E89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176" b="11918"/>
          <a:stretch/>
        </p:blipFill>
        <p:spPr bwMode="auto">
          <a:xfrm>
            <a:off x="2634730" y="1969714"/>
            <a:ext cx="2436034" cy="22074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57969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b="1" dirty="0">
                <a:solidFill>
                  <a:srgbClr val="000000"/>
                </a:solidFill>
              </a:rPr>
              <a:t>Migration to HANA </a:t>
            </a:r>
            <a:endParaRPr lang="en-US" b="1" i="0" dirty="0">
              <a:solidFill>
                <a:srgbClr val="000000"/>
              </a:solidFill>
              <a:effectLst/>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33" name="Picture 32">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6" name="Rectangle 5">
            <a:extLst>
              <a:ext uri="{FF2B5EF4-FFF2-40B4-BE49-F238E27FC236}">
                <a16:creationId xmlns:a16="http://schemas.microsoft.com/office/drawing/2014/main" id="{E1A1A3D3-D41D-4F18-8E68-3879EFEF04AA}"/>
              </a:ext>
            </a:extLst>
          </p:cNvPr>
          <p:cNvSpPr/>
          <p:nvPr/>
        </p:nvSpPr>
        <p:spPr>
          <a:xfrm>
            <a:off x="602273" y="1931925"/>
            <a:ext cx="2154115" cy="1186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ABAP</a:t>
            </a:r>
          </a:p>
        </p:txBody>
      </p:sp>
      <p:sp>
        <p:nvSpPr>
          <p:cNvPr id="7" name="Rectangle 6">
            <a:extLst>
              <a:ext uri="{FF2B5EF4-FFF2-40B4-BE49-F238E27FC236}">
                <a16:creationId xmlns:a16="http://schemas.microsoft.com/office/drawing/2014/main" id="{C08B7DA6-E0CA-442D-9A5D-D384D791AEE5}"/>
              </a:ext>
            </a:extLst>
          </p:cNvPr>
          <p:cNvSpPr/>
          <p:nvPr/>
        </p:nvSpPr>
        <p:spPr>
          <a:xfrm>
            <a:off x="602272" y="3709437"/>
            <a:ext cx="2154115" cy="1186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 HANA</a:t>
            </a:r>
          </a:p>
          <a:p>
            <a:pPr algn="ctr"/>
            <a:r>
              <a:rPr lang="en-US" dirty="0"/>
              <a:t>Any DB</a:t>
            </a:r>
          </a:p>
        </p:txBody>
      </p:sp>
      <p:cxnSp>
        <p:nvCxnSpPr>
          <p:cNvPr id="8" name="Straight Arrow Connector 7">
            <a:extLst>
              <a:ext uri="{FF2B5EF4-FFF2-40B4-BE49-F238E27FC236}">
                <a16:creationId xmlns:a16="http://schemas.microsoft.com/office/drawing/2014/main" id="{9C3A88D1-D311-4AFE-AC20-9CD6065530FF}"/>
              </a:ext>
            </a:extLst>
          </p:cNvPr>
          <p:cNvCxnSpPr>
            <a:stCxn id="6" idx="2"/>
            <a:endCxn id="7" idx="0"/>
          </p:cNvCxnSpPr>
          <p:nvPr/>
        </p:nvCxnSpPr>
        <p:spPr>
          <a:xfrm flipH="1">
            <a:off x="1679330" y="3118887"/>
            <a:ext cx="1" cy="5905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Arrow: Right 7">
            <a:extLst>
              <a:ext uri="{FF2B5EF4-FFF2-40B4-BE49-F238E27FC236}">
                <a16:creationId xmlns:a16="http://schemas.microsoft.com/office/drawing/2014/main" id="{0B1F1B2C-2572-49FA-9F6E-872CD96D3CDC}"/>
              </a:ext>
            </a:extLst>
          </p:cNvPr>
          <p:cNvSpPr/>
          <p:nvPr/>
        </p:nvSpPr>
        <p:spPr>
          <a:xfrm>
            <a:off x="3297116" y="2644102"/>
            <a:ext cx="1072655" cy="1424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5692F5-2F40-4A36-834B-EE62CB2EB6A3}"/>
              </a:ext>
            </a:extLst>
          </p:cNvPr>
          <p:cNvSpPr/>
          <p:nvPr/>
        </p:nvSpPr>
        <p:spPr>
          <a:xfrm>
            <a:off x="4640872" y="3709437"/>
            <a:ext cx="2154115" cy="1186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a:t>
            </a:r>
          </a:p>
        </p:txBody>
      </p:sp>
      <p:sp>
        <p:nvSpPr>
          <p:cNvPr id="11" name="Rectangle 10">
            <a:extLst>
              <a:ext uri="{FF2B5EF4-FFF2-40B4-BE49-F238E27FC236}">
                <a16:creationId xmlns:a16="http://schemas.microsoft.com/office/drawing/2014/main" id="{BFAD0124-45EC-4181-9A01-31D42E1BCAC2}"/>
              </a:ext>
            </a:extLst>
          </p:cNvPr>
          <p:cNvSpPr/>
          <p:nvPr/>
        </p:nvSpPr>
        <p:spPr>
          <a:xfrm>
            <a:off x="4640871" y="1849590"/>
            <a:ext cx="2154115" cy="1186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ABAP</a:t>
            </a:r>
          </a:p>
          <a:p>
            <a:pPr algn="ctr"/>
            <a:r>
              <a:rPr lang="en-US" dirty="0"/>
              <a:t>Business Suite</a:t>
            </a:r>
          </a:p>
        </p:txBody>
      </p:sp>
      <p:cxnSp>
        <p:nvCxnSpPr>
          <p:cNvPr id="12" name="Straight Arrow Connector 11">
            <a:extLst>
              <a:ext uri="{FF2B5EF4-FFF2-40B4-BE49-F238E27FC236}">
                <a16:creationId xmlns:a16="http://schemas.microsoft.com/office/drawing/2014/main" id="{77AC9628-70A1-4A5A-9097-8B0B41631D05}"/>
              </a:ext>
            </a:extLst>
          </p:cNvPr>
          <p:cNvCxnSpPr>
            <a:stCxn id="11" idx="2"/>
            <a:endCxn id="10" idx="0"/>
          </p:cNvCxnSpPr>
          <p:nvPr/>
        </p:nvCxnSpPr>
        <p:spPr>
          <a:xfrm>
            <a:off x="5717929" y="3036552"/>
            <a:ext cx="1" cy="672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Arrow: Right 14">
            <a:extLst>
              <a:ext uri="{FF2B5EF4-FFF2-40B4-BE49-F238E27FC236}">
                <a16:creationId xmlns:a16="http://schemas.microsoft.com/office/drawing/2014/main" id="{7E6BBFFD-9CDE-4B48-A895-2050E93C6E92}"/>
              </a:ext>
            </a:extLst>
          </p:cNvPr>
          <p:cNvSpPr/>
          <p:nvPr/>
        </p:nvSpPr>
        <p:spPr>
          <a:xfrm>
            <a:off x="7335715" y="2610399"/>
            <a:ext cx="1072655" cy="1424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1A24601-2C56-45E2-9D45-94A15E293D40}"/>
              </a:ext>
            </a:extLst>
          </p:cNvPr>
          <p:cNvSpPr/>
          <p:nvPr/>
        </p:nvSpPr>
        <p:spPr>
          <a:xfrm>
            <a:off x="9194768" y="3633237"/>
            <a:ext cx="2154115" cy="1186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a:t>
            </a:r>
          </a:p>
        </p:txBody>
      </p:sp>
      <p:sp>
        <p:nvSpPr>
          <p:cNvPr id="15" name="Rectangle 14">
            <a:extLst>
              <a:ext uri="{FF2B5EF4-FFF2-40B4-BE49-F238E27FC236}">
                <a16:creationId xmlns:a16="http://schemas.microsoft.com/office/drawing/2014/main" id="{EED6C1F7-8C7B-4853-96FC-61EC1804EE67}"/>
              </a:ext>
            </a:extLst>
          </p:cNvPr>
          <p:cNvSpPr/>
          <p:nvPr/>
        </p:nvSpPr>
        <p:spPr>
          <a:xfrm>
            <a:off x="9194767" y="1773390"/>
            <a:ext cx="2154115" cy="1186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ABAP S/4HANA</a:t>
            </a:r>
          </a:p>
        </p:txBody>
      </p:sp>
      <p:cxnSp>
        <p:nvCxnSpPr>
          <p:cNvPr id="16" name="Straight Arrow Connector 15">
            <a:extLst>
              <a:ext uri="{FF2B5EF4-FFF2-40B4-BE49-F238E27FC236}">
                <a16:creationId xmlns:a16="http://schemas.microsoft.com/office/drawing/2014/main" id="{DFC6DE12-47C0-4A66-900B-76949881249F}"/>
              </a:ext>
            </a:extLst>
          </p:cNvPr>
          <p:cNvCxnSpPr>
            <a:stCxn id="15" idx="2"/>
            <a:endCxn id="14" idx="0"/>
          </p:cNvCxnSpPr>
          <p:nvPr/>
        </p:nvCxnSpPr>
        <p:spPr>
          <a:xfrm>
            <a:off x="10271825" y="2960352"/>
            <a:ext cx="1" cy="672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6D427863-4869-40D3-BAE5-EBA61F6457B8}"/>
              </a:ext>
            </a:extLst>
          </p:cNvPr>
          <p:cNvSpPr/>
          <p:nvPr/>
        </p:nvSpPr>
        <p:spPr>
          <a:xfrm>
            <a:off x="1270488" y="1202613"/>
            <a:ext cx="791308" cy="64697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18" name="Oval 17">
            <a:extLst>
              <a:ext uri="{FF2B5EF4-FFF2-40B4-BE49-F238E27FC236}">
                <a16:creationId xmlns:a16="http://schemas.microsoft.com/office/drawing/2014/main" id="{C86498AA-6F1B-4E3C-BEF2-A72576195B22}"/>
              </a:ext>
            </a:extLst>
          </p:cNvPr>
          <p:cNvSpPr/>
          <p:nvPr/>
        </p:nvSpPr>
        <p:spPr>
          <a:xfrm>
            <a:off x="5308827" y="1126413"/>
            <a:ext cx="791308" cy="64697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t>
            </a:r>
          </a:p>
        </p:txBody>
      </p:sp>
      <p:sp>
        <p:nvSpPr>
          <p:cNvPr id="19" name="Oval 18">
            <a:extLst>
              <a:ext uri="{FF2B5EF4-FFF2-40B4-BE49-F238E27FC236}">
                <a16:creationId xmlns:a16="http://schemas.microsoft.com/office/drawing/2014/main" id="{AE961C05-4E8F-4C1C-9F7E-8899A203AEEB}"/>
              </a:ext>
            </a:extLst>
          </p:cNvPr>
          <p:cNvSpPr/>
          <p:nvPr/>
        </p:nvSpPr>
        <p:spPr>
          <a:xfrm>
            <a:off x="9056520" y="1100505"/>
            <a:ext cx="791308" cy="64697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a:t>
            </a:r>
          </a:p>
        </p:txBody>
      </p:sp>
      <p:sp>
        <p:nvSpPr>
          <p:cNvPr id="20" name="Arrow: Right 13">
            <a:extLst>
              <a:ext uri="{FF2B5EF4-FFF2-40B4-BE49-F238E27FC236}">
                <a16:creationId xmlns:a16="http://schemas.microsoft.com/office/drawing/2014/main" id="{A234A988-E0D1-4BEC-9050-5EE74CCFAE6D}"/>
              </a:ext>
            </a:extLst>
          </p:cNvPr>
          <p:cNvSpPr/>
          <p:nvPr/>
        </p:nvSpPr>
        <p:spPr>
          <a:xfrm>
            <a:off x="2061796" y="1351633"/>
            <a:ext cx="3247031" cy="211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2">
            <a:extLst>
              <a:ext uri="{FF2B5EF4-FFF2-40B4-BE49-F238E27FC236}">
                <a16:creationId xmlns:a16="http://schemas.microsoft.com/office/drawing/2014/main" id="{22485333-6782-48E7-9EA4-E55FDB65361B}"/>
              </a:ext>
            </a:extLst>
          </p:cNvPr>
          <p:cNvSpPr/>
          <p:nvPr/>
        </p:nvSpPr>
        <p:spPr>
          <a:xfrm>
            <a:off x="6100135" y="1351633"/>
            <a:ext cx="2956385" cy="173659"/>
          </a:xfrm>
          <a:prstGeom prst="rightArrow">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18">
            <a:extLst>
              <a:ext uri="{FF2B5EF4-FFF2-40B4-BE49-F238E27FC236}">
                <a16:creationId xmlns:a16="http://schemas.microsoft.com/office/drawing/2014/main" id="{68002DBD-19CE-4960-8416-64EE5EF3BE4D}"/>
              </a:ext>
            </a:extLst>
          </p:cNvPr>
          <p:cNvSpPr/>
          <p:nvPr/>
        </p:nvSpPr>
        <p:spPr>
          <a:xfrm>
            <a:off x="1894742" y="1088313"/>
            <a:ext cx="7161778" cy="142885"/>
          </a:xfrm>
          <a:prstGeom prst="rightArrow">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54E3E1F-C617-4576-BA4B-6E193D2270AF}"/>
              </a:ext>
            </a:extLst>
          </p:cNvPr>
          <p:cNvSpPr txBox="1"/>
          <p:nvPr/>
        </p:nvSpPr>
        <p:spPr>
          <a:xfrm>
            <a:off x="602271" y="4976446"/>
            <a:ext cx="6563459" cy="1477328"/>
          </a:xfrm>
          <a:prstGeom prst="rect">
            <a:avLst/>
          </a:prstGeom>
          <a:noFill/>
        </p:spPr>
        <p:txBody>
          <a:bodyPr wrap="square" rtlCol="0">
            <a:spAutoFit/>
          </a:bodyPr>
          <a:lstStyle/>
          <a:p>
            <a:r>
              <a:rPr lang="en-US" dirty="0"/>
              <a:t>Our company is migrating just the database</a:t>
            </a:r>
          </a:p>
          <a:p>
            <a:r>
              <a:rPr lang="en-US" dirty="0"/>
              <a:t>1. Basis – just like any other DB Migration, Data provisioning of all DB tables which are client independent. SUM</a:t>
            </a:r>
          </a:p>
          <a:p>
            <a:r>
              <a:rPr lang="en-US" dirty="0"/>
              <a:t>As an ABAP Developer, whether the custom code written by developers will work or not?</a:t>
            </a:r>
          </a:p>
        </p:txBody>
      </p:sp>
    </p:spTree>
    <p:extLst>
      <p:ext uri="{BB962C8B-B14F-4D97-AF65-F5344CB8AC3E}">
        <p14:creationId xmlns:p14="http://schemas.microsoft.com/office/powerpoint/2010/main" val="2077398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Any Database to HANA Database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6" name="TextBox 5">
            <a:extLst>
              <a:ext uri="{FF2B5EF4-FFF2-40B4-BE49-F238E27FC236}">
                <a16:creationId xmlns:a16="http://schemas.microsoft.com/office/drawing/2014/main" id="{2668874E-C0FA-4ADA-BBF6-2FE5710B408A}"/>
              </a:ext>
            </a:extLst>
          </p:cNvPr>
          <p:cNvSpPr txBox="1"/>
          <p:nvPr/>
        </p:nvSpPr>
        <p:spPr>
          <a:xfrm>
            <a:off x="163528" y="923731"/>
            <a:ext cx="11900954" cy="5909310"/>
          </a:xfrm>
          <a:prstGeom prst="rect">
            <a:avLst/>
          </a:prstGeom>
          <a:noFill/>
        </p:spPr>
        <p:txBody>
          <a:bodyPr wrap="square" rtlCol="0">
            <a:spAutoFit/>
          </a:bodyPr>
          <a:lstStyle/>
          <a:p>
            <a:endParaRPr lang="en-US" dirty="0"/>
          </a:p>
          <a:p>
            <a:r>
              <a:rPr lang="en-US" dirty="0"/>
              <a:t>EXEC SQL.</a:t>
            </a:r>
          </a:p>
          <a:p>
            <a:r>
              <a:rPr lang="en-US" dirty="0"/>
              <a:t>	SELECT </a:t>
            </a:r>
            <a:r>
              <a:rPr lang="en-US" dirty="0" err="1"/>
              <a:t>OrdNo</a:t>
            </a:r>
            <a:r>
              <a:rPr lang="en-US" dirty="0"/>
              <a:t>……..</a:t>
            </a:r>
          </a:p>
          <a:p>
            <a:r>
              <a:rPr lang="en-US" dirty="0"/>
              <a:t>	OPEN CURSOR….</a:t>
            </a:r>
          </a:p>
          <a:p>
            <a:r>
              <a:rPr lang="en-US" dirty="0"/>
              <a:t>END EXEC.</a:t>
            </a:r>
          </a:p>
          <a:p>
            <a:endParaRPr lang="en-US" dirty="0"/>
          </a:p>
          <a:p>
            <a:endParaRPr lang="en-US" dirty="0"/>
          </a:p>
          <a:p>
            <a:r>
              <a:rPr lang="en-US" dirty="0"/>
              <a:t>‘%_HINTS MYSQLNT ‘&amp;prefer_join0&amp;’</a:t>
            </a:r>
          </a:p>
          <a:p>
            <a:endParaRPr lang="en-US" dirty="0"/>
          </a:p>
          <a:p>
            <a:endParaRPr lang="en-US" dirty="0"/>
          </a:p>
          <a:p>
            <a:r>
              <a:rPr lang="en-US" dirty="0"/>
              <a:t>DELETE ADJUCENT DUPLICATES</a:t>
            </a:r>
          </a:p>
          <a:p>
            <a:r>
              <a:rPr lang="en-US" dirty="0"/>
              <a:t>READ TABLE </a:t>
            </a:r>
            <a:r>
              <a:rPr lang="en-US" dirty="0" err="1"/>
              <a:t>itab</a:t>
            </a:r>
            <a:r>
              <a:rPr lang="en-US" dirty="0"/>
              <a:t> BINARY SEARCH </a:t>
            </a:r>
          </a:p>
          <a:p>
            <a:r>
              <a:rPr lang="en-US" dirty="0"/>
              <a:t>Spurious Data</a:t>
            </a:r>
          </a:p>
          <a:p>
            <a:endParaRPr lang="en-US" dirty="0"/>
          </a:p>
          <a:p>
            <a:endParaRPr lang="en-US" dirty="0"/>
          </a:p>
          <a:p>
            <a:endParaRPr lang="en-US" dirty="0"/>
          </a:p>
          <a:p>
            <a:endParaRPr lang="en-US" dirty="0"/>
          </a:p>
          <a:p>
            <a:r>
              <a:rPr lang="en-US" dirty="0"/>
              <a:t>3000+ Programs, 6k FM, 8k Classes, 500 Includes, ….</a:t>
            </a:r>
          </a:p>
          <a:p>
            <a:r>
              <a:rPr lang="en-US" dirty="0"/>
              <a:t>Code Inspector – SCI</a:t>
            </a:r>
          </a:p>
          <a:p>
            <a:r>
              <a:rPr lang="en-US" dirty="0"/>
              <a:t>ABAP Test Cockpit – ATC – integration with ADT</a:t>
            </a:r>
          </a:p>
          <a:p>
            <a:r>
              <a:rPr lang="en-US" dirty="0"/>
              <a:t>SAP introduced a new variant – </a:t>
            </a:r>
            <a:r>
              <a:rPr lang="en-US" b="1" dirty="0"/>
              <a:t>FUNCTIONAL_DB (Before you move)</a:t>
            </a:r>
          </a:p>
        </p:txBody>
      </p:sp>
      <p:sp>
        <p:nvSpPr>
          <p:cNvPr id="3" name="Rectangle 2"/>
          <p:cNvSpPr/>
          <p:nvPr/>
        </p:nvSpPr>
        <p:spPr>
          <a:xfrm>
            <a:off x="265046" y="912973"/>
            <a:ext cx="5724940" cy="3445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Native SQL statements written in old DB will not work</a:t>
            </a:r>
          </a:p>
        </p:txBody>
      </p:sp>
      <p:sp>
        <p:nvSpPr>
          <p:cNvPr id="10" name="Rectangle 9"/>
          <p:cNvSpPr/>
          <p:nvPr/>
        </p:nvSpPr>
        <p:spPr>
          <a:xfrm>
            <a:off x="261764" y="2464445"/>
            <a:ext cx="5996607" cy="3445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DB specific hints provided to system to indicate </a:t>
            </a:r>
            <a:r>
              <a:rPr lang="en-US" sz="1600" dirty="0"/>
              <a:t>indexes</a:t>
            </a:r>
            <a:endParaRPr lang="en-US" dirty="0"/>
          </a:p>
        </p:txBody>
      </p:sp>
      <p:sp>
        <p:nvSpPr>
          <p:cNvPr id="11" name="Rectangle 10"/>
          <p:cNvSpPr/>
          <p:nvPr/>
        </p:nvSpPr>
        <p:spPr>
          <a:xfrm>
            <a:off x="278298" y="3385541"/>
            <a:ext cx="6595772" cy="3445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When we read data from DB in non-sorted form and perform a</a:t>
            </a:r>
          </a:p>
        </p:txBody>
      </p:sp>
      <p:sp>
        <p:nvSpPr>
          <p:cNvPr id="12" name="Rectangle 11"/>
          <p:cNvSpPr/>
          <p:nvPr/>
        </p:nvSpPr>
        <p:spPr>
          <a:xfrm>
            <a:off x="261764" y="4764735"/>
            <a:ext cx="4406335" cy="3445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Direct access to Pool and Cluster table</a:t>
            </a:r>
          </a:p>
        </p:txBody>
      </p:sp>
      <p:sp>
        <p:nvSpPr>
          <p:cNvPr id="13" name="Rectangle 12"/>
          <p:cNvSpPr/>
          <p:nvPr/>
        </p:nvSpPr>
        <p:spPr>
          <a:xfrm>
            <a:off x="294891" y="5190673"/>
            <a:ext cx="4406335" cy="3445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Checks to DB specific Secondary index</a:t>
            </a:r>
          </a:p>
        </p:txBody>
      </p:sp>
    </p:spTree>
    <p:extLst>
      <p:ext uri="{BB962C8B-B14F-4D97-AF65-F5344CB8AC3E}">
        <p14:creationId xmlns:p14="http://schemas.microsoft.com/office/powerpoint/2010/main" val="14980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35260" y="175388"/>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8" name="Title 3">
            <a:extLst>
              <a:ext uri="{FF2B5EF4-FFF2-40B4-BE49-F238E27FC236}">
                <a16:creationId xmlns:a16="http://schemas.microsoft.com/office/drawing/2014/main" id="{F07FC580-E2AB-4C55-8C95-D5E077A1D127}"/>
              </a:ext>
            </a:extLst>
          </p:cNvPr>
          <p:cNvSpPr txBox="1">
            <a:spLocks/>
          </p:cNvSpPr>
          <p:nvPr/>
        </p:nvSpPr>
        <p:spPr>
          <a:xfrm>
            <a:off x="248516" y="122384"/>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ABAP Test Cockpit ( ATC )</a:t>
            </a:r>
          </a:p>
        </p:txBody>
      </p:sp>
      <p:pic>
        <p:nvPicPr>
          <p:cNvPr id="5" name="Picture 4"/>
          <p:cNvPicPr>
            <a:picLocks noChangeAspect="1"/>
          </p:cNvPicPr>
          <p:nvPr/>
        </p:nvPicPr>
        <p:blipFill>
          <a:blip r:embed="rId3"/>
          <a:stretch>
            <a:fillRect/>
          </a:stretch>
        </p:blipFill>
        <p:spPr>
          <a:xfrm>
            <a:off x="1174726" y="2472407"/>
            <a:ext cx="4908022" cy="4076175"/>
          </a:xfrm>
          <a:prstGeom prst="rect">
            <a:avLst/>
          </a:prstGeom>
        </p:spPr>
      </p:pic>
      <p:sp>
        <p:nvSpPr>
          <p:cNvPr id="9" name="Rectangle 8"/>
          <p:cNvSpPr/>
          <p:nvPr/>
        </p:nvSpPr>
        <p:spPr>
          <a:xfrm>
            <a:off x="347904" y="1217773"/>
            <a:ext cx="11113103" cy="923330"/>
          </a:xfrm>
          <a:prstGeom prst="rect">
            <a:avLst/>
          </a:prstGeom>
        </p:spPr>
        <p:txBody>
          <a:bodyPr wrap="square">
            <a:spAutoFit/>
          </a:bodyPr>
          <a:lstStyle/>
          <a:p>
            <a:r>
              <a:rPr lang="en-US" dirty="0">
                <a:solidFill>
                  <a:srgbClr val="202124"/>
                </a:solidFill>
              </a:rPr>
              <a:t>ABAP Test Cockpit (</a:t>
            </a:r>
            <a:r>
              <a:rPr lang="en-US" b="1" dirty="0">
                <a:solidFill>
                  <a:srgbClr val="202124"/>
                </a:solidFill>
              </a:rPr>
              <a:t>ATC</a:t>
            </a:r>
            <a:r>
              <a:rPr lang="en-US" dirty="0">
                <a:solidFill>
                  <a:srgbClr val="202124"/>
                </a:solidFill>
              </a:rPr>
              <a:t>) is an </a:t>
            </a:r>
            <a:r>
              <a:rPr lang="en-US" b="1" dirty="0">
                <a:solidFill>
                  <a:srgbClr val="202124"/>
                </a:solidFill>
              </a:rPr>
              <a:t>SAP</a:t>
            </a:r>
            <a:r>
              <a:rPr lang="en-US" dirty="0">
                <a:solidFill>
                  <a:srgbClr val="202124"/>
                </a:solidFill>
              </a:rPr>
              <a:t> new tool for ABAP programs quality checking. ... The ABAP Test Cockpit is directly integrated into the ABAP workbench as well as in the ABAP Development Tools for Eclipse and allows checking code from just within the development environment the ABAP developer is used to.</a:t>
            </a:r>
            <a:endParaRPr lang="en-US" dirty="0"/>
          </a:p>
        </p:txBody>
      </p:sp>
    </p:spTree>
    <p:extLst>
      <p:ext uri="{BB962C8B-B14F-4D97-AF65-F5344CB8AC3E}">
        <p14:creationId xmlns:p14="http://schemas.microsoft.com/office/powerpoint/2010/main" val="386777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SAP Code Inspector ( SCI )</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pic>
        <p:nvPicPr>
          <p:cNvPr id="3" name="Picture 2"/>
          <p:cNvPicPr>
            <a:picLocks noChangeAspect="1"/>
          </p:cNvPicPr>
          <p:nvPr/>
        </p:nvPicPr>
        <p:blipFill>
          <a:blip r:embed="rId3"/>
          <a:stretch>
            <a:fillRect/>
          </a:stretch>
        </p:blipFill>
        <p:spPr>
          <a:xfrm>
            <a:off x="414163" y="2504661"/>
            <a:ext cx="7007053" cy="4247541"/>
          </a:xfrm>
          <a:prstGeom prst="rect">
            <a:avLst/>
          </a:prstGeom>
        </p:spPr>
      </p:pic>
      <p:sp>
        <p:nvSpPr>
          <p:cNvPr id="5" name="Rectangle 4"/>
          <p:cNvSpPr/>
          <p:nvPr/>
        </p:nvSpPr>
        <p:spPr>
          <a:xfrm>
            <a:off x="335448" y="1204521"/>
            <a:ext cx="11436984" cy="646331"/>
          </a:xfrm>
          <a:prstGeom prst="rect">
            <a:avLst/>
          </a:prstGeom>
        </p:spPr>
        <p:txBody>
          <a:bodyPr wrap="square">
            <a:spAutoFit/>
          </a:bodyPr>
          <a:lstStyle/>
          <a:p>
            <a:r>
              <a:rPr lang="en-US" dirty="0">
                <a:solidFill>
                  <a:srgbClr val="202124"/>
                </a:solidFill>
                <a:latin typeface="arial" panose="020B0604020202020204" pitchFamily="34" charset="0"/>
              </a:rPr>
              <a:t>The </a:t>
            </a:r>
            <a:r>
              <a:rPr lang="en-US" b="1" dirty="0">
                <a:solidFill>
                  <a:srgbClr val="202124"/>
                </a:solidFill>
                <a:latin typeface="arial" panose="020B0604020202020204" pitchFamily="34" charset="0"/>
              </a:rPr>
              <a:t>Code Inspector</a:t>
            </a:r>
            <a:r>
              <a:rPr lang="en-US" dirty="0">
                <a:solidFill>
                  <a:srgbClr val="202124"/>
                </a:solidFill>
                <a:latin typeface="arial" panose="020B0604020202020204" pitchFamily="34" charset="0"/>
              </a:rPr>
              <a:t> is a tool for checking Repository objects. Using the </a:t>
            </a:r>
            <a:r>
              <a:rPr lang="en-US" b="1" dirty="0">
                <a:solidFill>
                  <a:srgbClr val="202124"/>
                </a:solidFill>
                <a:latin typeface="arial" panose="020B0604020202020204" pitchFamily="34" charset="0"/>
              </a:rPr>
              <a:t>Code Inspector</a:t>
            </a:r>
            <a:r>
              <a:rPr lang="en-US" dirty="0">
                <a:solidFill>
                  <a:srgbClr val="202124"/>
                </a:solidFill>
                <a:latin typeface="arial" panose="020B0604020202020204" pitchFamily="34" charset="0"/>
              </a:rPr>
              <a:t>, we can check individual objects or sets of objects for performance, security, syntax, and adherence to name conventions.</a:t>
            </a:r>
            <a:endParaRPr lang="en-US" dirty="0"/>
          </a:p>
        </p:txBody>
      </p:sp>
    </p:spTree>
    <p:extLst>
      <p:ext uri="{BB962C8B-B14F-4D97-AF65-F5344CB8AC3E}">
        <p14:creationId xmlns:p14="http://schemas.microsoft.com/office/powerpoint/2010/main" val="1470562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pic>
        <p:nvPicPr>
          <p:cNvPr id="7" name="Picture 6" descr="Image result for evolution of erp s/4 hana digital core"/>
          <p:cNvPicPr/>
          <p:nvPr/>
        </p:nvPicPr>
        <p:blipFill>
          <a:blip r:embed="rId3">
            <a:extLst>
              <a:ext uri="{28A0092B-C50C-407E-A947-70E740481C1C}">
                <a14:useLocalDpi xmlns:a14="http://schemas.microsoft.com/office/drawing/2010/main" val="0"/>
              </a:ext>
            </a:extLst>
          </a:blip>
          <a:srcRect/>
          <a:stretch>
            <a:fillRect/>
          </a:stretch>
        </p:blipFill>
        <p:spPr bwMode="auto">
          <a:xfrm>
            <a:off x="1719316" y="1053355"/>
            <a:ext cx="8753368" cy="5066762"/>
          </a:xfrm>
          <a:prstGeom prst="rect">
            <a:avLst/>
          </a:prstGeom>
          <a:noFill/>
          <a:ln>
            <a:noFill/>
          </a:ln>
        </p:spPr>
      </p:pic>
    </p:spTree>
    <p:extLst>
      <p:ext uri="{BB962C8B-B14F-4D97-AF65-F5344CB8AC3E}">
        <p14:creationId xmlns:p14="http://schemas.microsoft.com/office/powerpoint/2010/main" val="2008506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pic>
        <p:nvPicPr>
          <p:cNvPr id="7" name="Picture 6" descr="Image result for simpler data model inventory S4"/>
          <p:cNvPicPr/>
          <p:nvPr/>
        </p:nvPicPr>
        <p:blipFill>
          <a:blip r:embed="rId3">
            <a:extLst>
              <a:ext uri="{28A0092B-C50C-407E-A947-70E740481C1C}">
                <a14:useLocalDpi xmlns:a14="http://schemas.microsoft.com/office/drawing/2010/main" val="0"/>
              </a:ext>
            </a:extLst>
          </a:blip>
          <a:srcRect/>
          <a:stretch>
            <a:fillRect/>
          </a:stretch>
        </p:blipFill>
        <p:spPr bwMode="auto">
          <a:xfrm>
            <a:off x="544763" y="859462"/>
            <a:ext cx="11017859" cy="5415845"/>
          </a:xfrm>
          <a:prstGeom prst="rect">
            <a:avLst/>
          </a:prstGeom>
          <a:noFill/>
          <a:ln>
            <a:noFill/>
          </a:ln>
        </p:spPr>
      </p:pic>
    </p:spTree>
    <p:extLst>
      <p:ext uri="{BB962C8B-B14F-4D97-AF65-F5344CB8AC3E}">
        <p14:creationId xmlns:p14="http://schemas.microsoft.com/office/powerpoint/2010/main" val="4018322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14" name="Title 3">
            <a:extLst>
              <a:ext uri="{FF2B5EF4-FFF2-40B4-BE49-F238E27FC236}">
                <a16:creationId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pic>
        <p:nvPicPr>
          <p:cNvPr id="8" name="Picture 2" descr="Image result for simplified model s4hana">
            <a:extLst>
              <a:ext uri="{FF2B5EF4-FFF2-40B4-BE49-F238E27FC236}">
                <a16:creationId xmlns:a16="http://schemas.microsoft.com/office/drawing/2014/main" id="{AD595837-C656-409C-BFE3-C255462DC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22" y="569842"/>
            <a:ext cx="11723674" cy="59267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0164" y="36240"/>
            <a:ext cx="716699" cy="707887"/>
          </a:xfrm>
          <a:prstGeom prst="rect">
            <a:avLst/>
          </a:prstGeom>
        </p:spPr>
      </p:pic>
    </p:spTree>
    <p:extLst>
      <p:ext uri="{BB962C8B-B14F-4D97-AF65-F5344CB8AC3E}">
        <p14:creationId xmlns:p14="http://schemas.microsoft.com/office/powerpoint/2010/main" val="3805897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What About My Custom Code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6" name="Picture 10" descr="Image result for confused smiley"/>
          <p:cNvPicPr>
            <a:picLocks noChangeAspect="1" noChangeArrowheads="1" noCrop="1"/>
          </p:cNvPicPr>
          <p:nvPr/>
        </p:nvPicPr>
        <p:blipFill>
          <a:blip r:embed="rId3"/>
          <a:srcRect/>
          <a:stretch>
            <a:fillRect/>
          </a:stretch>
        </p:blipFill>
        <p:spPr bwMode="auto">
          <a:xfrm>
            <a:off x="4431621" y="2905364"/>
            <a:ext cx="3046412" cy="2513290"/>
          </a:xfrm>
          <a:prstGeom prst="rect">
            <a:avLst/>
          </a:prstGeom>
          <a:noFill/>
        </p:spPr>
      </p:pic>
    </p:spTree>
    <p:extLst>
      <p:ext uri="{BB962C8B-B14F-4D97-AF65-F5344CB8AC3E}">
        <p14:creationId xmlns:p14="http://schemas.microsoft.com/office/powerpoint/2010/main" val="197688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kiing &amp; snowboarding | Verbier - Val de Bagnes | Office du Tourisme">
            <a:extLst>
              <a:ext uri="{FF2B5EF4-FFF2-40B4-BE49-F238E27FC236}">
                <a16:creationId xmlns:a16="http://schemas.microsoft.com/office/drawing/2014/main" id="{FB2A06C6-4072-44CB-A6A0-DFD7B99FE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E8437BB-909A-48EB-B662-A7F590544E70}"/>
              </a:ext>
            </a:extLst>
          </p:cNvPr>
          <p:cNvSpPr txBox="1"/>
          <p:nvPr/>
        </p:nvSpPr>
        <p:spPr>
          <a:xfrm>
            <a:off x="2466109" y="2209904"/>
            <a:ext cx="7878618" cy="1107996"/>
          </a:xfrm>
          <a:prstGeom prst="rect">
            <a:avLst/>
          </a:prstGeom>
          <a:noFill/>
        </p:spPr>
        <p:txBody>
          <a:bodyPr wrap="square" rtlCol="0">
            <a:spAutoFit/>
          </a:bodyPr>
          <a:lstStyle/>
          <a:p>
            <a:r>
              <a:rPr lang="en-US" sz="6600" dirty="0">
                <a:latin typeface="Arial Black" panose="020B0A04020102020204" pitchFamily="34" charset="0"/>
              </a:rPr>
              <a:t>INTRODUCTION</a:t>
            </a:r>
          </a:p>
        </p:txBody>
      </p:sp>
      <p:pic>
        <p:nvPicPr>
          <p:cNvPr id="5" name="Picture 4">
            <a:extLst>
              <a:ext uri="{FF2B5EF4-FFF2-40B4-BE49-F238E27FC236}">
                <a16:creationId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4991" y="0"/>
            <a:ext cx="1577009" cy="1557619"/>
          </a:xfrm>
          <a:prstGeom prst="rect">
            <a:avLst/>
          </a:prstGeom>
        </p:spPr>
      </p:pic>
    </p:spTree>
    <p:extLst>
      <p:ext uri="{BB962C8B-B14F-4D97-AF65-F5344CB8AC3E}">
        <p14:creationId xmlns:p14="http://schemas.microsoft.com/office/powerpoint/2010/main" val="3010409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6" name="Picture 5" descr="https://blogs.sap.com/wp-content/uploads/2017/02/tec300_challenge-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881" y="939360"/>
            <a:ext cx="10916312" cy="5635864"/>
          </a:xfrm>
          <a:prstGeom prst="rect">
            <a:avLst/>
          </a:prstGeom>
          <a:noFill/>
          <a:ln>
            <a:noFill/>
          </a:ln>
        </p:spPr>
      </p:pic>
    </p:spTree>
    <p:extLst>
      <p:ext uri="{BB962C8B-B14F-4D97-AF65-F5344CB8AC3E}">
        <p14:creationId xmlns:p14="http://schemas.microsoft.com/office/powerpoint/2010/main" val="3983188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197" y="826109"/>
            <a:ext cx="11292826" cy="5522370"/>
          </a:xfrm>
          <a:prstGeom prst="rect">
            <a:avLst/>
          </a:prstGeom>
          <a:noFill/>
          <a:ln>
            <a:noFill/>
          </a:ln>
        </p:spPr>
      </p:pic>
    </p:spTree>
    <p:extLst>
      <p:ext uri="{BB962C8B-B14F-4D97-AF65-F5344CB8AC3E}">
        <p14:creationId xmlns:p14="http://schemas.microsoft.com/office/powerpoint/2010/main" val="3482372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6" name="Picture 5" descr="Image result for abap custom code adaptation"/>
          <p:cNvPicPr/>
          <p:nvPr/>
        </p:nvPicPr>
        <p:blipFill>
          <a:blip r:embed="rId3">
            <a:extLst>
              <a:ext uri="{28A0092B-C50C-407E-A947-70E740481C1C}">
                <a14:useLocalDpi xmlns:a14="http://schemas.microsoft.com/office/drawing/2010/main" val="0"/>
              </a:ext>
            </a:extLst>
          </a:blip>
          <a:srcRect/>
          <a:stretch>
            <a:fillRect/>
          </a:stretch>
        </p:blipFill>
        <p:spPr bwMode="auto">
          <a:xfrm>
            <a:off x="196315" y="583096"/>
            <a:ext cx="10693307" cy="5267863"/>
          </a:xfrm>
          <a:prstGeom prst="rect">
            <a:avLst/>
          </a:prstGeom>
          <a:noFill/>
          <a:ln>
            <a:noFill/>
          </a:ln>
        </p:spPr>
      </p:pic>
    </p:spTree>
    <p:extLst>
      <p:ext uri="{BB962C8B-B14F-4D97-AF65-F5344CB8AC3E}">
        <p14:creationId xmlns:p14="http://schemas.microsoft.com/office/powerpoint/2010/main" val="2512101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8A4613-6F8A-40A2-B2DE-12F49D2C9098}"/>
              </a:ext>
            </a:extLst>
          </p:cNvPr>
          <p:cNvSpPr txBox="1"/>
          <p:nvPr/>
        </p:nvSpPr>
        <p:spPr>
          <a:xfrm>
            <a:off x="92365" y="180309"/>
            <a:ext cx="11462326" cy="1569660"/>
          </a:xfrm>
          <a:prstGeom prst="rect">
            <a:avLst/>
          </a:prstGeom>
          <a:noFill/>
        </p:spPr>
        <p:txBody>
          <a:bodyPr wrap="square">
            <a:spAutoFit/>
          </a:bodyPr>
          <a:lstStyle/>
          <a:p>
            <a:r>
              <a:rPr lang="en-US" sz="3200" b="1" dirty="0"/>
              <a:t>Feedback</a:t>
            </a:r>
          </a:p>
          <a:p>
            <a:r>
              <a:rPr lang="en-US" sz="3200" dirty="0"/>
              <a:t>AnubhavTrainings.com : </a:t>
            </a:r>
          </a:p>
          <a:p>
            <a:r>
              <a:rPr lang="en-US" sz="3200" dirty="0">
                <a:hlinkClick r:id="rId2"/>
              </a:rPr>
              <a:t>https://www.anubhavtrainings.com</a:t>
            </a:r>
            <a:endParaRPr lang="en-US" sz="3200" dirty="0"/>
          </a:p>
        </p:txBody>
      </p:sp>
    </p:spTree>
    <p:extLst>
      <p:ext uri="{BB962C8B-B14F-4D97-AF65-F5344CB8AC3E}">
        <p14:creationId xmlns:p14="http://schemas.microsoft.com/office/powerpoint/2010/main" val="4028981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2</a:t>
            </a:r>
          </a:p>
        </p:txBody>
      </p:sp>
      <p:pic>
        <p:nvPicPr>
          <p:cNvPr id="6" name="Picture 5">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991243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pic>
        <p:nvPicPr>
          <p:cNvPr id="6" name="Picture 5">
            <a:extLst>
              <a:ext uri="{FF2B5EF4-FFF2-40B4-BE49-F238E27FC236}">
                <a16:creationId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7951"/>
            <a:ext cx="716699" cy="707887"/>
          </a:xfrm>
          <a:prstGeom prst="rect">
            <a:avLst/>
          </a:prstGeom>
        </p:spPr>
      </p:pic>
    </p:spTree>
    <p:extLst>
      <p:ext uri="{BB962C8B-B14F-4D97-AF65-F5344CB8AC3E}">
        <p14:creationId xmlns:p14="http://schemas.microsoft.com/office/powerpoint/2010/main" val="1308118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56152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6" name="Picture 5">
            <a:extLst>
              <a:ext uri="{FF2B5EF4-FFF2-40B4-BE49-F238E27FC236}">
                <a16:creationId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364" y="0"/>
            <a:ext cx="1977514" cy="1953200"/>
          </a:xfrm>
          <a:prstGeom prst="rect">
            <a:avLst/>
          </a:prstGeom>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2</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3245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lvl="1" indent="-285750">
              <a:buFont typeface="Arial" panose="020B0604020202020204" pitchFamily="34" charset="0"/>
              <a:buChar char="•"/>
            </a:pPr>
            <a:r>
              <a:rPr lang="en-US" i="1" dirty="0"/>
              <a:t>New ABAP Syntax</a:t>
            </a:r>
          </a:p>
          <a:p>
            <a:pPr marL="1352443" lvl="2" indent="-285750">
              <a:buFont typeface="Wingdings" panose="05000000000000000000" pitchFamily="2" charset="2"/>
              <a:buChar char="Ø"/>
            </a:pPr>
            <a:r>
              <a:rPr lang="en-US" i="1" dirty="0"/>
              <a:t>Inline data declaration</a:t>
            </a:r>
          </a:p>
          <a:p>
            <a:pPr marL="1352443" lvl="2" indent="-285750">
              <a:buFont typeface="Wingdings" panose="05000000000000000000" pitchFamily="2" charset="2"/>
              <a:buChar char="Ø"/>
            </a:pPr>
            <a:r>
              <a:rPr lang="en-US" i="1" dirty="0"/>
              <a:t>Dynamic memory references</a:t>
            </a:r>
          </a:p>
          <a:p>
            <a:pPr marL="1352443" lvl="2" indent="-285750">
              <a:buFont typeface="Wingdings" panose="05000000000000000000" pitchFamily="2" charset="2"/>
              <a:buChar char="Ø"/>
            </a:pPr>
            <a:r>
              <a:rPr lang="en-US" i="1" dirty="0"/>
              <a:t>SQL Statement with escaping of  host variables </a:t>
            </a:r>
          </a:p>
          <a:p>
            <a:pPr marL="742950" lvl="1" indent="-285750">
              <a:buFont typeface="Arial" panose="020B0604020202020204" pitchFamily="34" charset="0"/>
              <a:buChar char="•"/>
            </a:pPr>
            <a:r>
              <a:rPr lang="en-US" i="1" dirty="0"/>
              <a:t>SQL Enhancement</a:t>
            </a:r>
          </a:p>
          <a:p>
            <a:pPr marL="742950" lvl="1" indent="-285750">
              <a:buFont typeface="Arial" panose="020B0604020202020204" pitchFamily="34" charset="0"/>
              <a:buChar char="•"/>
            </a:pPr>
            <a:r>
              <a:rPr lang="en-US" i="1" dirty="0"/>
              <a:t>Introduction to DML, DDL, DCL, DQL.</a:t>
            </a:r>
          </a:p>
          <a:p>
            <a:pPr marL="742950" lvl="1" indent="-285750">
              <a:buFont typeface="Arial" panose="020B0604020202020204" pitchFamily="34" charset="0"/>
              <a:buChar char="•"/>
            </a:pPr>
            <a:r>
              <a:rPr lang="en-US" i="1" dirty="0"/>
              <a:t>Describe EPM Data Model</a:t>
            </a:r>
          </a:p>
          <a:p>
            <a:pPr marL="742950" lvl="1" indent="-285750">
              <a:buFont typeface="Arial" panose="020B0604020202020204" pitchFamily="34" charset="0"/>
              <a:buChar char="•"/>
            </a:pPr>
            <a:r>
              <a:rPr lang="en-US" i="1" dirty="0"/>
              <a:t>ABAP connect to HANA</a:t>
            </a:r>
          </a:p>
          <a:p>
            <a:pPr marL="742950" lvl="1" indent="-285750">
              <a:buFont typeface="Arial" panose="020B0604020202020204" pitchFamily="34" charset="0"/>
              <a:buChar char="•"/>
            </a:pPr>
            <a:r>
              <a:rPr lang="en-US" i="1" dirty="0"/>
              <a:t>Understanding HANA Folder Structure</a:t>
            </a:r>
          </a:p>
          <a:p>
            <a:pPr marL="742950" lvl="1" indent="-285750">
              <a:buFont typeface="Arial" panose="020B0604020202020204" pitchFamily="34" charset="0"/>
              <a:buChar char="•"/>
            </a:pPr>
            <a:r>
              <a:rPr lang="en-US" i="1" dirty="0"/>
              <a:t>Elaborating  Design Time Object</a:t>
            </a:r>
          </a:p>
          <a:p>
            <a:pPr marL="742950" lvl="1" indent="-285750">
              <a:buFont typeface="Arial" panose="020B0604020202020204" pitchFamily="34" charset="0"/>
              <a:buChar char="•"/>
            </a:pPr>
            <a:r>
              <a:rPr lang="en-US" i="1" dirty="0"/>
              <a:t>Describing HANA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1" u="none" strike="noStrike" kern="1200" cap="none" spc="0" normalizeH="0" baseline="0" noProof="0" dirty="0">
              <a:ln>
                <a:noFill/>
              </a:ln>
              <a:solidFill>
                <a:prstClr val="black"/>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1" u="none" strike="noStrike" kern="1200" cap="none" spc="0" normalizeH="0" baseline="0" noProof="0" dirty="0">
                <a:ln>
                  <a:noFill/>
                </a:ln>
                <a:solidFill>
                  <a:prstClr val="black"/>
                </a:solidFill>
                <a:effectLst/>
                <a:uLnTx/>
                <a:uFillTx/>
                <a:latin typeface="Calibri" panose="020F0502020204030204"/>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1" u="none" strike="noStrike" kern="1200" cap="none" spc="0" normalizeH="0" baseline="0" noProof="0" dirty="0">
              <a:ln>
                <a:noFill/>
              </a:ln>
              <a:solidFill>
                <a:prstClr val="black"/>
              </a:solidFill>
              <a:effectLst/>
              <a:uLnTx/>
              <a:uFillTx/>
              <a:latin typeface="Calibri" panose="020F0502020204030204"/>
            </a:endParaRPr>
          </a:p>
          <a:p>
            <a:pPr marL="742950" lvl="1" indent="-285750">
              <a:buFont typeface="Arial" panose="020B0604020202020204" pitchFamily="34" charset="0"/>
              <a:buChar char="•"/>
            </a:pPr>
            <a:r>
              <a:rPr lang="en-US" i="1" dirty="0"/>
              <a:t>Showing Migration to SAP HANA as well as S/4 HANA</a:t>
            </a:r>
          </a:p>
          <a:p>
            <a:pPr marL="742950" lvl="1" indent="-285750">
              <a:buFont typeface="Arial" panose="020B0604020202020204" pitchFamily="34" charset="0"/>
              <a:buChar char="•"/>
            </a:pPr>
            <a:r>
              <a:rPr lang="en-US" i="1" dirty="0"/>
              <a:t>Describing Any Database Migration  to HANA Database</a:t>
            </a:r>
          </a:p>
          <a:p>
            <a:pPr marL="742950" lvl="1" indent="-285750">
              <a:buFont typeface="Arial" panose="020B0604020202020204" pitchFamily="34" charset="0"/>
              <a:buChar char="•"/>
            </a:pPr>
            <a:r>
              <a:rPr lang="en-US" i="1" dirty="0"/>
              <a:t>ATC ( ABAP Test Cockpit ) v/s SCI ( SAP Code Inspector )</a:t>
            </a:r>
          </a:p>
          <a:p>
            <a:pPr marL="742950" lvl="1" indent="-285750">
              <a:buFont typeface="Arial" panose="020B0604020202020204" pitchFamily="34" charset="0"/>
              <a:buChar char="•"/>
            </a:pPr>
            <a:r>
              <a:rPr lang="en-US" i="1" dirty="0"/>
              <a:t>S/4HANA Code Conversion</a:t>
            </a:r>
          </a:p>
        </p:txBody>
      </p:sp>
      <p:pic>
        <p:nvPicPr>
          <p:cNvPr id="6" name="Picture 5">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232185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New ABAP Syntax</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646331"/>
          </a:xfrm>
          <a:prstGeom prst="rect">
            <a:avLst/>
          </a:prstGeom>
          <a:noFill/>
        </p:spPr>
        <p:txBody>
          <a:bodyPr wrap="square" rtlCol="0">
            <a:spAutoFit/>
          </a:bodyPr>
          <a:lstStyle/>
          <a:p>
            <a:pPr algn="just"/>
            <a:endParaRPr lang="en-US" dirty="0"/>
          </a:p>
          <a:p>
            <a:pPr algn="just"/>
            <a:endParaRPr lang="en-US" dirty="0"/>
          </a:p>
        </p:txBody>
      </p:sp>
      <p:pic>
        <p:nvPicPr>
          <p:cNvPr id="7" name="Picture 6">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Rectangle 7">
            <a:extLst>
              <a:ext uri="{FF2B5EF4-FFF2-40B4-BE49-F238E27FC236}">
                <a16:creationId xmlns:a16="http://schemas.microsoft.com/office/drawing/2014/main" id="{51221FF2-E2D0-4702-825D-0B25027729DB}"/>
              </a:ext>
            </a:extLst>
          </p:cNvPr>
          <p:cNvSpPr/>
          <p:nvPr/>
        </p:nvSpPr>
        <p:spPr>
          <a:xfrm>
            <a:off x="1600200" y="1003533"/>
            <a:ext cx="2883877" cy="579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Enhancement</a:t>
            </a:r>
          </a:p>
        </p:txBody>
      </p:sp>
      <p:sp>
        <p:nvSpPr>
          <p:cNvPr id="9" name="Rectangle 8">
            <a:extLst>
              <a:ext uri="{FF2B5EF4-FFF2-40B4-BE49-F238E27FC236}">
                <a16:creationId xmlns:a16="http://schemas.microsoft.com/office/drawing/2014/main" id="{2D07B57B-0E89-4CA1-A7B5-10250CDF5E73}"/>
              </a:ext>
            </a:extLst>
          </p:cNvPr>
          <p:cNvSpPr/>
          <p:nvPr/>
        </p:nvSpPr>
        <p:spPr>
          <a:xfrm>
            <a:off x="7707925" y="1003532"/>
            <a:ext cx="2883877" cy="579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ABAP syntax</a:t>
            </a:r>
          </a:p>
        </p:txBody>
      </p:sp>
      <p:sp>
        <p:nvSpPr>
          <p:cNvPr id="10" name="TextBox 9">
            <a:extLst>
              <a:ext uri="{FF2B5EF4-FFF2-40B4-BE49-F238E27FC236}">
                <a16:creationId xmlns:a16="http://schemas.microsoft.com/office/drawing/2014/main" id="{E009C15A-2767-4F3D-9D42-BAF13E593E84}"/>
              </a:ext>
            </a:extLst>
          </p:cNvPr>
          <p:cNvSpPr txBox="1"/>
          <p:nvPr/>
        </p:nvSpPr>
        <p:spPr>
          <a:xfrm>
            <a:off x="163528" y="1719468"/>
            <a:ext cx="5533887" cy="1754326"/>
          </a:xfrm>
          <a:prstGeom prst="rect">
            <a:avLst/>
          </a:prstGeom>
          <a:noFill/>
        </p:spPr>
        <p:txBody>
          <a:bodyPr wrap="square" rtlCol="0">
            <a:spAutoFit/>
          </a:bodyPr>
          <a:lstStyle/>
          <a:p>
            <a:pPr marL="342900" indent="-342900">
              <a:buAutoNum type="arabicPeriod"/>
            </a:pPr>
            <a:r>
              <a:rPr lang="en-US" dirty="0"/>
              <a:t>Now we can use comma separated fields</a:t>
            </a:r>
          </a:p>
          <a:p>
            <a:pPr marL="342900" indent="-342900">
              <a:buAutoNum type="arabicPeriod"/>
            </a:pPr>
            <a:r>
              <a:rPr lang="en-US" dirty="0"/>
              <a:t>We can use literals inside of </a:t>
            </a:r>
            <a:r>
              <a:rPr lang="en-US" dirty="0" err="1"/>
              <a:t>sql</a:t>
            </a:r>
            <a:r>
              <a:rPr lang="en-US" dirty="0"/>
              <a:t> queries</a:t>
            </a:r>
          </a:p>
          <a:p>
            <a:pPr marL="342900" indent="-342900">
              <a:buAutoNum type="arabicPeriod"/>
            </a:pPr>
            <a:r>
              <a:rPr lang="en-US" dirty="0"/>
              <a:t>We can use the arithmetic operations</a:t>
            </a:r>
          </a:p>
          <a:p>
            <a:pPr marL="342900" indent="-342900">
              <a:buAutoNum type="arabicPeriod"/>
            </a:pPr>
            <a:r>
              <a:rPr lang="en-US" dirty="0"/>
              <a:t>We have new SQL functions to perform logic</a:t>
            </a:r>
          </a:p>
          <a:p>
            <a:pPr marL="342900" indent="-342900">
              <a:buAutoNum type="arabicPeriod"/>
            </a:pPr>
            <a:r>
              <a:rPr lang="en-US" dirty="0"/>
              <a:t>Case Expression can be added</a:t>
            </a:r>
          </a:p>
          <a:p>
            <a:endParaRPr lang="en-US" dirty="0"/>
          </a:p>
        </p:txBody>
      </p:sp>
      <p:sp>
        <p:nvSpPr>
          <p:cNvPr id="11" name="TextBox 10">
            <a:extLst>
              <a:ext uri="{FF2B5EF4-FFF2-40B4-BE49-F238E27FC236}">
                <a16:creationId xmlns:a16="http://schemas.microsoft.com/office/drawing/2014/main" id="{9D45CB5B-ADD3-4FA4-BC6D-0FB2AC8257A2}"/>
              </a:ext>
            </a:extLst>
          </p:cNvPr>
          <p:cNvSpPr txBox="1"/>
          <p:nvPr/>
        </p:nvSpPr>
        <p:spPr>
          <a:xfrm>
            <a:off x="6096000" y="1735706"/>
            <a:ext cx="5876787" cy="2308324"/>
          </a:xfrm>
          <a:prstGeom prst="rect">
            <a:avLst/>
          </a:prstGeom>
          <a:noFill/>
        </p:spPr>
        <p:txBody>
          <a:bodyPr wrap="square" rtlCol="0">
            <a:spAutoFit/>
          </a:bodyPr>
          <a:lstStyle/>
          <a:p>
            <a:pPr marL="342900" indent="-342900">
              <a:buAutoNum type="arabicPeriod"/>
            </a:pPr>
            <a:r>
              <a:rPr lang="en-US" dirty="0"/>
              <a:t>We have now option to mark host variables in the select query – Escaping of host variable</a:t>
            </a:r>
          </a:p>
          <a:p>
            <a:pPr marL="342900" indent="-342900">
              <a:buAutoNum type="arabicPeriod"/>
            </a:pPr>
            <a:r>
              <a:rPr lang="en-US" dirty="0"/>
              <a:t>Inline data declaration data()</a:t>
            </a:r>
          </a:p>
          <a:p>
            <a:pPr marL="342900" indent="-342900">
              <a:buAutoNum type="arabicPeriod"/>
            </a:pPr>
            <a:r>
              <a:rPr lang="en-US" dirty="0"/>
              <a:t>String Expression</a:t>
            </a:r>
          </a:p>
          <a:p>
            <a:pPr marL="342900" indent="-342900">
              <a:buAutoNum type="arabicPeriod"/>
            </a:pPr>
            <a:r>
              <a:rPr lang="en-US" dirty="0"/>
              <a:t>Create object </a:t>
            </a:r>
          </a:p>
          <a:p>
            <a:pPr marL="342900" indent="-342900">
              <a:buAutoNum type="arabicPeriod"/>
            </a:pPr>
            <a:r>
              <a:rPr lang="en-US" dirty="0"/>
              <a:t> Value/Constructor Expression</a:t>
            </a:r>
          </a:p>
          <a:p>
            <a:pPr marL="342900" indent="-342900">
              <a:buAutoNum type="arabicPeriod"/>
            </a:pPr>
            <a:r>
              <a:rPr lang="en-US" dirty="0"/>
              <a:t>Corresponding #</a:t>
            </a:r>
          </a:p>
          <a:p>
            <a:pPr marL="342900" indent="-342900">
              <a:buAutoNum type="arabicPeriod"/>
            </a:pPr>
            <a:r>
              <a:rPr lang="en-US" dirty="0"/>
              <a:t>Table Expression</a:t>
            </a:r>
          </a:p>
        </p:txBody>
      </p:sp>
      <p:cxnSp>
        <p:nvCxnSpPr>
          <p:cNvPr id="12" name="Straight Connector 11">
            <a:extLst>
              <a:ext uri="{FF2B5EF4-FFF2-40B4-BE49-F238E27FC236}">
                <a16:creationId xmlns:a16="http://schemas.microsoft.com/office/drawing/2014/main" id="{1F584566-9C94-4B17-AA62-781DAC840A8C}"/>
              </a:ext>
            </a:extLst>
          </p:cNvPr>
          <p:cNvCxnSpPr/>
          <p:nvPr/>
        </p:nvCxnSpPr>
        <p:spPr>
          <a:xfrm>
            <a:off x="5674876" y="1160597"/>
            <a:ext cx="10307" cy="30541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0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SQL Enhancement </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9" name="TextBox 18">
            <a:extLst>
              <a:ext uri="{FF2B5EF4-FFF2-40B4-BE49-F238E27FC236}">
                <a16:creationId xmlns:a16="http://schemas.microsoft.com/office/drawing/2014/main" id="{27E5B41D-1DDF-48C9-A5AF-075F84492B68}"/>
              </a:ext>
            </a:extLst>
          </p:cNvPr>
          <p:cNvSpPr txBox="1"/>
          <p:nvPr/>
        </p:nvSpPr>
        <p:spPr>
          <a:xfrm>
            <a:off x="247878" y="982353"/>
            <a:ext cx="11696243" cy="1200329"/>
          </a:xfrm>
          <a:prstGeom prst="rect">
            <a:avLst/>
          </a:prstGeom>
          <a:noFill/>
        </p:spPr>
        <p:txBody>
          <a:bodyPr wrap="square" rtlCol="0">
            <a:spAutoFit/>
          </a:bodyPr>
          <a:lstStyle/>
          <a:p>
            <a:pPr algn="just"/>
            <a:r>
              <a:rPr lang="en-US" dirty="0"/>
              <a:t>With the introduction of NW AS </a:t>
            </a:r>
            <a:r>
              <a:rPr lang="en-US" b="1" dirty="0"/>
              <a:t>ABAP</a:t>
            </a:r>
            <a:r>
              <a:rPr lang="en-US" dirty="0"/>
              <a:t> 740 SPS5, the New </a:t>
            </a:r>
            <a:r>
              <a:rPr lang="en-US" b="1" dirty="0"/>
              <a:t>enhanced</a:t>
            </a:r>
            <a:r>
              <a:rPr lang="en-US" dirty="0"/>
              <a:t> extended Open </a:t>
            </a:r>
            <a:r>
              <a:rPr lang="en-US" b="1" dirty="0"/>
              <a:t>SQL</a:t>
            </a:r>
            <a:r>
              <a:rPr lang="en-US" dirty="0"/>
              <a:t> was introduced. The new </a:t>
            </a:r>
            <a:r>
              <a:rPr lang="en-US" b="1" dirty="0"/>
              <a:t>enhanced</a:t>
            </a:r>
            <a:r>
              <a:rPr lang="en-US" dirty="0"/>
              <a:t> open </a:t>
            </a:r>
            <a:r>
              <a:rPr lang="en-US" b="1" dirty="0" err="1"/>
              <a:t>sql</a:t>
            </a:r>
            <a:r>
              <a:rPr lang="en-US" dirty="0"/>
              <a:t> has some good features such introduction of aggregate functions, right outer join, casting, </a:t>
            </a:r>
            <a:r>
              <a:rPr lang="en-US" dirty="0" err="1"/>
              <a:t>etc</a:t>
            </a:r>
            <a:r>
              <a:rPr lang="en-US" dirty="0"/>
              <a:t> making it a starting step for Code-Push down paradigm</a:t>
            </a:r>
          </a:p>
          <a:p>
            <a:pPr algn="just"/>
            <a:endParaRPr lang="en-US" dirty="0"/>
          </a:p>
        </p:txBody>
      </p:sp>
      <p:pic>
        <p:nvPicPr>
          <p:cNvPr id="1026" name="Picture 2" descr="Portfolio Update by Freepik Stories #svg #png #illustration#canvas  #portfolio #update #job #work #professional #candidate | Illustration,  Portfolio, Freepik">
            <a:extLst>
              <a:ext uri="{FF2B5EF4-FFF2-40B4-BE49-F238E27FC236}">
                <a16:creationId xmlns:a16="http://schemas.microsoft.com/office/drawing/2014/main" id="{E0BC1BF5-BB5E-4A84-848F-48B690ACB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752" y="2069289"/>
            <a:ext cx="4592686" cy="45926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6288CD8-F1B4-4512-A3FD-EFE5D870079B}"/>
              </a:ext>
            </a:extLst>
          </p:cNvPr>
          <p:cNvSpPr txBox="1"/>
          <p:nvPr/>
        </p:nvSpPr>
        <p:spPr>
          <a:xfrm>
            <a:off x="261764" y="2249424"/>
            <a:ext cx="5919580" cy="646331"/>
          </a:xfrm>
          <a:prstGeom prst="rect">
            <a:avLst/>
          </a:prstGeom>
          <a:noFill/>
        </p:spPr>
        <p:txBody>
          <a:bodyPr wrap="square" rtlCol="0">
            <a:spAutoFit/>
          </a:bodyPr>
          <a:lstStyle/>
          <a:p>
            <a:r>
              <a:rPr lang="en-US" b="1" dirty="0"/>
              <a:t>Exercise 1</a:t>
            </a:r>
          </a:p>
          <a:p>
            <a:endParaRPr lang="en-US"/>
          </a:p>
        </p:txBody>
      </p:sp>
    </p:spTree>
    <p:extLst>
      <p:ext uri="{BB962C8B-B14F-4D97-AF65-F5344CB8AC3E}">
        <p14:creationId xmlns:p14="http://schemas.microsoft.com/office/powerpoint/2010/main" val="57183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a:latin typeface="Arial" panose="020B0604020202020204" pitchFamily="34" charset="0"/>
              </a:rPr>
              <a:t>Introduction to Commands</a:t>
            </a:r>
            <a:endParaRPr lang="en-US" b="0" i="0" dirty="0">
              <a:effectLst/>
              <a:latin typeface="Arial" panose="020B0604020202020204" pitchFamily="34" charset="0"/>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5" name="Picture 4"/>
          <p:cNvPicPr>
            <a:picLocks noChangeAspect="1"/>
          </p:cNvPicPr>
          <p:nvPr/>
        </p:nvPicPr>
        <p:blipFill>
          <a:blip r:embed="rId3"/>
          <a:stretch>
            <a:fillRect/>
          </a:stretch>
        </p:blipFill>
        <p:spPr>
          <a:xfrm>
            <a:off x="1294216" y="977870"/>
            <a:ext cx="9542857" cy="5523809"/>
          </a:xfrm>
          <a:prstGeom prst="rect">
            <a:avLst/>
          </a:prstGeom>
        </p:spPr>
      </p:pic>
    </p:spTree>
    <p:extLst>
      <p:ext uri="{BB962C8B-B14F-4D97-AF65-F5344CB8AC3E}">
        <p14:creationId xmlns:p14="http://schemas.microsoft.com/office/powerpoint/2010/main" val="359548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Describe EPM Data Model  </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8" name="Picture 17">
            <a:extLst>
              <a:ext uri="{FF2B5EF4-FFF2-40B4-BE49-F238E27FC236}">
                <a16:creationId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3" name="Rectangle 2"/>
          <p:cNvSpPr/>
          <p:nvPr/>
        </p:nvSpPr>
        <p:spPr>
          <a:xfrm>
            <a:off x="261764" y="966259"/>
            <a:ext cx="11292008" cy="646331"/>
          </a:xfrm>
          <a:prstGeom prst="rect">
            <a:avLst/>
          </a:prstGeom>
        </p:spPr>
        <p:txBody>
          <a:bodyPr wrap="square">
            <a:spAutoFit/>
          </a:bodyPr>
          <a:lstStyle/>
          <a:p>
            <a:r>
              <a:rPr lang="en-US" dirty="0"/>
              <a:t>Real-time like demo data model which includes database tables, FMs, classes, Scenarios for training purpose and very much similar to real-life.</a:t>
            </a:r>
          </a:p>
        </p:txBody>
      </p:sp>
      <p:sp>
        <p:nvSpPr>
          <p:cNvPr id="43" name="Rectangle 42">
            <a:extLst>
              <a:ext uri="{FF2B5EF4-FFF2-40B4-BE49-F238E27FC236}">
                <a16:creationId xmlns:a16="http://schemas.microsoft.com/office/drawing/2014/main" id="{A7FDDF0D-FDA7-4B31-A198-460F43D91E11}"/>
              </a:ext>
            </a:extLst>
          </p:cNvPr>
          <p:cNvSpPr/>
          <p:nvPr/>
        </p:nvSpPr>
        <p:spPr>
          <a:xfrm>
            <a:off x="4759569" y="2417885"/>
            <a:ext cx="2672861" cy="304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ITeIO</a:t>
            </a:r>
            <a:endParaRPr lang="en-US" dirty="0"/>
          </a:p>
          <a:p>
            <a:pPr algn="ctr"/>
            <a:r>
              <a:rPr lang="en-US" dirty="0"/>
              <a:t>Electronics goods supplier (Amazon)</a:t>
            </a:r>
          </a:p>
        </p:txBody>
      </p:sp>
      <p:sp>
        <p:nvSpPr>
          <p:cNvPr id="44" name="Rectangle 43">
            <a:extLst>
              <a:ext uri="{FF2B5EF4-FFF2-40B4-BE49-F238E27FC236}">
                <a16:creationId xmlns:a16="http://schemas.microsoft.com/office/drawing/2014/main" id="{FBDFF3DE-8D3A-4A4E-988E-AD8F91BD41E8}"/>
              </a:ext>
            </a:extLst>
          </p:cNvPr>
          <p:cNvSpPr/>
          <p:nvPr/>
        </p:nvSpPr>
        <p:spPr>
          <a:xfrm>
            <a:off x="298938" y="3367454"/>
            <a:ext cx="215411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 (BP)</a:t>
            </a:r>
          </a:p>
        </p:txBody>
      </p:sp>
      <p:cxnSp>
        <p:nvCxnSpPr>
          <p:cNvPr id="46" name="Straight Arrow Connector 45">
            <a:extLst>
              <a:ext uri="{FF2B5EF4-FFF2-40B4-BE49-F238E27FC236}">
                <a16:creationId xmlns:a16="http://schemas.microsoft.com/office/drawing/2014/main" id="{24CD8572-30DA-44A5-ADEC-2185C9FB1DB3}"/>
              </a:ext>
            </a:extLst>
          </p:cNvPr>
          <p:cNvCxnSpPr/>
          <p:nvPr/>
        </p:nvCxnSpPr>
        <p:spPr>
          <a:xfrm>
            <a:off x="2453054" y="3490546"/>
            <a:ext cx="23065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FD18F19-8719-487B-BF1E-C0B074FDA781}"/>
              </a:ext>
            </a:extLst>
          </p:cNvPr>
          <p:cNvSpPr txBox="1"/>
          <p:nvPr/>
        </p:nvSpPr>
        <p:spPr>
          <a:xfrm>
            <a:off x="2611315" y="2268415"/>
            <a:ext cx="1793631" cy="1169551"/>
          </a:xfrm>
          <a:prstGeom prst="rect">
            <a:avLst/>
          </a:prstGeom>
          <a:noFill/>
        </p:spPr>
        <p:txBody>
          <a:bodyPr wrap="square" rtlCol="0">
            <a:spAutoFit/>
          </a:bodyPr>
          <a:lstStyle/>
          <a:p>
            <a:r>
              <a:rPr lang="en-US" sz="1400" dirty="0"/>
              <a:t>Sales Order Header</a:t>
            </a:r>
          </a:p>
          <a:p>
            <a:r>
              <a:rPr lang="en-US" sz="1400" dirty="0"/>
              <a:t>Items</a:t>
            </a:r>
          </a:p>
          <a:p>
            <a:r>
              <a:rPr lang="en-US" sz="1400" b="1" dirty="0"/>
              <a:t>10 Laptops</a:t>
            </a:r>
          </a:p>
          <a:p>
            <a:r>
              <a:rPr lang="en-US" sz="1400" b="1" dirty="0"/>
              <a:t>3 HDD</a:t>
            </a:r>
          </a:p>
          <a:p>
            <a:r>
              <a:rPr lang="en-US" sz="1400" b="1" dirty="0"/>
              <a:t>5 Projectors</a:t>
            </a:r>
          </a:p>
        </p:txBody>
      </p:sp>
      <p:cxnSp>
        <p:nvCxnSpPr>
          <p:cNvPr id="48" name="Connector: Elbow 15">
            <a:extLst>
              <a:ext uri="{FF2B5EF4-FFF2-40B4-BE49-F238E27FC236}">
                <a16:creationId xmlns:a16="http://schemas.microsoft.com/office/drawing/2014/main" id="{35EF5943-52E0-429D-AE4C-24A49C13861D}"/>
              </a:ext>
            </a:extLst>
          </p:cNvPr>
          <p:cNvCxnSpPr/>
          <p:nvPr/>
        </p:nvCxnSpPr>
        <p:spPr>
          <a:xfrm>
            <a:off x="7432430" y="4668715"/>
            <a:ext cx="955432" cy="931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98DFB487-7E78-4571-A6D6-E332828971D0}"/>
              </a:ext>
            </a:extLst>
          </p:cNvPr>
          <p:cNvSpPr/>
          <p:nvPr/>
        </p:nvSpPr>
        <p:spPr>
          <a:xfrm>
            <a:off x="8427342" y="5134707"/>
            <a:ext cx="1308673" cy="1160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Stock</a:t>
            </a:r>
          </a:p>
        </p:txBody>
      </p:sp>
      <p:cxnSp>
        <p:nvCxnSpPr>
          <p:cNvPr id="50" name="Straight Arrow Connector 49">
            <a:extLst>
              <a:ext uri="{FF2B5EF4-FFF2-40B4-BE49-F238E27FC236}">
                <a16:creationId xmlns:a16="http://schemas.microsoft.com/office/drawing/2014/main" id="{49FC1D51-B5CA-4962-BB12-4A470439B989}"/>
              </a:ext>
            </a:extLst>
          </p:cNvPr>
          <p:cNvCxnSpPr/>
          <p:nvPr/>
        </p:nvCxnSpPr>
        <p:spPr>
          <a:xfrm>
            <a:off x="7432430" y="3437966"/>
            <a:ext cx="2404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B83B140-34A3-4B57-9F77-9CCCC0E0DAA8}"/>
              </a:ext>
            </a:extLst>
          </p:cNvPr>
          <p:cNvCxnSpPr>
            <a:cxnSpLocks/>
            <a:stCxn id="43" idx="1"/>
          </p:cNvCxnSpPr>
          <p:nvPr/>
        </p:nvCxnSpPr>
        <p:spPr>
          <a:xfrm flipH="1" flipV="1">
            <a:off x="2453054" y="3938954"/>
            <a:ext cx="23065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C248C224-9565-4C7F-8EB1-56ED0AADA16C}"/>
              </a:ext>
            </a:extLst>
          </p:cNvPr>
          <p:cNvSpPr txBox="1"/>
          <p:nvPr/>
        </p:nvSpPr>
        <p:spPr>
          <a:xfrm>
            <a:off x="2586058" y="4010247"/>
            <a:ext cx="1674161" cy="1169551"/>
          </a:xfrm>
          <a:prstGeom prst="rect">
            <a:avLst/>
          </a:prstGeom>
          <a:noFill/>
        </p:spPr>
        <p:txBody>
          <a:bodyPr wrap="square">
            <a:spAutoFit/>
          </a:bodyPr>
          <a:lstStyle/>
          <a:p>
            <a:r>
              <a:rPr lang="en-US" sz="1400" b="1" dirty="0"/>
              <a:t>Invoice</a:t>
            </a:r>
          </a:p>
          <a:p>
            <a:r>
              <a:rPr lang="en-US" sz="1400" b="1" dirty="0"/>
              <a:t>Invoice Items</a:t>
            </a:r>
          </a:p>
          <a:p>
            <a:r>
              <a:rPr lang="en-US" sz="1400" dirty="0"/>
              <a:t>6 laptop</a:t>
            </a:r>
          </a:p>
          <a:p>
            <a:r>
              <a:rPr lang="en-US" sz="1400" dirty="0"/>
              <a:t>3 HDD</a:t>
            </a:r>
          </a:p>
          <a:p>
            <a:r>
              <a:rPr lang="en-US" sz="1400" dirty="0"/>
              <a:t>2 Projector</a:t>
            </a:r>
          </a:p>
        </p:txBody>
      </p:sp>
      <p:sp>
        <p:nvSpPr>
          <p:cNvPr id="53" name="TextBox 52">
            <a:extLst>
              <a:ext uri="{FF2B5EF4-FFF2-40B4-BE49-F238E27FC236}">
                <a16:creationId xmlns:a16="http://schemas.microsoft.com/office/drawing/2014/main" id="{500604B6-6B21-4C23-B536-7BCAABFBCA13}"/>
              </a:ext>
            </a:extLst>
          </p:cNvPr>
          <p:cNvSpPr txBox="1"/>
          <p:nvPr/>
        </p:nvSpPr>
        <p:spPr>
          <a:xfrm>
            <a:off x="127518" y="5496203"/>
            <a:ext cx="5240216" cy="369332"/>
          </a:xfrm>
          <a:prstGeom prst="rect">
            <a:avLst/>
          </a:prstGeom>
          <a:noFill/>
        </p:spPr>
        <p:txBody>
          <a:bodyPr wrap="square" rtlCol="0">
            <a:spAutoFit/>
          </a:bodyPr>
          <a:lstStyle/>
          <a:p>
            <a:r>
              <a:rPr lang="en-US" b="1" dirty="0"/>
              <a:t>Invoice Line Item  &lt;=    Sales Order Line item</a:t>
            </a:r>
          </a:p>
        </p:txBody>
      </p:sp>
      <p:sp>
        <p:nvSpPr>
          <p:cNvPr id="54" name="TextBox 53">
            <a:extLst>
              <a:ext uri="{FF2B5EF4-FFF2-40B4-BE49-F238E27FC236}">
                <a16:creationId xmlns:a16="http://schemas.microsoft.com/office/drawing/2014/main" id="{C1BC4AC4-30FF-41B8-AA72-7EA13EDBD12E}"/>
              </a:ext>
            </a:extLst>
          </p:cNvPr>
          <p:cNvSpPr txBox="1"/>
          <p:nvPr/>
        </p:nvSpPr>
        <p:spPr>
          <a:xfrm>
            <a:off x="7530526" y="2207218"/>
            <a:ext cx="2510344" cy="1384995"/>
          </a:xfrm>
          <a:prstGeom prst="rect">
            <a:avLst/>
          </a:prstGeom>
          <a:noFill/>
        </p:spPr>
        <p:txBody>
          <a:bodyPr wrap="square" rtlCol="0">
            <a:spAutoFit/>
          </a:bodyPr>
          <a:lstStyle/>
          <a:p>
            <a:r>
              <a:rPr lang="en-US" sz="1400" dirty="0"/>
              <a:t>Purchase Order Header</a:t>
            </a:r>
          </a:p>
          <a:p>
            <a:r>
              <a:rPr lang="en-US" sz="1400" dirty="0"/>
              <a:t>Items</a:t>
            </a:r>
          </a:p>
          <a:p>
            <a:r>
              <a:rPr lang="en-US" sz="1400" b="1" dirty="0"/>
              <a:t>100 Laptops</a:t>
            </a:r>
          </a:p>
          <a:p>
            <a:r>
              <a:rPr lang="en-US" sz="1400" b="1" dirty="0"/>
              <a:t>300 HDD</a:t>
            </a:r>
          </a:p>
          <a:p>
            <a:r>
              <a:rPr lang="en-US" sz="1400" b="1" dirty="0"/>
              <a:t>50 Projectors</a:t>
            </a:r>
          </a:p>
          <a:p>
            <a:r>
              <a:rPr lang="en-US" sz="1400" b="1" dirty="0"/>
              <a:t>….</a:t>
            </a:r>
          </a:p>
        </p:txBody>
      </p:sp>
      <p:cxnSp>
        <p:nvCxnSpPr>
          <p:cNvPr id="55" name="Straight Arrow Connector 54">
            <a:extLst>
              <a:ext uri="{FF2B5EF4-FFF2-40B4-BE49-F238E27FC236}">
                <a16:creationId xmlns:a16="http://schemas.microsoft.com/office/drawing/2014/main" id="{2814C04B-9EA8-4512-B1A1-8E6DE869D0C9}"/>
              </a:ext>
            </a:extLst>
          </p:cNvPr>
          <p:cNvCxnSpPr/>
          <p:nvPr/>
        </p:nvCxnSpPr>
        <p:spPr>
          <a:xfrm flipH="1">
            <a:off x="7432430" y="3683977"/>
            <a:ext cx="2485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C48DD134-7EED-44DA-B62D-B01C0A631888}"/>
              </a:ext>
            </a:extLst>
          </p:cNvPr>
          <p:cNvSpPr/>
          <p:nvPr/>
        </p:nvSpPr>
        <p:spPr>
          <a:xfrm>
            <a:off x="61546" y="1661746"/>
            <a:ext cx="1960685" cy="474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Products</a:t>
            </a:r>
          </a:p>
        </p:txBody>
      </p:sp>
      <p:cxnSp>
        <p:nvCxnSpPr>
          <p:cNvPr id="57" name="Connector: Elbow 8">
            <a:extLst>
              <a:ext uri="{FF2B5EF4-FFF2-40B4-BE49-F238E27FC236}">
                <a16:creationId xmlns:a16="http://schemas.microsoft.com/office/drawing/2014/main" id="{C291BDF1-F102-46CC-97D2-4ADB67520AE5}"/>
              </a:ext>
            </a:extLst>
          </p:cNvPr>
          <p:cNvCxnSpPr/>
          <p:nvPr/>
        </p:nvCxnSpPr>
        <p:spPr>
          <a:xfrm flipV="1">
            <a:off x="2022231" y="1897126"/>
            <a:ext cx="304800" cy="201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A6572E70-5E80-4FF4-8593-9F99645D9042}"/>
              </a:ext>
            </a:extLst>
          </p:cNvPr>
          <p:cNvSpPr/>
          <p:nvPr/>
        </p:nvSpPr>
        <p:spPr>
          <a:xfrm>
            <a:off x="2327031" y="1659733"/>
            <a:ext cx="1960685" cy="474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Texts</a:t>
            </a:r>
          </a:p>
        </p:txBody>
      </p:sp>
      <p:sp>
        <p:nvSpPr>
          <p:cNvPr id="59" name="Rectangle 58">
            <a:extLst>
              <a:ext uri="{FF2B5EF4-FFF2-40B4-BE49-F238E27FC236}">
                <a16:creationId xmlns:a16="http://schemas.microsoft.com/office/drawing/2014/main" id="{7A9D342A-9685-48AF-AC7B-FD07D852A70A}"/>
              </a:ext>
            </a:extLst>
          </p:cNvPr>
          <p:cNvSpPr/>
          <p:nvPr/>
        </p:nvSpPr>
        <p:spPr>
          <a:xfrm>
            <a:off x="9837211" y="3248661"/>
            <a:ext cx="215411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Suppliers (BP)</a:t>
            </a:r>
          </a:p>
        </p:txBody>
      </p:sp>
      <p:sp>
        <p:nvSpPr>
          <p:cNvPr id="60" name="TextBox 59">
            <a:extLst>
              <a:ext uri="{FF2B5EF4-FFF2-40B4-BE49-F238E27FC236}">
                <a16:creationId xmlns:a16="http://schemas.microsoft.com/office/drawing/2014/main" id="{7833E5C3-245B-478C-A578-15CFAA5784EE}"/>
              </a:ext>
            </a:extLst>
          </p:cNvPr>
          <p:cNvSpPr txBox="1"/>
          <p:nvPr/>
        </p:nvSpPr>
        <p:spPr>
          <a:xfrm>
            <a:off x="9917723" y="5600700"/>
            <a:ext cx="2146759" cy="923330"/>
          </a:xfrm>
          <a:prstGeom prst="rect">
            <a:avLst/>
          </a:prstGeom>
          <a:noFill/>
        </p:spPr>
        <p:txBody>
          <a:bodyPr wrap="square" rtlCol="0">
            <a:spAutoFit/>
          </a:bodyPr>
          <a:lstStyle/>
          <a:p>
            <a:r>
              <a:rPr lang="en-US" dirty="0"/>
              <a:t>6 laptop</a:t>
            </a:r>
          </a:p>
          <a:p>
            <a:r>
              <a:rPr lang="en-US" dirty="0"/>
              <a:t>3 HDD</a:t>
            </a:r>
          </a:p>
          <a:p>
            <a:r>
              <a:rPr lang="en-US" dirty="0"/>
              <a:t>2 Projector</a:t>
            </a:r>
          </a:p>
        </p:txBody>
      </p:sp>
    </p:spTree>
    <p:extLst>
      <p:ext uri="{BB962C8B-B14F-4D97-AF65-F5344CB8AC3E}">
        <p14:creationId xmlns:p14="http://schemas.microsoft.com/office/powerpoint/2010/main" val="117974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HANA Folder Structure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TextBox 7">
            <a:extLst>
              <a:ext uri="{FF2B5EF4-FFF2-40B4-BE49-F238E27FC236}">
                <a16:creationId xmlns:a16="http://schemas.microsoft.com/office/drawing/2014/main" id="{2668874E-C0FA-4ADA-BBF6-2FE5710B408A}"/>
              </a:ext>
            </a:extLst>
          </p:cNvPr>
          <p:cNvSpPr txBox="1"/>
          <p:nvPr/>
        </p:nvSpPr>
        <p:spPr>
          <a:xfrm>
            <a:off x="163528" y="976739"/>
            <a:ext cx="11900954" cy="2862322"/>
          </a:xfrm>
          <a:prstGeom prst="rect">
            <a:avLst/>
          </a:prstGeom>
          <a:noFill/>
        </p:spPr>
        <p:txBody>
          <a:bodyPr wrap="square" rtlCol="0">
            <a:spAutoFit/>
          </a:bodyPr>
          <a:lstStyle/>
          <a:p>
            <a:r>
              <a:rPr lang="en-US" dirty="0"/>
              <a:t>In HANA also, to develop any of the HANA development objects we need Package. A package is a storage location of HANA </a:t>
            </a:r>
            <a:r>
              <a:rPr lang="en-US" b="1" i="1" u="sng" dirty="0"/>
              <a:t>design time objects</a:t>
            </a:r>
            <a:r>
              <a:rPr lang="en-US" dirty="0"/>
              <a:t>. Calculation views, attribute, analytic views, </a:t>
            </a:r>
            <a:r>
              <a:rPr lang="en-US" dirty="0" err="1"/>
              <a:t>hdbdd</a:t>
            </a:r>
            <a:r>
              <a:rPr lang="en-US" dirty="0"/>
              <a:t>, </a:t>
            </a:r>
            <a:r>
              <a:rPr lang="en-US" dirty="0" err="1"/>
              <a:t>hdbcds</a:t>
            </a:r>
            <a:r>
              <a:rPr lang="en-US" dirty="0"/>
              <a:t>, </a:t>
            </a:r>
            <a:r>
              <a:rPr lang="en-US" dirty="0" err="1"/>
              <a:t>hdbsequence</a:t>
            </a:r>
            <a:r>
              <a:rPr lang="en-US" dirty="0"/>
              <a:t>….</a:t>
            </a:r>
          </a:p>
          <a:p>
            <a:endParaRPr lang="en-US" dirty="0"/>
          </a:p>
          <a:p>
            <a:r>
              <a:rPr lang="en-US" dirty="0"/>
              <a:t>Why?</a:t>
            </a:r>
          </a:p>
          <a:p>
            <a:endParaRPr lang="en-US" dirty="0"/>
          </a:p>
          <a:p>
            <a:pPr marL="285750" indent="-285750">
              <a:buFontTx/>
              <a:buChar char="-"/>
            </a:pPr>
            <a:r>
              <a:rPr lang="en-US" dirty="0"/>
              <a:t>Group things</a:t>
            </a:r>
          </a:p>
          <a:p>
            <a:pPr marL="285750" indent="-285750">
              <a:buFontTx/>
              <a:buChar char="-"/>
            </a:pPr>
            <a:r>
              <a:rPr lang="en-US" dirty="0"/>
              <a:t>Transport </a:t>
            </a:r>
            <a:r>
              <a:rPr lang="en-US" dirty="0">
                <a:sym typeface="Wingdings" panose="05000000000000000000" pitchFamily="2" charset="2"/>
              </a:rPr>
              <a:t> Delivery Unit via package, you cant move content from D-&gt;Q-&gt;P</a:t>
            </a:r>
          </a:p>
          <a:p>
            <a:pPr marL="285750" indent="-285750">
              <a:buFontTx/>
              <a:buChar char="-"/>
            </a:pPr>
            <a:r>
              <a:rPr lang="en-US" dirty="0">
                <a:sym typeface="Wingdings" panose="05000000000000000000" pitchFamily="2" charset="2"/>
              </a:rPr>
              <a:t>Package provides a namespace to the runtime objects – ANUBHAV ----activate--- pkg::anubhav</a:t>
            </a:r>
          </a:p>
          <a:p>
            <a:pPr marL="285750" indent="-285750">
              <a:buFontTx/>
              <a:buChar char="-"/>
            </a:pPr>
            <a:r>
              <a:rPr lang="en-US" dirty="0">
                <a:sym typeface="Wingdings" panose="05000000000000000000" pitchFamily="2" charset="2"/>
              </a:rPr>
              <a:t>Package in HANA provide security to make sure who can develop inside that package.</a:t>
            </a:r>
            <a:endParaRPr lang="en-US" dirty="0"/>
          </a:p>
          <a:p>
            <a:pPr marL="285750" indent="-285750">
              <a:buFontTx/>
              <a:buChar char="-"/>
            </a:pPr>
            <a:endParaRPr lang="en-US" dirty="0"/>
          </a:p>
        </p:txBody>
      </p:sp>
    </p:spTree>
    <p:extLst>
      <p:ext uri="{BB962C8B-B14F-4D97-AF65-F5344CB8AC3E}">
        <p14:creationId xmlns:p14="http://schemas.microsoft.com/office/powerpoint/2010/main" val="826989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Design Time Object </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42" name="TextBox 41">
            <a:extLst>
              <a:ext uri="{FF2B5EF4-FFF2-40B4-BE49-F238E27FC236}">
                <a16:creationId xmlns:a16="http://schemas.microsoft.com/office/drawing/2014/main" id="{2668874E-C0FA-4ADA-BBF6-2FE5710B408A}"/>
              </a:ext>
            </a:extLst>
          </p:cNvPr>
          <p:cNvSpPr txBox="1"/>
          <p:nvPr/>
        </p:nvSpPr>
        <p:spPr>
          <a:xfrm>
            <a:off x="163528" y="923731"/>
            <a:ext cx="11900954" cy="923330"/>
          </a:xfrm>
          <a:prstGeom prst="rect">
            <a:avLst/>
          </a:prstGeom>
          <a:noFill/>
        </p:spPr>
        <p:txBody>
          <a:bodyPr wrap="square" rtlCol="0">
            <a:spAutoFit/>
          </a:bodyPr>
          <a:lstStyle/>
          <a:p>
            <a:r>
              <a:rPr lang="en-US" dirty="0"/>
              <a:t>The </a:t>
            </a:r>
            <a:r>
              <a:rPr lang="en-US" b="1" dirty="0"/>
              <a:t>object</a:t>
            </a:r>
            <a:r>
              <a:rPr lang="en-US" dirty="0"/>
              <a:t> can be project, package, schema, procedure, data models, etc. All the development </a:t>
            </a:r>
            <a:r>
              <a:rPr lang="en-US" b="1" dirty="0"/>
              <a:t>objects</a:t>
            </a:r>
            <a:r>
              <a:rPr lang="en-US" dirty="0"/>
              <a:t> built into SAP </a:t>
            </a:r>
            <a:r>
              <a:rPr lang="en-US" b="1" dirty="0"/>
              <a:t>HANA</a:t>
            </a:r>
            <a:r>
              <a:rPr lang="en-US" dirty="0"/>
              <a:t> are stored in a system called </a:t>
            </a:r>
            <a:r>
              <a:rPr lang="en-US" b="1" dirty="0"/>
              <a:t>HANA</a:t>
            </a:r>
            <a:r>
              <a:rPr lang="en-US" dirty="0"/>
              <a:t> Repository which is a storage system. The </a:t>
            </a:r>
            <a:r>
              <a:rPr lang="en-US" b="1" dirty="0"/>
              <a:t>design</a:t>
            </a:r>
            <a:r>
              <a:rPr lang="en-US" dirty="0"/>
              <a:t>-</a:t>
            </a:r>
            <a:r>
              <a:rPr lang="en-US" b="1" dirty="0"/>
              <a:t>time</a:t>
            </a:r>
            <a:r>
              <a:rPr lang="en-US" dirty="0"/>
              <a:t> environment's central component is SAP </a:t>
            </a:r>
            <a:r>
              <a:rPr lang="en-US" b="1" dirty="0"/>
              <a:t>HANA</a:t>
            </a:r>
            <a:r>
              <a:rPr lang="en-US" dirty="0"/>
              <a:t> repository which stores and manages all </a:t>
            </a:r>
            <a:r>
              <a:rPr lang="en-US" b="1" dirty="0"/>
              <a:t>design</a:t>
            </a:r>
            <a:r>
              <a:rPr lang="en-US" dirty="0"/>
              <a:t>-</a:t>
            </a:r>
            <a:r>
              <a:rPr lang="en-US" b="1" dirty="0"/>
              <a:t>time objects</a:t>
            </a:r>
            <a:r>
              <a:rPr lang="en-US" dirty="0"/>
              <a:t>.</a:t>
            </a:r>
          </a:p>
        </p:txBody>
      </p:sp>
      <p:pic>
        <p:nvPicPr>
          <p:cNvPr id="3" name="Picture 2"/>
          <p:cNvPicPr>
            <a:picLocks noChangeAspect="1"/>
          </p:cNvPicPr>
          <p:nvPr/>
        </p:nvPicPr>
        <p:blipFill>
          <a:blip r:embed="rId3"/>
          <a:stretch>
            <a:fillRect/>
          </a:stretch>
        </p:blipFill>
        <p:spPr>
          <a:xfrm>
            <a:off x="636104" y="1991703"/>
            <a:ext cx="10744574" cy="4395846"/>
          </a:xfrm>
          <a:prstGeom prst="rect">
            <a:avLst/>
          </a:prstGeom>
        </p:spPr>
      </p:pic>
    </p:spTree>
    <p:extLst>
      <p:ext uri="{BB962C8B-B14F-4D97-AF65-F5344CB8AC3E}">
        <p14:creationId xmlns:p14="http://schemas.microsoft.com/office/powerpoint/2010/main" val="2601795451"/>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5661</TotalTime>
  <Words>1047</Words>
  <Application>Microsoft Office PowerPoint</Application>
  <PresentationFormat>Widescreen</PresentationFormat>
  <Paragraphs>174</Paragraphs>
  <Slides>26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vt:lpstr>
      <vt:lpstr>Arial Black</vt:lpstr>
      <vt:lpstr>Calibri</vt:lpstr>
      <vt:lpstr>Calibri Light</vt:lpstr>
      <vt:lpstr>Candara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534</cp:revision>
  <dcterms:created xsi:type="dcterms:W3CDTF">2016-07-10T03:33:26Z</dcterms:created>
  <dcterms:modified xsi:type="dcterms:W3CDTF">2021-04-30T14:56:04Z</dcterms:modified>
</cp:coreProperties>
</file>