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2"/>
  </p:notesMasterIdLst>
  <p:sldIdLst>
    <p:sldId id="256" r:id="rId2"/>
    <p:sldId id="410" r:id="rId3"/>
    <p:sldId id="463" r:id="rId4"/>
    <p:sldId id="398" r:id="rId5"/>
    <p:sldId id="411" r:id="rId6"/>
    <p:sldId id="465" r:id="rId7"/>
    <p:sldId id="464" r:id="rId8"/>
    <p:sldId id="420" r:id="rId9"/>
    <p:sldId id="419" r:id="rId10"/>
    <p:sldId id="413" r:id="rId11"/>
    <p:sldId id="414" r:id="rId12"/>
    <p:sldId id="466" r:id="rId13"/>
    <p:sldId id="462" r:id="rId14"/>
    <p:sldId id="478" r:id="rId15"/>
    <p:sldId id="479" r:id="rId16"/>
    <p:sldId id="480" r:id="rId17"/>
    <p:sldId id="476" r:id="rId18"/>
    <p:sldId id="477" r:id="rId19"/>
    <p:sldId id="399" r:id="rId20"/>
    <p:sldId id="40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20" autoAdjust="0"/>
    <p:restoredTop sz="95326" autoAdjust="0"/>
  </p:normalViewPr>
  <p:slideViewPr>
    <p:cSldViewPr snapToGrid="0">
      <p:cViewPr varScale="1">
        <p:scale>
          <a:sx n="72" d="100"/>
          <a:sy n="72" d="100"/>
        </p:scale>
        <p:origin x="102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4/29/2021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73E87"/>
                </a:solidFill>
                <a:latin typeface="Calibri" panose="020F0502020204030204" pitchFamily="34" charset="0"/>
              </a:rPr>
              <a:t>The sole purpose of an R/3 system is to provide a suite of tightly integrated, large-scale business applications. R/3 comes prepackaged with the core business applications needed by most large corporations. These applications coexist in one homogenous environment. They are designed from the ground up to run using a single database and one (very large) set of tables.</a:t>
            </a:r>
          </a:p>
          <a:p>
            <a:pPr algn="l"/>
            <a:r>
              <a:rPr lang="en-US" sz="1800" b="0" i="0" u="none" strike="noStrike" baseline="0" dirty="0">
                <a:solidFill>
                  <a:srgbClr val="073E87"/>
                </a:solidFill>
                <a:latin typeface="Calibri" panose="020F0502020204030204" pitchFamily="34" charset="0"/>
              </a:rPr>
              <a:t>Presentation: </a:t>
            </a:r>
            <a:r>
              <a:rPr lang="en-US" sz="1800" b="0" i="0" u="none" strike="noStrike" baseline="0" dirty="0">
                <a:solidFill>
                  <a:srgbClr val="073E87"/>
                </a:solidFill>
                <a:latin typeface="Candara" panose="020E0502030303020204" pitchFamily="34" charset="0"/>
              </a:rPr>
              <a:t>It is usually installed on a user's workstation. When started, the presentation server displays the R/3 menus within a window. This window is commonly known as the SAPGUI, or the user interface (or simply, the interface). </a:t>
            </a:r>
            <a:endParaRPr lang="en-US" sz="1800" b="0" i="0" u="none" strike="noStrike" baseline="0" dirty="0">
              <a:solidFill>
                <a:srgbClr val="073E87"/>
              </a:solidFill>
              <a:latin typeface="Calibri" panose="020F0502020204030204" pitchFamily="34" charset="0"/>
            </a:endParaRPr>
          </a:p>
          <a:p>
            <a:pPr algn="l"/>
            <a:r>
              <a:rPr lang="en-US" sz="1800" b="0" i="0" u="none" strike="noStrike" baseline="0" dirty="0">
                <a:solidFill>
                  <a:srgbClr val="073E87"/>
                </a:solidFill>
                <a:latin typeface="Candara" panose="020E0502030303020204" pitchFamily="34" charset="0"/>
              </a:rPr>
              <a:t>Basis : </a:t>
            </a:r>
            <a:r>
              <a:rPr lang="en-US" sz="1800" b="0" i="1" u="none" strike="noStrike" baseline="0" dirty="0">
                <a:solidFill>
                  <a:srgbClr val="073E87"/>
                </a:solidFill>
                <a:latin typeface="Candara" panose="020E0502030303020204" pitchFamily="34" charset="0"/>
              </a:rPr>
              <a:t>Basis </a:t>
            </a:r>
            <a:r>
              <a:rPr lang="en-US" sz="1800" b="0" i="0" u="none" strike="noStrike" baseline="0" dirty="0">
                <a:solidFill>
                  <a:srgbClr val="073E87"/>
                </a:solidFill>
                <a:latin typeface="Candara" panose="020E0502030303020204" pitchFamily="34" charset="0"/>
              </a:rPr>
              <a:t>is like an operating system for R/3. It sits between the ABAP/4 code and the computer's operating system. SAP likes to call it </a:t>
            </a:r>
            <a:r>
              <a:rPr lang="en-US" sz="1800" b="0" i="1" u="none" strike="noStrike" baseline="0" dirty="0">
                <a:solidFill>
                  <a:srgbClr val="073E87"/>
                </a:solidFill>
                <a:latin typeface="Candara" panose="020E0502030303020204" pitchFamily="34" charset="0"/>
              </a:rPr>
              <a:t>middleware </a:t>
            </a:r>
            <a:r>
              <a:rPr lang="en-US" sz="1800" b="0" i="0" u="none" strike="noStrike" baseline="0" dirty="0">
                <a:solidFill>
                  <a:srgbClr val="073E87"/>
                </a:solidFill>
                <a:latin typeface="Candara" panose="020E0502030303020204" pitchFamily="34" charset="0"/>
              </a:rPr>
              <a:t>because it sits in the middle, between ABAP/4 and the operating system. ABAP/4 cannot run directly on an operating system. It requires a set of programs (collectively called Basis) to load, interpret, and buffer its input and output. Basis provides the runtime environment for ABAP/4 programs.</a:t>
            </a:r>
          </a:p>
          <a:p>
            <a:pPr algn="l"/>
            <a:r>
              <a:rPr lang="en-US" sz="1800" b="0" i="0" u="none" strike="noStrike" baseline="0" dirty="0">
                <a:solidFill>
                  <a:srgbClr val="073E87"/>
                </a:solidFill>
                <a:latin typeface="Candara" panose="020E0502030303020204" pitchFamily="34" charset="0"/>
              </a:rPr>
              <a:t>Database: The database server is a set of executables that accept database requests from the application server. These requests are passed on to the RDBMS (Relation Database Management System). The RDBMS sends the data back to the database server, which then passes the information back to the application server. The application server in turn passes that information to your ABAP/4 program. </a:t>
            </a:r>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7</a:t>
            </a:fld>
            <a:endParaRPr lang="en-US"/>
          </a:p>
        </p:txBody>
      </p:sp>
    </p:spTree>
    <p:extLst>
      <p:ext uri="{BB962C8B-B14F-4D97-AF65-F5344CB8AC3E}">
        <p14:creationId xmlns:p14="http://schemas.microsoft.com/office/powerpoint/2010/main" val="1686971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4/29/2021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4/29/2021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4/29/2021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4/29/2021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www.anubhavtrainings.com/"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1754326"/>
          </a:xfrm>
          <a:prstGeom prst="rect">
            <a:avLst/>
          </a:prstGeom>
          <a:noFill/>
        </p:spPr>
        <p:txBody>
          <a:bodyPr wrap="square" rtlCol="0">
            <a:spAutoFit/>
          </a:bodyPr>
          <a:lstStyle/>
          <a:p>
            <a:r>
              <a:rPr lang="en-US" sz="5400" b="1" cap="all" spc="-150" dirty="0" smtClean="0">
                <a:solidFill>
                  <a:schemeClr val="accent3"/>
                </a:solidFill>
              </a:rPr>
              <a:t>Sap ABAP on Hana  &amp;</a:t>
            </a:r>
          </a:p>
          <a:p>
            <a:r>
              <a:rPr lang="en-US" sz="5400" b="1" cap="all" spc="-150" dirty="0" smtClean="0">
                <a:solidFill>
                  <a:schemeClr val="accent3"/>
                </a:solidFill>
              </a:rPr>
              <a:t>s/4hana trainings</a:t>
            </a:r>
            <a:endParaRPr lang="en-US" sz="5400" b="1" cap="all" spc="-150" dirty="0">
              <a:solidFill>
                <a:schemeClr val="accent3"/>
              </a:solidFill>
            </a:endParaRPr>
          </a:p>
        </p:txBody>
      </p:sp>
      <p:sp>
        <p:nvSpPr>
          <p:cNvPr id="5" name="TextBox 4"/>
          <p:cNvSpPr txBox="1"/>
          <p:nvPr/>
        </p:nvSpPr>
        <p:spPr>
          <a:xfrm>
            <a:off x="187367" y="2062424"/>
            <a:ext cx="6629399" cy="646331"/>
          </a:xfrm>
          <a:prstGeom prst="rect">
            <a:avLst/>
          </a:prstGeom>
          <a:noFill/>
        </p:spPr>
        <p:txBody>
          <a:bodyPr wrap="square" rtlCol="0">
            <a:spAutoFit/>
          </a:bodyPr>
          <a:lstStyle/>
          <a:p>
            <a:r>
              <a:rPr lang="en-US" sz="3600" spc="-150" dirty="0">
                <a:solidFill>
                  <a:schemeClr val="bg1"/>
                </a:solidFill>
              </a:rPr>
              <a:t>Anubhav Oberoy</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28355" y="5017269"/>
            <a:ext cx="1863645" cy="1840731"/>
          </a:xfrm>
          <a:prstGeom prst="rect">
            <a:avLst/>
          </a:prstGeom>
        </p:spPr>
      </p:pic>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OIA Scenario - Open Item Analysis</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1" name="TextBox 10">
            <a:extLst>
              <a:ext uri="{FF2B5EF4-FFF2-40B4-BE49-F238E27FC236}">
                <a16:creationId xmlns="" xmlns:a16="http://schemas.microsoft.com/office/drawing/2014/main" id="{2668874E-C0FA-4ADA-BBF6-2FE5710B408A}"/>
              </a:ext>
            </a:extLst>
          </p:cNvPr>
          <p:cNvSpPr txBox="1"/>
          <p:nvPr/>
        </p:nvSpPr>
        <p:spPr>
          <a:xfrm>
            <a:off x="163528" y="923731"/>
            <a:ext cx="11900954" cy="3139321"/>
          </a:xfrm>
          <a:prstGeom prst="rect">
            <a:avLst/>
          </a:prstGeom>
          <a:noFill/>
        </p:spPr>
        <p:txBody>
          <a:bodyPr wrap="square" rtlCol="0">
            <a:spAutoFit/>
          </a:bodyPr>
          <a:lstStyle/>
          <a:p>
            <a:r>
              <a:rPr lang="en-US" b="1" dirty="0"/>
              <a:t>Mr. </a:t>
            </a:r>
            <a:r>
              <a:rPr lang="en-US" b="1" dirty="0" err="1"/>
              <a:t>Jems</a:t>
            </a:r>
            <a:r>
              <a:rPr lang="en-US" b="1" dirty="0"/>
              <a:t> (Account Receivable Accountant)</a:t>
            </a:r>
          </a:p>
          <a:p>
            <a:r>
              <a:rPr lang="en-US" dirty="0"/>
              <a:t>Mr. </a:t>
            </a:r>
            <a:r>
              <a:rPr lang="en-US" dirty="0" err="1"/>
              <a:t>Jems</a:t>
            </a:r>
            <a:r>
              <a:rPr lang="en-US" dirty="0"/>
              <a:t> is a 63 year old men, working in our Toronto office since last 30 years of service. He lives in downtown near the lake in his own 680 Sq yard home. He is a proud father of 2 girls which are studying. And drives Audi A6.</a:t>
            </a:r>
          </a:p>
          <a:p>
            <a:r>
              <a:rPr lang="en-US" dirty="0"/>
              <a:t>He is a seasonal Skiing player</a:t>
            </a:r>
            <a:r>
              <a:rPr lang="en-US" dirty="0" smtClean="0"/>
              <a:t>.</a:t>
            </a:r>
          </a:p>
          <a:p>
            <a:endParaRPr lang="en-US" dirty="0"/>
          </a:p>
          <a:p>
            <a:pPr algn="just"/>
            <a:r>
              <a:rPr lang="en-US" dirty="0"/>
              <a:t>Cash has a very important role in a company for running business. It is in the best interest of the company to collect the pending dues from their customers as soon as possible. By putting this Cash back into the system, the company can execute is ambitions and expansion plans faster. So Mr. </a:t>
            </a:r>
            <a:r>
              <a:rPr lang="en-US" dirty="0" err="1"/>
              <a:t>Jems</a:t>
            </a:r>
            <a:r>
              <a:rPr lang="en-US" dirty="0"/>
              <a:t> is here working as an account receivable accountant, his job is to manage customer accounts and remind them for their </a:t>
            </a:r>
            <a:r>
              <a:rPr lang="en-US" b="1" i="1" dirty="0"/>
              <a:t>unpaid bills when the bill amount OR the average days for unpaid invoices are passed.</a:t>
            </a:r>
            <a:r>
              <a:rPr lang="en-US" dirty="0"/>
              <a:t> Classify these customers based on their ability to pay pending bills.</a:t>
            </a:r>
          </a:p>
          <a:p>
            <a:pPr algn="just"/>
            <a:endParaRPr lang="en-US" dirty="0"/>
          </a:p>
        </p:txBody>
      </p:sp>
      <p:pic>
        <p:nvPicPr>
          <p:cNvPr id="1026" name="Picture 2" descr="6 Creative Ways To Shake Up The Sales Team Meeting Agenda - Salesforce  Canada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486" y="3838991"/>
            <a:ext cx="5715000"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6549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b="1" dirty="0" smtClean="0">
                <a:solidFill>
                  <a:srgbClr val="000000"/>
                </a:solidFill>
              </a:rPr>
              <a:t>Articulate Requirement for OIA </a:t>
            </a:r>
            <a:endParaRPr lang="en-US" b="1" i="0" dirty="0">
              <a:solidFill>
                <a:srgbClr val="000000"/>
              </a:solidFill>
              <a:effectLst/>
            </a:endParaRPr>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33" name="Picture 32">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7" name="TextBox 6">
            <a:extLst>
              <a:ext uri="{FF2B5EF4-FFF2-40B4-BE49-F238E27FC236}">
                <a16:creationId xmlns="" xmlns:a16="http://schemas.microsoft.com/office/drawing/2014/main" id="{2668874E-C0FA-4ADA-BBF6-2FE5710B408A}"/>
              </a:ext>
            </a:extLst>
          </p:cNvPr>
          <p:cNvSpPr txBox="1"/>
          <p:nvPr/>
        </p:nvSpPr>
        <p:spPr>
          <a:xfrm>
            <a:off x="163528" y="923731"/>
            <a:ext cx="11900954" cy="5632311"/>
          </a:xfrm>
          <a:prstGeom prst="rect">
            <a:avLst/>
          </a:prstGeom>
          <a:noFill/>
        </p:spPr>
        <p:txBody>
          <a:bodyPr wrap="square" rtlCol="0">
            <a:spAutoFit/>
          </a:bodyPr>
          <a:lstStyle/>
          <a:p>
            <a:pPr marL="342900" indent="-342900">
              <a:buAutoNum type="arabicPeriod"/>
            </a:pPr>
            <a:r>
              <a:rPr lang="en-US" sz="2000" dirty="0"/>
              <a:t>Create a DB table which stores the customizing – Threshold – Days, Amount</a:t>
            </a:r>
          </a:p>
          <a:p>
            <a:pPr lvl="1"/>
            <a:endParaRPr lang="en-US" sz="2000" dirty="0"/>
          </a:p>
          <a:p>
            <a:pPr marL="342900" indent="-342900">
              <a:buAutoNum type="arabicPeriod"/>
            </a:pPr>
            <a:r>
              <a:rPr lang="en-US" sz="2000" dirty="0"/>
              <a:t>How long on average basis the invoices are outstanding – UNPAID</a:t>
            </a:r>
          </a:p>
          <a:p>
            <a:pPr marL="800100" lvl="1" indent="-342900">
              <a:buAutoNum type="arabicPeriod"/>
            </a:pPr>
            <a:r>
              <a:rPr lang="en-US" sz="2000" dirty="0"/>
              <a:t>Invoices which are unpaid – SNWD_SO_INV_HEAD </a:t>
            </a:r>
            <a:r>
              <a:rPr lang="en-US" sz="2000" dirty="0" err="1" smtClean="0"/>
              <a:t>Payment_Status</a:t>
            </a:r>
            <a:r>
              <a:rPr lang="en-US" sz="2000" dirty="0" smtClean="0"/>
              <a:t> </a:t>
            </a:r>
            <a:r>
              <a:rPr lang="en-US" sz="2000" dirty="0"/>
              <a:t>= ‘’</a:t>
            </a:r>
          </a:p>
          <a:p>
            <a:pPr marL="800100" lvl="1" indent="-342900">
              <a:buAutoNum type="arabicPeriod"/>
            </a:pPr>
            <a:r>
              <a:rPr lang="en-US" sz="2000" dirty="0"/>
              <a:t>Calculate the average open days since when they are unpaid – Sum / Count</a:t>
            </a:r>
          </a:p>
          <a:p>
            <a:pPr marL="800100" lvl="1" indent="-342900">
              <a:buAutoNum type="arabicPeriod"/>
            </a:pPr>
            <a:r>
              <a:rPr lang="en-US" sz="2000" dirty="0"/>
              <a:t>Business partners and company names for those invoice SNWD_BPA</a:t>
            </a:r>
          </a:p>
          <a:p>
            <a:pPr lvl="1"/>
            <a:endParaRPr lang="en-US" sz="2000" dirty="0"/>
          </a:p>
          <a:p>
            <a:pPr marL="342900" indent="-342900">
              <a:buAutoNum type="arabicPeriod"/>
            </a:pPr>
            <a:r>
              <a:rPr lang="en-US" sz="2000" dirty="0"/>
              <a:t>Check the total gross amount of invoices which is open in </a:t>
            </a:r>
            <a:r>
              <a:rPr lang="en-US" sz="2000" b="1" dirty="0"/>
              <a:t>“common currency”</a:t>
            </a:r>
          </a:p>
          <a:p>
            <a:pPr marL="800100" lvl="1" indent="-342900">
              <a:buAutoNum type="arabicPeriod"/>
            </a:pPr>
            <a:r>
              <a:rPr lang="en-US" sz="2000" dirty="0"/>
              <a:t>Invoice header to identify the unpaid invoices – SNWD_SO_INV_HEAD</a:t>
            </a:r>
          </a:p>
          <a:p>
            <a:pPr marL="800100" lvl="1" indent="-342900">
              <a:buAutoNum type="arabicPeriod"/>
            </a:pPr>
            <a:r>
              <a:rPr lang="en-US" sz="2000" dirty="0"/>
              <a:t>For each invoice read the line items from SNWD_SO_INV_ITEM and convert to common currency.</a:t>
            </a:r>
          </a:p>
          <a:p>
            <a:pPr marL="1257300" lvl="2" indent="-342900">
              <a:buAutoNum type="arabicPeriod"/>
            </a:pPr>
            <a:r>
              <a:rPr lang="en-US" sz="2000" dirty="0"/>
              <a:t>Currency conversion based on customizing will be done for items</a:t>
            </a:r>
          </a:p>
          <a:p>
            <a:pPr marL="1257300" lvl="2" indent="-342900">
              <a:buAutoNum type="arabicPeriod"/>
            </a:pPr>
            <a:r>
              <a:rPr lang="en-US" sz="2000" dirty="0"/>
              <a:t>A total open amount will be calculated in common currency (</a:t>
            </a:r>
            <a:r>
              <a:rPr lang="en-US" sz="2000" dirty="0" err="1" smtClean="0"/>
              <a:t>gross_amount</a:t>
            </a:r>
            <a:r>
              <a:rPr lang="en-US" sz="2000" dirty="0"/>
              <a:t>)</a:t>
            </a:r>
          </a:p>
          <a:p>
            <a:pPr marL="800100" lvl="1" indent="-342900">
              <a:buAutoNum type="arabicPeriod"/>
            </a:pPr>
            <a:r>
              <a:rPr lang="en-US" sz="2000" dirty="0"/>
              <a:t>Business partner information to find which co. </a:t>
            </a:r>
            <a:r>
              <a:rPr lang="en-US" sz="2000" dirty="0" smtClean="0"/>
              <a:t>SNWD_BPA</a:t>
            </a:r>
          </a:p>
          <a:p>
            <a:pPr lvl="1"/>
            <a:endParaRPr lang="en-US" sz="2000" dirty="0"/>
          </a:p>
          <a:p>
            <a:pPr marL="342900" indent="-342900">
              <a:buAutoNum type="arabicPeriod"/>
            </a:pPr>
            <a:r>
              <a:rPr lang="en-US" sz="2000" dirty="0"/>
              <a:t>Classify the customers which are at high </a:t>
            </a:r>
            <a:r>
              <a:rPr lang="en-US" sz="2000" dirty="0" smtClean="0"/>
              <a:t>risk</a:t>
            </a:r>
          </a:p>
          <a:p>
            <a:endParaRPr lang="en-US" sz="2000" dirty="0"/>
          </a:p>
          <a:p>
            <a:r>
              <a:rPr lang="en-US" sz="2000" dirty="0" smtClean="0"/>
              <a:t>5.   Dunning </a:t>
            </a:r>
            <a:r>
              <a:rPr lang="en-US" sz="2000" dirty="0"/>
              <a:t>– Reminders / calls for making payment</a:t>
            </a:r>
          </a:p>
          <a:p>
            <a:r>
              <a:rPr lang="en-US" sz="2000" dirty="0"/>
              <a:t>COLLECT statement in ABAP.??</a:t>
            </a:r>
          </a:p>
        </p:txBody>
      </p:sp>
    </p:spTree>
    <p:extLst>
      <p:ext uri="{BB962C8B-B14F-4D97-AF65-F5344CB8AC3E}">
        <p14:creationId xmlns:p14="http://schemas.microsoft.com/office/powerpoint/2010/main" val="20773982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Custom Table</a:t>
            </a:r>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pic>
        <p:nvPicPr>
          <p:cNvPr id="6" name="Picture 5">
            <a:extLst>
              <a:ext uri="{FF2B5EF4-FFF2-40B4-BE49-F238E27FC236}">
                <a16:creationId xmlns="" xmlns:a16="http://schemas.microsoft.com/office/drawing/2014/main" id="{B64819FE-0CA9-4976-9E17-9B5E8661C474}"/>
              </a:ext>
            </a:extLst>
          </p:cNvPr>
          <p:cNvPicPr>
            <a:picLocks noChangeAspect="1"/>
          </p:cNvPicPr>
          <p:nvPr/>
        </p:nvPicPr>
        <p:blipFill>
          <a:blip r:embed="rId3"/>
          <a:stretch>
            <a:fillRect/>
          </a:stretch>
        </p:blipFill>
        <p:spPr>
          <a:xfrm>
            <a:off x="494831" y="1377554"/>
            <a:ext cx="11129213" cy="4389500"/>
          </a:xfrm>
          <a:prstGeom prst="rect">
            <a:avLst/>
          </a:prstGeom>
        </p:spPr>
      </p:pic>
    </p:spTree>
    <p:extLst>
      <p:ext uri="{BB962C8B-B14F-4D97-AF65-F5344CB8AC3E}">
        <p14:creationId xmlns:p14="http://schemas.microsoft.com/office/powerpoint/2010/main" val="1498059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2238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4" name="Title 3">
            <a:extLst>
              <a:ext uri="{FF2B5EF4-FFF2-40B4-BE49-F238E27FC236}">
                <a16:creationId xmlns="" xmlns:a16="http://schemas.microsoft.com/office/drawing/2014/main" id="{F07FC580-E2AB-4C55-8C95-D5E077A1D127}"/>
              </a:ext>
            </a:extLst>
          </p:cNvPr>
          <p:cNvSpPr txBox="1">
            <a:spLocks/>
          </p:cNvSpPr>
          <p:nvPr/>
        </p:nvSpPr>
        <p:spPr>
          <a:xfrm>
            <a:off x="308148" y="182016"/>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Modeling</a:t>
            </a:r>
            <a:endParaRPr lang="en-US" b="1" dirty="0"/>
          </a:p>
        </p:txBody>
      </p:sp>
      <p:sp>
        <p:nvSpPr>
          <p:cNvPr id="7" name="TextBox 6">
            <a:extLst>
              <a:ext uri="{FF2B5EF4-FFF2-40B4-BE49-F238E27FC236}">
                <a16:creationId xmlns="" xmlns:a16="http://schemas.microsoft.com/office/drawing/2014/main" id="{C3D67074-ABBF-4F1F-8F04-07B7C002C1DF}"/>
              </a:ext>
            </a:extLst>
          </p:cNvPr>
          <p:cNvSpPr txBox="1"/>
          <p:nvPr/>
        </p:nvSpPr>
        <p:spPr>
          <a:xfrm>
            <a:off x="347868" y="961224"/>
            <a:ext cx="11734800"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Challenges </a:t>
            </a:r>
            <a:r>
              <a:rPr lang="en-US" dirty="0">
                <a:solidFill>
                  <a:prstClr val="black"/>
                </a:solidFill>
                <a:latin typeface="Calibri"/>
              </a:rPr>
              <a:t>with ABAP Coding / SQL Queries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Not everyone is so experienced to write optimized SQL query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prstClr val="black"/>
                </a:solidFill>
                <a:latin typeface="Calibri"/>
              </a:rPr>
              <a:t>Sometimes, we do incorrect nesting unknowingly which cause a recurring DB calls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Many colleagues are not from ABAP background with coding skills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Let someone else optimize the queries for us for DB</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prstClr val="black"/>
                </a:solidFill>
                <a:latin typeface="Calibri"/>
              </a:rPr>
              <a:t>Easy way to write complex requirements any one can develop w/o much experience</a:t>
            </a:r>
          </a:p>
          <a:p>
            <a:pPr marR="0" lvl="0" algn="l"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en-US" dirty="0">
                <a:solidFill>
                  <a:prstClr val="black"/>
                </a:solidFill>
                <a:latin typeface="Calibri"/>
              </a:rPr>
              <a:t>Modeling is a field of Database engineering which allows developers/consultants to build a graphical model w/o getting too much into technical stuff. The system will then compute the model and generate DB objects automatically which are also optimized to get best performance.</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7">
            <a:extLst>
              <a:ext uri="{FF2B5EF4-FFF2-40B4-BE49-F238E27FC236}">
                <a16:creationId xmlns="" xmlns:a16="http://schemas.microsoft.com/office/drawing/2014/main" id="{FD1DC1D0-3CDE-43E2-8F77-F18DA8D4D636}"/>
              </a:ext>
            </a:extLst>
          </p:cNvPr>
          <p:cNvSpPr/>
          <p:nvPr/>
        </p:nvSpPr>
        <p:spPr>
          <a:xfrm>
            <a:off x="4663440" y="3797042"/>
            <a:ext cx="2438400" cy="502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Models in SAP HANA</a:t>
            </a:r>
          </a:p>
        </p:txBody>
      </p:sp>
      <p:sp>
        <p:nvSpPr>
          <p:cNvPr id="9" name="Rectangle 8">
            <a:extLst>
              <a:ext uri="{FF2B5EF4-FFF2-40B4-BE49-F238E27FC236}">
                <a16:creationId xmlns="" xmlns:a16="http://schemas.microsoft.com/office/drawing/2014/main" id="{6EABB1C6-80C4-4294-B1CC-C09F1858A492}"/>
              </a:ext>
            </a:extLst>
          </p:cNvPr>
          <p:cNvSpPr/>
          <p:nvPr/>
        </p:nvSpPr>
        <p:spPr>
          <a:xfrm>
            <a:off x="320040" y="4983480"/>
            <a:ext cx="203454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trike="sngStrike" dirty="0"/>
              <a:t>Attribute View</a:t>
            </a:r>
          </a:p>
        </p:txBody>
      </p:sp>
      <p:sp>
        <p:nvSpPr>
          <p:cNvPr id="10" name="Rectangle 9">
            <a:extLst>
              <a:ext uri="{FF2B5EF4-FFF2-40B4-BE49-F238E27FC236}">
                <a16:creationId xmlns="" xmlns:a16="http://schemas.microsoft.com/office/drawing/2014/main" id="{B1CC41CB-3907-44D0-8645-B5C4B40871EB}"/>
              </a:ext>
            </a:extLst>
          </p:cNvPr>
          <p:cNvSpPr/>
          <p:nvPr/>
        </p:nvSpPr>
        <p:spPr>
          <a:xfrm>
            <a:off x="4871720" y="5037234"/>
            <a:ext cx="203454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trike="sngStrike" dirty="0"/>
              <a:t>Analytic View</a:t>
            </a:r>
          </a:p>
        </p:txBody>
      </p:sp>
      <p:sp>
        <p:nvSpPr>
          <p:cNvPr id="11" name="Rectangle 10">
            <a:extLst>
              <a:ext uri="{FF2B5EF4-FFF2-40B4-BE49-F238E27FC236}">
                <a16:creationId xmlns="" xmlns:a16="http://schemas.microsoft.com/office/drawing/2014/main" id="{CCA36B27-CA9C-4FE7-9CB1-1C69F070755B}"/>
              </a:ext>
            </a:extLst>
          </p:cNvPr>
          <p:cNvSpPr/>
          <p:nvPr/>
        </p:nvSpPr>
        <p:spPr>
          <a:xfrm>
            <a:off x="9269730" y="5014788"/>
            <a:ext cx="203454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Calculation View</a:t>
            </a:r>
          </a:p>
        </p:txBody>
      </p:sp>
      <p:cxnSp>
        <p:nvCxnSpPr>
          <p:cNvPr id="12" name="Connector: Elbow 10">
            <a:extLst>
              <a:ext uri="{FF2B5EF4-FFF2-40B4-BE49-F238E27FC236}">
                <a16:creationId xmlns="" xmlns:a16="http://schemas.microsoft.com/office/drawing/2014/main" id="{89EB7C60-C325-4C0F-A6C7-ED318FD2F973}"/>
              </a:ext>
            </a:extLst>
          </p:cNvPr>
          <p:cNvCxnSpPr/>
          <p:nvPr/>
        </p:nvCxnSpPr>
        <p:spPr>
          <a:xfrm rot="5400000">
            <a:off x="3268216" y="2369056"/>
            <a:ext cx="683518" cy="4545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4">
            <a:extLst>
              <a:ext uri="{FF2B5EF4-FFF2-40B4-BE49-F238E27FC236}">
                <a16:creationId xmlns="" xmlns:a16="http://schemas.microsoft.com/office/drawing/2014/main" id="{9D1B6E02-58FE-4104-8636-1A4198CF349B}"/>
              </a:ext>
            </a:extLst>
          </p:cNvPr>
          <p:cNvCxnSpPr/>
          <p:nvPr/>
        </p:nvCxnSpPr>
        <p:spPr>
          <a:xfrm rot="16200000" flipH="1">
            <a:off x="7727407" y="2455195"/>
            <a:ext cx="714826" cy="4404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2">
            <a:extLst>
              <a:ext uri="{FF2B5EF4-FFF2-40B4-BE49-F238E27FC236}">
                <a16:creationId xmlns="" xmlns:a16="http://schemas.microsoft.com/office/drawing/2014/main" id="{54AF9891-F06E-4864-8AA3-F056471ADDC5}"/>
              </a:ext>
            </a:extLst>
          </p:cNvPr>
          <p:cNvCxnSpPr/>
          <p:nvPr/>
        </p:nvCxnSpPr>
        <p:spPr>
          <a:xfrm rot="16200000" flipH="1">
            <a:off x="5517179" y="4665423"/>
            <a:ext cx="737272" cy="63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 xmlns:a16="http://schemas.microsoft.com/office/drawing/2014/main" id="{A947EF4F-5A25-4EFB-8D43-0BB7567622FF}"/>
              </a:ext>
            </a:extLst>
          </p:cNvPr>
          <p:cNvSpPr txBox="1"/>
          <p:nvPr/>
        </p:nvSpPr>
        <p:spPr>
          <a:xfrm>
            <a:off x="294860" y="5875020"/>
            <a:ext cx="11544300" cy="646331"/>
          </a:xfrm>
          <a:prstGeom prst="rect">
            <a:avLst/>
          </a:prstGeom>
          <a:noFill/>
        </p:spPr>
        <p:txBody>
          <a:bodyPr wrap="square" rtlCol="0">
            <a:spAutoFit/>
          </a:bodyPr>
          <a:lstStyle/>
          <a:p>
            <a:r>
              <a:rPr lang="en-US" dirty="0"/>
              <a:t>Deprecated – There is no support for bug fix, and there are no new features.</a:t>
            </a:r>
          </a:p>
          <a:p>
            <a:r>
              <a:rPr lang="en-US" dirty="0"/>
              <a:t>Obsolete – You cant even do it.</a:t>
            </a:r>
          </a:p>
        </p:txBody>
      </p:sp>
    </p:spTree>
    <p:extLst>
      <p:ext uri="{BB962C8B-B14F-4D97-AF65-F5344CB8AC3E}">
        <p14:creationId xmlns:p14="http://schemas.microsoft.com/office/powerpoint/2010/main" val="3867772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14" name="Title 3">
            <a:extLst>
              <a:ext uri="{FF2B5EF4-FFF2-40B4-BE49-F238E27FC236}">
                <a16:creationId xmlns="" xmlns:a16="http://schemas.microsoft.com/office/drawing/2014/main" id="{F07FC580-E2AB-4C55-8C95-D5E077A1D127}"/>
              </a:ext>
            </a:extLst>
          </p:cNvPr>
          <p:cNvSpPr txBox="1">
            <a:spLocks/>
          </p:cNvSpPr>
          <p:nvPr/>
        </p:nvSpPr>
        <p:spPr>
          <a:xfrm>
            <a:off x="414164" y="3410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Why 3?</a:t>
            </a:r>
            <a:endParaRPr lang="en-US" b="1" dirty="0"/>
          </a:p>
        </p:txBody>
      </p:sp>
      <p:sp>
        <p:nvSpPr>
          <p:cNvPr id="7" name="Rectangle 6">
            <a:extLst>
              <a:ext uri="{FF2B5EF4-FFF2-40B4-BE49-F238E27FC236}">
                <a16:creationId xmlns="" xmlns:a16="http://schemas.microsoft.com/office/drawing/2014/main" id="{041C382D-3DE7-4E9C-ADF7-67C3BF2DBB19}"/>
              </a:ext>
            </a:extLst>
          </p:cNvPr>
          <p:cNvSpPr/>
          <p:nvPr/>
        </p:nvSpPr>
        <p:spPr>
          <a:xfrm>
            <a:off x="289560" y="1787097"/>
            <a:ext cx="203454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Attribute View</a:t>
            </a:r>
          </a:p>
        </p:txBody>
      </p:sp>
      <p:sp>
        <p:nvSpPr>
          <p:cNvPr id="8" name="Rectangle 7">
            <a:extLst>
              <a:ext uri="{FF2B5EF4-FFF2-40B4-BE49-F238E27FC236}">
                <a16:creationId xmlns="" xmlns:a16="http://schemas.microsoft.com/office/drawing/2014/main" id="{EBFD269D-9C9D-45E5-BF45-32CB38B9E1FF}"/>
              </a:ext>
            </a:extLst>
          </p:cNvPr>
          <p:cNvSpPr/>
          <p:nvPr/>
        </p:nvSpPr>
        <p:spPr>
          <a:xfrm>
            <a:off x="4841240" y="1840851"/>
            <a:ext cx="203454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Analytic View</a:t>
            </a:r>
          </a:p>
        </p:txBody>
      </p:sp>
      <p:sp>
        <p:nvSpPr>
          <p:cNvPr id="9" name="Rectangle 8">
            <a:extLst>
              <a:ext uri="{FF2B5EF4-FFF2-40B4-BE49-F238E27FC236}">
                <a16:creationId xmlns="" xmlns:a16="http://schemas.microsoft.com/office/drawing/2014/main" id="{87CC6F64-885A-427B-B4AD-D0BE199FE86F}"/>
              </a:ext>
            </a:extLst>
          </p:cNvPr>
          <p:cNvSpPr/>
          <p:nvPr/>
        </p:nvSpPr>
        <p:spPr>
          <a:xfrm>
            <a:off x="9239250" y="1818405"/>
            <a:ext cx="203454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Calculation View</a:t>
            </a:r>
          </a:p>
        </p:txBody>
      </p:sp>
      <p:cxnSp>
        <p:nvCxnSpPr>
          <p:cNvPr id="10" name="Connector: Elbow 10">
            <a:extLst>
              <a:ext uri="{FF2B5EF4-FFF2-40B4-BE49-F238E27FC236}">
                <a16:creationId xmlns="" xmlns:a16="http://schemas.microsoft.com/office/drawing/2014/main" id="{38344C64-050E-489E-82D9-29277D1958C9}"/>
              </a:ext>
            </a:extLst>
          </p:cNvPr>
          <p:cNvCxnSpPr>
            <a:endCxn id="7" idx="0"/>
          </p:cNvCxnSpPr>
          <p:nvPr/>
        </p:nvCxnSpPr>
        <p:spPr>
          <a:xfrm rot="5400000">
            <a:off x="3237736" y="-827327"/>
            <a:ext cx="683518" cy="45453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1">
            <a:extLst>
              <a:ext uri="{FF2B5EF4-FFF2-40B4-BE49-F238E27FC236}">
                <a16:creationId xmlns="" xmlns:a16="http://schemas.microsoft.com/office/drawing/2014/main" id="{9C1631D5-3471-4185-A34E-C6E6BCDB43E2}"/>
              </a:ext>
            </a:extLst>
          </p:cNvPr>
          <p:cNvCxnSpPr>
            <a:endCxn id="8" idx="0"/>
          </p:cNvCxnSpPr>
          <p:nvPr/>
        </p:nvCxnSpPr>
        <p:spPr>
          <a:xfrm rot="16200000" flipH="1">
            <a:off x="5486699" y="1469040"/>
            <a:ext cx="737272" cy="63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2">
            <a:extLst>
              <a:ext uri="{FF2B5EF4-FFF2-40B4-BE49-F238E27FC236}">
                <a16:creationId xmlns="" xmlns:a16="http://schemas.microsoft.com/office/drawing/2014/main" id="{37F0E588-47A9-46C4-B351-A4427EEBB16F}"/>
              </a:ext>
            </a:extLst>
          </p:cNvPr>
          <p:cNvCxnSpPr>
            <a:endCxn id="9" idx="0"/>
          </p:cNvCxnSpPr>
          <p:nvPr/>
        </p:nvCxnSpPr>
        <p:spPr>
          <a:xfrm rot="16200000" flipH="1">
            <a:off x="7696927" y="-741188"/>
            <a:ext cx="714826" cy="44043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 xmlns:a16="http://schemas.microsoft.com/office/drawing/2014/main" id="{AC5EFB7A-1B74-46F7-BF0D-0A27C6BD17B4}"/>
              </a:ext>
            </a:extLst>
          </p:cNvPr>
          <p:cNvSpPr txBox="1"/>
          <p:nvPr/>
        </p:nvSpPr>
        <p:spPr>
          <a:xfrm>
            <a:off x="289560" y="2705100"/>
            <a:ext cx="4076700" cy="2031325"/>
          </a:xfrm>
          <a:prstGeom prst="rect">
            <a:avLst/>
          </a:prstGeom>
          <a:noFill/>
        </p:spPr>
        <p:txBody>
          <a:bodyPr wrap="square" rtlCol="0">
            <a:spAutoFit/>
          </a:bodyPr>
          <a:lstStyle/>
          <a:p>
            <a:pPr marL="285750" indent="-285750">
              <a:buFontTx/>
              <a:buChar char="-"/>
            </a:pPr>
            <a:r>
              <a:rPr lang="en-US" dirty="0"/>
              <a:t>Processed inside JOIN engine</a:t>
            </a:r>
          </a:p>
          <a:p>
            <a:pPr marL="285750" indent="-285750">
              <a:buFontTx/>
              <a:buChar char="-"/>
            </a:pPr>
            <a:r>
              <a:rPr lang="en-US" dirty="0"/>
              <a:t>Is to read master data and joins must faster than any other views</a:t>
            </a:r>
          </a:p>
          <a:p>
            <a:pPr marL="285750" indent="-285750">
              <a:buFontTx/>
              <a:buChar char="-"/>
            </a:pPr>
            <a:r>
              <a:rPr lang="en-US" dirty="0"/>
              <a:t>We must mark key field while developing attribute views</a:t>
            </a:r>
          </a:p>
          <a:p>
            <a:pPr marL="285750" indent="-285750">
              <a:buFontTx/>
              <a:buChar char="-"/>
            </a:pPr>
            <a:r>
              <a:rPr lang="en-US" dirty="0"/>
              <a:t>Add calculations also</a:t>
            </a:r>
          </a:p>
          <a:p>
            <a:pPr marL="285750" indent="-285750">
              <a:buFontTx/>
              <a:buChar char="-"/>
            </a:pPr>
            <a:r>
              <a:rPr lang="en-US" dirty="0"/>
              <a:t>5 types of Joins</a:t>
            </a:r>
          </a:p>
        </p:txBody>
      </p:sp>
      <p:sp>
        <p:nvSpPr>
          <p:cNvPr id="15" name="TextBox 14">
            <a:extLst>
              <a:ext uri="{FF2B5EF4-FFF2-40B4-BE49-F238E27FC236}">
                <a16:creationId xmlns="" xmlns:a16="http://schemas.microsoft.com/office/drawing/2014/main" id="{4A377C0E-7703-41D9-AB39-9C7B8473AE2B}"/>
              </a:ext>
            </a:extLst>
          </p:cNvPr>
          <p:cNvSpPr txBox="1"/>
          <p:nvPr/>
        </p:nvSpPr>
        <p:spPr>
          <a:xfrm>
            <a:off x="4366260" y="2627111"/>
            <a:ext cx="4076700" cy="2031325"/>
          </a:xfrm>
          <a:prstGeom prst="rect">
            <a:avLst/>
          </a:prstGeom>
          <a:noFill/>
        </p:spPr>
        <p:txBody>
          <a:bodyPr wrap="square" rtlCol="0">
            <a:spAutoFit/>
          </a:bodyPr>
          <a:lstStyle/>
          <a:p>
            <a:pPr marL="285750" indent="-285750">
              <a:buFontTx/>
              <a:buChar char="-"/>
            </a:pPr>
            <a:r>
              <a:rPr lang="en-US" dirty="0"/>
              <a:t>Processed inside OLAP/Analytic engine</a:t>
            </a:r>
          </a:p>
          <a:p>
            <a:pPr marL="285750" indent="-285750">
              <a:buFontTx/>
              <a:buChar char="-"/>
            </a:pPr>
            <a:r>
              <a:rPr lang="en-US" dirty="0"/>
              <a:t>Is to read combination of transaction and master data </a:t>
            </a:r>
          </a:p>
          <a:p>
            <a:pPr marL="285750" indent="-285750">
              <a:buFontTx/>
              <a:buChar char="-"/>
            </a:pPr>
            <a:r>
              <a:rPr lang="en-US" dirty="0"/>
              <a:t>Good performing Aggregations like SUM, MIN, MAX, COUNT, AVG</a:t>
            </a:r>
          </a:p>
          <a:p>
            <a:pPr marL="285750" indent="-285750">
              <a:buFontTx/>
              <a:buChar char="-"/>
            </a:pPr>
            <a:r>
              <a:rPr lang="en-US" dirty="0"/>
              <a:t>Perform Currency conversion</a:t>
            </a:r>
          </a:p>
          <a:p>
            <a:pPr marL="285750" indent="-285750">
              <a:buFontTx/>
              <a:buChar char="-"/>
            </a:pPr>
            <a:r>
              <a:rPr lang="en-US" dirty="0"/>
              <a:t>Run Analytics on top</a:t>
            </a:r>
          </a:p>
        </p:txBody>
      </p:sp>
      <p:sp>
        <p:nvSpPr>
          <p:cNvPr id="16" name="Rectangle 15">
            <a:extLst>
              <a:ext uri="{FF2B5EF4-FFF2-40B4-BE49-F238E27FC236}">
                <a16:creationId xmlns="" xmlns:a16="http://schemas.microsoft.com/office/drawing/2014/main" id="{A45552DF-A7A9-4D9B-B2DC-FED8DE683EDC}"/>
              </a:ext>
            </a:extLst>
          </p:cNvPr>
          <p:cNvSpPr/>
          <p:nvPr/>
        </p:nvSpPr>
        <p:spPr>
          <a:xfrm>
            <a:off x="8374380" y="4533900"/>
            <a:ext cx="1645920" cy="48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Graphical</a:t>
            </a:r>
          </a:p>
        </p:txBody>
      </p:sp>
      <p:sp>
        <p:nvSpPr>
          <p:cNvPr id="17" name="Rectangle 16">
            <a:extLst>
              <a:ext uri="{FF2B5EF4-FFF2-40B4-BE49-F238E27FC236}">
                <a16:creationId xmlns="" xmlns:a16="http://schemas.microsoft.com/office/drawing/2014/main" id="{BFC8D609-F5FA-4AF3-AADB-F05C0F229157}"/>
              </a:ext>
            </a:extLst>
          </p:cNvPr>
          <p:cNvSpPr/>
          <p:nvPr/>
        </p:nvSpPr>
        <p:spPr>
          <a:xfrm>
            <a:off x="354330" y="4912133"/>
            <a:ext cx="6096000" cy="923330"/>
          </a:xfrm>
          <a:prstGeom prst="rect">
            <a:avLst/>
          </a:prstGeom>
        </p:spPr>
        <p:txBody>
          <a:bodyPr>
            <a:spAutoFit/>
          </a:bodyPr>
          <a:lstStyle/>
          <a:p>
            <a:r>
              <a:rPr lang="en-US" dirty="0"/>
              <a:t>https://archive.sap.com/documents/docs/DOC-73509#:~:text=For%20all%20other%20cases%20Analytical,foundation%20node%20allows%20views%2Ftables.</a:t>
            </a:r>
          </a:p>
        </p:txBody>
      </p:sp>
      <p:sp>
        <p:nvSpPr>
          <p:cNvPr id="18" name="TextBox 17">
            <a:extLst>
              <a:ext uri="{FF2B5EF4-FFF2-40B4-BE49-F238E27FC236}">
                <a16:creationId xmlns="" xmlns:a16="http://schemas.microsoft.com/office/drawing/2014/main" id="{8FE62C9F-2D74-4706-8FC4-394A6AE85870}"/>
              </a:ext>
            </a:extLst>
          </p:cNvPr>
          <p:cNvSpPr txBox="1"/>
          <p:nvPr/>
        </p:nvSpPr>
        <p:spPr>
          <a:xfrm>
            <a:off x="8442960" y="2627110"/>
            <a:ext cx="4076700" cy="1754326"/>
          </a:xfrm>
          <a:prstGeom prst="rect">
            <a:avLst/>
          </a:prstGeom>
          <a:noFill/>
        </p:spPr>
        <p:txBody>
          <a:bodyPr wrap="square" rtlCol="0">
            <a:spAutoFit/>
          </a:bodyPr>
          <a:lstStyle/>
          <a:p>
            <a:pPr marL="285750" indent="-285750">
              <a:buFontTx/>
              <a:buChar char="-"/>
            </a:pPr>
            <a:r>
              <a:rPr lang="en-US" dirty="0"/>
              <a:t>Most powerful view type</a:t>
            </a:r>
          </a:p>
          <a:p>
            <a:pPr marL="285750" indent="-285750">
              <a:buFontTx/>
              <a:buChar char="-"/>
            </a:pPr>
            <a:r>
              <a:rPr lang="en-US" dirty="0"/>
              <a:t>Multi purpose, read any source table, other view</a:t>
            </a:r>
          </a:p>
          <a:p>
            <a:pPr marL="285750" indent="-285750">
              <a:buFontTx/>
              <a:buChar char="-"/>
            </a:pPr>
            <a:r>
              <a:rPr lang="en-US" dirty="0"/>
              <a:t>Processed in calculation engine</a:t>
            </a:r>
          </a:p>
          <a:p>
            <a:pPr marL="285750" indent="-285750">
              <a:buFontTx/>
              <a:buChar char="-"/>
            </a:pPr>
            <a:r>
              <a:rPr lang="en-US" dirty="0"/>
              <a:t>Have lots of build in functions</a:t>
            </a:r>
          </a:p>
          <a:p>
            <a:pPr marL="285750" indent="-285750">
              <a:buFontTx/>
              <a:buChar char="-"/>
            </a:pPr>
            <a:r>
              <a:rPr lang="en-US" dirty="0"/>
              <a:t>Graphical or Scripted</a:t>
            </a:r>
          </a:p>
        </p:txBody>
      </p:sp>
      <p:sp>
        <p:nvSpPr>
          <p:cNvPr id="19" name="Rectangle 18">
            <a:extLst>
              <a:ext uri="{FF2B5EF4-FFF2-40B4-BE49-F238E27FC236}">
                <a16:creationId xmlns="" xmlns:a16="http://schemas.microsoft.com/office/drawing/2014/main" id="{BD66D1E9-666F-44CD-863B-C5AA7A7523BD}"/>
              </a:ext>
            </a:extLst>
          </p:cNvPr>
          <p:cNvSpPr/>
          <p:nvPr/>
        </p:nvSpPr>
        <p:spPr>
          <a:xfrm>
            <a:off x="10481310" y="4533900"/>
            <a:ext cx="1645920" cy="480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Scripted</a:t>
            </a:r>
          </a:p>
        </p:txBody>
      </p:sp>
      <p:sp>
        <p:nvSpPr>
          <p:cNvPr id="20" name="Rectangle 19">
            <a:extLst>
              <a:ext uri="{FF2B5EF4-FFF2-40B4-BE49-F238E27FC236}">
                <a16:creationId xmlns="" xmlns:a16="http://schemas.microsoft.com/office/drawing/2014/main" id="{D54A7A7D-6DB8-47AD-8301-E55A3391B86D}"/>
              </a:ext>
            </a:extLst>
          </p:cNvPr>
          <p:cNvSpPr/>
          <p:nvPr/>
        </p:nvSpPr>
        <p:spPr>
          <a:xfrm>
            <a:off x="4632960" y="600659"/>
            <a:ext cx="2438400" cy="502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Models in SAP HANA</a:t>
            </a:r>
          </a:p>
        </p:txBody>
      </p:sp>
    </p:spTree>
    <p:extLst>
      <p:ext uri="{BB962C8B-B14F-4D97-AF65-F5344CB8AC3E}">
        <p14:creationId xmlns:p14="http://schemas.microsoft.com/office/powerpoint/2010/main" val="40183227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Classification of Joins in HANA</a:t>
            </a:r>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8" name="TextBox 7">
            <a:extLst>
              <a:ext uri="{FF2B5EF4-FFF2-40B4-BE49-F238E27FC236}">
                <a16:creationId xmlns="" xmlns:a16="http://schemas.microsoft.com/office/drawing/2014/main" id="{2668874E-C0FA-4ADA-BBF6-2FE5710B408A}"/>
              </a:ext>
            </a:extLst>
          </p:cNvPr>
          <p:cNvSpPr txBox="1"/>
          <p:nvPr/>
        </p:nvSpPr>
        <p:spPr>
          <a:xfrm>
            <a:off x="163528" y="923731"/>
            <a:ext cx="11900954" cy="5632311"/>
          </a:xfrm>
          <a:prstGeom prst="rect">
            <a:avLst/>
          </a:prstGeom>
          <a:noFill/>
        </p:spPr>
        <p:txBody>
          <a:bodyPr wrap="square" rtlCol="0">
            <a:spAutoFit/>
          </a:bodyPr>
          <a:lstStyle/>
          <a:p>
            <a:pPr marL="342900" indent="-342900">
              <a:buAutoNum type="arabicPeriod"/>
            </a:pPr>
            <a:r>
              <a:rPr lang="en-US" dirty="0"/>
              <a:t>Inner join- Intersection of two tables, fetch exact matching column data from joined tables.</a:t>
            </a:r>
          </a:p>
          <a:p>
            <a:pPr lvl="1"/>
            <a:endParaRPr lang="en-US" dirty="0"/>
          </a:p>
          <a:p>
            <a:pPr lvl="1"/>
            <a:endParaRPr lang="en-US" dirty="0"/>
          </a:p>
          <a:p>
            <a:pPr lvl="1"/>
            <a:endParaRPr lang="en-US" dirty="0"/>
          </a:p>
          <a:p>
            <a:pPr lvl="1"/>
            <a:r>
              <a:rPr lang="en-US" dirty="0"/>
              <a:t> </a:t>
            </a:r>
          </a:p>
          <a:p>
            <a:pPr marL="342900" indent="-342900">
              <a:buAutoNum type="arabicPeriod"/>
            </a:pPr>
            <a:r>
              <a:rPr lang="en-US" dirty="0"/>
              <a:t>Left outer Join – will fetch intersection + extra data from left table which has no matching records in right table</a:t>
            </a:r>
          </a:p>
          <a:p>
            <a:pPr lvl="1"/>
            <a:endParaRPr lang="en-US" dirty="0"/>
          </a:p>
          <a:p>
            <a:pPr lvl="1"/>
            <a:endParaRPr lang="en-US" dirty="0"/>
          </a:p>
          <a:p>
            <a:pPr lvl="1"/>
            <a:endParaRPr lang="en-US" dirty="0"/>
          </a:p>
          <a:p>
            <a:pPr marL="342900" indent="-342900">
              <a:buAutoNum type="arabicPeriod"/>
            </a:pPr>
            <a:r>
              <a:rPr lang="en-US" dirty="0"/>
              <a:t>Right Outer Join – will fetch intersection + extra data from right table which has no matching records on left side</a:t>
            </a:r>
          </a:p>
          <a:p>
            <a:pPr lvl="1"/>
            <a:endParaRPr lang="en-US" dirty="0"/>
          </a:p>
          <a:p>
            <a:pPr lvl="1"/>
            <a:endParaRPr lang="en-US" dirty="0"/>
          </a:p>
          <a:p>
            <a:pPr lvl="1"/>
            <a:endParaRPr lang="en-US" dirty="0"/>
          </a:p>
          <a:p>
            <a:pPr marL="342900" indent="-342900">
              <a:buAutoNum type="arabicPeriod"/>
            </a:pPr>
            <a:r>
              <a:rPr lang="en-US" dirty="0"/>
              <a:t>Temporal Join – This join enables a join with TIME dimension, in HANA there are M* tables which represent time dimension. </a:t>
            </a:r>
          </a:p>
          <a:p>
            <a:pPr marL="342900" indent="-342900">
              <a:buAutoNum type="arabicPeriod"/>
            </a:pPr>
            <a:r>
              <a:rPr lang="en-US" dirty="0"/>
              <a:t>Spatial Join – Join geo stationary coordinate to calculate distances, locations, area, ..</a:t>
            </a:r>
          </a:p>
          <a:p>
            <a:pPr marL="342900" indent="-342900">
              <a:buAutoNum type="arabicPeriod"/>
            </a:pPr>
            <a:r>
              <a:rPr lang="en-US" dirty="0"/>
              <a:t>Star Join – When we have more than one analytic views to be joined, we use star join.</a:t>
            </a:r>
          </a:p>
          <a:p>
            <a:pPr marL="342900" indent="-342900">
              <a:buAutoNum type="arabicPeriod"/>
            </a:pPr>
            <a:r>
              <a:rPr lang="en-US" dirty="0"/>
              <a:t>Text Join – Text always used to join text tables, which has language specific description. System automatically pass the current login language to the join and text table. We need to mark language column while doing this join.</a:t>
            </a:r>
          </a:p>
        </p:txBody>
      </p:sp>
      <p:sp>
        <p:nvSpPr>
          <p:cNvPr id="9" name="Oval 8">
            <a:extLst>
              <a:ext uri="{FF2B5EF4-FFF2-40B4-BE49-F238E27FC236}">
                <a16:creationId xmlns="" xmlns:a16="http://schemas.microsoft.com/office/drawing/2014/main" id="{46BB5A72-772F-4FF5-893D-85746A8F5A84}"/>
              </a:ext>
            </a:extLst>
          </p:cNvPr>
          <p:cNvSpPr/>
          <p:nvPr/>
        </p:nvSpPr>
        <p:spPr>
          <a:xfrm>
            <a:off x="756138" y="1336431"/>
            <a:ext cx="949570" cy="861646"/>
          </a:xfrm>
          <a:prstGeom prst="ellipse">
            <a:avLst/>
          </a:prstGeom>
          <a:solidFill>
            <a:schemeClr val="accent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0" name="Oval 9">
            <a:extLst>
              <a:ext uri="{FF2B5EF4-FFF2-40B4-BE49-F238E27FC236}">
                <a16:creationId xmlns="" xmlns:a16="http://schemas.microsoft.com/office/drawing/2014/main" id="{11DADE68-6412-4FD7-830C-7A08F1F4A550}"/>
              </a:ext>
            </a:extLst>
          </p:cNvPr>
          <p:cNvSpPr/>
          <p:nvPr/>
        </p:nvSpPr>
        <p:spPr>
          <a:xfrm>
            <a:off x="1409700" y="1336431"/>
            <a:ext cx="949570" cy="861646"/>
          </a:xfrm>
          <a:prstGeom prst="ellipse">
            <a:avLst/>
          </a:prstGeom>
          <a:solidFill>
            <a:schemeClr val="accent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1" name="Oval 10">
            <a:extLst>
              <a:ext uri="{FF2B5EF4-FFF2-40B4-BE49-F238E27FC236}">
                <a16:creationId xmlns="" xmlns:a16="http://schemas.microsoft.com/office/drawing/2014/main" id="{6852F936-0D75-4E44-AA9F-0234916F0CC3}"/>
              </a:ext>
            </a:extLst>
          </p:cNvPr>
          <p:cNvSpPr/>
          <p:nvPr/>
        </p:nvSpPr>
        <p:spPr>
          <a:xfrm>
            <a:off x="756138" y="2593192"/>
            <a:ext cx="949570" cy="861646"/>
          </a:xfrm>
          <a:prstGeom prst="ellipse">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A</a:t>
            </a:r>
          </a:p>
        </p:txBody>
      </p:sp>
      <p:sp>
        <p:nvSpPr>
          <p:cNvPr id="12" name="Oval 11">
            <a:extLst>
              <a:ext uri="{FF2B5EF4-FFF2-40B4-BE49-F238E27FC236}">
                <a16:creationId xmlns="" xmlns:a16="http://schemas.microsoft.com/office/drawing/2014/main" id="{33753180-8C29-49DF-8DAF-708616CC4FF0}"/>
              </a:ext>
            </a:extLst>
          </p:cNvPr>
          <p:cNvSpPr/>
          <p:nvPr/>
        </p:nvSpPr>
        <p:spPr>
          <a:xfrm>
            <a:off x="1383323" y="2593192"/>
            <a:ext cx="949570" cy="861646"/>
          </a:xfrm>
          <a:prstGeom prst="ellipse">
            <a:avLst/>
          </a:prstGeom>
          <a:solidFill>
            <a:schemeClr val="accent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3" name="Oval 12">
            <a:extLst>
              <a:ext uri="{FF2B5EF4-FFF2-40B4-BE49-F238E27FC236}">
                <a16:creationId xmlns="" xmlns:a16="http://schemas.microsoft.com/office/drawing/2014/main" id="{92ACDF86-5275-48CC-9C9D-6833DCD1A0B3}"/>
              </a:ext>
            </a:extLst>
          </p:cNvPr>
          <p:cNvSpPr/>
          <p:nvPr/>
        </p:nvSpPr>
        <p:spPr>
          <a:xfrm>
            <a:off x="753208" y="3672761"/>
            <a:ext cx="949570" cy="861646"/>
          </a:xfrm>
          <a:prstGeom prst="ellipse">
            <a:avLst/>
          </a:prstGeom>
          <a:solidFill>
            <a:schemeClr val="accent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4" name="Oval 13">
            <a:extLst>
              <a:ext uri="{FF2B5EF4-FFF2-40B4-BE49-F238E27FC236}">
                <a16:creationId xmlns="" xmlns:a16="http://schemas.microsoft.com/office/drawing/2014/main" id="{3ACCB32A-B2B5-4621-8E51-1626B518D706}"/>
              </a:ext>
            </a:extLst>
          </p:cNvPr>
          <p:cNvSpPr/>
          <p:nvPr/>
        </p:nvSpPr>
        <p:spPr>
          <a:xfrm>
            <a:off x="1383323" y="3672761"/>
            <a:ext cx="949570" cy="861646"/>
          </a:xfrm>
          <a:prstGeom prst="ellipse">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B</a:t>
            </a:r>
          </a:p>
        </p:txBody>
      </p:sp>
    </p:spTree>
    <p:extLst>
      <p:ext uri="{BB962C8B-B14F-4D97-AF65-F5344CB8AC3E}">
        <p14:creationId xmlns:p14="http://schemas.microsoft.com/office/powerpoint/2010/main" val="12972375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8"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Classification of Joins in HANA</a:t>
            </a:r>
          </a:p>
        </p:txBody>
      </p:sp>
      <p:sp>
        <p:nvSpPr>
          <p:cNvPr id="9" name="TextBox 8">
            <a:extLst>
              <a:ext uri="{FF2B5EF4-FFF2-40B4-BE49-F238E27FC236}">
                <a16:creationId xmlns="" xmlns:a16="http://schemas.microsoft.com/office/drawing/2014/main" id="{2668874E-C0FA-4ADA-BBF6-2FE5710B408A}"/>
              </a:ext>
            </a:extLst>
          </p:cNvPr>
          <p:cNvSpPr txBox="1"/>
          <p:nvPr/>
        </p:nvSpPr>
        <p:spPr>
          <a:xfrm>
            <a:off x="163528" y="923731"/>
            <a:ext cx="11900954" cy="923330"/>
          </a:xfrm>
          <a:prstGeom prst="rect">
            <a:avLst/>
          </a:prstGeom>
          <a:noFill/>
        </p:spPr>
        <p:txBody>
          <a:bodyPr wrap="square" rtlCol="0">
            <a:spAutoFit/>
          </a:bodyPr>
          <a:lstStyle/>
          <a:p>
            <a:r>
              <a:rPr lang="en-US" dirty="0"/>
              <a:t>8. Referential Join – is a smart INNER JOIN. The join will be executed as inner join when columns from both tables </a:t>
            </a:r>
            <a:r>
              <a:rPr lang="en-US" dirty="0" smtClean="0"/>
              <a:t>are</a:t>
            </a:r>
          </a:p>
          <a:p>
            <a:r>
              <a:rPr lang="en-US" dirty="0" smtClean="0"/>
              <a:t> </a:t>
            </a:r>
            <a:r>
              <a:rPr lang="en-US" dirty="0"/>
              <a:t>selected in the query. But when the query has selected ONLY columns from one of the table alone, the join will be </a:t>
            </a:r>
            <a:r>
              <a:rPr lang="en-US" b="1" dirty="0"/>
              <a:t>pruned (abandoned/ignored)</a:t>
            </a:r>
            <a:endParaRPr lang="en-US" dirty="0"/>
          </a:p>
        </p:txBody>
      </p:sp>
      <p:graphicFrame>
        <p:nvGraphicFramePr>
          <p:cNvPr id="10" name="Table 9">
            <a:extLst>
              <a:ext uri="{FF2B5EF4-FFF2-40B4-BE49-F238E27FC236}">
                <a16:creationId xmlns="" xmlns:a16="http://schemas.microsoft.com/office/drawing/2014/main" id="{666F5046-17CA-4E62-A24F-F57641141BAD}"/>
              </a:ext>
            </a:extLst>
          </p:cNvPr>
          <p:cNvGraphicFramePr>
            <a:graphicFrameLocks noGrp="1"/>
          </p:cNvGraphicFramePr>
          <p:nvPr>
            <p:extLst>
              <p:ext uri="{D42A27DB-BD31-4B8C-83A1-F6EECF244321}">
                <p14:modId xmlns:p14="http://schemas.microsoft.com/office/powerpoint/2010/main" val="3907228790"/>
              </p:ext>
            </p:extLst>
          </p:nvPr>
        </p:nvGraphicFramePr>
        <p:xfrm>
          <a:off x="2073859" y="2193132"/>
          <a:ext cx="2633132" cy="1075268"/>
        </p:xfrm>
        <a:graphic>
          <a:graphicData uri="http://schemas.openxmlformats.org/drawingml/2006/table">
            <a:tbl>
              <a:tblPr firstRow="1" bandRow="1">
                <a:tableStyleId>{5C22544A-7EE6-4342-B048-85BDC9FD1C3A}</a:tableStyleId>
              </a:tblPr>
              <a:tblGrid>
                <a:gridCol w="1316566">
                  <a:extLst>
                    <a:ext uri="{9D8B030D-6E8A-4147-A177-3AD203B41FA5}">
                      <a16:colId xmlns="" xmlns:a16="http://schemas.microsoft.com/office/drawing/2014/main" val="3197870226"/>
                    </a:ext>
                  </a:extLst>
                </a:gridCol>
                <a:gridCol w="1316566">
                  <a:extLst>
                    <a:ext uri="{9D8B030D-6E8A-4147-A177-3AD203B41FA5}">
                      <a16:colId xmlns="" xmlns:a16="http://schemas.microsoft.com/office/drawing/2014/main" val="3300169360"/>
                    </a:ext>
                  </a:extLst>
                </a:gridCol>
              </a:tblGrid>
              <a:tr h="268817">
                <a:tc>
                  <a:txBody>
                    <a:bodyPr/>
                    <a:lstStyle/>
                    <a:p>
                      <a:r>
                        <a:rPr lang="en-US" sz="1100" dirty="0" err="1"/>
                        <a:t>BookingID</a:t>
                      </a:r>
                      <a:endParaRPr lang="en-US" sz="1100" dirty="0"/>
                    </a:p>
                  </a:txBody>
                  <a:tcPr/>
                </a:tc>
                <a:tc>
                  <a:txBody>
                    <a:bodyPr/>
                    <a:lstStyle/>
                    <a:p>
                      <a:r>
                        <a:rPr lang="en-US" sz="1100" dirty="0"/>
                        <a:t>Date</a:t>
                      </a:r>
                    </a:p>
                  </a:txBody>
                  <a:tcPr/>
                </a:tc>
                <a:extLst>
                  <a:ext uri="{0D108BD9-81ED-4DB2-BD59-A6C34878D82A}">
                    <a16:rowId xmlns="" xmlns:a16="http://schemas.microsoft.com/office/drawing/2014/main" val="1511233150"/>
                  </a:ext>
                </a:extLst>
              </a:tr>
              <a:tr h="268817">
                <a:tc>
                  <a:txBody>
                    <a:bodyPr/>
                    <a:lstStyle/>
                    <a:p>
                      <a:r>
                        <a:rPr lang="en-US" sz="1100" dirty="0"/>
                        <a:t>10001</a:t>
                      </a:r>
                    </a:p>
                  </a:txBody>
                  <a:tcPr/>
                </a:tc>
                <a:tc>
                  <a:txBody>
                    <a:bodyPr/>
                    <a:lstStyle/>
                    <a:p>
                      <a:r>
                        <a:rPr lang="en-US" sz="1100" dirty="0"/>
                        <a:t>01.03.2021</a:t>
                      </a:r>
                    </a:p>
                  </a:txBody>
                  <a:tcPr>
                    <a:solidFill>
                      <a:srgbClr val="FFFF00"/>
                    </a:solidFill>
                  </a:tcPr>
                </a:tc>
                <a:extLst>
                  <a:ext uri="{0D108BD9-81ED-4DB2-BD59-A6C34878D82A}">
                    <a16:rowId xmlns="" xmlns:a16="http://schemas.microsoft.com/office/drawing/2014/main" val="2776728548"/>
                  </a:ext>
                </a:extLst>
              </a:tr>
              <a:tr h="268817">
                <a:tc>
                  <a:txBody>
                    <a:bodyPr/>
                    <a:lstStyle/>
                    <a:p>
                      <a:r>
                        <a:rPr lang="en-US" sz="1100" dirty="0"/>
                        <a:t>10002</a:t>
                      </a:r>
                    </a:p>
                  </a:txBody>
                  <a:tcPr/>
                </a:tc>
                <a:tc>
                  <a:txBody>
                    <a:bodyPr/>
                    <a:lstStyle/>
                    <a:p>
                      <a:r>
                        <a:rPr lang="en-US" sz="1100" dirty="0"/>
                        <a:t>02.04.2021</a:t>
                      </a:r>
                    </a:p>
                  </a:txBody>
                  <a:tcPr>
                    <a:solidFill>
                      <a:srgbClr val="FFFF00"/>
                    </a:solidFill>
                  </a:tcPr>
                </a:tc>
                <a:extLst>
                  <a:ext uri="{0D108BD9-81ED-4DB2-BD59-A6C34878D82A}">
                    <a16:rowId xmlns="" xmlns:a16="http://schemas.microsoft.com/office/drawing/2014/main" val="1716569435"/>
                  </a:ext>
                </a:extLst>
              </a:tr>
              <a:tr h="268817">
                <a:tc>
                  <a:txBody>
                    <a:bodyPr/>
                    <a:lstStyle/>
                    <a:p>
                      <a:r>
                        <a:rPr lang="en-US" sz="1100" dirty="0"/>
                        <a:t>10003</a:t>
                      </a:r>
                    </a:p>
                  </a:txBody>
                  <a:tcPr/>
                </a:tc>
                <a:tc>
                  <a:txBody>
                    <a:bodyPr/>
                    <a:lstStyle/>
                    <a:p>
                      <a:r>
                        <a:rPr lang="en-US" sz="1100" dirty="0"/>
                        <a:t>03.04.2021</a:t>
                      </a:r>
                    </a:p>
                  </a:txBody>
                  <a:tcPr/>
                </a:tc>
                <a:extLst>
                  <a:ext uri="{0D108BD9-81ED-4DB2-BD59-A6C34878D82A}">
                    <a16:rowId xmlns="" xmlns:a16="http://schemas.microsoft.com/office/drawing/2014/main" val="1622903416"/>
                  </a:ext>
                </a:extLst>
              </a:tr>
            </a:tbl>
          </a:graphicData>
        </a:graphic>
      </p:graphicFrame>
      <p:graphicFrame>
        <p:nvGraphicFramePr>
          <p:cNvPr id="11" name="Table 10">
            <a:extLst>
              <a:ext uri="{FF2B5EF4-FFF2-40B4-BE49-F238E27FC236}">
                <a16:creationId xmlns="" xmlns:a16="http://schemas.microsoft.com/office/drawing/2014/main" id="{9080C8EF-8C8C-44B4-9AE8-D9CC07C5A1BB}"/>
              </a:ext>
            </a:extLst>
          </p:cNvPr>
          <p:cNvGraphicFramePr>
            <a:graphicFrameLocks noGrp="1"/>
          </p:cNvGraphicFramePr>
          <p:nvPr>
            <p:extLst>
              <p:ext uri="{D42A27DB-BD31-4B8C-83A1-F6EECF244321}">
                <p14:modId xmlns:p14="http://schemas.microsoft.com/office/powerpoint/2010/main" val="1740892129"/>
              </p:ext>
            </p:extLst>
          </p:nvPr>
        </p:nvGraphicFramePr>
        <p:xfrm>
          <a:off x="6868902" y="2202472"/>
          <a:ext cx="2633132" cy="1075268"/>
        </p:xfrm>
        <a:graphic>
          <a:graphicData uri="http://schemas.openxmlformats.org/drawingml/2006/table">
            <a:tbl>
              <a:tblPr firstRow="1" bandRow="1">
                <a:tableStyleId>{5C22544A-7EE6-4342-B048-85BDC9FD1C3A}</a:tableStyleId>
              </a:tblPr>
              <a:tblGrid>
                <a:gridCol w="1316566">
                  <a:extLst>
                    <a:ext uri="{9D8B030D-6E8A-4147-A177-3AD203B41FA5}">
                      <a16:colId xmlns="" xmlns:a16="http://schemas.microsoft.com/office/drawing/2014/main" val="3197870226"/>
                    </a:ext>
                  </a:extLst>
                </a:gridCol>
                <a:gridCol w="1316566">
                  <a:extLst>
                    <a:ext uri="{9D8B030D-6E8A-4147-A177-3AD203B41FA5}">
                      <a16:colId xmlns="" xmlns:a16="http://schemas.microsoft.com/office/drawing/2014/main" val="3300169360"/>
                    </a:ext>
                  </a:extLst>
                </a:gridCol>
              </a:tblGrid>
              <a:tr h="268817">
                <a:tc>
                  <a:txBody>
                    <a:bodyPr/>
                    <a:lstStyle/>
                    <a:p>
                      <a:r>
                        <a:rPr lang="en-US" sz="1100" dirty="0" err="1"/>
                        <a:t>FlightDate</a:t>
                      </a:r>
                      <a:endParaRPr lang="en-US" sz="1100" dirty="0"/>
                    </a:p>
                  </a:txBody>
                  <a:tcPr/>
                </a:tc>
                <a:tc>
                  <a:txBody>
                    <a:bodyPr/>
                    <a:lstStyle/>
                    <a:p>
                      <a:r>
                        <a:rPr lang="en-US" sz="1100" dirty="0"/>
                        <a:t>Airline</a:t>
                      </a:r>
                    </a:p>
                  </a:txBody>
                  <a:tcPr/>
                </a:tc>
                <a:extLst>
                  <a:ext uri="{0D108BD9-81ED-4DB2-BD59-A6C34878D82A}">
                    <a16:rowId xmlns="" xmlns:a16="http://schemas.microsoft.com/office/drawing/2014/main" val="1511233150"/>
                  </a:ext>
                </a:extLst>
              </a:tr>
              <a:tr h="268817">
                <a:tc>
                  <a:txBody>
                    <a:bodyPr/>
                    <a:lstStyle/>
                    <a:p>
                      <a:r>
                        <a:rPr lang="en-US" sz="1100" dirty="0"/>
                        <a:t>01.03.2021</a:t>
                      </a:r>
                    </a:p>
                  </a:txBody>
                  <a:tcPr>
                    <a:solidFill>
                      <a:srgbClr val="FFFF00"/>
                    </a:solidFill>
                  </a:tcPr>
                </a:tc>
                <a:tc>
                  <a:txBody>
                    <a:bodyPr/>
                    <a:lstStyle/>
                    <a:p>
                      <a:r>
                        <a:rPr lang="en-US" sz="1100" dirty="0" err="1"/>
                        <a:t>FedEX</a:t>
                      </a:r>
                      <a:endParaRPr lang="en-US" sz="1100" dirty="0"/>
                    </a:p>
                  </a:txBody>
                  <a:tcPr/>
                </a:tc>
                <a:extLst>
                  <a:ext uri="{0D108BD9-81ED-4DB2-BD59-A6C34878D82A}">
                    <a16:rowId xmlns="" xmlns:a16="http://schemas.microsoft.com/office/drawing/2014/main" val="2776728548"/>
                  </a:ext>
                </a:extLst>
              </a:tr>
              <a:tr h="268817">
                <a:tc>
                  <a:txBody>
                    <a:bodyPr/>
                    <a:lstStyle/>
                    <a:p>
                      <a:r>
                        <a:rPr lang="en-US" sz="1100" dirty="0"/>
                        <a:t>02.04.2021</a:t>
                      </a:r>
                    </a:p>
                  </a:txBody>
                  <a:tcPr>
                    <a:solidFill>
                      <a:srgbClr val="FFFF00"/>
                    </a:solidFill>
                  </a:tcPr>
                </a:tc>
                <a:tc>
                  <a:txBody>
                    <a:bodyPr/>
                    <a:lstStyle/>
                    <a:p>
                      <a:r>
                        <a:rPr lang="en-US" sz="1100" dirty="0"/>
                        <a:t>DHL</a:t>
                      </a:r>
                    </a:p>
                  </a:txBody>
                  <a:tcPr/>
                </a:tc>
                <a:extLst>
                  <a:ext uri="{0D108BD9-81ED-4DB2-BD59-A6C34878D82A}">
                    <a16:rowId xmlns="" xmlns:a16="http://schemas.microsoft.com/office/drawing/2014/main" val="1716569435"/>
                  </a:ext>
                </a:extLst>
              </a:tr>
              <a:tr h="268817">
                <a:tc>
                  <a:txBody>
                    <a:bodyPr/>
                    <a:lstStyle/>
                    <a:p>
                      <a:r>
                        <a:rPr lang="en-US" sz="1100" dirty="0"/>
                        <a:t>04.04.2021</a:t>
                      </a:r>
                    </a:p>
                  </a:txBody>
                  <a:tcPr/>
                </a:tc>
                <a:tc>
                  <a:txBody>
                    <a:bodyPr/>
                    <a:lstStyle/>
                    <a:p>
                      <a:r>
                        <a:rPr lang="en-US" sz="1100" dirty="0"/>
                        <a:t>FFFL</a:t>
                      </a:r>
                    </a:p>
                  </a:txBody>
                  <a:tcPr/>
                </a:tc>
                <a:extLst>
                  <a:ext uri="{0D108BD9-81ED-4DB2-BD59-A6C34878D82A}">
                    <a16:rowId xmlns="" xmlns:a16="http://schemas.microsoft.com/office/drawing/2014/main" val="1622903416"/>
                  </a:ext>
                </a:extLst>
              </a:tr>
            </a:tbl>
          </a:graphicData>
        </a:graphic>
      </p:graphicFrame>
      <p:cxnSp>
        <p:nvCxnSpPr>
          <p:cNvPr id="12" name="Straight Connector 11">
            <a:extLst>
              <a:ext uri="{FF2B5EF4-FFF2-40B4-BE49-F238E27FC236}">
                <a16:creationId xmlns="" xmlns:a16="http://schemas.microsoft.com/office/drawing/2014/main" id="{036E6849-606A-4485-89AF-C9E465EE87C7}"/>
              </a:ext>
            </a:extLst>
          </p:cNvPr>
          <p:cNvCxnSpPr/>
          <p:nvPr/>
        </p:nvCxnSpPr>
        <p:spPr>
          <a:xfrm flipV="1">
            <a:off x="4116388" y="2323499"/>
            <a:ext cx="2761722" cy="22568"/>
          </a:xfrm>
          <a:prstGeom prst="line">
            <a:avLst/>
          </a:prstGeom>
          <a:ln>
            <a:solidFill>
              <a:srgbClr val="FF0000"/>
            </a:solidFill>
            <a:prstDash val="dash"/>
          </a:ln>
        </p:spPr>
        <p:style>
          <a:lnRef idx="3">
            <a:schemeClr val="accent2"/>
          </a:lnRef>
          <a:fillRef idx="0">
            <a:schemeClr val="accent2"/>
          </a:fillRef>
          <a:effectRef idx="2">
            <a:schemeClr val="accent2"/>
          </a:effectRef>
          <a:fontRef idx="minor">
            <a:schemeClr val="tx1"/>
          </a:fontRef>
        </p:style>
      </p:cxnSp>
      <p:sp>
        <p:nvSpPr>
          <p:cNvPr id="13" name="Rectangle 12">
            <a:extLst>
              <a:ext uri="{FF2B5EF4-FFF2-40B4-BE49-F238E27FC236}">
                <a16:creationId xmlns="" xmlns:a16="http://schemas.microsoft.com/office/drawing/2014/main" id="{3F3A4F13-127B-403D-B9E4-728848853D9D}"/>
              </a:ext>
            </a:extLst>
          </p:cNvPr>
          <p:cNvSpPr/>
          <p:nvPr/>
        </p:nvSpPr>
        <p:spPr>
          <a:xfrm>
            <a:off x="3771372" y="3558540"/>
            <a:ext cx="3771900" cy="541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HANA View – AT_FF</a:t>
            </a:r>
          </a:p>
        </p:txBody>
      </p:sp>
      <p:cxnSp>
        <p:nvCxnSpPr>
          <p:cNvPr id="14" name="Straight Arrow Connector 13">
            <a:extLst>
              <a:ext uri="{FF2B5EF4-FFF2-40B4-BE49-F238E27FC236}">
                <a16:creationId xmlns="" xmlns:a16="http://schemas.microsoft.com/office/drawing/2014/main" id="{BA9E7624-E854-4C99-97F4-86C3CF815260}"/>
              </a:ext>
            </a:extLst>
          </p:cNvPr>
          <p:cNvCxnSpPr/>
          <p:nvPr/>
        </p:nvCxnSpPr>
        <p:spPr>
          <a:xfrm flipH="1" flipV="1">
            <a:off x="5642610" y="2346067"/>
            <a:ext cx="278130" cy="1212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 xmlns:a16="http://schemas.microsoft.com/office/drawing/2014/main" id="{43FFC2F8-77B3-4486-AECB-EFC8CC939F41}"/>
              </a:ext>
            </a:extLst>
          </p:cNvPr>
          <p:cNvSpPr txBox="1"/>
          <p:nvPr/>
        </p:nvSpPr>
        <p:spPr>
          <a:xfrm>
            <a:off x="68580" y="4198620"/>
            <a:ext cx="11734800" cy="369332"/>
          </a:xfrm>
          <a:prstGeom prst="rect">
            <a:avLst/>
          </a:prstGeom>
          <a:noFill/>
        </p:spPr>
        <p:txBody>
          <a:bodyPr wrap="square" rtlCol="0">
            <a:spAutoFit/>
          </a:bodyPr>
          <a:lstStyle/>
          <a:p>
            <a:r>
              <a:rPr lang="en-US" b="1" dirty="0"/>
              <a:t>Inner Join – Join is always applied				Referential Join</a:t>
            </a:r>
          </a:p>
        </p:txBody>
      </p:sp>
      <p:sp>
        <p:nvSpPr>
          <p:cNvPr id="16" name="TextBox 15">
            <a:extLst>
              <a:ext uri="{FF2B5EF4-FFF2-40B4-BE49-F238E27FC236}">
                <a16:creationId xmlns="" xmlns:a16="http://schemas.microsoft.com/office/drawing/2014/main" id="{69503AC5-DA59-4A8D-96CA-65421A1C78F4}"/>
              </a:ext>
            </a:extLst>
          </p:cNvPr>
          <p:cNvSpPr txBox="1"/>
          <p:nvPr/>
        </p:nvSpPr>
        <p:spPr>
          <a:xfrm>
            <a:off x="157584" y="4538514"/>
            <a:ext cx="5612658" cy="2031325"/>
          </a:xfrm>
          <a:prstGeom prst="rect">
            <a:avLst/>
          </a:prstGeom>
          <a:noFill/>
        </p:spPr>
        <p:txBody>
          <a:bodyPr wrap="square" rtlCol="0">
            <a:spAutoFit/>
          </a:bodyPr>
          <a:lstStyle/>
          <a:p>
            <a:r>
              <a:rPr lang="en-US" dirty="0"/>
              <a:t>Q1 - SELECT </a:t>
            </a:r>
            <a:r>
              <a:rPr lang="en-US" dirty="0" err="1"/>
              <a:t>bookingId</a:t>
            </a:r>
            <a:r>
              <a:rPr lang="en-US" dirty="0"/>
              <a:t>, Airline From AT_FF</a:t>
            </a:r>
          </a:p>
          <a:p>
            <a:pPr marL="342900" indent="-342900">
              <a:buAutoNum type="arabicPlain" startAt="10001"/>
            </a:pPr>
            <a:r>
              <a:rPr lang="en-US" dirty="0"/>
              <a:t>  FedEx</a:t>
            </a:r>
          </a:p>
          <a:p>
            <a:pPr marL="342900" indent="-342900">
              <a:buAutoNum type="arabicPlain" startAt="10001"/>
            </a:pPr>
            <a:r>
              <a:rPr lang="en-US" dirty="0"/>
              <a:t>  DHL</a:t>
            </a:r>
          </a:p>
          <a:p>
            <a:r>
              <a:rPr lang="en-US" dirty="0"/>
              <a:t>Q2 – Select </a:t>
            </a:r>
            <a:r>
              <a:rPr lang="en-US" dirty="0" err="1"/>
              <a:t>BookingID</a:t>
            </a:r>
            <a:r>
              <a:rPr lang="en-US" dirty="0"/>
              <a:t> from AT_FF;</a:t>
            </a:r>
          </a:p>
          <a:p>
            <a:r>
              <a:rPr lang="en-US" dirty="0"/>
              <a:t>10001</a:t>
            </a:r>
          </a:p>
          <a:p>
            <a:r>
              <a:rPr lang="en-US" dirty="0"/>
              <a:t>10002</a:t>
            </a:r>
          </a:p>
          <a:p>
            <a:r>
              <a:rPr lang="en-US" dirty="0"/>
              <a:t>JOIN is BOUND to HAPPED</a:t>
            </a:r>
          </a:p>
        </p:txBody>
      </p:sp>
      <p:sp>
        <p:nvSpPr>
          <p:cNvPr id="17" name="TextBox 16">
            <a:extLst>
              <a:ext uri="{FF2B5EF4-FFF2-40B4-BE49-F238E27FC236}">
                <a16:creationId xmlns="" xmlns:a16="http://schemas.microsoft.com/office/drawing/2014/main" id="{ABC072D0-26D7-49B7-8864-1372AEEF315D}"/>
              </a:ext>
            </a:extLst>
          </p:cNvPr>
          <p:cNvSpPr txBox="1"/>
          <p:nvPr/>
        </p:nvSpPr>
        <p:spPr>
          <a:xfrm>
            <a:off x="6510762" y="4567952"/>
            <a:ext cx="5612658" cy="2031325"/>
          </a:xfrm>
          <a:prstGeom prst="rect">
            <a:avLst/>
          </a:prstGeom>
          <a:noFill/>
        </p:spPr>
        <p:txBody>
          <a:bodyPr wrap="square" rtlCol="0">
            <a:spAutoFit/>
          </a:bodyPr>
          <a:lstStyle/>
          <a:p>
            <a:r>
              <a:rPr lang="en-US" dirty="0"/>
              <a:t>Q1 - SELECT </a:t>
            </a:r>
            <a:r>
              <a:rPr lang="en-US" dirty="0" err="1"/>
              <a:t>bookingId</a:t>
            </a:r>
            <a:r>
              <a:rPr lang="en-US" dirty="0"/>
              <a:t>, Airline From AT_FF</a:t>
            </a:r>
          </a:p>
          <a:p>
            <a:pPr marL="342900" indent="-342900">
              <a:buAutoNum type="arabicPlain" startAt="10001"/>
            </a:pPr>
            <a:r>
              <a:rPr lang="en-US" dirty="0"/>
              <a:t> FedEx</a:t>
            </a:r>
          </a:p>
          <a:p>
            <a:pPr marL="342900" indent="-342900">
              <a:buAutoNum type="arabicPlain" startAt="10001"/>
            </a:pPr>
            <a:r>
              <a:rPr lang="en-US" dirty="0"/>
              <a:t>  DHL</a:t>
            </a:r>
          </a:p>
          <a:p>
            <a:r>
              <a:rPr lang="en-US" dirty="0"/>
              <a:t>Q2 – Select </a:t>
            </a:r>
            <a:r>
              <a:rPr lang="en-US" dirty="0" err="1"/>
              <a:t>BookingID</a:t>
            </a:r>
            <a:r>
              <a:rPr lang="en-US" dirty="0"/>
              <a:t> from AT_FF;</a:t>
            </a:r>
          </a:p>
          <a:p>
            <a:r>
              <a:rPr lang="en-US" dirty="0"/>
              <a:t>10001</a:t>
            </a:r>
          </a:p>
          <a:p>
            <a:r>
              <a:rPr lang="en-US" dirty="0"/>
              <a:t>10002</a:t>
            </a:r>
          </a:p>
          <a:p>
            <a:r>
              <a:rPr lang="en-US" dirty="0"/>
              <a:t>10003</a:t>
            </a:r>
          </a:p>
        </p:txBody>
      </p:sp>
    </p:spTree>
    <p:extLst>
      <p:ext uri="{BB962C8B-B14F-4D97-AF65-F5344CB8AC3E}">
        <p14:creationId xmlns:p14="http://schemas.microsoft.com/office/powerpoint/2010/main" val="41764404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C8A4613-6F8A-40A2-B2DE-12F49D2C9098}"/>
              </a:ext>
            </a:extLst>
          </p:cNvPr>
          <p:cNvSpPr txBox="1"/>
          <p:nvPr/>
        </p:nvSpPr>
        <p:spPr>
          <a:xfrm>
            <a:off x="92365" y="180309"/>
            <a:ext cx="11462326" cy="1569660"/>
          </a:xfrm>
          <a:prstGeom prst="rect">
            <a:avLst/>
          </a:prstGeom>
          <a:noFill/>
        </p:spPr>
        <p:txBody>
          <a:bodyPr wrap="square">
            <a:spAutoFit/>
          </a:bodyPr>
          <a:lstStyle/>
          <a:p>
            <a:r>
              <a:rPr lang="en-US" sz="3200" b="1" dirty="0"/>
              <a:t>Feedback</a:t>
            </a:r>
          </a:p>
          <a:p>
            <a:r>
              <a:rPr lang="en-US" sz="3200" dirty="0" smtClean="0"/>
              <a:t>AnubhavTrainings.com :</a:t>
            </a:r>
            <a:r>
              <a:rPr lang="en-US" sz="3200" dirty="0"/>
              <a:t> </a:t>
            </a:r>
          </a:p>
          <a:p>
            <a:r>
              <a:rPr lang="en-US" sz="3200" dirty="0">
                <a:hlinkClick r:id="rId2"/>
              </a:rPr>
              <a:t>https://</a:t>
            </a:r>
            <a:r>
              <a:rPr lang="en-US" sz="3200" dirty="0" smtClean="0">
                <a:hlinkClick r:id="rId2"/>
              </a:rPr>
              <a:t>www.anubhavtrainings.com</a:t>
            </a:r>
            <a:endParaRPr lang="en-US" sz="3200" dirty="0"/>
          </a:p>
        </p:txBody>
      </p:sp>
    </p:spTree>
    <p:extLst>
      <p:ext uri="{BB962C8B-B14F-4D97-AF65-F5344CB8AC3E}">
        <p14:creationId xmlns:p14="http://schemas.microsoft.com/office/powerpoint/2010/main" val="40289819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7" name="TextBox 6">
            <a:extLst>
              <a:ext uri="{FF2B5EF4-FFF2-40B4-BE49-F238E27FC236}">
                <a16:creationId xmlns=""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a:t>
            </a:r>
            <a:r>
              <a:rPr lang="en-US" sz="8000" b="1" dirty="0" smtClean="0"/>
              <a:t>3</a:t>
            </a:r>
            <a:endParaRPr lang="en-US" sz="8000" b="1" dirty="0"/>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Tree>
    <p:extLst>
      <p:ext uri="{BB962C8B-B14F-4D97-AF65-F5344CB8AC3E}">
        <p14:creationId xmlns:p14="http://schemas.microsoft.com/office/powerpoint/2010/main" val="39912433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028" name="Picture 4" descr="Free Vector | Flat people with question marks background">
            <a:extLst>
              <a:ext uri="{FF2B5EF4-FFF2-40B4-BE49-F238E27FC236}">
                <a16:creationId xmlns=""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57951"/>
            <a:ext cx="716699" cy="707887"/>
          </a:xfrm>
          <a:prstGeom prst="rect">
            <a:avLst/>
          </a:prstGeom>
        </p:spPr>
      </p:pic>
    </p:spTree>
    <p:extLst>
      <p:ext uri="{BB962C8B-B14F-4D97-AF65-F5344CB8AC3E}">
        <p14:creationId xmlns:p14="http://schemas.microsoft.com/office/powerpoint/2010/main" val="1308118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kiing &amp; snowboarding | Verbier - Val de Bagnes | Office du Tourisme">
            <a:extLst>
              <a:ext uri="{FF2B5EF4-FFF2-40B4-BE49-F238E27FC236}">
                <a16:creationId xmlns="" xmlns:a16="http://schemas.microsoft.com/office/drawing/2014/main" id="{FB2A06C6-4072-44CB-A6A0-DFD7B99FE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BE8437BB-909A-48EB-B662-A7F590544E70}"/>
              </a:ext>
            </a:extLst>
          </p:cNvPr>
          <p:cNvSpPr txBox="1"/>
          <p:nvPr/>
        </p:nvSpPr>
        <p:spPr>
          <a:xfrm>
            <a:off x="2466109" y="2209904"/>
            <a:ext cx="7878618" cy="1107996"/>
          </a:xfrm>
          <a:prstGeom prst="rect">
            <a:avLst/>
          </a:prstGeom>
          <a:noFill/>
        </p:spPr>
        <p:txBody>
          <a:bodyPr wrap="square" rtlCol="0">
            <a:spAutoFit/>
          </a:bodyPr>
          <a:lstStyle/>
          <a:p>
            <a:r>
              <a:rPr lang="en-US" sz="6600" dirty="0">
                <a:latin typeface="Arial Black" panose="020B0A04020102020204" pitchFamily="34" charset="0"/>
              </a:rPr>
              <a:t>INTRODUCTION</a:t>
            </a:r>
          </a:p>
        </p:txBody>
      </p:sp>
      <p:pic>
        <p:nvPicPr>
          <p:cNvPr id="5" name="Picture 4">
            <a:extLst>
              <a:ext uri="{FF2B5EF4-FFF2-40B4-BE49-F238E27FC236}">
                <a16:creationId xmlns="" xmlns:a16="http://schemas.microsoft.com/office/drawing/2014/main"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14991" y="0"/>
            <a:ext cx="1577009" cy="1557619"/>
          </a:xfrm>
          <a:prstGeom prst="rect">
            <a:avLst/>
          </a:prstGeom>
        </p:spPr>
      </p:pic>
    </p:spTree>
    <p:extLst>
      <p:ext uri="{BB962C8B-B14F-4D97-AF65-F5344CB8AC3E}">
        <p14:creationId xmlns:p14="http://schemas.microsoft.com/office/powerpoint/2010/main" val="30104098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561520"/>
            <a:ext cx="662939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Oberoy</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364" y="0"/>
            <a:ext cx="1977514" cy="1953200"/>
          </a:xfrm>
          <a:prstGeom prst="rect">
            <a:avLst/>
          </a:prstGeom>
        </p:spPr>
      </p:pic>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a:t>
            </a:r>
            <a:r>
              <a:rPr kumimoji="0" lang="en-US" sz="4400" b="1" i="0" u="none" strike="noStrike" kern="1200" cap="none" spc="0" normalizeH="0" baseline="0" noProof="0" dirty="0" smtClean="0">
                <a:ln>
                  <a:noFill/>
                </a:ln>
                <a:solidFill>
                  <a:prstClr val="black"/>
                </a:solidFill>
                <a:effectLst/>
                <a:uLnTx/>
                <a:uFillTx/>
                <a:latin typeface="Calibri Light" panose="020F0302020204030204"/>
                <a:ea typeface="+mj-ea"/>
                <a:cs typeface="+mj-cs"/>
              </a:rPr>
              <a:t>3</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5" name="TextBox 4">
            <a:extLst>
              <a:ext uri="{FF2B5EF4-FFF2-40B4-BE49-F238E27FC236}">
                <a16:creationId xmlns="" xmlns:a16="http://schemas.microsoft.com/office/drawing/2014/main" id="{27E5B41D-1DDF-48C9-A5AF-075F84492B68}"/>
              </a:ext>
            </a:extLst>
          </p:cNvPr>
          <p:cNvSpPr txBox="1"/>
          <p:nvPr/>
        </p:nvSpPr>
        <p:spPr>
          <a:xfrm>
            <a:off x="247878" y="929345"/>
            <a:ext cx="11696243" cy="5847755"/>
          </a:xfrm>
          <a:prstGeom prst="rect">
            <a:avLst/>
          </a:prstGeom>
          <a:noFill/>
        </p:spPr>
        <p:txBody>
          <a:bodyPr wrap="square" rtlCol="0">
            <a:spAutoFit/>
          </a:bodyPr>
          <a:lstStyle/>
          <a:p>
            <a:pPr marL="742950" lvl="1" indent="-285750">
              <a:buFont typeface="Arial" panose="020B0604020202020204" pitchFamily="34" charset="0"/>
              <a:buChar char="•"/>
            </a:pPr>
            <a:r>
              <a:rPr lang="en-US" i="1" dirty="0"/>
              <a:t>Performance Guideline  for ABAP CODE</a:t>
            </a:r>
          </a:p>
          <a:p>
            <a:pPr marL="742950" lvl="1" indent="-285750">
              <a:buFont typeface="Arial" panose="020B0604020202020204" pitchFamily="34" charset="0"/>
              <a:buChar char="•"/>
            </a:pPr>
            <a:r>
              <a:rPr lang="en-US" i="1" dirty="0"/>
              <a:t>Describing SQLM (SQL Monitor)</a:t>
            </a:r>
          </a:p>
          <a:p>
            <a:pPr marL="742950" lvl="1" indent="-285750">
              <a:buFont typeface="Arial" panose="020B0604020202020204" pitchFamily="34" charset="0"/>
              <a:buChar char="•"/>
            </a:pPr>
            <a:r>
              <a:rPr lang="en-US" i="1" dirty="0"/>
              <a:t>Understanding Code inspector variants</a:t>
            </a:r>
          </a:p>
          <a:p>
            <a:pPr marL="742950" lvl="1" indent="-285750">
              <a:buFont typeface="Arial" panose="020B0604020202020204" pitchFamily="34" charset="0"/>
              <a:buChar char="•"/>
            </a:pPr>
            <a:r>
              <a:rPr lang="en-US" i="1" dirty="0"/>
              <a:t>Describing Data Migration Point</a:t>
            </a:r>
          </a:p>
          <a:p>
            <a:pPr marL="742950" lvl="1" indent="-285750">
              <a:buFont typeface="Arial" panose="020B0604020202020204" pitchFamily="34" charset="0"/>
              <a:buChar char="•"/>
            </a:pPr>
            <a:r>
              <a:rPr lang="en-US" i="1" dirty="0"/>
              <a:t>Static check with SQL performance </a:t>
            </a:r>
            <a:endParaRPr lang="en-US" i="1" dirty="0" smtClean="0"/>
          </a:p>
          <a:p>
            <a:pPr marL="742950" lvl="1" indent="-285750">
              <a:buFont typeface="Arial" panose="020B0604020202020204" pitchFamily="34" charset="0"/>
              <a:buChar char="•"/>
            </a:pPr>
            <a:r>
              <a:rPr lang="en-US" i="1" dirty="0" smtClean="0"/>
              <a:t>SQL performance Tuning work list monitor ( SWLT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smtClean="0">
                <a:ln>
                  <a:noFill/>
                </a:ln>
                <a:solidFill>
                  <a:prstClr val="black"/>
                </a:solidFill>
                <a:effectLst/>
                <a:uLnTx/>
                <a:uFillTx/>
                <a:latin typeface="Calibri" panose="020F0502020204030204"/>
                <a:ea typeface="+mn-ea"/>
                <a:cs typeface="+mn-cs"/>
              </a:rPr>
              <a:t>---Break---</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lvl="1" indent="-285750">
              <a:buFont typeface="Arial" panose="020B0604020202020204" pitchFamily="34" charset="0"/>
              <a:buChar char="•"/>
            </a:pPr>
            <a:r>
              <a:rPr kumimoji="0" lang="en-US" sz="1600" i="1" u="none" strike="noStrike" kern="1200" cap="none" spc="0" normalizeH="0" baseline="0" noProof="0" dirty="0" smtClean="0">
                <a:ln>
                  <a:noFill/>
                </a:ln>
                <a:solidFill>
                  <a:prstClr val="black"/>
                </a:solidFill>
                <a:effectLst/>
                <a:uLnTx/>
                <a:uFillTx/>
              </a:rPr>
              <a:t> </a:t>
            </a:r>
            <a:r>
              <a:rPr lang="en-US" i="1" dirty="0"/>
              <a:t>OIA Scenario ( Open Item Analysis )</a:t>
            </a:r>
          </a:p>
          <a:p>
            <a:pPr marL="742950" lvl="1" indent="-285750">
              <a:buFont typeface="Arial" panose="020B0604020202020204" pitchFamily="34" charset="0"/>
              <a:buChar char="•"/>
            </a:pPr>
            <a:r>
              <a:rPr lang="en-US" i="1" dirty="0"/>
              <a:t>Articulate Requirement for OIA</a:t>
            </a:r>
          </a:p>
          <a:p>
            <a:pPr marL="742950" lvl="1" indent="-285750">
              <a:buFont typeface="Arial" panose="020B0604020202020204" pitchFamily="34" charset="0"/>
              <a:buChar char="•"/>
            </a:pPr>
            <a:r>
              <a:rPr lang="en-US" i="1" dirty="0"/>
              <a:t>Execute OIA on ABAP</a:t>
            </a:r>
          </a:p>
          <a:p>
            <a:pPr marL="742950" lvl="1" indent="-285750">
              <a:buFont typeface="Arial" panose="020B0604020202020204" pitchFamily="34" charset="0"/>
              <a:buChar char="•"/>
            </a:pPr>
            <a:r>
              <a:rPr lang="en-US" i="1" dirty="0"/>
              <a:t>SQL Console</a:t>
            </a:r>
          </a:p>
          <a:p>
            <a:pPr marL="742950" lvl="1" indent="-285750">
              <a:buFont typeface="Arial" panose="020B0604020202020204" pitchFamily="34" charset="0"/>
              <a:buChar char="•"/>
            </a:pPr>
            <a:r>
              <a:rPr lang="en-US" i="1" dirty="0"/>
              <a:t>Introduction to HANA Database User</a:t>
            </a:r>
          </a:p>
          <a:p>
            <a:pPr marL="742950" lvl="1" indent="-285750">
              <a:buFont typeface="Arial" panose="020B0604020202020204" pitchFamily="34" charset="0"/>
              <a:buChar char="•"/>
            </a:pPr>
            <a:r>
              <a:rPr lang="en-US" i="1" dirty="0"/>
              <a:t>Data Modeling </a:t>
            </a:r>
          </a:p>
          <a:p>
            <a:pPr marL="1352443" lvl="2" indent="-285750">
              <a:buFont typeface="Wingdings" panose="05000000000000000000" pitchFamily="2" charset="2"/>
              <a:buChar char="Ø"/>
            </a:pPr>
            <a:r>
              <a:rPr lang="en-US" i="1" dirty="0"/>
              <a:t>Attribute View</a:t>
            </a:r>
          </a:p>
          <a:p>
            <a:pPr marL="1352443" lvl="2" indent="-285750">
              <a:buFont typeface="Wingdings" panose="05000000000000000000" pitchFamily="2" charset="2"/>
              <a:buChar char="Ø"/>
            </a:pPr>
            <a:r>
              <a:rPr lang="en-US" i="1" dirty="0"/>
              <a:t>Analytics View</a:t>
            </a:r>
          </a:p>
          <a:p>
            <a:pPr marL="1352443" lvl="2" indent="-285750">
              <a:buFont typeface="Wingdings" panose="05000000000000000000" pitchFamily="2" charset="2"/>
              <a:buChar char="Ø"/>
            </a:pPr>
            <a:r>
              <a:rPr lang="en-US" i="1" dirty="0"/>
              <a:t>Calculation View</a:t>
            </a:r>
          </a:p>
          <a:p>
            <a:pPr marL="1961937" lvl="3" indent="-285750">
              <a:buFont typeface="Wingdings" panose="05000000000000000000" pitchFamily="2" charset="2"/>
              <a:buChar char="v"/>
            </a:pPr>
            <a:r>
              <a:rPr lang="en-US" i="1" dirty="0"/>
              <a:t>Graphical Calculation Views</a:t>
            </a:r>
          </a:p>
          <a:p>
            <a:pPr marL="1961937" lvl="3" indent="-285750">
              <a:buFont typeface="Wingdings" panose="05000000000000000000" pitchFamily="2" charset="2"/>
              <a:buChar char="v"/>
            </a:pPr>
            <a:r>
              <a:rPr lang="en-US" i="1" dirty="0"/>
              <a:t>Scripted Calculation Views</a:t>
            </a:r>
          </a:p>
          <a:p>
            <a:pPr marL="742950" lvl="1" indent="-285750">
              <a:buFont typeface="Arial" panose="020B0604020202020204" pitchFamily="34" charset="0"/>
              <a:buChar char="•"/>
            </a:pPr>
            <a:r>
              <a:rPr lang="en-US" i="1" dirty="0"/>
              <a:t>Classification of  Join</a:t>
            </a:r>
          </a:p>
        </p:txBody>
      </p:sp>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Tree>
    <p:extLst>
      <p:ext uri="{BB962C8B-B14F-4D97-AF65-F5344CB8AC3E}">
        <p14:creationId xmlns:p14="http://schemas.microsoft.com/office/powerpoint/2010/main" val="2321857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Performance Guild line for ABAP Code</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pic>
        <p:nvPicPr>
          <p:cNvPr id="6" name="Picture 5"/>
          <p:cNvPicPr>
            <a:picLocks noChangeAspect="1"/>
          </p:cNvPicPr>
          <p:nvPr/>
        </p:nvPicPr>
        <p:blipFill>
          <a:blip r:embed="rId3"/>
          <a:stretch>
            <a:fillRect/>
          </a:stretch>
        </p:blipFill>
        <p:spPr>
          <a:xfrm>
            <a:off x="371062" y="1017158"/>
            <a:ext cx="11370364" cy="5317381"/>
          </a:xfrm>
          <a:prstGeom prst="rect">
            <a:avLst/>
          </a:prstGeom>
        </p:spPr>
      </p:pic>
    </p:spTree>
    <p:extLst>
      <p:ext uri="{BB962C8B-B14F-4D97-AF65-F5344CB8AC3E}">
        <p14:creationId xmlns:p14="http://schemas.microsoft.com/office/powerpoint/2010/main" val="249008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SQLM_SQL Monitor</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6" name="Picture 15">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7" name="TextBox 6">
            <a:extLst>
              <a:ext uri="{FF2B5EF4-FFF2-40B4-BE49-F238E27FC236}">
                <a16:creationId xmlns="" xmlns:a16="http://schemas.microsoft.com/office/drawing/2014/main" id="{C3D67074-ABBF-4F1F-8F04-07B7C002C1DF}"/>
              </a:ext>
            </a:extLst>
          </p:cNvPr>
          <p:cNvSpPr txBox="1"/>
          <p:nvPr/>
        </p:nvSpPr>
        <p:spPr>
          <a:xfrm>
            <a:off x="228600" y="934720"/>
            <a:ext cx="11734800"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This is a tool developed by SAP and available since NW 7.4 in all systems to monitor SQL statement performance in terms of DB Time, avg. time taken per request, DB Records, Iterations, over all consumption.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a:rPr>
              <a:t>This is the recommended tool to be used in ABAP On HANA systems (production) w/o affecting performance.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Most expensive request entry point (Transaction, BG Job, Program, Report) In terms </a:t>
            </a:r>
            <a:r>
              <a:rPr lang="en-US" dirty="0">
                <a:solidFill>
                  <a:prstClr val="black"/>
                </a:solidFill>
                <a:latin typeface="Calibri"/>
              </a:rPr>
              <a:t>of DB Time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In these entry points itself, which SQL Query Dominates the SQL Profile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dirty="0">
                <a:solidFill>
                  <a:prstClr val="black"/>
                </a:solidFill>
                <a:latin typeface="Calibri"/>
              </a:rPr>
              <a:t>Most Expensive or Used Query in Whole System</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TextBox 8">
            <a:extLst>
              <a:ext uri="{FF2B5EF4-FFF2-40B4-BE49-F238E27FC236}">
                <a16:creationId xmlns="" xmlns:a16="http://schemas.microsoft.com/office/drawing/2014/main" id="{0120D463-7FA7-4620-91FA-A4BFBC9A4E70}"/>
              </a:ext>
            </a:extLst>
          </p:cNvPr>
          <p:cNvSpPr txBox="1"/>
          <p:nvPr/>
        </p:nvSpPr>
        <p:spPr>
          <a:xfrm>
            <a:off x="170922" y="5628972"/>
            <a:ext cx="11850156" cy="646331"/>
          </a:xfrm>
          <a:prstGeom prst="rect">
            <a:avLst/>
          </a:prstGeom>
          <a:noFill/>
        </p:spPr>
        <p:txBody>
          <a:bodyPr wrap="square" rtlCol="0">
            <a:spAutoFit/>
          </a:bodyPr>
          <a:lstStyle/>
          <a:p>
            <a:r>
              <a:rPr lang="en-US" dirty="0"/>
              <a:t>When should we start and stop trace, timeframe?</a:t>
            </a:r>
          </a:p>
          <a:p>
            <a:r>
              <a:rPr lang="en-US" dirty="0"/>
              <a:t>Whenever the system is MOST Busy usually its during month end, Q end. Usually 2 takt’s – 4 weeks </a:t>
            </a:r>
          </a:p>
        </p:txBody>
      </p:sp>
      <p:pic>
        <p:nvPicPr>
          <p:cNvPr id="2050" name="Picture 2" descr="Solar Win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288" y="2439359"/>
            <a:ext cx="5462016" cy="3413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835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dirty="0" smtClean="0">
                <a:latin typeface="Arial" panose="020B0604020202020204" pitchFamily="34" charset="0"/>
              </a:rPr>
              <a:t>Code Inspector Variant </a:t>
            </a:r>
            <a:endParaRPr lang="en-US" b="0" i="0" dirty="0">
              <a:effectLst/>
              <a:latin typeface="Arial" panose="020B0604020202020204" pitchFamily="34" charset="0"/>
            </a:endParaRPr>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3" name="Rectangle 2"/>
          <p:cNvSpPr/>
          <p:nvPr/>
        </p:nvSpPr>
        <p:spPr>
          <a:xfrm>
            <a:off x="261764" y="1027840"/>
            <a:ext cx="11292008" cy="1200329"/>
          </a:xfrm>
          <a:prstGeom prst="rect">
            <a:avLst/>
          </a:prstGeom>
        </p:spPr>
        <p:txBody>
          <a:bodyPr wrap="square">
            <a:spAutoFit/>
          </a:bodyPr>
          <a:lstStyle/>
          <a:p>
            <a:r>
              <a:rPr lang="en-US" dirty="0">
                <a:solidFill>
                  <a:srgbClr val="202124"/>
                </a:solidFill>
                <a:latin typeface="arial" panose="020B0604020202020204" pitchFamily="34" charset="0"/>
              </a:rPr>
              <a:t>Setting </a:t>
            </a:r>
            <a:r>
              <a:rPr lang="en-US" b="1" dirty="0">
                <a:solidFill>
                  <a:srgbClr val="202124"/>
                </a:solidFill>
                <a:latin typeface="arial" panose="020B0604020202020204" pitchFamily="34" charset="0"/>
              </a:rPr>
              <a:t>Code Inspector</a:t>
            </a:r>
            <a:r>
              <a:rPr lang="en-US" dirty="0">
                <a:solidFill>
                  <a:srgbClr val="202124"/>
                </a:solidFill>
                <a:latin typeface="arial" panose="020B0604020202020204" pitchFamily="34" charset="0"/>
              </a:rPr>
              <a:t> Custom </a:t>
            </a:r>
            <a:r>
              <a:rPr lang="en-US" b="1" dirty="0">
                <a:solidFill>
                  <a:srgbClr val="202124"/>
                </a:solidFill>
                <a:latin typeface="arial" panose="020B0604020202020204" pitchFamily="34" charset="0"/>
              </a:rPr>
              <a:t>Variant</a:t>
            </a:r>
            <a:r>
              <a:rPr lang="en-US" dirty="0">
                <a:solidFill>
                  <a:srgbClr val="202124"/>
                </a:solidFill>
                <a:latin typeface="arial" panose="020B0604020202020204" pitchFamily="34" charset="0"/>
              </a:rPr>
              <a:t> as Default </a:t>
            </a:r>
            <a:r>
              <a:rPr lang="en-US" b="1" dirty="0">
                <a:solidFill>
                  <a:srgbClr val="202124"/>
                </a:solidFill>
                <a:latin typeface="arial" panose="020B0604020202020204" pitchFamily="34" charset="0"/>
              </a:rPr>
              <a:t>Code Inspector variant</a:t>
            </a:r>
            <a:r>
              <a:rPr lang="en-US" dirty="0">
                <a:solidFill>
                  <a:srgbClr val="202124"/>
                </a:solidFill>
                <a:latin typeface="arial" panose="020B0604020202020204" pitchFamily="34" charset="0"/>
              </a:rPr>
              <a:t>. ... In general whenever we develop any object or make any changes in any object, we go to Transaction SCII and run the </a:t>
            </a:r>
            <a:r>
              <a:rPr lang="en-US" b="1" dirty="0">
                <a:solidFill>
                  <a:srgbClr val="202124"/>
                </a:solidFill>
                <a:latin typeface="arial" panose="020B0604020202020204" pitchFamily="34" charset="0"/>
              </a:rPr>
              <a:t>code inspector</a:t>
            </a:r>
            <a:r>
              <a:rPr lang="en-US" dirty="0">
                <a:solidFill>
                  <a:srgbClr val="202124"/>
                </a:solidFill>
                <a:latin typeface="arial" panose="020B0604020202020204" pitchFamily="34" charset="0"/>
              </a:rPr>
              <a:t> for Z created </a:t>
            </a:r>
            <a:r>
              <a:rPr lang="en-US" b="1" dirty="0">
                <a:solidFill>
                  <a:srgbClr val="202124"/>
                </a:solidFill>
                <a:latin typeface="arial" panose="020B0604020202020204" pitchFamily="34" charset="0"/>
              </a:rPr>
              <a:t>Variant</a:t>
            </a:r>
            <a:r>
              <a:rPr lang="en-US" dirty="0">
                <a:solidFill>
                  <a:srgbClr val="202124"/>
                </a:solidFill>
                <a:latin typeface="arial" panose="020B0604020202020204" pitchFamily="34" charset="0"/>
              </a:rPr>
              <a:t> instead of directly checking it from Object menu Class/Program/Function module etc.</a:t>
            </a:r>
            <a:endParaRPr lang="en-US" dirty="0"/>
          </a:p>
        </p:txBody>
      </p:sp>
      <p:pic>
        <p:nvPicPr>
          <p:cNvPr id="1026" name="Picture 2" descr="https://blogs.sap.com/wp-content/uploads/2011/02/ci02_704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3441" y="2201660"/>
            <a:ext cx="4676775" cy="415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487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 SQL Performance Tuning Worklist </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8" name="Picture 17">
            <a:extLst>
              <a:ext uri="{FF2B5EF4-FFF2-40B4-BE49-F238E27FC236}">
                <a16:creationId xmlns="" xmlns:a16="http://schemas.microsoft.com/office/drawing/2014/main"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
        <p:nvSpPr>
          <p:cNvPr id="3" name="Rectangle 2"/>
          <p:cNvSpPr/>
          <p:nvPr/>
        </p:nvSpPr>
        <p:spPr>
          <a:xfrm>
            <a:off x="261764" y="1050950"/>
            <a:ext cx="11585679" cy="1754326"/>
          </a:xfrm>
          <a:prstGeom prst="rect">
            <a:avLst/>
          </a:prstGeom>
        </p:spPr>
        <p:txBody>
          <a:bodyPr wrap="square">
            <a:spAutoFit/>
          </a:bodyPr>
          <a:lstStyle/>
          <a:p>
            <a:r>
              <a:rPr lang="en-US" dirty="0">
                <a:latin typeface="Benton Sans"/>
              </a:rPr>
              <a:t>The </a:t>
            </a:r>
            <a:r>
              <a:rPr lang="en-US" b="1" dirty="0">
                <a:latin typeface="Benton Sans"/>
              </a:rPr>
              <a:t>SQL Performance Tuning Worklist</a:t>
            </a:r>
            <a:r>
              <a:rPr lang="en-US" dirty="0">
                <a:latin typeface="Benton Sans"/>
              </a:rPr>
              <a:t> (transaction </a:t>
            </a:r>
            <a:r>
              <a:rPr lang="en-US" dirty="0">
                <a:latin typeface="Monaco"/>
              </a:rPr>
              <a:t>SWLT</a:t>
            </a:r>
            <a:r>
              <a:rPr lang="en-US" dirty="0">
                <a:latin typeface="Benton Sans"/>
              </a:rPr>
              <a:t>) enables you to find ABAP SQL code that has potential for performance improvement. This tool combines information from static ABAP code scans that normally run in a test or quality system with runtime data from the </a:t>
            </a:r>
            <a:r>
              <a:rPr lang="en-US" b="1" dirty="0">
                <a:latin typeface="Benton Sans"/>
              </a:rPr>
              <a:t>SQL Monitor</a:t>
            </a:r>
            <a:r>
              <a:rPr lang="en-US" dirty="0">
                <a:latin typeface="Benton Sans"/>
              </a:rPr>
              <a:t> that typically originates from the productive system. Based on data records collected by the </a:t>
            </a:r>
            <a:r>
              <a:rPr lang="en-US" b="1" dirty="0">
                <a:latin typeface="Benton Sans"/>
              </a:rPr>
              <a:t>SQL Monitor</a:t>
            </a:r>
            <a:r>
              <a:rPr lang="en-US" dirty="0">
                <a:latin typeface="Benton Sans"/>
              </a:rPr>
              <a:t>, the </a:t>
            </a:r>
            <a:r>
              <a:rPr lang="en-US" b="1" dirty="0">
                <a:latin typeface="Benton Sans"/>
              </a:rPr>
              <a:t>SQL Performance Tuning Worklist</a:t>
            </a:r>
            <a:r>
              <a:rPr lang="en-US" dirty="0">
                <a:latin typeface="Benton Sans"/>
              </a:rPr>
              <a:t> automatically creates a worklist and allows you to rank the findings according to specific performance issues and their business relevance.</a:t>
            </a:r>
            <a:endParaRPr lang="en-US" dirty="0"/>
          </a:p>
        </p:txBody>
      </p:sp>
      <p:sp>
        <p:nvSpPr>
          <p:cNvPr id="43" name="Oval 42">
            <a:extLst>
              <a:ext uri="{FF2B5EF4-FFF2-40B4-BE49-F238E27FC236}">
                <a16:creationId xmlns="" xmlns:a16="http://schemas.microsoft.com/office/drawing/2014/main" id="{C71A7E1E-E127-4224-8C72-27FFE81E1F07}"/>
              </a:ext>
            </a:extLst>
          </p:cNvPr>
          <p:cNvSpPr/>
          <p:nvPr/>
        </p:nvSpPr>
        <p:spPr>
          <a:xfrm>
            <a:off x="1477108" y="2783717"/>
            <a:ext cx="3657600" cy="3270739"/>
          </a:xfrm>
          <a:prstGeom prst="ellipse">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Findings </a:t>
            </a:r>
            <a:r>
              <a:rPr lang="en-US" b="1" dirty="0" smtClean="0">
                <a:solidFill>
                  <a:schemeClr val="tx1"/>
                </a:solidFill>
              </a:rPr>
              <a:t>from</a:t>
            </a:r>
          </a:p>
          <a:p>
            <a:r>
              <a:rPr lang="en-US" b="1" dirty="0" smtClean="0">
                <a:solidFill>
                  <a:schemeClr val="tx1"/>
                </a:solidFill>
              </a:rPr>
              <a:t> </a:t>
            </a:r>
            <a:r>
              <a:rPr lang="en-US" b="1" dirty="0">
                <a:solidFill>
                  <a:schemeClr val="tx1"/>
                </a:solidFill>
              </a:rPr>
              <a:t>SCI/ATC</a:t>
            </a:r>
          </a:p>
          <a:p>
            <a:r>
              <a:rPr lang="en-US" b="1" dirty="0">
                <a:solidFill>
                  <a:schemeClr val="tx1"/>
                </a:solidFill>
              </a:rPr>
              <a:t>Which are </a:t>
            </a:r>
            <a:r>
              <a:rPr lang="en-US" b="1" dirty="0" smtClean="0">
                <a:solidFill>
                  <a:schemeClr val="tx1"/>
                </a:solidFill>
              </a:rPr>
              <a:t>all</a:t>
            </a:r>
          </a:p>
          <a:p>
            <a:r>
              <a:rPr lang="en-US" b="1" dirty="0" smtClean="0">
                <a:solidFill>
                  <a:schemeClr val="tx1"/>
                </a:solidFill>
              </a:rPr>
              <a:t> </a:t>
            </a:r>
            <a:r>
              <a:rPr lang="en-US" b="1" dirty="0">
                <a:solidFill>
                  <a:schemeClr val="tx1"/>
                </a:solidFill>
              </a:rPr>
              <a:t>violation of </a:t>
            </a:r>
            <a:endParaRPr lang="en-US" b="1" dirty="0" smtClean="0">
              <a:solidFill>
                <a:schemeClr val="tx1"/>
              </a:solidFill>
            </a:endParaRPr>
          </a:p>
          <a:p>
            <a:r>
              <a:rPr lang="en-US" b="1" dirty="0" smtClean="0">
                <a:solidFill>
                  <a:schemeClr val="tx1"/>
                </a:solidFill>
              </a:rPr>
              <a:t>guidelines</a:t>
            </a:r>
            <a:endParaRPr lang="en-US" b="1" dirty="0">
              <a:solidFill>
                <a:schemeClr val="tx1"/>
              </a:solidFill>
            </a:endParaRPr>
          </a:p>
        </p:txBody>
      </p:sp>
      <p:sp>
        <p:nvSpPr>
          <p:cNvPr id="44" name="Oval 43">
            <a:extLst>
              <a:ext uri="{FF2B5EF4-FFF2-40B4-BE49-F238E27FC236}">
                <a16:creationId xmlns="" xmlns:a16="http://schemas.microsoft.com/office/drawing/2014/main" id="{52B79CDB-F144-41CC-BA21-45D6086968A1}"/>
              </a:ext>
            </a:extLst>
          </p:cNvPr>
          <p:cNvSpPr/>
          <p:nvPr/>
        </p:nvSpPr>
        <p:spPr>
          <a:xfrm>
            <a:off x="3399694" y="2796973"/>
            <a:ext cx="3657600" cy="3270739"/>
          </a:xfrm>
          <a:prstGeom prst="ellipse">
            <a:avLst/>
          </a:prstGeom>
          <a:solidFill>
            <a:schemeClr val="accent6">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chemeClr val="tx1"/>
                </a:solidFill>
              </a:rPr>
              <a:t>SQLM tool for most </a:t>
            </a:r>
            <a:endParaRPr lang="en-US" dirty="0" smtClean="0">
              <a:solidFill>
                <a:schemeClr val="tx1"/>
              </a:solidFill>
            </a:endParaRPr>
          </a:p>
          <a:p>
            <a:pPr algn="r"/>
            <a:r>
              <a:rPr lang="en-US" dirty="0" smtClean="0">
                <a:solidFill>
                  <a:schemeClr val="tx1"/>
                </a:solidFill>
              </a:rPr>
              <a:t>used </a:t>
            </a:r>
            <a:r>
              <a:rPr lang="en-US" dirty="0">
                <a:solidFill>
                  <a:schemeClr val="tx1"/>
                </a:solidFill>
              </a:rPr>
              <a:t>and </a:t>
            </a:r>
            <a:r>
              <a:rPr lang="en-US" dirty="0" smtClean="0">
                <a:solidFill>
                  <a:schemeClr val="tx1"/>
                </a:solidFill>
              </a:rPr>
              <a:t>domination</a:t>
            </a:r>
          </a:p>
          <a:p>
            <a:pPr algn="r"/>
            <a:r>
              <a:rPr lang="en-US" dirty="0" smtClean="0">
                <a:solidFill>
                  <a:schemeClr val="tx1"/>
                </a:solidFill>
              </a:rPr>
              <a:t> </a:t>
            </a:r>
            <a:r>
              <a:rPr lang="en-US" dirty="0">
                <a:solidFill>
                  <a:schemeClr val="tx1"/>
                </a:solidFill>
              </a:rPr>
              <a:t>SQL statements</a:t>
            </a:r>
          </a:p>
        </p:txBody>
      </p:sp>
      <p:sp>
        <p:nvSpPr>
          <p:cNvPr id="45" name="TextBox 44">
            <a:extLst>
              <a:ext uri="{FF2B5EF4-FFF2-40B4-BE49-F238E27FC236}">
                <a16:creationId xmlns="" xmlns:a16="http://schemas.microsoft.com/office/drawing/2014/main" id="{148E21FD-43DB-436B-B42D-67107FAA0E35}"/>
              </a:ext>
            </a:extLst>
          </p:cNvPr>
          <p:cNvSpPr txBox="1"/>
          <p:nvPr/>
        </p:nvSpPr>
        <p:spPr>
          <a:xfrm>
            <a:off x="3776874" y="6219901"/>
            <a:ext cx="2699238" cy="369332"/>
          </a:xfrm>
          <a:prstGeom prst="rect">
            <a:avLst/>
          </a:prstGeom>
          <a:noFill/>
        </p:spPr>
        <p:txBody>
          <a:bodyPr wrap="square" rtlCol="0">
            <a:spAutoFit/>
          </a:bodyPr>
          <a:lstStyle/>
          <a:p>
            <a:r>
              <a:rPr lang="en-US" b="1" dirty="0"/>
              <a:t>Priorities</a:t>
            </a:r>
          </a:p>
        </p:txBody>
      </p:sp>
      <p:cxnSp>
        <p:nvCxnSpPr>
          <p:cNvPr id="46" name="Straight Arrow Connector 45">
            <a:extLst>
              <a:ext uri="{FF2B5EF4-FFF2-40B4-BE49-F238E27FC236}">
                <a16:creationId xmlns="" xmlns:a16="http://schemas.microsoft.com/office/drawing/2014/main" id="{DD06BA3C-9853-4700-94A7-43BB90517936}"/>
              </a:ext>
            </a:extLst>
          </p:cNvPr>
          <p:cNvCxnSpPr/>
          <p:nvPr/>
        </p:nvCxnSpPr>
        <p:spPr>
          <a:xfrm flipV="1">
            <a:off x="4240696" y="5843573"/>
            <a:ext cx="14908" cy="416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9745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SQL Worklist Tool ( SWLT )  </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7" name="Picture 6">
            <a:extLst>
              <a:ext uri="{FF2B5EF4-FFF2-40B4-BE49-F238E27FC236}">
                <a16:creationId xmlns="" xmlns:a16="http://schemas.microsoft.com/office/drawing/2014/main" id="{B632F133-AC7B-4BFC-9A60-F9C1BF83B8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pic>
        <p:nvPicPr>
          <p:cNvPr id="8" name="Picture 2" descr="https://help.sap.com/doc/PRODUCTION/a24970c68fcf4770a64bf9a78e3719e2/7.52.8/en-US/loiobd2d8fe724314a8faf7e29f264078dbc_LowR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673" y="1201112"/>
            <a:ext cx="10642005" cy="5228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7954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 xmlns:a16="http://schemas.microsoft.com/office/drawing/2014/main" id="{F07FC580-E2AB-4C55-8C95-D5E077A1D127}"/>
              </a:ext>
            </a:extLst>
          </p:cNvPr>
          <p:cNvSpPr txBox="1">
            <a:spLocks/>
          </p:cNvSpPr>
          <p:nvPr/>
        </p:nvSpPr>
        <p:spPr>
          <a:xfrm>
            <a:off x="5121565" y="2468537"/>
            <a:ext cx="3999345"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000" b="1" dirty="0"/>
              <a:t>Break</a:t>
            </a:r>
            <a:endParaRPr lang="en-US" b="1" dirty="0"/>
          </a:p>
        </p:txBody>
      </p:sp>
      <p:sp>
        <p:nvSpPr>
          <p:cNvPr id="4" name="Footer Placeholder 45">
            <a:extLst>
              <a:ext uri="{FF2B5EF4-FFF2-40B4-BE49-F238E27FC236}">
                <a16:creationId xmlns=""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1026" name="Picture 2" descr="Coffee break line icon clock and cup Royalty Free Vector">
            <a:extLst>
              <a:ext uri="{FF2B5EF4-FFF2-40B4-BE49-F238E27FC236}">
                <a16:creationId xmlns="" xmlns:a16="http://schemas.microsoft.com/office/drawing/2014/main" id="{ECB33168-3F45-4992-99CB-0ADDAF54E89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176" b="11918"/>
          <a:stretch/>
        </p:blipFill>
        <p:spPr bwMode="auto">
          <a:xfrm>
            <a:off x="2634730" y="1969714"/>
            <a:ext cx="2436034" cy="22074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 xmlns:a16="http://schemas.microsoft.com/office/drawing/2014/main" id="{B632F133-AC7B-4BFC-9A60-F9C1BF83B8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0678" y="71203"/>
            <a:ext cx="716699" cy="707887"/>
          </a:xfrm>
          <a:prstGeom prst="rect">
            <a:avLst/>
          </a:prstGeom>
        </p:spPr>
      </p:pic>
    </p:spTree>
    <p:extLst>
      <p:ext uri="{BB962C8B-B14F-4D97-AF65-F5344CB8AC3E}">
        <p14:creationId xmlns:p14="http://schemas.microsoft.com/office/powerpoint/2010/main" val="3579690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5755</TotalTime>
  <Words>1513</Words>
  <Application>Microsoft Office PowerPoint</Application>
  <PresentationFormat>Widescreen</PresentationFormat>
  <Paragraphs>202</Paragraphs>
  <Slides>20</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Arial</vt:lpstr>
      <vt:lpstr>Arial Black</vt:lpstr>
      <vt:lpstr>Benton Sans</vt:lpstr>
      <vt:lpstr>Calibri</vt:lpstr>
      <vt:lpstr>Calibri Light</vt:lpstr>
      <vt:lpstr>Candara</vt:lpstr>
      <vt:lpstr>Monaco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sc</cp:lastModifiedBy>
  <cp:revision>530</cp:revision>
  <dcterms:created xsi:type="dcterms:W3CDTF">2016-07-10T03:33:26Z</dcterms:created>
  <dcterms:modified xsi:type="dcterms:W3CDTF">2021-04-29T05:28:07Z</dcterms:modified>
</cp:coreProperties>
</file>