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4"/>
  </p:notesMasterIdLst>
  <p:sldIdLst>
    <p:sldId id="256" r:id="rId2"/>
    <p:sldId id="410" r:id="rId3"/>
    <p:sldId id="463" r:id="rId4"/>
    <p:sldId id="479" r:id="rId5"/>
    <p:sldId id="411" r:id="rId6"/>
    <p:sldId id="480" r:id="rId7"/>
    <p:sldId id="481" r:id="rId8"/>
    <p:sldId id="398" r:id="rId9"/>
    <p:sldId id="465" r:id="rId10"/>
    <p:sldId id="482" r:id="rId11"/>
    <p:sldId id="419" r:id="rId12"/>
    <p:sldId id="464" r:id="rId13"/>
    <p:sldId id="412" r:id="rId14"/>
    <p:sldId id="420" r:id="rId15"/>
    <p:sldId id="413" r:id="rId16"/>
    <p:sldId id="414" r:id="rId17"/>
    <p:sldId id="466" r:id="rId18"/>
    <p:sldId id="483" r:id="rId19"/>
    <p:sldId id="476" r:id="rId20"/>
    <p:sldId id="477" r:id="rId21"/>
    <p:sldId id="399" r:id="rId22"/>
    <p:sldId id="40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120" autoAdjust="0"/>
    <p:restoredTop sz="95326" autoAdjust="0"/>
  </p:normalViewPr>
  <p:slideViewPr>
    <p:cSldViewPr snapToGrid="0">
      <p:cViewPr varScale="1">
        <p:scale>
          <a:sx n="72" d="100"/>
          <a:sy n="72" d="100"/>
        </p:scale>
        <p:origin x="102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4/29/2021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solidFill>
                  <a:srgbClr val="073E87"/>
                </a:solidFill>
                <a:latin typeface="Calibri" panose="020F0502020204030204" pitchFamily="34" charset="0"/>
              </a:rPr>
              <a:t>The sole purpose of an R/3 system is to provide a suite of tightly integrated, large-scale business applications. R/3 comes prepackaged with the core business applications needed by most large corporations. These applications coexist in one homogenous environment. They are designed from the ground up to run using a single database and one (very large) set of tables.</a:t>
            </a:r>
          </a:p>
          <a:p>
            <a:pPr algn="l"/>
            <a:r>
              <a:rPr lang="en-US" sz="1800" b="0" i="0" u="none" strike="noStrike" baseline="0" dirty="0">
                <a:solidFill>
                  <a:srgbClr val="073E87"/>
                </a:solidFill>
                <a:latin typeface="Calibri" panose="020F0502020204030204" pitchFamily="34" charset="0"/>
              </a:rPr>
              <a:t>Presentation: </a:t>
            </a:r>
            <a:r>
              <a:rPr lang="en-US" sz="1800" b="0" i="0" u="none" strike="noStrike" baseline="0" dirty="0">
                <a:solidFill>
                  <a:srgbClr val="073E87"/>
                </a:solidFill>
                <a:latin typeface="Candara" panose="020E0502030303020204" pitchFamily="34" charset="0"/>
              </a:rPr>
              <a:t>It is usually installed on a user's workstation. When started, the presentation server displays the R/3 menus within a window. This window is commonly known as the SAPGUI, or the user interface (or simply, the interface). </a:t>
            </a:r>
            <a:endParaRPr lang="en-US" sz="1800" b="0" i="0" u="none" strike="noStrike" baseline="0" dirty="0">
              <a:solidFill>
                <a:srgbClr val="073E87"/>
              </a:solidFill>
              <a:latin typeface="Calibri" panose="020F0502020204030204" pitchFamily="34" charset="0"/>
            </a:endParaRPr>
          </a:p>
          <a:p>
            <a:pPr algn="l"/>
            <a:r>
              <a:rPr lang="en-US" sz="1800" b="0" i="0" u="none" strike="noStrike" baseline="0" dirty="0">
                <a:solidFill>
                  <a:srgbClr val="073E87"/>
                </a:solidFill>
                <a:latin typeface="Candara" panose="020E0502030303020204" pitchFamily="34" charset="0"/>
              </a:rPr>
              <a:t>Basis : </a:t>
            </a:r>
            <a:r>
              <a:rPr lang="en-US" sz="1800" b="0" i="1" u="none" strike="noStrike" baseline="0" dirty="0">
                <a:solidFill>
                  <a:srgbClr val="073E87"/>
                </a:solidFill>
                <a:latin typeface="Candara" panose="020E0502030303020204" pitchFamily="34" charset="0"/>
              </a:rPr>
              <a:t>Basis </a:t>
            </a:r>
            <a:r>
              <a:rPr lang="en-US" sz="1800" b="0" i="0" u="none" strike="noStrike" baseline="0" dirty="0">
                <a:solidFill>
                  <a:srgbClr val="073E87"/>
                </a:solidFill>
                <a:latin typeface="Candara" panose="020E0502030303020204" pitchFamily="34" charset="0"/>
              </a:rPr>
              <a:t>is like an operating system for R/3. It sits between the ABAP/4 code and the computer's operating system. SAP likes to call it </a:t>
            </a:r>
            <a:r>
              <a:rPr lang="en-US" sz="1800" b="0" i="1" u="none" strike="noStrike" baseline="0" dirty="0">
                <a:solidFill>
                  <a:srgbClr val="073E87"/>
                </a:solidFill>
                <a:latin typeface="Candara" panose="020E0502030303020204" pitchFamily="34" charset="0"/>
              </a:rPr>
              <a:t>middleware </a:t>
            </a:r>
            <a:r>
              <a:rPr lang="en-US" sz="1800" b="0" i="0" u="none" strike="noStrike" baseline="0" dirty="0">
                <a:solidFill>
                  <a:srgbClr val="073E87"/>
                </a:solidFill>
                <a:latin typeface="Candara" panose="020E0502030303020204" pitchFamily="34" charset="0"/>
              </a:rPr>
              <a:t>because it sits in the middle, between ABAP/4 and the operating system. ABAP/4 cannot run directly on an operating system. It requires a set of programs (collectively called Basis) to load, interpret, and buffer its input and output. Basis provides the runtime environment for ABAP/4 programs.</a:t>
            </a:r>
          </a:p>
          <a:p>
            <a:pPr algn="l"/>
            <a:r>
              <a:rPr lang="en-US" sz="1800" b="0" i="0" u="none" strike="noStrike" baseline="0" dirty="0">
                <a:solidFill>
                  <a:srgbClr val="073E87"/>
                </a:solidFill>
                <a:latin typeface="Candara" panose="020E0502030303020204" pitchFamily="34" charset="0"/>
              </a:rPr>
              <a:t>Database: The database server is a set of executables that accept database requests from the application server. These requests are passed on to the RDBMS (Relation Database Management System). The RDBMS sends the data back to the database server, which then passes the information back to the application server. The application server in turn passes that information to your ABAP/4 program. </a:t>
            </a:r>
            <a:endParaRPr lang="en-US" dirty="0"/>
          </a:p>
        </p:txBody>
      </p:sp>
      <p:sp>
        <p:nvSpPr>
          <p:cNvPr id="4" name="Slide Number Placeholder 3"/>
          <p:cNvSpPr>
            <a:spLocks noGrp="1"/>
          </p:cNvSpPr>
          <p:nvPr>
            <p:ph type="sldNum" sz="quarter" idx="5"/>
          </p:nvPr>
        </p:nvSpPr>
        <p:spPr/>
        <p:txBody>
          <a:bodyPr/>
          <a:lstStyle/>
          <a:p>
            <a:fld id="{7701775E-EDE2-4DE5-A02D-A8BD8C6F6AC0}" type="slidenum">
              <a:rPr lang="en-US" smtClean="0"/>
              <a:t>12</a:t>
            </a:fld>
            <a:endParaRPr lang="en-US"/>
          </a:p>
        </p:txBody>
      </p:sp>
    </p:spTree>
    <p:extLst>
      <p:ext uri="{BB962C8B-B14F-4D97-AF65-F5344CB8AC3E}">
        <p14:creationId xmlns:p14="http://schemas.microsoft.com/office/powerpoint/2010/main" val="1686971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4/29/2021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4/29/2021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4/29/2021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4/29/2021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4/29/2021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4/29/2021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4/29/2021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help.sap.com/viewer/product/SAP_HANA_PLATFORM/2.0.05/en-US?task=discover_task" TargetMode="External"/><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hyperlink" Target="https://help.sap.com/viewer/de2486ee947e43e684d39702027f8a94/2.0.05/en-US"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www.anubhavtrainings.com/"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1754326"/>
          </a:xfrm>
          <a:prstGeom prst="rect">
            <a:avLst/>
          </a:prstGeom>
          <a:noFill/>
        </p:spPr>
        <p:txBody>
          <a:bodyPr wrap="square" rtlCol="0">
            <a:spAutoFit/>
          </a:bodyPr>
          <a:lstStyle/>
          <a:p>
            <a:r>
              <a:rPr lang="en-US" sz="5400" b="1" cap="all" spc="-150" dirty="0" smtClean="0">
                <a:solidFill>
                  <a:schemeClr val="accent3"/>
                </a:solidFill>
              </a:rPr>
              <a:t>Sap ABAP on Hana  &amp;</a:t>
            </a:r>
          </a:p>
          <a:p>
            <a:r>
              <a:rPr lang="en-US" sz="5400" b="1" cap="all" spc="-150" dirty="0" smtClean="0">
                <a:solidFill>
                  <a:schemeClr val="accent3"/>
                </a:solidFill>
              </a:rPr>
              <a:t>s/4hana trainings</a:t>
            </a:r>
            <a:endParaRPr lang="en-US" sz="5400" b="1" cap="all" spc="-150" dirty="0">
              <a:solidFill>
                <a:schemeClr val="accent3"/>
              </a:solidFill>
            </a:endParaRPr>
          </a:p>
        </p:txBody>
      </p:sp>
      <p:sp>
        <p:nvSpPr>
          <p:cNvPr id="5" name="TextBox 4"/>
          <p:cNvSpPr txBox="1"/>
          <p:nvPr/>
        </p:nvSpPr>
        <p:spPr>
          <a:xfrm>
            <a:off x="187367" y="2062424"/>
            <a:ext cx="6629399" cy="646331"/>
          </a:xfrm>
          <a:prstGeom prst="rect">
            <a:avLst/>
          </a:prstGeom>
          <a:noFill/>
        </p:spPr>
        <p:txBody>
          <a:bodyPr wrap="square" rtlCol="0">
            <a:spAutoFit/>
          </a:bodyPr>
          <a:lstStyle/>
          <a:p>
            <a:r>
              <a:rPr lang="en-US" sz="3600" spc="-150" dirty="0">
                <a:solidFill>
                  <a:schemeClr val="bg1"/>
                </a:solidFill>
              </a:rPr>
              <a:t>Anubhav Oberoy</a:t>
            </a:r>
          </a:p>
        </p:txBody>
      </p:sp>
      <p:pic>
        <p:nvPicPr>
          <p:cNvPr id="6" name="Picture 5">
            <a:extLst>
              <a:ext uri="{FF2B5EF4-FFF2-40B4-BE49-F238E27FC236}">
                <a16:creationId xmlns:a16="http://schemas.microsoft.com/office/drawing/2014/main" xmlns="" id="{B632F133-AC7B-4BFC-9A60-F9C1BF83B8C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28355" y="5017269"/>
            <a:ext cx="1863645" cy="1840731"/>
          </a:xfrm>
          <a:prstGeom prst="rect">
            <a:avLst/>
          </a:prstGeom>
        </p:spPr>
      </p:pic>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xmlns=""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dirty="0" smtClean="0">
                <a:latin typeface="Arial" panose="020B0604020202020204" pitchFamily="34" charset="0"/>
              </a:rPr>
              <a:t>Concept of Delivery Unit</a:t>
            </a:r>
            <a:endParaRPr lang="en-US" b="0" i="0" dirty="0">
              <a:effectLst/>
              <a:latin typeface="Arial" panose="020B0604020202020204" pitchFamily="34" charset="0"/>
            </a:endParaRPr>
          </a:p>
        </p:txBody>
      </p:sp>
      <p:sp>
        <p:nvSpPr>
          <p:cNvPr id="4" name="Footer Placeholder 45">
            <a:extLst>
              <a:ext uri="{FF2B5EF4-FFF2-40B4-BE49-F238E27FC236}">
                <a16:creationId xmlns:a16="http://schemas.microsoft.com/office/drawing/2014/main" xmlns=""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7" name="Picture 6">
            <a:extLst>
              <a:ext uri="{FF2B5EF4-FFF2-40B4-BE49-F238E27FC236}">
                <a16:creationId xmlns:a16="http://schemas.microsoft.com/office/drawing/2014/main" xmlns=""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3" name="Rectangle 2"/>
          <p:cNvSpPr/>
          <p:nvPr/>
        </p:nvSpPr>
        <p:spPr>
          <a:xfrm>
            <a:off x="304799" y="1009263"/>
            <a:ext cx="11489636" cy="923330"/>
          </a:xfrm>
          <a:prstGeom prst="rect">
            <a:avLst/>
          </a:prstGeom>
        </p:spPr>
        <p:txBody>
          <a:bodyPr wrap="square">
            <a:spAutoFit/>
          </a:bodyPr>
          <a:lstStyle/>
          <a:p>
            <a:r>
              <a:rPr lang="en-US" b="1" dirty="0">
                <a:solidFill>
                  <a:srgbClr val="202124"/>
                </a:solidFill>
                <a:latin typeface="arial" panose="020B0604020202020204" pitchFamily="34" charset="0"/>
              </a:rPr>
              <a:t>Delivery units</a:t>
            </a:r>
            <a:r>
              <a:rPr lang="en-US" dirty="0">
                <a:solidFill>
                  <a:srgbClr val="202124"/>
                </a:solidFill>
                <a:latin typeface="arial" panose="020B0604020202020204" pitchFamily="34" charset="0"/>
              </a:rPr>
              <a:t> are </a:t>
            </a:r>
            <a:r>
              <a:rPr lang="en-US" b="1" dirty="0">
                <a:solidFill>
                  <a:srgbClr val="202124"/>
                </a:solidFill>
                <a:latin typeface="arial" panose="020B0604020202020204" pitchFamily="34" charset="0"/>
              </a:rPr>
              <a:t>SAP HANA</a:t>
            </a:r>
            <a:r>
              <a:rPr lang="en-US" dirty="0">
                <a:solidFill>
                  <a:srgbClr val="202124"/>
                </a:solidFill>
                <a:latin typeface="arial" panose="020B0604020202020204" pitchFamily="34" charset="0"/>
              </a:rPr>
              <a:t> specific packages that can be used to install content, transport data models and applications developed on the </a:t>
            </a:r>
            <a:r>
              <a:rPr lang="en-US" b="1" dirty="0">
                <a:solidFill>
                  <a:srgbClr val="202124"/>
                </a:solidFill>
                <a:latin typeface="arial" panose="020B0604020202020204" pitchFamily="34" charset="0"/>
              </a:rPr>
              <a:t>SAP HANA</a:t>
            </a:r>
            <a:r>
              <a:rPr lang="en-US" dirty="0">
                <a:solidFill>
                  <a:srgbClr val="202124"/>
                </a:solidFill>
                <a:latin typeface="arial" panose="020B0604020202020204" pitchFamily="34" charset="0"/>
              </a:rPr>
              <a:t> platform. The </a:t>
            </a:r>
            <a:r>
              <a:rPr lang="en-US" b="1" dirty="0">
                <a:solidFill>
                  <a:srgbClr val="202124"/>
                </a:solidFill>
                <a:latin typeface="arial" panose="020B0604020202020204" pitchFamily="34" charset="0"/>
              </a:rPr>
              <a:t>delivery unit</a:t>
            </a:r>
            <a:r>
              <a:rPr lang="en-US" dirty="0">
                <a:solidFill>
                  <a:srgbClr val="202124"/>
                </a:solidFill>
                <a:latin typeface="arial" panose="020B0604020202020204" pitchFamily="34" charset="0"/>
              </a:rPr>
              <a:t> management window can be accessed through the 'Modeler Perspective' in </a:t>
            </a:r>
            <a:r>
              <a:rPr lang="en-US" b="1" dirty="0">
                <a:solidFill>
                  <a:srgbClr val="202124"/>
                </a:solidFill>
                <a:latin typeface="arial" panose="020B0604020202020204" pitchFamily="34" charset="0"/>
              </a:rPr>
              <a:t>SAP HANA</a:t>
            </a:r>
            <a:r>
              <a:rPr lang="en-US" dirty="0">
                <a:solidFill>
                  <a:srgbClr val="202124"/>
                </a:solidFill>
                <a:latin typeface="arial" panose="020B0604020202020204" pitchFamily="34" charset="0"/>
              </a:rPr>
              <a:t> Studio.</a:t>
            </a:r>
            <a:endParaRPr lang="en-US" dirty="0"/>
          </a:p>
        </p:txBody>
      </p:sp>
      <p:pic>
        <p:nvPicPr>
          <p:cNvPr id="6146" name="Picture 2" descr="http://3.bp.blogspot.com/-v_EXQ5_aBRQ/Vk7B0eGrA6I/AAAAAAAABTM/rkFPl6Qgoe8/s1600/Delivery-Unit-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657" y="1963947"/>
            <a:ext cx="8562023" cy="4501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6072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xmlns="" id="{F07FC580-E2AB-4C55-8C95-D5E077A1D127}"/>
              </a:ext>
            </a:extLst>
          </p:cNvPr>
          <p:cNvSpPr txBox="1">
            <a:spLocks/>
          </p:cNvSpPr>
          <p:nvPr/>
        </p:nvSpPr>
        <p:spPr>
          <a:xfrm>
            <a:off x="5121565" y="2468537"/>
            <a:ext cx="3999345"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8000" b="1" dirty="0"/>
              <a:t>Break</a:t>
            </a:r>
            <a:endParaRPr lang="en-US" b="1" dirty="0"/>
          </a:p>
        </p:txBody>
      </p:sp>
      <p:sp>
        <p:nvSpPr>
          <p:cNvPr id="4" name="Footer Placeholder 45">
            <a:extLst>
              <a:ext uri="{FF2B5EF4-FFF2-40B4-BE49-F238E27FC236}">
                <a16:creationId xmlns:a16="http://schemas.microsoft.com/office/drawing/2014/main" xmlns=""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1026" name="Picture 2" descr="Coffee break line icon clock and cup Royalty Free Vector">
            <a:extLst>
              <a:ext uri="{FF2B5EF4-FFF2-40B4-BE49-F238E27FC236}">
                <a16:creationId xmlns:a16="http://schemas.microsoft.com/office/drawing/2014/main" xmlns="" id="{ECB33168-3F45-4992-99CB-0ADDAF54E894}"/>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176" b="11918"/>
          <a:stretch/>
        </p:blipFill>
        <p:spPr bwMode="auto">
          <a:xfrm>
            <a:off x="2634730" y="1969714"/>
            <a:ext cx="2436034" cy="220749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xmlns="" id="{B632F133-AC7B-4BFC-9A60-F9C1BF83B8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Tree>
    <p:extLst>
      <p:ext uri="{BB962C8B-B14F-4D97-AF65-F5344CB8AC3E}">
        <p14:creationId xmlns:p14="http://schemas.microsoft.com/office/powerpoint/2010/main" val="35796907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xmlns=""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How to Consume HANA Objects </a:t>
            </a:r>
            <a:endParaRPr lang="en-US" b="1" dirty="0"/>
          </a:p>
        </p:txBody>
      </p:sp>
      <p:sp>
        <p:nvSpPr>
          <p:cNvPr id="4" name="Footer Placeholder 45">
            <a:extLst>
              <a:ext uri="{FF2B5EF4-FFF2-40B4-BE49-F238E27FC236}">
                <a16:creationId xmlns:a16="http://schemas.microsoft.com/office/drawing/2014/main" xmlns=""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18" name="Picture 17">
            <a:extLst>
              <a:ext uri="{FF2B5EF4-FFF2-40B4-BE49-F238E27FC236}">
                <a16:creationId xmlns:a16="http://schemas.microsoft.com/office/drawing/2014/main" xmlns="" id="{B632F133-AC7B-4BFC-9A60-F9C1BF83B8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43" name="Oval 42">
            <a:extLst>
              <a:ext uri="{FF2B5EF4-FFF2-40B4-BE49-F238E27FC236}">
                <a16:creationId xmlns:a16="http://schemas.microsoft.com/office/drawing/2014/main" xmlns="" id="{5EDED6B7-DEE6-4F21-AAE5-4CF3B8DD4BFE}"/>
              </a:ext>
            </a:extLst>
          </p:cNvPr>
          <p:cNvSpPr/>
          <p:nvPr/>
        </p:nvSpPr>
        <p:spPr>
          <a:xfrm>
            <a:off x="5660781" y="2356338"/>
            <a:ext cx="624254" cy="5539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xmlns="" id="{CE8480C2-8C6B-440A-B115-B0A14FD10C4A}"/>
              </a:ext>
            </a:extLst>
          </p:cNvPr>
          <p:cNvSpPr/>
          <p:nvPr/>
        </p:nvSpPr>
        <p:spPr>
          <a:xfrm>
            <a:off x="11013831" y="2356339"/>
            <a:ext cx="624254" cy="5539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a:extLst>
              <a:ext uri="{FF2B5EF4-FFF2-40B4-BE49-F238E27FC236}">
                <a16:creationId xmlns:a16="http://schemas.microsoft.com/office/drawing/2014/main" xmlns="" id="{684A7BE5-AFFE-4A99-AA57-5B5075310DB8}"/>
              </a:ext>
            </a:extLst>
          </p:cNvPr>
          <p:cNvCxnSpPr>
            <a:endCxn id="43" idx="2"/>
          </p:cNvCxnSpPr>
          <p:nvPr/>
        </p:nvCxnSpPr>
        <p:spPr>
          <a:xfrm flipV="1">
            <a:off x="931985" y="2633296"/>
            <a:ext cx="472879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xmlns="" id="{03BEE7B6-2868-4080-A251-D3DA9917820B}"/>
              </a:ext>
            </a:extLst>
          </p:cNvPr>
          <p:cNvCxnSpPr>
            <a:stCxn id="43" idx="6"/>
            <a:endCxn id="44" idx="2"/>
          </p:cNvCxnSpPr>
          <p:nvPr/>
        </p:nvCxnSpPr>
        <p:spPr>
          <a:xfrm>
            <a:off x="6285035" y="2633296"/>
            <a:ext cx="472879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xmlns="" id="{EC47A460-044D-45B8-8802-AD0DD586FE59}"/>
              </a:ext>
            </a:extLst>
          </p:cNvPr>
          <p:cNvSpPr txBox="1"/>
          <p:nvPr/>
        </p:nvSpPr>
        <p:spPr>
          <a:xfrm>
            <a:off x="4746381" y="1674839"/>
            <a:ext cx="2453054" cy="646331"/>
          </a:xfrm>
          <a:prstGeom prst="rect">
            <a:avLst/>
          </a:prstGeom>
          <a:noFill/>
        </p:spPr>
        <p:txBody>
          <a:bodyPr wrap="square" rtlCol="0">
            <a:spAutoFit/>
          </a:bodyPr>
          <a:lstStyle/>
          <a:p>
            <a:r>
              <a:rPr lang="en-US" dirty="0"/>
              <a:t>SAP NW 7.4 SP2&gt;</a:t>
            </a:r>
          </a:p>
          <a:p>
            <a:r>
              <a:rPr lang="en-US" dirty="0"/>
              <a:t>View Proxy</a:t>
            </a:r>
          </a:p>
        </p:txBody>
      </p:sp>
      <p:sp>
        <p:nvSpPr>
          <p:cNvPr id="48" name="TextBox 47">
            <a:extLst>
              <a:ext uri="{FF2B5EF4-FFF2-40B4-BE49-F238E27FC236}">
                <a16:creationId xmlns:a16="http://schemas.microsoft.com/office/drawing/2014/main" xmlns="" id="{70E44C57-C9C6-4BF0-9938-2DAB5855A7C3}"/>
              </a:ext>
            </a:extLst>
          </p:cNvPr>
          <p:cNvSpPr txBox="1"/>
          <p:nvPr/>
        </p:nvSpPr>
        <p:spPr>
          <a:xfrm>
            <a:off x="4070243" y="2976149"/>
            <a:ext cx="3634749" cy="3170099"/>
          </a:xfrm>
          <a:prstGeom prst="rect">
            <a:avLst/>
          </a:prstGeom>
          <a:noFill/>
        </p:spPr>
        <p:txBody>
          <a:bodyPr wrap="square" rtlCol="0">
            <a:spAutoFit/>
          </a:bodyPr>
          <a:lstStyle/>
          <a:p>
            <a:r>
              <a:rPr lang="en-US" b="1" dirty="0"/>
              <a:t>View Proxy</a:t>
            </a:r>
          </a:p>
          <a:p>
            <a:r>
              <a:rPr lang="en-US" sz="1400" dirty="0"/>
              <a:t>We can use a proxy object in abap which allows us to point directly to the RUNTIME object of calculation view in HANA. </a:t>
            </a:r>
          </a:p>
          <a:p>
            <a:r>
              <a:rPr lang="en-US" sz="1400" dirty="0"/>
              <a:t>Is a DDIC view which is just a bridge to our HANA view. This is a bottom-up approach which means we can only create proxy if we have HANA view created already.</a:t>
            </a:r>
          </a:p>
          <a:p>
            <a:r>
              <a:rPr lang="en-US" sz="1400" dirty="0"/>
              <a:t>Pros:</a:t>
            </a:r>
          </a:p>
          <a:p>
            <a:pPr marL="171450" indent="-171450">
              <a:buFontTx/>
              <a:buChar char="-"/>
            </a:pPr>
            <a:r>
              <a:rPr lang="en-US" sz="1400" dirty="0"/>
              <a:t>Its easy</a:t>
            </a:r>
          </a:p>
          <a:p>
            <a:pPr marL="171450" indent="-171450">
              <a:buFontTx/>
              <a:buChar char="-"/>
            </a:pPr>
            <a:r>
              <a:rPr lang="en-US" sz="1400" dirty="0"/>
              <a:t>All kinds of HANA views using this</a:t>
            </a:r>
          </a:p>
          <a:p>
            <a:r>
              <a:rPr lang="en-US" sz="1400" dirty="0"/>
              <a:t>Cons:</a:t>
            </a:r>
          </a:p>
          <a:p>
            <a:pPr marL="171450" indent="-171450">
              <a:buFontTx/>
              <a:buChar char="-"/>
            </a:pPr>
            <a:r>
              <a:rPr lang="en-US" sz="1400" dirty="0"/>
              <a:t>Lifecycle is a challenge</a:t>
            </a:r>
          </a:p>
          <a:p>
            <a:pPr marL="171450" indent="-171450">
              <a:buFontTx/>
              <a:buChar char="-"/>
            </a:pPr>
            <a:r>
              <a:rPr lang="en-US" sz="1400" dirty="0"/>
              <a:t>Synchronization</a:t>
            </a:r>
          </a:p>
        </p:txBody>
      </p:sp>
      <p:sp>
        <p:nvSpPr>
          <p:cNvPr id="49" name="Rectangle 48">
            <a:extLst>
              <a:ext uri="{FF2B5EF4-FFF2-40B4-BE49-F238E27FC236}">
                <a16:creationId xmlns:a16="http://schemas.microsoft.com/office/drawing/2014/main" xmlns="" id="{25AB1A70-6372-43EC-851F-1D505D785C9E}"/>
              </a:ext>
            </a:extLst>
          </p:cNvPr>
          <p:cNvSpPr/>
          <p:nvPr/>
        </p:nvSpPr>
        <p:spPr>
          <a:xfrm>
            <a:off x="3810732" y="6182664"/>
            <a:ext cx="1230923" cy="369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Caln View</a:t>
            </a:r>
          </a:p>
        </p:txBody>
      </p:sp>
      <p:sp>
        <p:nvSpPr>
          <p:cNvPr id="50" name="Rectangle 49">
            <a:extLst>
              <a:ext uri="{FF2B5EF4-FFF2-40B4-BE49-F238E27FC236}">
                <a16:creationId xmlns:a16="http://schemas.microsoft.com/office/drawing/2014/main" xmlns="" id="{768B6D6D-5E9C-4C87-A371-2BE3C7FF6C3E}"/>
              </a:ext>
            </a:extLst>
          </p:cNvPr>
          <p:cNvSpPr/>
          <p:nvPr/>
        </p:nvSpPr>
        <p:spPr>
          <a:xfrm>
            <a:off x="6338520" y="6180387"/>
            <a:ext cx="1496157" cy="369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HANA View</a:t>
            </a:r>
          </a:p>
        </p:txBody>
      </p:sp>
      <p:cxnSp>
        <p:nvCxnSpPr>
          <p:cNvPr id="51" name="Straight Arrow Connector 50">
            <a:extLst>
              <a:ext uri="{FF2B5EF4-FFF2-40B4-BE49-F238E27FC236}">
                <a16:creationId xmlns:a16="http://schemas.microsoft.com/office/drawing/2014/main" xmlns="" id="{4AD216C2-92A6-4AB8-AD33-798F18CEE5C1}"/>
              </a:ext>
            </a:extLst>
          </p:cNvPr>
          <p:cNvCxnSpPr>
            <a:cxnSpLocks/>
            <a:stCxn id="49" idx="3"/>
            <a:endCxn id="50" idx="1"/>
          </p:cNvCxnSpPr>
          <p:nvPr/>
        </p:nvCxnSpPr>
        <p:spPr>
          <a:xfrm flipV="1">
            <a:off x="5041655" y="6365051"/>
            <a:ext cx="1296865" cy="2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xmlns="" id="{51375CBE-1A57-4F40-A9F2-3A29D4044249}"/>
              </a:ext>
            </a:extLst>
          </p:cNvPr>
          <p:cNvSpPr txBox="1"/>
          <p:nvPr/>
        </p:nvSpPr>
        <p:spPr>
          <a:xfrm>
            <a:off x="5240947" y="6091187"/>
            <a:ext cx="1097573" cy="338554"/>
          </a:xfrm>
          <a:prstGeom prst="rect">
            <a:avLst/>
          </a:prstGeom>
          <a:noFill/>
        </p:spPr>
        <p:txBody>
          <a:bodyPr wrap="square" rtlCol="0">
            <a:spAutoFit/>
          </a:bodyPr>
          <a:lstStyle/>
          <a:p>
            <a:r>
              <a:rPr lang="en-US" sz="1600" b="1" dirty="0"/>
              <a:t>active</a:t>
            </a:r>
          </a:p>
        </p:txBody>
      </p:sp>
      <p:sp>
        <p:nvSpPr>
          <p:cNvPr id="53" name="TextBox 52">
            <a:extLst>
              <a:ext uri="{FF2B5EF4-FFF2-40B4-BE49-F238E27FC236}">
                <a16:creationId xmlns:a16="http://schemas.microsoft.com/office/drawing/2014/main" xmlns="" id="{6FFD856B-03D8-43F7-AA16-FACF7D0F42DE}"/>
              </a:ext>
            </a:extLst>
          </p:cNvPr>
          <p:cNvSpPr txBox="1"/>
          <p:nvPr/>
        </p:nvSpPr>
        <p:spPr>
          <a:xfrm>
            <a:off x="163528" y="2998177"/>
            <a:ext cx="3634749" cy="3600986"/>
          </a:xfrm>
          <a:prstGeom prst="rect">
            <a:avLst/>
          </a:prstGeom>
          <a:noFill/>
        </p:spPr>
        <p:txBody>
          <a:bodyPr wrap="square" rtlCol="0">
            <a:spAutoFit/>
          </a:bodyPr>
          <a:lstStyle/>
          <a:p>
            <a:r>
              <a:rPr lang="en-US" b="1" dirty="0"/>
              <a:t>ADBC</a:t>
            </a:r>
          </a:p>
          <a:p>
            <a:pPr algn="just"/>
            <a:r>
              <a:rPr lang="en-US" sz="1400" dirty="0"/>
              <a:t>ABAP Database Connectivity</a:t>
            </a:r>
          </a:p>
          <a:p>
            <a:pPr algn="just"/>
            <a:r>
              <a:rPr lang="en-US" sz="1400" dirty="0"/>
              <a:t>SAP offers built-in framework called ADBC framework which allows us to bypass the DB abstraction layer and directly communicate with underlaying DB. In this communication, we need to use Native SQL.</a:t>
            </a:r>
          </a:p>
          <a:p>
            <a:r>
              <a:rPr lang="en-US" sz="1400" dirty="0"/>
              <a:t>Pros</a:t>
            </a:r>
          </a:p>
          <a:p>
            <a:pPr marL="285750" indent="-285750">
              <a:buFontTx/>
              <a:buChar char="-"/>
            </a:pPr>
            <a:r>
              <a:rPr lang="en-US" sz="1400" dirty="0"/>
              <a:t>Allows all sorts of calls to DB</a:t>
            </a:r>
          </a:p>
          <a:p>
            <a:pPr marL="285750" indent="-285750">
              <a:buFontTx/>
              <a:buChar char="-"/>
            </a:pPr>
            <a:r>
              <a:rPr lang="en-US" sz="1400" dirty="0"/>
              <a:t>Native SQL </a:t>
            </a:r>
          </a:p>
          <a:p>
            <a:pPr marL="285750" indent="-285750">
              <a:buFontTx/>
              <a:buChar char="-"/>
            </a:pPr>
            <a:r>
              <a:rPr lang="en-US" sz="1400" dirty="0"/>
              <a:t>Only approach for lower NW</a:t>
            </a:r>
          </a:p>
          <a:p>
            <a:r>
              <a:rPr lang="en-US" sz="1400" dirty="0"/>
              <a:t>Cons</a:t>
            </a:r>
          </a:p>
          <a:p>
            <a:pPr marL="285750" indent="-285750">
              <a:buFontTx/>
              <a:buChar char="-"/>
            </a:pPr>
            <a:r>
              <a:rPr lang="en-US" sz="1400" dirty="0"/>
              <a:t>Too technical</a:t>
            </a:r>
          </a:p>
          <a:p>
            <a:pPr marL="285750" indent="-285750">
              <a:buFontTx/>
              <a:buChar char="-"/>
            </a:pPr>
            <a:r>
              <a:rPr lang="en-US" sz="1400" dirty="0"/>
              <a:t>Debugging is difficult</a:t>
            </a:r>
          </a:p>
          <a:p>
            <a:pPr marL="285750" indent="-285750">
              <a:buFontTx/>
              <a:buChar char="-"/>
            </a:pPr>
            <a:r>
              <a:rPr lang="en-US" sz="1400" dirty="0"/>
              <a:t>Error handling</a:t>
            </a:r>
          </a:p>
        </p:txBody>
      </p:sp>
      <p:sp>
        <p:nvSpPr>
          <p:cNvPr id="54" name="TextBox 53">
            <a:extLst>
              <a:ext uri="{FF2B5EF4-FFF2-40B4-BE49-F238E27FC236}">
                <a16:creationId xmlns:a16="http://schemas.microsoft.com/office/drawing/2014/main" xmlns="" id="{D52C0263-01D0-4872-9F54-85391758B942}"/>
              </a:ext>
            </a:extLst>
          </p:cNvPr>
          <p:cNvSpPr txBox="1"/>
          <p:nvPr/>
        </p:nvSpPr>
        <p:spPr>
          <a:xfrm>
            <a:off x="8497875" y="2945423"/>
            <a:ext cx="3634749" cy="2523768"/>
          </a:xfrm>
          <a:prstGeom prst="rect">
            <a:avLst/>
          </a:prstGeom>
          <a:noFill/>
        </p:spPr>
        <p:txBody>
          <a:bodyPr wrap="square" rtlCol="0">
            <a:spAutoFit/>
          </a:bodyPr>
          <a:lstStyle/>
          <a:p>
            <a:r>
              <a:rPr lang="en-US" b="1" dirty="0"/>
              <a:t>Mr. X – ABAP CDS</a:t>
            </a:r>
          </a:p>
          <a:p>
            <a:r>
              <a:rPr lang="en-US" sz="1600" dirty="0"/>
              <a:t>It is a top down approach. No need to create views in HANA directly, in fact we don’t allow you to connect to HANA at all. You create me in ABAP system, activate me and I will create HANA view in HDB for you. You will get similar performance and additional benefits also.</a:t>
            </a:r>
          </a:p>
          <a:p>
            <a:r>
              <a:rPr lang="en-US" sz="1600" dirty="0"/>
              <a:t>Greatly simplifies lifecycle.</a:t>
            </a:r>
          </a:p>
          <a:p>
            <a:endParaRPr lang="en-US" sz="1200" dirty="0"/>
          </a:p>
        </p:txBody>
      </p:sp>
      <p:sp>
        <p:nvSpPr>
          <p:cNvPr id="55" name="Oval 54">
            <a:extLst>
              <a:ext uri="{FF2B5EF4-FFF2-40B4-BE49-F238E27FC236}">
                <a16:creationId xmlns:a16="http://schemas.microsoft.com/office/drawing/2014/main" xmlns="" id="{B2A83233-5ED6-46B2-B40B-199E294EEC67}"/>
              </a:ext>
            </a:extLst>
          </p:cNvPr>
          <p:cNvSpPr/>
          <p:nvPr/>
        </p:nvSpPr>
        <p:spPr>
          <a:xfrm>
            <a:off x="307731" y="2356339"/>
            <a:ext cx="624254" cy="5539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xmlns="" id="{8EB8AB89-A46F-4261-BE8D-43C037CBBD65}"/>
              </a:ext>
            </a:extLst>
          </p:cNvPr>
          <p:cNvSpPr txBox="1"/>
          <p:nvPr/>
        </p:nvSpPr>
        <p:spPr>
          <a:xfrm>
            <a:off x="307731" y="1644113"/>
            <a:ext cx="2453054" cy="646331"/>
          </a:xfrm>
          <a:prstGeom prst="rect">
            <a:avLst/>
          </a:prstGeom>
          <a:noFill/>
        </p:spPr>
        <p:txBody>
          <a:bodyPr wrap="square" rtlCol="0">
            <a:spAutoFit/>
          </a:bodyPr>
          <a:lstStyle/>
          <a:p>
            <a:r>
              <a:rPr lang="en-US" dirty="0"/>
              <a:t>&lt; SAP NW 7.4</a:t>
            </a:r>
          </a:p>
          <a:p>
            <a:r>
              <a:rPr lang="en-US" dirty="0"/>
              <a:t>Side Car Scenario</a:t>
            </a:r>
          </a:p>
        </p:txBody>
      </p:sp>
      <p:sp>
        <p:nvSpPr>
          <p:cNvPr id="57" name="TextBox 56">
            <a:extLst>
              <a:ext uri="{FF2B5EF4-FFF2-40B4-BE49-F238E27FC236}">
                <a16:creationId xmlns:a16="http://schemas.microsoft.com/office/drawing/2014/main" xmlns="" id="{746EBFA6-3AA2-4A82-8D4C-08C37E9A6C67}"/>
              </a:ext>
            </a:extLst>
          </p:cNvPr>
          <p:cNvSpPr txBox="1"/>
          <p:nvPr/>
        </p:nvSpPr>
        <p:spPr>
          <a:xfrm>
            <a:off x="9656124" y="1710008"/>
            <a:ext cx="2453054" cy="646331"/>
          </a:xfrm>
          <a:prstGeom prst="rect">
            <a:avLst/>
          </a:prstGeom>
          <a:noFill/>
        </p:spPr>
        <p:txBody>
          <a:bodyPr wrap="square" rtlCol="0">
            <a:spAutoFit/>
          </a:bodyPr>
          <a:lstStyle/>
          <a:p>
            <a:r>
              <a:rPr lang="en-US" dirty="0"/>
              <a:t>SAP NW 7.4 SP6&gt;</a:t>
            </a:r>
          </a:p>
          <a:p>
            <a:r>
              <a:rPr lang="en-US" b="1" dirty="0"/>
              <a:t>Mr. X</a:t>
            </a:r>
          </a:p>
        </p:txBody>
      </p:sp>
    </p:spTree>
    <p:extLst>
      <p:ext uri="{BB962C8B-B14F-4D97-AF65-F5344CB8AC3E}">
        <p14:creationId xmlns:p14="http://schemas.microsoft.com/office/powerpoint/2010/main" val="11797454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xmlns=""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View Proxy</a:t>
            </a:r>
            <a:endParaRPr lang="en-US" b="1" dirty="0"/>
          </a:p>
        </p:txBody>
      </p:sp>
      <p:sp>
        <p:nvSpPr>
          <p:cNvPr id="4" name="Footer Placeholder 45">
            <a:extLst>
              <a:ext uri="{FF2B5EF4-FFF2-40B4-BE49-F238E27FC236}">
                <a16:creationId xmlns:a16="http://schemas.microsoft.com/office/drawing/2014/main" xmlns=""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6" name="Picture 5">
            <a:extLst>
              <a:ext uri="{FF2B5EF4-FFF2-40B4-BE49-F238E27FC236}">
                <a16:creationId xmlns:a16="http://schemas.microsoft.com/office/drawing/2014/main" xmlns=""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8" name="Rectangle 7">
            <a:extLst>
              <a:ext uri="{FF2B5EF4-FFF2-40B4-BE49-F238E27FC236}">
                <a16:creationId xmlns:a16="http://schemas.microsoft.com/office/drawing/2014/main" xmlns="" id="{A7AB4BE2-B0DE-407A-B951-EB87377D75D3}"/>
              </a:ext>
            </a:extLst>
          </p:cNvPr>
          <p:cNvSpPr/>
          <p:nvPr/>
        </p:nvSpPr>
        <p:spPr>
          <a:xfrm>
            <a:off x="163528" y="1301017"/>
            <a:ext cx="5454757" cy="23837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ABAP Layer(Application Server)</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9" name="Rectangle 8">
            <a:extLst>
              <a:ext uri="{FF2B5EF4-FFF2-40B4-BE49-F238E27FC236}">
                <a16:creationId xmlns:a16="http://schemas.microsoft.com/office/drawing/2014/main" xmlns="" id="{E50CD7C3-C713-422B-A971-6E409BA7BBEA}"/>
              </a:ext>
            </a:extLst>
          </p:cNvPr>
          <p:cNvSpPr/>
          <p:nvPr/>
        </p:nvSpPr>
        <p:spPr>
          <a:xfrm>
            <a:off x="1246957" y="2144462"/>
            <a:ext cx="4201424" cy="11624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xmlns="" id="{3956E860-A32C-4517-B1A6-CE407B5D2FD9}"/>
              </a:ext>
            </a:extLst>
          </p:cNvPr>
          <p:cNvSpPr/>
          <p:nvPr/>
        </p:nvSpPr>
        <p:spPr>
          <a:xfrm>
            <a:off x="163527" y="4008129"/>
            <a:ext cx="5454757" cy="238372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Database Layer(HANA)</a:t>
            </a:r>
          </a:p>
        </p:txBody>
      </p:sp>
      <p:sp>
        <p:nvSpPr>
          <p:cNvPr id="11" name="Rectangle 10">
            <a:extLst>
              <a:ext uri="{FF2B5EF4-FFF2-40B4-BE49-F238E27FC236}">
                <a16:creationId xmlns:a16="http://schemas.microsoft.com/office/drawing/2014/main" xmlns="" id="{4BE91B86-F76C-4E1E-B705-C06EEBE528CE}"/>
              </a:ext>
            </a:extLst>
          </p:cNvPr>
          <p:cNvSpPr/>
          <p:nvPr/>
        </p:nvSpPr>
        <p:spPr>
          <a:xfrm>
            <a:off x="1348886" y="5430344"/>
            <a:ext cx="1230923" cy="369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Caln View</a:t>
            </a:r>
          </a:p>
        </p:txBody>
      </p:sp>
      <p:sp>
        <p:nvSpPr>
          <p:cNvPr id="12" name="Rectangle 11">
            <a:extLst>
              <a:ext uri="{FF2B5EF4-FFF2-40B4-BE49-F238E27FC236}">
                <a16:creationId xmlns:a16="http://schemas.microsoft.com/office/drawing/2014/main" xmlns="" id="{7779FEE7-2466-4BEB-847F-B867D81460B1}"/>
              </a:ext>
            </a:extLst>
          </p:cNvPr>
          <p:cNvSpPr/>
          <p:nvPr/>
        </p:nvSpPr>
        <p:spPr>
          <a:xfrm>
            <a:off x="3823189" y="5411602"/>
            <a:ext cx="1496157" cy="369327"/>
          </a:xfrm>
          <a:prstGeom prst="rect">
            <a:avLst/>
          </a:prstGeom>
          <a:solidFill>
            <a:schemeClr val="accent4">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HANA View</a:t>
            </a:r>
          </a:p>
        </p:txBody>
      </p:sp>
      <p:cxnSp>
        <p:nvCxnSpPr>
          <p:cNvPr id="13" name="Straight Arrow Connector 12">
            <a:extLst>
              <a:ext uri="{FF2B5EF4-FFF2-40B4-BE49-F238E27FC236}">
                <a16:creationId xmlns:a16="http://schemas.microsoft.com/office/drawing/2014/main" xmlns="" id="{04FEFD5A-580F-419A-AC00-DDEA87F3B25C}"/>
              </a:ext>
            </a:extLst>
          </p:cNvPr>
          <p:cNvCxnSpPr>
            <a:cxnSpLocks/>
            <a:stCxn id="11" idx="3"/>
            <a:endCxn id="12" idx="1"/>
          </p:cNvCxnSpPr>
          <p:nvPr/>
        </p:nvCxnSpPr>
        <p:spPr>
          <a:xfrm flipV="1">
            <a:off x="2579809" y="5596266"/>
            <a:ext cx="1243380" cy="18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xmlns="" id="{D784CD34-E7D6-4913-8B5A-E5FDABBCBA50}"/>
              </a:ext>
            </a:extLst>
          </p:cNvPr>
          <p:cNvSpPr txBox="1"/>
          <p:nvPr/>
        </p:nvSpPr>
        <p:spPr>
          <a:xfrm>
            <a:off x="2779101" y="5352125"/>
            <a:ext cx="1097573" cy="338554"/>
          </a:xfrm>
          <a:prstGeom prst="rect">
            <a:avLst/>
          </a:prstGeom>
          <a:noFill/>
        </p:spPr>
        <p:txBody>
          <a:bodyPr wrap="square" rtlCol="0">
            <a:spAutoFit/>
          </a:bodyPr>
          <a:lstStyle/>
          <a:p>
            <a:r>
              <a:rPr lang="en-US" sz="1600" b="1" dirty="0"/>
              <a:t>active</a:t>
            </a:r>
          </a:p>
        </p:txBody>
      </p:sp>
      <p:cxnSp>
        <p:nvCxnSpPr>
          <p:cNvPr id="16" name="Straight Arrow Connector 15">
            <a:extLst>
              <a:ext uri="{FF2B5EF4-FFF2-40B4-BE49-F238E27FC236}">
                <a16:creationId xmlns:a16="http://schemas.microsoft.com/office/drawing/2014/main" xmlns="" id="{F333D9F9-DCF4-4E7C-B75B-210E36A3F396}"/>
              </a:ext>
            </a:extLst>
          </p:cNvPr>
          <p:cNvCxnSpPr/>
          <p:nvPr/>
        </p:nvCxnSpPr>
        <p:spPr>
          <a:xfrm flipV="1">
            <a:off x="4572000" y="3253916"/>
            <a:ext cx="0" cy="2176428"/>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7" name="Rectangle 16">
            <a:extLst>
              <a:ext uri="{FF2B5EF4-FFF2-40B4-BE49-F238E27FC236}">
                <a16:creationId xmlns:a16="http://schemas.microsoft.com/office/drawing/2014/main" xmlns="" id="{E448D40D-76A1-48C7-A5F1-938AFED26ECD}"/>
              </a:ext>
            </a:extLst>
          </p:cNvPr>
          <p:cNvSpPr/>
          <p:nvPr/>
        </p:nvSpPr>
        <p:spPr>
          <a:xfrm>
            <a:off x="3778867" y="2787924"/>
            <a:ext cx="1586266" cy="46599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View Proxy</a:t>
            </a:r>
          </a:p>
        </p:txBody>
      </p:sp>
      <p:sp>
        <p:nvSpPr>
          <p:cNvPr id="18" name="Rectangle: Rounded Corners 12">
            <a:extLst>
              <a:ext uri="{FF2B5EF4-FFF2-40B4-BE49-F238E27FC236}">
                <a16:creationId xmlns:a16="http://schemas.microsoft.com/office/drawing/2014/main" xmlns="" id="{66121FE7-032B-403A-9995-7F07C03CF2F1}"/>
              </a:ext>
            </a:extLst>
          </p:cNvPr>
          <p:cNvSpPr/>
          <p:nvPr/>
        </p:nvSpPr>
        <p:spPr>
          <a:xfrm>
            <a:off x="1508978" y="2752144"/>
            <a:ext cx="1675668" cy="53755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ABAP Program</a:t>
            </a:r>
          </a:p>
        </p:txBody>
      </p:sp>
      <p:cxnSp>
        <p:nvCxnSpPr>
          <p:cNvPr id="19" name="Straight Arrow Connector 18">
            <a:extLst>
              <a:ext uri="{FF2B5EF4-FFF2-40B4-BE49-F238E27FC236}">
                <a16:creationId xmlns:a16="http://schemas.microsoft.com/office/drawing/2014/main" xmlns="" id="{CE83A2AB-24B5-41C2-AD84-8D634414CB01}"/>
              </a:ext>
            </a:extLst>
          </p:cNvPr>
          <p:cNvCxnSpPr>
            <a:stCxn id="17" idx="1"/>
            <a:endCxn id="18" idx="3"/>
          </p:cNvCxnSpPr>
          <p:nvPr/>
        </p:nvCxnSpPr>
        <p:spPr>
          <a:xfrm flipH="1" flipV="1">
            <a:off x="3184646" y="3020919"/>
            <a:ext cx="594221" cy="1"/>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20" name="Rectangle 19">
            <a:extLst>
              <a:ext uri="{FF2B5EF4-FFF2-40B4-BE49-F238E27FC236}">
                <a16:creationId xmlns:a16="http://schemas.microsoft.com/office/drawing/2014/main" xmlns="" id="{AD79EAE9-1490-438F-AF90-FC92A81230F4}"/>
              </a:ext>
            </a:extLst>
          </p:cNvPr>
          <p:cNvSpPr/>
          <p:nvPr/>
        </p:nvSpPr>
        <p:spPr>
          <a:xfrm>
            <a:off x="6536570" y="1301017"/>
            <a:ext cx="5454757" cy="23837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ABAP Layer(Application Server)</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21" name="Rectangle 20">
            <a:extLst>
              <a:ext uri="{FF2B5EF4-FFF2-40B4-BE49-F238E27FC236}">
                <a16:creationId xmlns:a16="http://schemas.microsoft.com/office/drawing/2014/main" xmlns="" id="{A88EB17E-E1DD-41F8-A449-63746FD11C20}"/>
              </a:ext>
            </a:extLst>
          </p:cNvPr>
          <p:cNvSpPr/>
          <p:nvPr/>
        </p:nvSpPr>
        <p:spPr>
          <a:xfrm>
            <a:off x="6536569" y="4008129"/>
            <a:ext cx="5454757" cy="238372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Database Layer(HANA)</a:t>
            </a:r>
          </a:p>
        </p:txBody>
      </p:sp>
      <p:sp>
        <p:nvSpPr>
          <p:cNvPr id="22" name="Rectangle 21">
            <a:extLst>
              <a:ext uri="{FF2B5EF4-FFF2-40B4-BE49-F238E27FC236}">
                <a16:creationId xmlns:a16="http://schemas.microsoft.com/office/drawing/2014/main" xmlns="" id="{2D63FB64-1237-4F79-935A-F2911727EE1F}"/>
              </a:ext>
            </a:extLst>
          </p:cNvPr>
          <p:cNvSpPr/>
          <p:nvPr/>
        </p:nvSpPr>
        <p:spPr>
          <a:xfrm>
            <a:off x="7721928" y="5430344"/>
            <a:ext cx="1230923" cy="369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Caln View</a:t>
            </a:r>
          </a:p>
        </p:txBody>
      </p:sp>
      <p:sp>
        <p:nvSpPr>
          <p:cNvPr id="23" name="Rectangle 22">
            <a:extLst>
              <a:ext uri="{FF2B5EF4-FFF2-40B4-BE49-F238E27FC236}">
                <a16:creationId xmlns:a16="http://schemas.microsoft.com/office/drawing/2014/main" xmlns="" id="{C0AC936B-95BA-4601-B48F-673FF85C5F76}"/>
              </a:ext>
            </a:extLst>
          </p:cNvPr>
          <p:cNvSpPr/>
          <p:nvPr/>
        </p:nvSpPr>
        <p:spPr>
          <a:xfrm>
            <a:off x="10196231" y="5430345"/>
            <a:ext cx="1496157" cy="369327"/>
          </a:xfrm>
          <a:prstGeom prst="rect">
            <a:avLst/>
          </a:prstGeom>
          <a:solidFill>
            <a:schemeClr val="accent4">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HANA View</a:t>
            </a:r>
          </a:p>
        </p:txBody>
      </p:sp>
      <p:cxnSp>
        <p:nvCxnSpPr>
          <p:cNvPr id="24" name="Straight Arrow Connector 23">
            <a:extLst>
              <a:ext uri="{FF2B5EF4-FFF2-40B4-BE49-F238E27FC236}">
                <a16:creationId xmlns:a16="http://schemas.microsoft.com/office/drawing/2014/main" xmlns="" id="{20D0F6E2-0062-41DF-9DFF-7A61998133DA}"/>
              </a:ext>
            </a:extLst>
          </p:cNvPr>
          <p:cNvCxnSpPr>
            <a:cxnSpLocks/>
            <a:stCxn id="22" idx="3"/>
            <a:endCxn id="23" idx="1"/>
          </p:cNvCxnSpPr>
          <p:nvPr/>
        </p:nvCxnSpPr>
        <p:spPr>
          <a:xfrm>
            <a:off x="8952851" y="5615008"/>
            <a:ext cx="124338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xmlns="" id="{1643C02D-F42A-4046-8326-E3F6E844C438}"/>
              </a:ext>
            </a:extLst>
          </p:cNvPr>
          <p:cNvSpPr txBox="1"/>
          <p:nvPr/>
        </p:nvSpPr>
        <p:spPr>
          <a:xfrm>
            <a:off x="9152143" y="5352125"/>
            <a:ext cx="1097573" cy="338554"/>
          </a:xfrm>
          <a:prstGeom prst="rect">
            <a:avLst/>
          </a:prstGeom>
          <a:noFill/>
        </p:spPr>
        <p:txBody>
          <a:bodyPr wrap="square" rtlCol="0">
            <a:spAutoFit/>
          </a:bodyPr>
          <a:lstStyle/>
          <a:p>
            <a:r>
              <a:rPr lang="en-US" sz="1600" b="1" dirty="0"/>
              <a:t>active</a:t>
            </a:r>
          </a:p>
        </p:txBody>
      </p:sp>
      <p:cxnSp>
        <p:nvCxnSpPr>
          <p:cNvPr id="26" name="Straight Arrow Connector 25">
            <a:extLst>
              <a:ext uri="{FF2B5EF4-FFF2-40B4-BE49-F238E27FC236}">
                <a16:creationId xmlns:a16="http://schemas.microsoft.com/office/drawing/2014/main" xmlns="" id="{D010A600-703D-4543-B9FC-4B21378FF0B5}"/>
              </a:ext>
            </a:extLst>
          </p:cNvPr>
          <p:cNvCxnSpPr/>
          <p:nvPr/>
        </p:nvCxnSpPr>
        <p:spPr>
          <a:xfrm flipV="1">
            <a:off x="10945042" y="3253916"/>
            <a:ext cx="0" cy="2176428"/>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27" name="Rectangle 26">
            <a:extLst>
              <a:ext uri="{FF2B5EF4-FFF2-40B4-BE49-F238E27FC236}">
                <a16:creationId xmlns:a16="http://schemas.microsoft.com/office/drawing/2014/main" xmlns="" id="{164AA467-DC0C-4F57-93F3-C144CC815AEF}"/>
              </a:ext>
            </a:extLst>
          </p:cNvPr>
          <p:cNvSpPr/>
          <p:nvPr/>
        </p:nvSpPr>
        <p:spPr>
          <a:xfrm>
            <a:off x="10151909" y="2787924"/>
            <a:ext cx="1586266" cy="46599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View Proxy</a:t>
            </a:r>
          </a:p>
        </p:txBody>
      </p:sp>
      <p:sp>
        <p:nvSpPr>
          <p:cNvPr id="28" name="Rectangle: Rounded Corners 25">
            <a:extLst>
              <a:ext uri="{FF2B5EF4-FFF2-40B4-BE49-F238E27FC236}">
                <a16:creationId xmlns:a16="http://schemas.microsoft.com/office/drawing/2014/main" xmlns="" id="{0334E7BE-A1B4-42A2-897C-C11B0D4A0E30}"/>
              </a:ext>
            </a:extLst>
          </p:cNvPr>
          <p:cNvSpPr/>
          <p:nvPr/>
        </p:nvSpPr>
        <p:spPr>
          <a:xfrm>
            <a:off x="7882020" y="2752144"/>
            <a:ext cx="1675668" cy="53755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ABAP Program</a:t>
            </a:r>
          </a:p>
        </p:txBody>
      </p:sp>
      <p:cxnSp>
        <p:nvCxnSpPr>
          <p:cNvPr id="29" name="Straight Arrow Connector 28">
            <a:extLst>
              <a:ext uri="{FF2B5EF4-FFF2-40B4-BE49-F238E27FC236}">
                <a16:creationId xmlns:a16="http://schemas.microsoft.com/office/drawing/2014/main" xmlns="" id="{11D62C43-345C-4CE8-88AC-C806218119BC}"/>
              </a:ext>
            </a:extLst>
          </p:cNvPr>
          <p:cNvCxnSpPr>
            <a:stCxn id="27" idx="1"/>
            <a:endCxn id="28" idx="3"/>
          </p:cNvCxnSpPr>
          <p:nvPr/>
        </p:nvCxnSpPr>
        <p:spPr>
          <a:xfrm flipH="1" flipV="1">
            <a:off x="9557688" y="3020919"/>
            <a:ext cx="594221" cy="1"/>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0" name="Straight Connector 29">
            <a:extLst>
              <a:ext uri="{FF2B5EF4-FFF2-40B4-BE49-F238E27FC236}">
                <a16:creationId xmlns:a16="http://schemas.microsoft.com/office/drawing/2014/main" xmlns="" id="{E21CB135-E5D7-4C8E-8BB1-2878EB153183}"/>
              </a:ext>
            </a:extLst>
          </p:cNvPr>
          <p:cNvCxnSpPr>
            <a:cxnSpLocks/>
          </p:cNvCxnSpPr>
          <p:nvPr/>
        </p:nvCxnSpPr>
        <p:spPr>
          <a:xfrm>
            <a:off x="6045188" y="1003535"/>
            <a:ext cx="37560" cy="5545047"/>
          </a:xfrm>
          <a:prstGeom prst="line">
            <a:avLst/>
          </a:prstGeom>
        </p:spPr>
        <p:style>
          <a:lnRef idx="1">
            <a:schemeClr val="accent1"/>
          </a:lnRef>
          <a:fillRef idx="0">
            <a:schemeClr val="accent1"/>
          </a:fillRef>
          <a:effectRef idx="0">
            <a:schemeClr val="accent1"/>
          </a:effectRef>
          <a:fontRef idx="minor">
            <a:schemeClr val="tx1"/>
          </a:fontRef>
        </p:style>
      </p:cxnSp>
      <p:sp>
        <p:nvSpPr>
          <p:cNvPr id="31" name="Arrow: Right 29">
            <a:extLst>
              <a:ext uri="{FF2B5EF4-FFF2-40B4-BE49-F238E27FC236}">
                <a16:creationId xmlns:a16="http://schemas.microsoft.com/office/drawing/2014/main" xmlns="" id="{588FA3CA-EE1D-4103-9B56-427FD8CD8E9F}"/>
              </a:ext>
            </a:extLst>
          </p:cNvPr>
          <p:cNvSpPr/>
          <p:nvPr/>
        </p:nvSpPr>
        <p:spPr>
          <a:xfrm>
            <a:off x="5395774" y="2642994"/>
            <a:ext cx="1609861" cy="7110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TRANSPORT</a:t>
            </a:r>
          </a:p>
        </p:txBody>
      </p:sp>
      <p:sp>
        <p:nvSpPr>
          <p:cNvPr id="32" name="Arrow: Right 32">
            <a:extLst>
              <a:ext uri="{FF2B5EF4-FFF2-40B4-BE49-F238E27FC236}">
                <a16:creationId xmlns:a16="http://schemas.microsoft.com/office/drawing/2014/main" xmlns="" id="{5A65822A-B78F-4FF9-80E7-EB27CB689794}"/>
              </a:ext>
            </a:extLst>
          </p:cNvPr>
          <p:cNvSpPr/>
          <p:nvPr/>
        </p:nvSpPr>
        <p:spPr>
          <a:xfrm>
            <a:off x="5356919" y="5259468"/>
            <a:ext cx="829901" cy="7110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trike="sngStrike" dirty="0">
                <a:solidFill>
                  <a:schemeClr val="tx2"/>
                </a:solidFill>
              </a:rPr>
              <a:t>DELIVERY UNIT</a:t>
            </a:r>
          </a:p>
        </p:txBody>
      </p:sp>
      <p:sp>
        <p:nvSpPr>
          <p:cNvPr id="33" name="Rectangle: Rounded Corners 87">
            <a:extLst>
              <a:ext uri="{FF2B5EF4-FFF2-40B4-BE49-F238E27FC236}">
                <a16:creationId xmlns:a16="http://schemas.microsoft.com/office/drawing/2014/main" xmlns="" id="{41B8DD3A-44AD-4C7C-BA99-F975F04C1BD6}"/>
              </a:ext>
            </a:extLst>
          </p:cNvPr>
          <p:cNvSpPr/>
          <p:nvPr/>
        </p:nvSpPr>
        <p:spPr>
          <a:xfrm>
            <a:off x="3194532" y="4851679"/>
            <a:ext cx="1337896" cy="378376"/>
          </a:xfrm>
          <a:prstGeom prst="roundRect">
            <a:avLst/>
          </a:prstGeom>
          <a:solidFill>
            <a:schemeClr val="accent4">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Delivery Unit</a:t>
            </a:r>
          </a:p>
        </p:txBody>
      </p:sp>
      <p:sp>
        <p:nvSpPr>
          <p:cNvPr id="34" name="Rectangle 33">
            <a:extLst>
              <a:ext uri="{FF2B5EF4-FFF2-40B4-BE49-F238E27FC236}">
                <a16:creationId xmlns:a16="http://schemas.microsoft.com/office/drawing/2014/main" xmlns="" id="{6CBE9D27-B946-458D-9C89-15CB648EB581}"/>
              </a:ext>
            </a:extLst>
          </p:cNvPr>
          <p:cNvSpPr/>
          <p:nvPr/>
        </p:nvSpPr>
        <p:spPr>
          <a:xfrm>
            <a:off x="3145074" y="2212794"/>
            <a:ext cx="1387354" cy="35297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HTC</a:t>
            </a:r>
          </a:p>
        </p:txBody>
      </p:sp>
      <p:cxnSp>
        <p:nvCxnSpPr>
          <p:cNvPr id="35" name="Straight Arrow Connector 34">
            <a:extLst>
              <a:ext uri="{FF2B5EF4-FFF2-40B4-BE49-F238E27FC236}">
                <a16:creationId xmlns:a16="http://schemas.microsoft.com/office/drawing/2014/main" xmlns="" id="{38C90F27-38E7-40A4-B914-59829BFF047E}"/>
              </a:ext>
            </a:extLst>
          </p:cNvPr>
          <p:cNvCxnSpPr>
            <a:cxnSpLocks/>
            <a:stCxn id="33" idx="0"/>
            <a:endCxn id="34" idx="2"/>
          </p:cNvCxnSpPr>
          <p:nvPr/>
        </p:nvCxnSpPr>
        <p:spPr>
          <a:xfrm flipH="1" flipV="1">
            <a:off x="3838751" y="2565764"/>
            <a:ext cx="24729" cy="22859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Speech Bubble: Rectangle with Corners Rounded 93">
            <a:extLst>
              <a:ext uri="{FF2B5EF4-FFF2-40B4-BE49-F238E27FC236}">
                <a16:creationId xmlns:a16="http://schemas.microsoft.com/office/drawing/2014/main" xmlns="" id="{2FE368F4-2BF5-4FCC-A639-9FD656A0379D}"/>
              </a:ext>
            </a:extLst>
          </p:cNvPr>
          <p:cNvSpPr/>
          <p:nvPr/>
        </p:nvSpPr>
        <p:spPr>
          <a:xfrm>
            <a:off x="5220294" y="977627"/>
            <a:ext cx="1785341" cy="535412"/>
          </a:xfrm>
          <a:prstGeom prst="wedgeRoundRectCallout">
            <a:avLst>
              <a:gd name="adj1" fmla="val -119820"/>
              <a:gd name="adj2" fmla="val 193873"/>
              <a:gd name="adj3" fmla="val 16667"/>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HANA Transport Container</a:t>
            </a:r>
          </a:p>
        </p:txBody>
      </p:sp>
      <p:sp>
        <p:nvSpPr>
          <p:cNvPr id="37" name="Rectangle 36">
            <a:extLst>
              <a:ext uri="{FF2B5EF4-FFF2-40B4-BE49-F238E27FC236}">
                <a16:creationId xmlns:a16="http://schemas.microsoft.com/office/drawing/2014/main" xmlns="" id="{A989A0CE-0736-4A48-ABB4-E63BD907CB75}"/>
              </a:ext>
            </a:extLst>
          </p:cNvPr>
          <p:cNvSpPr/>
          <p:nvPr/>
        </p:nvSpPr>
        <p:spPr>
          <a:xfrm>
            <a:off x="213451" y="1755114"/>
            <a:ext cx="1077053" cy="571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Mr. X</a:t>
            </a:r>
          </a:p>
        </p:txBody>
      </p:sp>
      <p:cxnSp>
        <p:nvCxnSpPr>
          <p:cNvPr id="38" name="Straight Arrow Connector 37">
            <a:extLst>
              <a:ext uri="{FF2B5EF4-FFF2-40B4-BE49-F238E27FC236}">
                <a16:creationId xmlns:a16="http://schemas.microsoft.com/office/drawing/2014/main" xmlns="" id="{EA035AE1-9EE4-4488-8E54-B54BC600C1D0}"/>
              </a:ext>
            </a:extLst>
          </p:cNvPr>
          <p:cNvCxnSpPr/>
          <p:nvPr/>
        </p:nvCxnSpPr>
        <p:spPr>
          <a:xfrm>
            <a:off x="720969" y="2326614"/>
            <a:ext cx="0" cy="2430787"/>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39" name="Rectangle 38">
            <a:extLst>
              <a:ext uri="{FF2B5EF4-FFF2-40B4-BE49-F238E27FC236}">
                <a16:creationId xmlns:a16="http://schemas.microsoft.com/office/drawing/2014/main" xmlns="" id="{8A2EDA61-D8E7-4FE9-A82E-B05109EAA86B}"/>
              </a:ext>
            </a:extLst>
          </p:cNvPr>
          <p:cNvSpPr/>
          <p:nvPr/>
        </p:nvSpPr>
        <p:spPr>
          <a:xfrm>
            <a:off x="252769" y="4770227"/>
            <a:ext cx="1711578" cy="42976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HANA View</a:t>
            </a:r>
          </a:p>
        </p:txBody>
      </p:sp>
      <p:sp>
        <p:nvSpPr>
          <p:cNvPr id="41" name="Arrow: Right 157">
            <a:extLst>
              <a:ext uri="{FF2B5EF4-FFF2-40B4-BE49-F238E27FC236}">
                <a16:creationId xmlns:a16="http://schemas.microsoft.com/office/drawing/2014/main" xmlns="" id="{5244E790-1508-4975-A438-827B7A92280F}"/>
              </a:ext>
            </a:extLst>
          </p:cNvPr>
          <p:cNvSpPr/>
          <p:nvPr/>
        </p:nvSpPr>
        <p:spPr>
          <a:xfrm>
            <a:off x="1246957" y="1755114"/>
            <a:ext cx="5681381" cy="267278"/>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xmlns="" id="{CB8BF518-3754-4AB2-8016-AED7E894FAB3}"/>
              </a:ext>
            </a:extLst>
          </p:cNvPr>
          <p:cNvSpPr/>
          <p:nvPr/>
        </p:nvSpPr>
        <p:spPr>
          <a:xfrm>
            <a:off x="6920894" y="1725821"/>
            <a:ext cx="1077053" cy="571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Mr. X</a:t>
            </a:r>
          </a:p>
        </p:txBody>
      </p:sp>
      <p:cxnSp>
        <p:nvCxnSpPr>
          <p:cNvPr id="43" name="Straight Arrow Connector 42">
            <a:extLst>
              <a:ext uri="{FF2B5EF4-FFF2-40B4-BE49-F238E27FC236}">
                <a16:creationId xmlns:a16="http://schemas.microsoft.com/office/drawing/2014/main" xmlns="" id="{24D41037-A81D-485A-944C-4EB7B3428174}"/>
              </a:ext>
            </a:extLst>
          </p:cNvPr>
          <p:cNvCxnSpPr/>
          <p:nvPr/>
        </p:nvCxnSpPr>
        <p:spPr>
          <a:xfrm>
            <a:off x="7459420" y="2297321"/>
            <a:ext cx="0" cy="2430787"/>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44" name="Rectangle 43">
            <a:extLst>
              <a:ext uri="{FF2B5EF4-FFF2-40B4-BE49-F238E27FC236}">
                <a16:creationId xmlns:a16="http://schemas.microsoft.com/office/drawing/2014/main" xmlns="" id="{9644B812-80F9-4D46-9E53-9A6F1BFF6EE2}"/>
              </a:ext>
            </a:extLst>
          </p:cNvPr>
          <p:cNvSpPr/>
          <p:nvPr/>
        </p:nvSpPr>
        <p:spPr>
          <a:xfrm>
            <a:off x="6866139" y="4684777"/>
            <a:ext cx="1711578" cy="42976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HANA View</a:t>
            </a:r>
          </a:p>
        </p:txBody>
      </p:sp>
    </p:spTree>
    <p:extLst>
      <p:ext uri="{BB962C8B-B14F-4D97-AF65-F5344CB8AC3E}">
        <p14:creationId xmlns:p14="http://schemas.microsoft.com/office/powerpoint/2010/main" val="8269894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xmlns=""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SQL Script </a:t>
            </a:r>
            <a:endParaRPr lang="en-US" b="1" dirty="0"/>
          </a:p>
        </p:txBody>
      </p:sp>
      <p:sp>
        <p:nvSpPr>
          <p:cNvPr id="4" name="Footer Placeholder 45">
            <a:extLst>
              <a:ext uri="{FF2B5EF4-FFF2-40B4-BE49-F238E27FC236}">
                <a16:creationId xmlns:a16="http://schemas.microsoft.com/office/drawing/2014/main" xmlns=""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7" name="Picture 6">
            <a:extLst>
              <a:ext uri="{FF2B5EF4-FFF2-40B4-BE49-F238E27FC236}">
                <a16:creationId xmlns:a16="http://schemas.microsoft.com/office/drawing/2014/main" xmlns=""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8" name="TextBox 7">
            <a:extLst>
              <a:ext uri="{FF2B5EF4-FFF2-40B4-BE49-F238E27FC236}">
                <a16:creationId xmlns:a16="http://schemas.microsoft.com/office/drawing/2014/main" xmlns="" id="{C3D67074-ABBF-4F1F-8F04-07B7C002C1DF}"/>
              </a:ext>
            </a:extLst>
          </p:cNvPr>
          <p:cNvSpPr txBox="1"/>
          <p:nvPr/>
        </p:nvSpPr>
        <p:spPr>
          <a:xfrm>
            <a:off x="228600" y="934720"/>
            <a:ext cx="11734800" cy="2308324"/>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endParaRPr lang="en-US" dirty="0">
              <a:solidFill>
                <a:prstClr val="black"/>
              </a:solidFill>
              <a:latin typeface="Calibri"/>
            </a:endParaRPr>
          </a:p>
          <a:p>
            <a:pPr marR="0" lvl="0" algn="l" defTabSz="914400" rtl="0" eaLnBrk="1" fontAlgn="auto" latinLnBrk="0" hangingPunct="1">
              <a:lnSpc>
                <a:spcPct val="100000"/>
              </a:lnSpc>
              <a:spcBef>
                <a:spcPts val="0"/>
              </a:spcBef>
              <a:spcAft>
                <a:spcPts val="0"/>
              </a:spcAft>
              <a:buClrTx/>
              <a:buSzTx/>
              <a:tabLst/>
              <a:defRPr/>
            </a:pPr>
            <a:r>
              <a:rPr kumimoji="0" lang="en-US" sz="1800" i="0" u="none" strike="noStrike" kern="1200" cap="none" spc="0" normalizeH="0" baseline="0" noProof="0" dirty="0">
                <a:ln>
                  <a:noFill/>
                </a:ln>
                <a:solidFill>
                  <a:prstClr val="black"/>
                </a:solidFill>
                <a:effectLst/>
                <a:uLnTx/>
                <a:uFillTx/>
                <a:latin typeface="Calibri"/>
                <a:ea typeface="+mn-ea"/>
                <a:cs typeface="+mn-cs"/>
              </a:rPr>
              <a:t>SQL script is a collection of extensions to the SQL (DML, DDL, DQL, DCL). The purpose is to give procedural capabilities to SQL. It allows developers to write data intensive logic inside of Core DB. This is one the best technique to squeeze performance out of HANA DB.</a:t>
            </a:r>
          </a:p>
          <a:p>
            <a:pPr marR="0" lvl="0" algn="l" defTabSz="914400" rtl="0" eaLnBrk="1" fontAlgn="auto" latinLnBrk="0" hangingPunct="1">
              <a:lnSpc>
                <a:spcPct val="100000"/>
              </a:lnSpc>
              <a:spcBef>
                <a:spcPts val="0"/>
              </a:spcBef>
              <a:spcAft>
                <a:spcPts val="0"/>
              </a:spcAft>
              <a:buClrTx/>
              <a:buSzTx/>
              <a:tabLst/>
              <a:defRPr/>
            </a:pPr>
            <a:endParaRPr lang="en-US" dirty="0">
              <a:solidFill>
                <a:prstClr val="black"/>
              </a:solidFill>
              <a:latin typeface="Calibri"/>
            </a:endParaRPr>
          </a:p>
          <a:p>
            <a:pPr lvl="0">
              <a:defRPr/>
            </a:pPr>
            <a:r>
              <a:rPr lang="en-US" dirty="0">
                <a:solidFill>
                  <a:prstClr val="black"/>
                </a:solidFill>
                <a:hlinkClick r:id="rId3"/>
              </a:rPr>
              <a:t>https://help.sap.com/viewer/product/SAP_HANA_PLATFORM/2.0.05/en-US?task=discover_task</a:t>
            </a:r>
            <a:endParaRPr lang="en-US" dirty="0">
              <a:solidFill>
                <a:prstClr val="black"/>
              </a:solidFill>
            </a:endParaRPr>
          </a:p>
          <a:p>
            <a:pPr lvl="0">
              <a:defRPr/>
            </a:pPr>
            <a:r>
              <a:rPr lang="en-US" dirty="0">
                <a:solidFill>
                  <a:prstClr val="black"/>
                </a:solidFill>
                <a:hlinkClick r:id="rId4"/>
              </a:rPr>
              <a:t>https://help.sap.com/viewer/de2486ee947e43e684d39702027f8a94/2.0.05/en-US</a:t>
            </a:r>
            <a:endParaRPr lang="en-US" dirty="0">
              <a:solidFill>
                <a:prstClr val="black"/>
              </a:solidFill>
            </a:endParaRPr>
          </a:p>
          <a:p>
            <a:pPr lvl="0">
              <a:defRPr/>
            </a:pPr>
            <a:endParaRPr kumimoji="0" lang="en-US" sz="1800" i="0" u="none" strike="noStrike" kern="1200" cap="none" spc="0" normalizeH="0" baseline="0" noProof="0" dirty="0">
              <a:ln>
                <a:noFill/>
              </a:ln>
              <a:solidFill>
                <a:prstClr val="black"/>
              </a:solidFill>
              <a:effectLst/>
              <a:uLnTx/>
              <a:uFillTx/>
              <a:latin typeface="Calibri"/>
              <a:ea typeface="+mn-ea"/>
              <a:cs typeface="+mn-cs"/>
            </a:endParaRPr>
          </a:p>
        </p:txBody>
      </p:sp>
      <p:pic>
        <p:nvPicPr>
          <p:cNvPr id="7170" name="Picture 2" descr="SQL Scrip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9996" y="3232700"/>
            <a:ext cx="417195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17954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xmlns=""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Categories of SQL Script Code</a:t>
            </a:r>
            <a:endParaRPr lang="en-US" b="1" dirty="0"/>
          </a:p>
        </p:txBody>
      </p:sp>
      <p:sp>
        <p:nvSpPr>
          <p:cNvPr id="4" name="Footer Placeholder 45">
            <a:extLst>
              <a:ext uri="{FF2B5EF4-FFF2-40B4-BE49-F238E27FC236}">
                <a16:creationId xmlns:a16="http://schemas.microsoft.com/office/drawing/2014/main" xmlns=""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7" name="Picture 6">
            <a:extLst>
              <a:ext uri="{FF2B5EF4-FFF2-40B4-BE49-F238E27FC236}">
                <a16:creationId xmlns:a16="http://schemas.microsoft.com/office/drawing/2014/main" xmlns=""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11" name="Rectangle 10">
            <a:extLst>
              <a:ext uri="{FF2B5EF4-FFF2-40B4-BE49-F238E27FC236}">
                <a16:creationId xmlns:a16="http://schemas.microsoft.com/office/drawing/2014/main" xmlns="" id="{2D2CD130-097A-4959-95CD-D0884B4B1619}"/>
              </a:ext>
            </a:extLst>
          </p:cNvPr>
          <p:cNvSpPr/>
          <p:nvPr/>
        </p:nvSpPr>
        <p:spPr>
          <a:xfrm>
            <a:off x="4081191" y="1191253"/>
            <a:ext cx="3474720" cy="1207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Types of Statements</a:t>
            </a:r>
          </a:p>
        </p:txBody>
      </p:sp>
      <p:sp>
        <p:nvSpPr>
          <p:cNvPr id="13" name="Rectangle 12">
            <a:extLst>
              <a:ext uri="{FF2B5EF4-FFF2-40B4-BE49-F238E27FC236}">
                <a16:creationId xmlns:a16="http://schemas.microsoft.com/office/drawing/2014/main" xmlns="" id="{EBCA98AB-BD36-4D5F-93BC-AF903F55400F}"/>
              </a:ext>
            </a:extLst>
          </p:cNvPr>
          <p:cNvSpPr/>
          <p:nvPr/>
        </p:nvSpPr>
        <p:spPr>
          <a:xfrm>
            <a:off x="694944" y="3136392"/>
            <a:ext cx="2962656" cy="10789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Declarative Logic</a:t>
            </a:r>
          </a:p>
          <a:p>
            <a:pPr algn="ctr"/>
            <a:r>
              <a:rPr lang="en-US" dirty="0"/>
              <a:t>Data Flow Graph (Pure SQL Statements)</a:t>
            </a:r>
          </a:p>
        </p:txBody>
      </p:sp>
      <p:sp>
        <p:nvSpPr>
          <p:cNvPr id="14" name="Rectangle 13">
            <a:extLst>
              <a:ext uri="{FF2B5EF4-FFF2-40B4-BE49-F238E27FC236}">
                <a16:creationId xmlns:a16="http://schemas.microsoft.com/office/drawing/2014/main" xmlns="" id="{B374B510-2E47-4D1A-AD3D-73FEF0F51A3B}"/>
              </a:ext>
            </a:extLst>
          </p:cNvPr>
          <p:cNvSpPr/>
          <p:nvPr/>
        </p:nvSpPr>
        <p:spPr>
          <a:xfrm>
            <a:off x="8534400" y="3136392"/>
            <a:ext cx="2962656" cy="10789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Imperative Logic</a:t>
            </a:r>
          </a:p>
          <a:p>
            <a:pPr algn="ctr"/>
            <a:r>
              <a:rPr lang="en-US" dirty="0"/>
              <a:t>Orchestration Logic(IF, LOOPS, EXCEP, FOR, WHILE)</a:t>
            </a:r>
          </a:p>
        </p:txBody>
      </p:sp>
      <p:cxnSp>
        <p:nvCxnSpPr>
          <p:cNvPr id="15" name="Connector: Elbow 9">
            <a:extLst>
              <a:ext uri="{FF2B5EF4-FFF2-40B4-BE49-F238E27FC236}">
                <a16:creationId xmlns:a16="http://schemas.microsoft.com/office/drawing/2014/main" xmlns="" id="{F4B1A114-3D2B-49EC-ADA3-5B424BDB9E7D}"/>
              </a:ext>
            </a:extLst>
          </p:cNvPr>
          <p:cNvCxnSpPr>
            <a:stCxn id="11" idx="2"/>
            <a:endCxn id="13" idx="0"/>
          </p:cNvCxnSpPr>
          <p:nvPr/>
        </p:nvCxnSpPr>
        <p:spPr>
          <a:xfrm rot="5400000">
            <a:off x="3628347" y="946187"/>
            <a:ext cx="738131" cy="364227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1">
            <a:extLst>
              <a:ext uri="{FF2B5EF4-FFF2-40B4-BE49-F238E27FC236}">
                <a16:creationId xmlns:a16="http://schemas.microsoft.com/office/drawing/2014/main" xmlns="" id="{2C729AE8-6DA5-4A6F-9193-38B95750464C}"/>
              </a:ext>
            </a:extLst>
          </p:cNvPr>
          <p:cNvCxnSpPr>
            <a:stCxn id="11" idx="2"/>
            <a:endCxn id="14" idx="0"/>
          </p:cNvCxnSpPr>
          <p:nvPr/>
        </p:nvCxnSpPr>
        <p:spPr>
          <a:xfrm rot="16200000" flipH="1">
            <a:off x="7548074" y="668737"/>
            <a:ext cx="738131" cy="419717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xmlns="" id="{9FF6AD6D-FA34-449B-A1EB-D43ADA15A51C}"/>
              </a:ext>
            </a:extLst>
          </p:cNvPr>
          <p:cNvSpPr txBox="1"/>
          <p:nvPr/>
        </p:nvSpPr>
        <p:spPr>
          <a:xfrm>
            <a:off x="363644" y="4416552"/>
            <a:ext cx="4919472" cy="923330"/>
          </a:xfrm>
          <a:prstGeom prst="rect">
            <a:avLst/>
          </a:prstGeom>
          <a:noFill/>
        </p:spPr>
        <p:txBody>
          <a:bodyPr wrap="square" rtlCol="0">
            <a:spAutoFit/>
          </a:bodyPr>
          <a:lstStyle/>
          <a:p>
            <a:pPr marL="285750" indent="-285750">
              <a:buFontTx/>
              <a:buChar char="-"/>
            </a:pPr>
            <a:r>
              <a:rPr lang="en-US" dirty="0"/>
              <a:t>Code gets converted to Data Flow Graph</a:t>
            </a:r>
          </a:p>
          <a:p>
            <a:pPr marL="285750" indent="-285750">
              <a:buFontTx/>
              <a:buChar char="-"/>
            </a:pPr>
            <a:r>
              <a:rPr lang="en-US" dirty="0"/>
              <a:t>It has strong chances of getting executed in Parallel mode</a:t>
            </a:r>
          </a:p>
        </p:txBody>
      </p:sp>
      <p:sp>
        <p:nvSpPr>
          <p:cNvPr id="18" name="TextBox 17">
            <a:extLst>
              <a:ext uri="{FF2B5EF4-FFF2-40B4-BE49-F238E27FC236}">
                <a16:creationId xmlns:a16="http://schemas.microsoft.com/office/drawing/2014/main" xmlns="" id="{C842885C-A627-4DB3-BC3D-1F9762F3DE95}"/>
              </a:ext>
            </a:extLst>
          </p:cNvPr>
          <p:cNvSpPr txBox="1"/>
          <p:nvPr/>
        </p:nvSpPr>
        <p:spPr>
          <a:xfrm>
            <a:off x="8144914" y="4443056"/>
            <a:ext cx="4020577" cy="646331"/>
          </a:xfrm>
          <a:prstGeom prst="rect">
            <a:avLst/>
          </a:prstGeom>
          <a:noFill/>
        </p:spPr>
        <p:txBody>
          <a:bodyPr wrap="square" rtlCol="0">
            <a:spAutoFit/>
          </a:bodyPr>
          <a:lstStyle/>
          <a:p>
            <a:pPr marL="285750" indent="-285750">
              <a:buFontTx/>
              <a:buChar char="-"/>
            </a:pPr>
            <a:r>
              <a:rPr lang="en-US" dirty="0"/>
              <a:t>Used for Complex logic</a:t>
            </a:r>
          </a:p>
          <a:p>
            <a:pPr marL="285750" indent="-285750">
              <a:buFontTx/>
              <a:buChar char="-"/>
            </a:pPr>
            <a:r>
              <a:rPr lang="en-US" dirty="0"/>
              <a:t>There is no parallel processing</a:t>
            </a:r>
          </a:p>
        </p:txBody>
      </p:sp>
    </p:spTree>
    <p:extLst>
      <p:ext uri="{BB962C8B-B14F-4D97-AF65-F5344CB8AC3E}">
        <p14:creationId xmlns:p14="http://schemas.microsoft.com/office/powerpoint/2010/main" val="7526549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xmlns=""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b="1" dirty="0" smtClean="0">
                <a:solidFill>
                  <a:srgbClr val="000000"/>
                </a:solidFill>
              </a:rPr>
              <a:t>Data Flow Logic</a:t>
            </a:r>
            <a:endParaRPr lang="en-US" b="1" i="0" dirty="0">
              <a:solidFill>
                <a:srgbClr val="000000"/>
              </a:solidFill>
              <a:effectLst/>
            </a:endParaRPr>
          </a:p>
        </p:txBody>
      </p:sp>
      <p:sp>
        <p:nvSpPr>
          <p:cNvPr id="4" name="Footer Placeholder 45">
            <a:extLst>
              <a:ext uri="{FF2B5EF4-FFF2-40B4-BE49-F238E27FC236}">
                <a16:creationId xmlns:a16="http://schemas.microsoft.com/office/drawing/2014/main" xmlns=""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33" name="Picture 32">
            <a:extLst>
              <a:ext uri="{FF2B5EF4-FFF2-40B4-BE49-F238E27FC236}">
                <a16:creationId xmlns:a16="http://schemas.microsoft.com/office/drawing/2014/main" xmlns=""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6" name="TextBox 5">
            <a:extLst>
              <a:ext uri="{FF2B5EF4-FFF2-40B4-BE49-F238E27FC236}">
                <a16:creationId xmlns:a16="http://schemas.microsoft.com/office/drawing/2014/main" xmlns="" id="{C3D67074-ABBF-4F1F-8F04-07B7C002C1DF}"/>
              </a:ext>
            </a:extLst>
          </p:cNvPr>
          <p:cNvSpPr txBox="1"/>
          <p:nvPr/>
        </p:nvSpPr>
        <p:spPr>
          <a:xfrm>
            <a:off x="228600" y="934720"/>
            <a:ext cx="7814312" cy="535531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--Query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solidFill>
                  <a:prstClr val="black"/>
                </a:solidFill>
                <a:latin typeface="Calibri"/>
              </a:rPr>
              <a:t>Lt_products</a:t>
            </a:r>
            <a:r>
              <a:rPr lang="en-US" dirty="0">
                <a:solidFill>
                  <a:prstClr val="black"/>
                </a:solidFill>
                <a:latin typeface="Calibri"/>
              </a:rPr>
              <a:t> = SELECT * FROM products WHERE cat = ‘Projectors’;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--Query 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solidFill>
                  <a:prstClr val="black"/>
                </a:solidFill>
                <a:latin typeface="Calibri"/>
              </a:rPr>
              <a:t>Lt_Sales</a:t>
            </a:r>
            <a:r>
              <a:rPr lang="en-US" dirty="0">
                <a:solidFill>
                  <a:prstClr val="black"/>
                </a:solidFill>
                <a:latin typeface="Calibri"/>
              </a:rPr>
              <a:t> = SELECT * FROM </a:t>
            </a:r>
            <a:r>
              <a:rPr lang="en-US" dirty="0" err="1">
                <a:solidFill>
                  <a:prstClr val="black"/>
                </a:solidFill>
                <a:latin typeface="Calibri"/>
              </a:rPr>
              <a:t>snwd_so</a:t>
            </a:r>
            <a:r>
              <a:rPr lang="en-US" dirty="0">
                <a:solidFill>
                  <a:prstClr val="black"/>
                </a:solidFill>
                <a:latin typeface="Calibri"/>
              </a:rPr>
              <a:t> WHERE productid IN (SELECT </a:t>
            </a:r>
            <a:r>
              <a:rPr lang="en-US" dirty="0" err="1">
                <a:solidFill>
                  <a:prstClr val="black"/>
                </a:solidFill>
                <a:latin typeface="Calibri"/>
              </a:rPr>
              <a:t>pid</a:t>
            </a:r>
            <a:r>
              <a:rPr lang="en-US" dirty="0">
                <a:solidFill>
                  <a:prstClr val="black"/>
                </a:solidFill>
                <a:latin typeface="Calibri"/>
              </a:rPr>
              <a:t> FROM :</a:t>
            </a:r>
            <a:r>
              <a:rPr lang="en-US" b="1" dirty="0" err="1">
                <a:solidFill>
                  <a:prstClr val="black"/>
                </a:solidFill>
                <a:latin typeface="Calibri"/>
              </a:rPr>
              <a:t>lt_products</a:t>
            </a:r>
            <a:r>
              <a:rPr lang="en-US" dirty="0">
                <a:solidFill>
                  <a:prstClr val="black"/>
                </a:solidFill>
                <a:latin typeface="Calibri"/>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--Query 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solidFill>
                  <a:prstClr val="black"/>
                </a:solidFill>
                <a:latin typeface="Calibri"/>
              </a:rPr>
              <a:t>Lt_Purchase</a:t>
            </a:r>
            <a:r>
              <a:rPr lang="en-US" dirty="0">
                <a:solidFill>
                  <a:prstClr val="black"/>
                </a:solidFill>
                <a:latin typeface="Calibri"/>
              </a:rPr>
              <a:t> = SELECT * FROM </a:t>
            </a:r>
            <a:r>
              <a:rPr lang="en-US" dirty="0" err="1">
                <a:solidFill>
                  <a:prstClr val="black"/>
                </a:solidFill>
                <a:latin typeface="Calibri"/>
              </a:rPr>
              <a:t>snwd_po</a:t>
            </a:r>
            <a:r>
              <a:rPr lang="en-US" dirty="0">
                <a:solidFill>
                  <a:prstClr val="black"/>
                </a:solidFill>
                <a:latin typeface="Calibri"/>
              </a:rPr>
              <a:t> WHERE productid IN (SELECT </a:t>
            </a:r>
            <a:r>
              <a:rPr lang="en-US" dirty="0" err="1">
                <a:solidFill>
                  <a:prstClr val="black"/>
                </a:solidFill>
                <a:latin typeface="Calibri"/>
              </a:rPr>
              <a:t>pid</a:t>
            </a:r>
            <a:r>
              <a:rPr lang="en-US" dirty="0">
                <a:solidFill>
                  <a:prstClr val="black"/>
                </a:solidFill>
                <a:latin typeface="Calibri"/>
              </a:rPr>
              <a:t> FROM </a:t>
            </a:r>
            <a:r>
              <a:rPr lang="en-US" b="1" dirty="0">
                <a:solidFill>
                  <a:prstClr val="black"/>
                </a:solidFill>
                <a:latin typeface="Calibri"/>
              </a:rPr>
              <a:t>:</a:t>
            </a:r>
            <a:r>
              <a:rPr lang="en-US" b="1" dirty="0" err="1">
                <a:solidFill>
                  <a:prstClr val="black"/>
                </a:solidFill>
                <a:latin typeface="Calibri"/>
              </a:rPr>
              <a:t>lt_products</a:t>
            </a:r>
            <a:r>
              <a:rPr lang="en-US" dirty="0">
                <a:solidFill>
                  <a:prstClr val="black"/>
                </a:solidFill>
                <a:latin typeface="Calibri"/>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--Query 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a:rPr>
              <a:t>SELECT sum(GROSS_AMOUNT) from </a:t>
            </a:r>
            <a:r>
              <a:rPr lang="en-US" b="1" dirty="0">
                <a:solidFill>
                  <a:prstClr val="black"/>
                </a:solidFill>
                <a:latin typeface="Calibri"/>
              </a:rPr>
              <a:t>:</a:t>
            </a:r>
            <a:r>
              <a:rPr lang="en-US" b="1" dirty="0" err="1">
                <a:solidFill>
                  <a:prstClr val="black"/>
                </a:solidFill>
                <a:latin typeface="Calibri"/>
              </a:rPr>
              <a:t>lt_sales</a:t>
            </a:r>
            <a:r>
              <a:rPr lang="en-US" b="1" dirty="0">
                <a:solidFill>
                  <a:prstClr val="black"/>
                </a:solidFill>
                <a:latin typeface="Calibri"/>
              </a:rPr>
              <a:t>;</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a:rPr>
              <a:t>What kick-out of parallel mode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prstClr val="black"/>
                </a:solidFill>
                <a:latin typeface="Calibri"/>
              </a:rPr>
              <a:t>Local variable or scalar parameters are used - DECLARE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prstClr val="black"/>
                </a:solidFill>
                <a:latin typeface="Calibri"/>
              </a:rPr>
              <a:t>Inside a processing block, system finds a DDL, DML statement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prstClr val="black"/>
                </a:solidFill>
                <a:latin typeface="Calibri"/>
              </a:rPr>
              <a:t>Encounter any imperative logic (IF, ELSE, FOR,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prstClr val="black"/>
                </a:solidFill>
                <a:latin typeface="Calibri"/>
              </a:rPr>
              <a:t>SQL statements which are not assigned to implicit variables</a:t>
            </a:r>
          </a:p>
          <a:p>
            <a:pPr marR="0" lvl="0" algn="l" defTabSz="914400" rtl="0" eaLnBrk="1" fontAlgn="auto" latinLnBrk="0" hangingPunct="1">
              <a:lnSpc>
                <a:spcPct val="100000"/>
              </a:lnSpc>
              <a:spcBef>
                <a:spcPts val="0"/>
              </a:spcBef>
              <a:spcAft>
                <a:spcPts val="0"/>
              </a:spcAft>
              <a:buClrTx/>
              <a:buSzTx/>
              <a:tabLst/>
              <a:defRPr/>
            </a:pPr>
            <a:r>
              <a:rPr lang="en-US" dirty="0">
                <a:solidFill>
                  <a:prstClr val="black"/>
                </a:solidFill>
                <a:latin typeface="Calibri"/>
              </a:rPr>
              <a:t>Guidelines</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dirty="0">
                <a:solidFill>
                  <a:prstClr val="black"/>
                </a:solidFill>
                <a:latin typeface="Calibri"/>
              </a:rPr>
              <a:t>Split the code where the logic which cannot be processed in parallel mode</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dirty="0">
                <a:solidFill>
                  <a:prstClr val="black"/>
                </a:solidFill>
                <a:latin typeface="Calibri"/>
              </a:rPr>
              <a:t>If possible, put all imperative logic at the end of your </a:t>
            </a:r>
            <a:r>
              <a:rPr lang="en-US" b="1" dirty="0">
                <a:solidFill>
                  <a:prstClr val="black"/>
                </a:solidFill>
                <a:latin typeface="Calibri"/>
              </a:rPr>
              <a:t>container</a:t>
            </a:r>
          </a:p>
        </p:txBody>
      </p:sp>
      <p:sp>
        <p:nvSpPr>
          <p:cNvPr id="7" name="Oval 6">
            <a:extLst>
              <a:ext uri="{FF2B5EF4-FFF2-40B4-BE49-F238E27FC236}">
                <a16:creationId xmlns:a16="http://schemas.microsoft.com/office/drawing/2014/main" xmlns="" id="{4018AD55-E367-475B-9F76-CE52989B9B8A}"/>
              </a:ext>
            </a:extLst>
          </p:cNvPr>
          <p:cNvSpPr/>
          <p:nvPr/>
        </p:nvSpPr>
        <p:spPr>
          <a:xfrm>
            <a:off x="8741664" y="4905038"/>
            <a:ext cx="2569464" cy="7110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Query 1</a:t>
            </a:r>
          </a:p>
        </p:txBody>
      </p:sp>
      <p:cxnSp>
        <p:nvCxnSpPr>
          <p:cNvPr id="8" name="Connector: Elbow 8">
            <a:extLst>
              <a:ext uri="{FF2B5EF4-FFF2-40B4-BE49-F238E27FC236}">
                <a16:creationId xmlns:a16="http://schemas.microsoft.com/office/drawing/2014/main" xmlns="" id="{9F52AD40-CF99-46DA-A500-E508D5EC2C64}"/>
              </a:ext>
            </a:extLst>
          </p:cNvPr>
          <p:cNvCxnSpPr>
            <a:stCxn id="7" idx="0"/>
          </p:cNvCxnSpPr>
          <p:nvPr/>
        </p:nvCxnSpPr>
        <p:spPr>
          <a:xfrm rot="16200000" flipV="1">
            <a:off x="9049558" y="3928200"/>
            <a:ext cx="691805" cy="126187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xmlns="" id="{E8A14F12-F4E2-4A29-B061-315813152AA9}"/>
              </a:ext>
            </a:extLst>
          </p:cNvPr>
          <p:cNvSpPr/>
          <p:nvPr/>
        </p:nvSpPr>
        <p:spPr>
          <a:xfrm>
            <a:off x="10405872" y="3492514"/>
            <a:ext cx="1691640" cy="7110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Query 3</a:t>
            </a:r>
          </a:p>
        </p:txBody>
      </p:sp>
      <p:cxnSp>
        <p:nvCxnSpPr>
          <p:cNvPr id="10" name="Connector: Elbow 11">
            <a:extLst>
              <a:ext uri="{FF2B5EF4-FFF2-40B4-BE49-F238E27FC236}">
                <a16:creationId xmlns:a16="http://schemas.microsoft.com/office/drawing/2014/main" xmlns="" id="{3851A74B-0B0C-4259-A53D-7C1AC23940A3}"/>
              </a:ext>
            </a:extLst>
          </p:cNvPr>
          <p:cNvCxnSpPr>
            <a:stCxn id="7" idx="0"/>
            <a:endCxn id="9" idx="4"/>
          </p:cNvCxnSpPr>
          <p:nvPr/>
        </p:nvCxnSpPr>
        <p:spPr>
          <a:xfrm rot="5400000" flipH="1" flipV="1">
            <a:off x="10288323" y="3941669"/>
            <a:ext cx="701443" cy="122529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xmlns="" id="{DF04D8AD-DA0C-4183-B938-DCE8B6B6B50A}"/>
              </a:ext>
            </a:extLst>
          </p:cNvPr>
          <p:cNvCxnSpPr/>
          <p:nvPr/>
        </p:nvCxnSpPr>
        <p:spPr>
          <a:xfrm flipV="1">
            <a:off x="8764524" y="2810347"/>
            <a:ext cx="0" cy="6918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7">
            <a:extLst>
              <a:ext uri="{FF2B5EF4-FFF2-40B4-BE49-F238E27FC236}">
                <a16:creationId xmlns:a16="http://schemas.microsoft.com/office/drawing/2014/main" xmlns="" id="{C4EC7C6E-9A2B-4CF4-A6AD-D59D24B60CAC}"/>
              </a:ext>
            </a:extLst>
          </p:cNvPr>
          <p:cNvCxnSpPr/>
          <p:nvPr/>
        </p:nvCxnSpPr>
        <p:spPr>
          <a:xfrm rot="5400000" flipH="1" flipV="1">
            <a:off x="8971178" y="1162202"/>
            <a:ext cx="880569" cy="129387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9">
            <a:extLst>
              <a:ext uri="{FF2B5EF4-FFF2-40B4-BE49-F238E27FC236}">
                <a16:creationId xmlns:a16="http://schemas.microsoft.com/office/drawing/2014/main" xmlns="" id="{8110583B-93DA-42A2-9928-17FEEB4FB6FC}"/>
              </a:ext>
            </a:extLst>
          </p:cNvPr>
          <p:cNvCxnSpPr>
            <a:stCxn id="9" idx="0"/>
          </p:cNvCxnSpPr>
          <p:nvPr/>
        </p:nvCxnSpPr>
        <p:spPr>
          <a:xfrm rot="16200000" flipV="1">
            <a:off x="9593217" y="1834039"/>
            <a:ext cx="2123659" cy="1193292"/>
          </a:xfrm>
          <a:prstGeom prst="bentConnector3">
            <a:avLst>
              <a:gd name="adj1" fmla="val 78418"/>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C4C9EF82-9A99-4E07-B7B5-8B82F829AF1E}"/>
              </a:ext>
            </a:extLst>
          </p:cNvPr>
          <p:cNvSpPr/>
          <p:nvPr/>
        </p:nvSpPr>
        <p:spPr>
          <a:xfrm>
            <a:off x="7872984" y="2249424"/>
            <a:ext cx="1783080" cy="5609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Query 4</a:t>
            </a:r>
          </a:p>
        </p:txBody>
      </p:sp>
      <p:sp>
        <p:nvSpPr>
          <p:cNvPr id="15" name="Oval 14">
            <a:extLst>
              <a:ext uri="{FF2B5EF4-FFF2-40B4-BE49-F238E27FC236}">
                <a16:creationId xmlns:a16="http://schemas.microsoft.com/office/drawing/2014/main" xmlns="" id="{2CA0C8A7-8F72-4D2C-87D3-582A5B0B0054}"/>
              </a:ext>
            </a:extLst>
          </p:cNvPr>
          <p:cNvSpPr/>
          <p:nvPr/>
        </p:nvSpPr>
        <p:spPr>
          <a:xfrm>
            <a:off x="7872984" y="3502152"/>
            <a:ext cx="1783080" cy="7110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Query 2</a:t>
            </a:r>
          </a:p>
        </p:txBody>
      </p:sp>
      <p:sp>
        <p:nvSpPr>
          <p:cNvPr id="16" name="Rectangle 15">
            <a:extLst>
              <a:ext uri="{FF2B5EF4-FFF2-40B4-BE49-F238E27FC236}">
                <a16:creationId xmlns:a16="http://schemas.microsoft.com/office/drawing/2014/main" xmlns="" id="{E5D58B06-5704-479B-9F19-CF1E46BFCA6E}"/>
              </a:ext>
            </a:extLst>
          </p:cNvPr>
          <p:cNvSpPr/>
          <p:nvPr/>
        </p:nvSpPr>
        <p:spPr>
          <a:xfrm>
            <a:off x="9107424" y="807932"/>
            <a:ext cx="1901952" cy="560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End</a:t>
            </a:r>
          </a:p>
        </p:txBody>
      </p:sp>
    </p:spTree>
    <p:extLst>
      <p:ext uri="{BB962C8B-B14F-4D97-AF65-F5344CB8AC3E}">
        <p14:creationId xmlns:p14="http://schemas.microsoft.com/office/powerpoint/2010/main" val="20773982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xmlns=""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Containers in HANA</a:t>
            </a:r>
            <a:endParaRPr lang="en-US" b="1" dirty="0"/>
          </a:p>
        </p:txBody>
      </p:sp>
      <p:sp>
        <p:nvSpPr>
          <p:cNvPr id="4" name="Footer Placeholder 45">
            <a:extLst>
              <a:ext uri="{FF2B5EF4-FFF2-40B4-BE49-F238E27FC236}">
                <a16:creationId xmlns:a16="http://schemas.microsoft.com/office/drawing/2014/main" xmlns=""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7" name="Picture 6">
            <a:extLst>
              <a:ext uri="{FF2B5EF4-FFF2-40B4-BE49-F238E27FC236}">
                <a16:creationId xmlns:a16="http://schemas.microsoft.com/office/drawing/2014/main" xmlns=""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6" name="TextBox 5">
            <a:extLst>
              <a:ext uri="{FF2B5EF4-FFF2-40B4-BE49-F238E27FC236}">
                <a16:creationId xmlns:a16="http://schemas.microsoft.com/office/drawing/2014/main" xmlns="" id="{C3D67074-ABBF-4F1F-8F04-07B7C002C1DF}"/>
              </a:ext>
            </a:extLst>
          </p:cNvPr>
          <p:cNvSpPr txBox="1"/>
          <p:nvPr/>
        </p:nvSpPr>
        <p:spPr>
          <a:xfrm>
            <a:off x="228600" y="763389"/>
            <a:ext cx="117348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a:rPr>
              <a:t>Which contains SQL Script code, Types of containers in HANA</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9" name="Rectangle 8">
            <a:extLst>
              <a:ext uri="{FF2B5EF4-FFF2-40B4-BE49-F238E27FC236}">
                <a16:creationId xmlns:a16="http://schemas.microsoft.com/office/drawing/2014/main" xmlns="" id="{30383029-8975-48AF-975A-B3D656FB2E0A}"/>
              </a:ext>
            </a:extLst>
          </p:cNvPr>
          <p:cNvSpPr/>
          <p:nvPr/>
        </p:nvSpPr>
        <p:spPr>
          <a:xfrm>
            <a:off x="4434957" y="2422718"/>
            <a:ext cx="3322086" cy="7110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Stored Procedure</a:t>
            </a:r>
          </a:p>
        </p:txBody>
      </p:sp>
      <p:sp>
        <p:nvSpPr>
          <p:cNvPr id="10" name="Rectangle 9">
            <a:extLst>
              <a:ext uri="{FF2B5EF4-FFF2-40B4-BE49-F238E27FC236}">
                <a16:creationId xmlns:a16="http://schemas.microsoft.com/office/drawing/2014/main" xmlns="" id="{76A6EFB3-7A7C-44C3-8FBF-00BD35E2E14D}"/>
              </a:ext>
            </a:extLst>
          </p:cNvPr>
          <p:cNvSpPr/>
          <p:nvPr/>
        </p:nvSpPr>
        <p:spPr>
          <a:xfrm>
            <a:off x="8698992" y="2342556"/>
            <a:ext cx="3322086" cy="7110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Defined Functions (UDF)</a:t>
            </a:r>
          </a:p>
        </p:txBody>
      </p:sp>
      <p:cxnSp>
        <p:nvCxnSpPr>
          <p:cNvPr id="11" name="Connector: Elbow 10">
            <a:extLst>
              <a:ext uri="{FF2B5EF4-FFF2-40B4-BE49-F238E27FC236}">
                <a16:creationId xmlns:a16="http://schemas.microsoft.com/office/drawing/2014/main" xmlns="" id="{7F405C56-33C3-48F6-BCAD-B3F6CC02CDE0}"/>
              </a:ext>
            </a:extLst>
          </p:cNvPr>
          <p:cNvCxnSpPr/>
          <p:nvPr/>
        </p:nvCxnSpPr>
        <p:spPr>
          <a:xfrm rot="5400000">
            <a:off x="3734942" y="74912"/>
            <a:ext cx="458082" cy="426403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2">
            <a:extLst>
              <a:ext uri="{FF2B5EF4-FFF2-40B4-BE49-F238E27FC236}">
                <a16:creationId xmlns:a16="http://schemas.microsoft.com/office/drawing/2014/main" xmlns="" id="{DD93A4A7-66D6-4683-A347-F7BE1CEB0FD3}"/>
              </a:ext>
            </a:extLst>
          </p:cNvPr>
          <p:cNvCxnSpPr>
            <a:endCxn id="10" idx="0"/>
          </p:cNvCxnSpPr>
          <p:nvPr/>
        </p:nvCxnSpPr>
        <p:spPr>
          <a:xfrm rot="16200000" flipH="1">
            <a:off x="8085439" y="67960"/>
            <a:ext cx="285156" cy="426403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xmlns="" id="{BCAE50EA-BAC1-4953-B4E0-9D590C0352E3}"/>
              </a:ext>
            </a:extLst>
          </p:cNvPr>
          <p:cNvCxnSpPr>
            <a:endCxn id="9" idx="0"/>
          </p:cNvCxnSpPr>
          <p:nvPr/>
        </p:nvCxnSpPr>
        <p:spPr>
          <a:xfrm>
            <a:off x="6096000" y="2057400"/>
            <a:ext cx="0" cy="365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xmlns="" id="{A8442579-F984-4E58-A64C-410EE9481351}"/>
              </a:ext>
            </a:extLst>
          </p:cNvPr>
          <p:cNvSpPr txBox="1"/>
          <p:nvPr/>
        </p:nvSpPr>
        <p:spPr>
          <a:xfrm>
            <a:off x="3769234" y="3429000"/>
            <a:ext cx="4527424" cy="3139321"/>
          </a:xfrm>
          <a:prstGeom prst="rect">
            <a:avLst/>
          </a:prstGeom>
          <a:noFill/>
        </p:spPr>
        <p:txBody>
          <a:bodyPr wrap="square" rtlCol="0">
            <a:spAutoFit/>
          </a:bodyPr>
          <a:lstStyle/>
          <a:p>
            <a:pPr marL="285750" indent="-285750">
              <a:buFontTx/>
              <a:buChar char="-"/>
            </a:pPr>
            <a:r>
              <a:rPr lang="en-US" dirty="0"/>
              <a:t>Compile and Store and use again and again</a:t>
            </a:r>
          </a:p>
          <a:p>
            <a:pPr marL="285750" indent="-285750">
              <a:buFontTx/>
              <a:buChar char="-"/>
            </a:pPr>
            <a:r>
              <a:rPr lang="en-US" dirty="0"/>
              <a:t>Can have IN, INOUT, OUT multiple params</a:t>
            </a:r>
          </a:p>
          <a:p>
            <a:r>
              <a:rPr lang="en-US" dirty="0"/>
              <a:t>CREATE PROCEDURE </a:t>
            </a:r>
            <a:r>
              <a:rPr lang="en-US" dirty="0" err="1"/>
              <a:t>procname</a:t>
            </a:r>
            <a:r>
              <a:rPr lang="en-US" dirty="0"/>
              <a:t> (IN p1 type, OUT p2 type, INOUT p3 type)</a:t>
            </a:r>
          </a:p>
          <a:p>
            <a:r>
              <a:rPr lang="en-US" dirty="0"/>
              <a:t>LANGUAGE SQLSCRIPT DEFAULT SCHEMA </a:t>
            </a:r>
            <a:r>
              <a:rPr lang="en-US" dirty="0" err="1" smtClean="0"/>
              <a:t>schema</a:t>
            </a:r>
            <a:r>
              <a:rPr lang="en-US" dirty="0" smtClean="0"/>
              <a:t> name </a:t>
            </a:r>
            <a:endParaRPr lang="en-US" dirty="0"/>
          </a:p>
          <a:p>
            <a:r>
              <a:rPr lang="en-US" dirty="0"/>
              <a:t>READS SQL DATA AS BEGIN</a:t>
            </a:r>
          </a:p>
          <a:p>
            <a:endParaRPr lang="en-US" dirty="0"/>
          </a:p>
          <a:p>
            <a:r>
              <a:rPr lang="en-US" dirty="0"/>
              <a:t>--SQL Script Coda </a:t>
            </a:r>
            <a:r>
              <a:rPr lang="en-US" dirty="0">
                <a:sym typeface="Wingdings" panose="05000000000000000000" pitchFamily="2" charset="2"/>
              </a:rPr>
              <a:t></a:t>
            </a:r>
            <a:endParaRPr lang="en-US" dirty="0"/>
          </a:p>
          <a:p>
            <a:endParaRPr lang="en-US" dirty="0"/>
          </a:p>
          <a:p>
            <a:r>
              <a:rPr lang="en-US" dirty="0"/>
              <a:t>END;</a:t>
            </a:r>
          </a:p>
        </p:txBody>
      </p:sp>
      <p:sp>
        <p:nvSpPr>
          <p:cNvPr id="15" name="Rectangle 14">
            <a:extLst>
              <a:ext uri="{FF2B5EF4-FFF2-40B4-BE49-F238E27FC236}">
                <a16:creationId xmlns:a16="http://schemas.microsoft.com/office/drawing/2014/main" xmlns="" id="{FE4C39AA-C9FC-4D8A-8F1F-ED3F80E8DF8C}"/>
              </a:ext>
            </a:extLst>
          </p:cNvPr>
          <p:cNvSpPr/>
          <p:nvPr/>
        </p:nvSpPr>
        <p:spPr>
          <a:xfrm>
            <a:off x="8366760" y="3797780"/>
            <a:ext cx="1563624" cy="611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Scalar UDF</a:t>
            </a:r>
          </a:p>
          <a:p>
            <a:pPr algn="ctr"/>
            <a:r>
              <a:rPr lang="en-US" dirty="0"/>
              <a:t>10,’anubhav’</a:t>
            </a:r>
          </a:p>
        </p:txBody>
      </p:sp>
      <p:sp>
        <p:nvSpPr>
          <p:cNvPr id="16" name="Rectangle 15">
            <a:extLst>
              <a:ext uri="{FF2B5EF4-FFF2-40B4-BE49-F238E27FC236}">
                <a16:creationId xmlns:a16="http://schemas.microsoft.com/office/drawing/2014/main" xmlns="" id="{4898DACA-ECA2-4963-92D8-4DF2B6108F29}"/>
              </a:ext>
            </a:extLst>
          </p:cNvPr>
          <p:cNvSpPr/>
          <p:nvPr/>
        </p:nvSpPr>
        <p:spPr>
          <a:xfrm>
            <a:off x="10540101" y="3797779"/>
            <a:ext cx="1563624" cy="611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Table UDF</a:t>
            </a:r>
          </a:p>
          <a:p>
            <a:pPr algn="ctr"/>
            <a:r>
              <a:rPr lang="en-US" dirty="0"/>
              <a:t>Complex</a:t>
            </a:r>
          </a:p>
        </p:txBody>
      </p:sp>
      <p:cxnSp>
        <p:nvCxnSpPr>
          <p:cNvPr id="17" name="Connector: Elbow 21">
            <a:extLst>
              <a:ext uri="{FF2B5EF4-FFF2-40B4-BE49-F238E27FC236}">
                <a16:creationId xmlns:a16="http://schemas.microsoft.com/office/drawing/2014/main" xmlns="" id="{31D4E1CF-BB49-48C5-8E2C-40C6C52AB3E9}"/>
              </a:ext>
            </a:extLst>
          </p:cNvPr>
          <p:cNvCxnSpPr>
            <a:stCxn id="10" idx="2"/>
            <a:endCxn id="15" idx="0"/>
          </p:cNvCxnSpPr>
          <p:nvPr/>
        </p:nvCxnSpPr>
        <p:spPr>
          <a:xfrm rot="5400000">
            <a:off x="9382233" y="2819977"/>
            <a:ext cx="744143" cy="121146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23">
            <a:extLst>
              <a:ext uri="{FF2B5EF4-FFF2-40B4-BE49-F238E27FC236}">
                <a16:creationId xmlns:a16="http://schemas.microsoft.com/office/drawing/2014/main" xmlns="" id="{E4AB403C-3632-4F60-A04F-C91B0CC36694}"/>
              </a:ext>
            </a:extLst>
          </p:cNvPr>
          <p:cNvCxnSpPr>
            <a:stCxn id="10" idx="2"/>
            <a:endCxn id="16" idx="0"/>
          </p:cNvCxnSpPr>
          <p:nvPr/>
        </p:nvCxnSpPr>
        <p:spPr>
          <a:xfrm rot="16200000" flipH="1">
            <a:off x="10468903" y="2944769"/>
            <a:ext cx="744142" cy="96187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xmlns="" id="{29FA771C-4845-4202-A54D-CFE53476D33F}"/>
              </a:ext>
            </a:extLst>
          </p:cNvPr>
          <p:cNvSpPr txBox="1"/>
          <p:nvPr/>
        </p:nvSpPr>
        <p:spPr>
          <a:xfrm>
            <a:off x="8217146" y="4423842"/>
            <a:ext cx="4264036" cy="2339102"/>
          </a:xfrm>
          <a:prstGeom prst="rect">
            <a:avLst/>
          </a:prstGeom>
          <a:noFill/>
        </p:spPr>
        <p:txBody>
          <a:bodyPr wrap="square" rtlCol="0">
            <a:spAutoFit/>
          </a:bodyPr>
          <a:lstStyle/>
          <a:p>
            <a:pPr marL="285750" indent="-285750">
              <a:buFontTx/>
              <a:buChar char="-"/>
            </a:pPr>
            <a:r>
              <a:rPr lang="en-US" sz="1600" dirty="0"/>
              <a:t>A function always and always return exactly one value.</a:t>
            </a:r>
          </a:p>
          <a:p>
            <a:pPr marL="285750" indent="-285750">
              <a:buFontTx/>
              <a:buChar char="-"/>
            </a:pPr>
            <a:r>
              <a:rPr lang="en-US" sz="1600" dirty="0"/>
              <a:t>We can have multiple input</a:t>
            </a:r>
          </a:p>
          <a:p>
            <a:pPr marL="285750" indent="-285750">
              <a:buFontTx/>
              <a:buChar char="-"/>
            </a:pPr>
            <a:r>
              <a:rPr lang="en-US" sz="1600" dirty="0"/>
              <a:t>Depending on return type</a:t>
            </a:r>
          </a:p>
          <a:p>
            <a:endParaRPr lang="en-US" dirty="0"/>
          </a:p>
          <a:p>
            <a:r>
              <a:rPr lang="en-US" sz="1600" dirty="0"/>
              <a:t>CREATE FUNCTION </a:t>
            </a:r>
            <a:r>
              <a:rPr lang="en-US" sz="1600" dirty="0" err="1"/>
              <a:t>funcname</a:t>
            </a:r>
            <a:r>
              <a:rPr lang="en-US" sz="1600" dirty="0"/>
              <a:t>(p1 type)</a:t>
            </a:r>
          </a:p>
          <a:p>
            <a:r>
              <a:rPr lang="en-US" sz="1600" dirty="0"/>
              <a:t>DEFAULT SCHEMA </a:t>
            </a:r>
            <a:r>
              <a:rPr lang="en-US" sz="1600" dirty="0" err="1"/>
              <a:t>schema</a:t>
            </a:r>
            <a:endParaRPr lang="en-US" sz="1600" dirty="0"/>
          </a:p>
          <a:p>
            <a:r>
              <a:rPr lang="en-US" sz="1600" dirty="0"/>
              <a:t>AS </a:t>
            </a:r>
            <a:r>
              <a:rPr lang="en-US" sz="1600" dirty="0" smtClean="0"/>
              <a:t>BEGIN</a:t>
            </a:r>
            <a:endParaRPr lang="en-US" sz="1600" dirty="0"/>
          </a:p>
          <a:p>
            <a:r>
              <a:rPr lang="en-US" sz="1600" dirty="0"/>
              <a:t>END;</a:t>
            </a:r>
          </a:p>
        </p:txBody>
      </p:sp>
      <p:sp>
        <p:nvSpPr>
          <p:cNvPr id="20" name="TextBox 19">
            <a:extLst>
              <a:ext uri="{FF2B5EF4-FFF2-40B4-BE49-F238E27FC236}">
                <a16:creationId xmlns:a16="http://schemas.microsoft.com/office/drawing/2014/main" xmlns="" id="{B008A9B4-1F65-4CE5-B966-8CC9E7BD128B}"/>
              </a:ext>
            </a:extLst>
          </p:cNvPr>
          <p:cNvSpPr txBox="1"/>
          <p:nvPr/>
        </p:nvSpPr>
        <p:spPr>
          <a:xfrm>
            <a:off x="131166" y="3319272"/>
            <a:ext cx="3724422" cy="2862322"/>
          </a:xfrm>
          <a:prstGeom prst="rect">
            <a:avLst/>
          </a:prstGeom>
          <a:noFill/>
        </p:spPr>
        <p:txBody>
          <a:bodyPr wrap="square" rtlCol="0">
            <a:spAutoFit/>
          </a:bodyPr>
          <a:lstStyle/>
          <a:p>
            <a:pPr marL="285750" indent="-285750">
              <a:buFontTx/>
              <a:buChar char="-"/>
            </a:pPr>
            <a:r>
              <a:rPr lang="en-US" dirty="0"/>
              <a:t>Test, put a code for One–time execution</a:t>
            </a:r>
          </a:p>
          <a:p>
            <a:pPr marL="285750" indent="-285750">
              <a:buFontTx/>
              <a:buChar char="-"/>
            </a:pPr>
            <a:r>
              <a:rPr lang="en-US" dirty="0"/>
              <a:t>Requires a compilation every time you run</a:t>
            </a:r>
          </a:p>
          <a:p>
            <a:pPr marL="285750" indent="-285750">
              <a:buFontTx/>
              <a:buChar char="-"/>
            </a:pPr>
            <a:endParaRPr lang="en-US" dirty="0"/>
          </a:p>
          <a:p>
            <a:r>
              <a:rPr lang="en-US" dirty="0"/>
              <a:t>DO BEGIN</a:t>
            </a:r>
          </a:p>
          <a:p>
            <a:endParaRPr lang="en-US" dirty="0"/>
          </a:p>
          <a:p>
            <a:r>
              <a:rPr lang="en-US" dirty="0"/>
              <a:t>--- SQL Script Coda</a:t>
            </a:r>
          </a:p>
          <a:p>
            <a:endParaRPr lang="en-US" dirty="0"/>
          </a:p>
          <a:p>
            <a:r>
              <a:rPr lang="en-US" dirty="0"/>
              <a:t>END;</a:t>
            </a:r>
          </a:p>
        </p:txBody>
      </p:sp>
      <p:sp>
        <p:nvSpPr>
          <p:cNvPr id="21" name="Rectangle 20">
            <a:extLst>
              <a:ext uri="{FF2B5EF4-FFF2-40B4-BE49-F238E27FC236}">
                <a16:creationId xmlns:a16="http://schemas.microsoft.com/office/drawing/2014/main" xmlns="" id="{5C9958E2-4F0A-44D3-9B81-40B5C72C8C4E}"/>
              </a:ext>
            </a:extLst>
          </p:cNvPr>
          <p:cNvSpPr/>
          <p:nvPr/>
        </p:nvSpPr>
        <p:spPr>
          <a:xfrm>
            <a:off x="170922" y="2435970"/>
            <a:ext cx="3322086" cy="7110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Anonymous Block</a:t>
            </a:r>
          </a:p>
        </p:txBody>
      </p:sp>
      <p:sp>
        <p:nvSpPr>
          <p:cNvPr id="22" name="Rectangle 21">
            <a:extLst>
              <a:ext uri="{FF2B5EF4-FFF2-40B4-BE49-F238E27FC236}">
                <a16:creationId xmlns:a16="http://schemas.microsoft.com/office/drawing/2014/main" xmlns="" id="{32FEFE2A-88D5-4394-B4E2-EB8EE9E3EF25}"/>
              </a:ext>
            </a:extLst>
          </p:cNvPr>
          <p:cNvSpPr/>
          <p:nvPr/>
        </p:nvSpPr>
        <p:spPr>
          <a:xfrm>
            <a:off x="4003928" y="1225296"/>
            <a:ext cx="4184144" cy="832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Containers in HANA</a:t>
            </a:r>
          </a:p>
        </p:txBody>
      </p:sp>
    </p:spTree>
    <p:extLst>
      <p:ext uri="{BB962C8B-B14F-4D97-AF65-F5344CB8AC3E}">
        <p14:creationId xmlns:p14="http://schemas.microsoft.com/office/powerpoint/2010/main" val="1498059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xmlns=""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4" name="Footer Placeholder 45">
            <a:extLst>
              <a:ext uri="{FF2B5EF4-FFF2-40B4-BE49-F238E27FC236}">
                <a16:creationId xmlns:a16="http://schemas.microsoft.com/office/drawing/2014/main" xmlns=""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6" name="Picture 5">
            <a:extLst>
              <a:ext uri="{FF2B5EF4-FFF2-40B4-BE49-F238E27FC236}">
                <a16:creationId xmlns:a16="http://schemas.microsoft.com/office/drawing/2014/main" xmlns=""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8" name="Title 3">
            <a:extLst>
              <a:ext uri="{FF2B5EF4-FFF2-40B4-BE49-F238E27FC236}">
                <a16:creationId xmlns:a16="http://schemas.microsoft.com/office/drawing/2014/main" xmlns="" id="{F07FC580-E2AB-4C55-8C95-D5E077A1D127}"/>
              </a:ext>
            </a:extLst>
          </p:cNvPr>
          <p:cNvSpPr txBox="1">
            <a:spLocks/>
          </p:cNvSpPr>
          <p:nvPr/>
        </p:nvSpPr>
        <p:spPr>
          <a:xfrm>
            <a:off x="414164" y="3410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err="1" smtClean="0"/>
              <a:t>Faunda</a:t>
            </a:r>
            <a:r>
              <a:rPr lang="en-US" b="1" dirty="0" smtClean="0"/>
              <a:t> Fox on SQL Script</a:t>
            </a:r>
            <a:endParaRPr lang="en-US" b="1" dirty="0"/>
          </a:p>
        </p:txBody>
      </p:sp>
      <p:sp>
        <p:nvSpPr>
          <p:cNvPr id="9" name="TextBox 8">
            <a:extLst>
              <a:ext uri="{FF2B5EF4-FFF2-40B4-BE49-F238E27FC236}">
                <a16:creationId xmlns="" xmlns:a16="http://schemas.microsoft.com/office/drawing/2014/main" id="{2668874E-C0FA-4ADA-BBF6-2FE5710B408A}"/>
              </a:ext>
            </a:extLst>
          </p:cNvPr>
          <p:cNvSpPr txBox="1"/>
          <p:nvPr/>
        </p:nvSpPr>
        <p:spPr>
          <a:xfrm>
            <a:off x="163528" y="976739"/>
            <a:ext cx="11900954" cy="3416320"/>
          </a:xfrm>
          <a:prstGeom prst="rect">
            <a:avLst/>
          </a:prstGeom>
          <a:noFill/>
        </p:spPr>
        <p:txBody>
          <a:bodyPr wrap="square" rtlCol="0">
            <a:spAutoFit/>
          </a:bodyPr>
          <a:lstStyle/>
          <a:p>
            <a:pPr marL="285750" indent="-285750">
              <a:buFontTx/>
              <a:buChar char="-"/>
            </a:pPr>
            <a:r>
              <a:rPr lang="en-US" dirty="0"/>
              <a:t>SQL Script is not case-sensitive like ABAP.</a:t>
            </a:r>
          </a:p>
          <a:p>
            <a:pPr marL="285750" indent="-285750">
              <a:buFontTx/>
              <a:buChar char="-"/>
            </a:pPr>
            <a:r>
              <a:rPr lang="en-US" dirty="0"/>
              <a:t>Every statement in SQL Script ends with semi-colon ( ; )</a:t>
            </a:r>
          </a:p>
          <a:p>
            <a:pPr marL="285750" indent="-285750">
              <a:buFontTx/>
              <a:buChar char="-"/>
            </a:pPr>
            <a:r>
              <a:rPr lang="en-US" dirty="0"/>
              <a:t>When we create variables in SQL Script they are assigned NULL value and any operation with NULL becomes NULL</a:t>
            </a:r>
          </a:p>
          <a:p>
            <a:pPr marL="285750" indent="-285750">
              <a:buFontTx/>
              <a:buChar char="-"/>
            </a:pPr>
            <a:r>
              <a:rPr lang="en-US" dirty="0"/>
              <a:t>The = is a comparison operator and := is an assignment operator</a:t>
            </a:r>
          </a:p>
          <a:p>
            <a:pPr marL="285750" indent="-285750">
              <a:buFontTx/>
              <a:buChar char="-"/>
            </a:pPr>
            <a:r>
              <a:rPr lang="en-US" dirty="0"/>
              <a:t>When we assign value to a variable we use direct variable name but when we want to use the variable in some operations we use :variable (: is value of operator)  </a:t>
            </a:r>
            <a:r>
              <a:rPr lang="en-US" dirty="0">
                <a:sym typeface="Wingdings" panose="05000000000000000000" pitchFamily="2" charset="2"/>
              </a:rPr>
              <a:t></a:t>
            </a:r>
            <a:endParaRPr lang="en-US" dirty="0"/>
          </a:p>
          <a:p>
            <a:pPr lvl="1"/>
            <a:r>
              <a:rPr lang="en-US" dirty="0"/>
              <a:t>Declare x integer; declare y integer; declare z integer;</a:t>
            </a:r>
          </a:p>
          <a:p>
            <a:pPr lvl="1"/>
            <a:r>
              <a:rPr lang="en-US" dirty="0"/>
              <a:t>x </a:t>
            </a:r>
            <a:r>
              <a:rPr lang="en-US" b="1" dirty="0"/>
              <a:t>:=</a:t>
            </a:r>
            <a:r>
              <a:rPr lang="en-US" dirty="0"/>
              <a:t> 10;  y </a:t>
            </a:r>
            <a:r>
              <a:rPr lang="en-US" b="1" dirty="0"/>
              <a:t>:=</a:t>
            </a:r>
            <a:r>
              <a:rPr lang="en-US" dirty="0"/>
              <a:t> 20; </a:t>
            </a:r>
            <a:r>
              <a:rPr lang="en-US" b="1" i="1" dirty="0"/>
              <a:t>z = :x + :y;</a:t>
            </a:r>
          </a:p>
          <a:p>
            <a:pPr marL="285750" indent="-285750">
              <a:buFontTx/>
              <a:buChar char="-"/>
            </a:pPr>
            <a:r>
              <a:rPr lang="en-US" dirty="0"/>
              <a:t>We always tries to push data intensive logic using SQL Script in HANA database.</a:t>
            </a:r>
          </a:p>
          <a:p>
            <a:pPr marL="285750" indent="-285750">
              <a:buFontTx/>
              <a:buChar char="-"/>
            </a:pPr>
            <a:r>
              <a:rPr lang="en-US" dirty="0"/>
              <a:t>Since we work with DB level directly, we need to take care of client handling.</a:t>
            </a:r>
          </a:p>
          <a:p>
            <a:pPr marL="285750" indent="-285750">
              <a:buFontTx/>
              <a:buChar char="-"/>
            </a:pPr>
            <a:endParaRPr lang="en-US" dirty="0"/>
          </a:p>
        </p:txBody>
      </p:sp>
    </p:spTree>
    <p:extLst>
      <p:ext uri="{BB962C8B-B14F-4D97-AF65-F5344CB8AC3E}">
        <p14:creationId xmlns:p14="http://schemas.microsoft.com/office/powerpoint/2010/main" val="17115335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3C8A4613-6F8A-40A2-B2DE-12F49D2C9098}"/>
              </a:ext>
            </a:extLst>
          </p:cNvPr>
          <p:cNvSpPr txBox="1"/>
          <p:nvPr/>
        </p:nvSpPr>
        <p:spPr>
          <a:xfrm>
            <a:off x="92365" y="180309"/>
            <a:ext cx="11462326" cy="1569660"/>
          </a:xfrm>
          <a:prstGeom prst="rect">
            <a:avLst/>
          </a:prstGeom>
          <a:noFill/>
        </p:spPr>
        <p:txBody>
          <a:bodyPr wrap="square">
            <a:spAutoFit/>
          </a:bodyPr>
          <a:lstStyle/>
          <a:p>
            <a:r>
              <a:rPr lang="en-US" sz="3200" b="1" dirty="0"/>
              <a:t>Feedback</a:t>
            </a:r>
          </a:p>
          <a:p>
            <a:r>
              <a:rPr lang="en-US" sz="3200" dirty="0" smtClean="0"/>
              <a:t>AnubhavTrainings.com :</a:t>
            </a:r>
            <a:r>
              <a:rPr lang="en-US" sz="3200" dirty="0"/>
              <a:t> </a:t>
            </a:r>
          </a:p>
          <a:p>
            <a:r>
              <a:rPr lang="en-US" sz="3200" dirty="0">
                <a:hlinkClick r:id="rId2"/>
              </a:rPr>
              <a:t>https://</a:t>
            </a:r>
            <a:r>
              <a:rPr lang="en-US" sz="3200" dirty="0" smtClean="0">
                <a:hlinkClick r:id="rId2"/>
              </a:rPr>
              <a:t>www.anubhavtrainings.com</a:t>
            </a:r>
            <a:endParaRPr lang="en-US" sz="3200" dirty="0"/>
          </a:p>
        </p:txBody>
      </p:sp>
    </p:spTree>
    <p:extLst>
      <p:ext uri="{BB962C8B-B14F-4D97-AF65-F5344CB8AC3E}">
        <p14:creationId xmlns:p14="http://schemas.microsoft.com/office/powerpoint/2010/main" val="40289819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kiing &amp; snowboarding | Verbier - Val de Bagnes | Office du Tourisme">
            <a:extLst>
              <a:ext uri="{FF2B5EF4-FFF2-40B4-BE49-F238E27FC236}">
                <a16:creationId xmlns:a16="http://schemas.microsoft.com/office/drawing/2014/main" xmlns="" id="{FB2A06C6-4072-44CB-A6A0-DFD7B99FED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xmlns="" id="{BE8437BB-909A-48EB-B662-A7F590544E70}"/>
              </a:ext>
            </a:extLst>
          </p:cNvPr>
          <p:cNvSpPr txBox="1"/>
          <p:nvPr/>
        </p:nvSpPr>
        <p:spPr>
          <a:xfrm>
            <a:off x="2466109" y="2209904"/>
            <a:ext cx="7878618" cy="1107996"/>
          </a:xfrm>
          <a:prstGeom prst="rect">
            <a:avLst/>
          </a:prstGeom>
          <a:noFill/>
        </p:spPr>
        <p:txBody>
          <a:bodyPr wrap="square" rtlCol="0">
            <a:spAutoFit/>
          </a:bodyPr>
          <a:lstStyle/>
          <a:p>
            <a:r>
              <a:rPr lang="en-US" sz="6600" dirty="0">
                <a:latin typeface="Arial Black" panose="020B0A04020102020204" pitchFamily="34" charset="0"/>
              </a:rPr>
              <a:t>INTRODUCTION</a:t>
            </a:r>
          </a:p>
        </p:txBody>
      </p:sp>
      <p:pic>
        <p:nvPicPr>
          <p:cNvPr id="5" name="Picture 4">
            <a:extLst>
              <a:ext uri="{FF2B5EF4-FFF2-40B4-BE49-F238E27FC236}">
                <a16:creationId xmlns:a16="http://schemas.microsoft.com/office/drawing/2014/main" xmlns="" id="{B632F133-AC7B-4BFC-9A60-F9C1BF83B8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14991" y="0"/>
            <a:ext cx="1577009" cy="1557619"/>
          </a:xfrm>
          <a:prstGeom prst="rect">
            <a:avLst/>
          </a:prstGeom>
        </p:spPr>
      </p:pic>
    </p:spTree>
    <p:extLst>
      <p:ext uri="{BB962C8B-B14F-4D97-AF65-F5344CB8AC3E}">
        <p14:creationId xmlns:p14="http://schemas.microsoft.com/office/powerpoint/2010/main" val="30104098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xmlns=""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4" name="Footer Placeholder 45">
            <a:extLst>
              <a:ext uri="{FF2B5EF4-FFF2-40B4-BE49-F238E27FC236}">
                <a16:creationId xmlns:a16="http://schemas.microsoft.com/office/drawing/2014/main" xmlns=""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7" name="TextBox 6">
            <a:extLst>
              <a:ext uri="{FF2B5EF4-FFF2-40B4-BE49-F238E27FC236}">
                <a16:creationId xmlns:a16="http://schemas.microsoft.com/office/drawing/2014/main" xmlns="" id="{17EB74BE-8011-4153-8F37-3BEF9C1F4CC0}"/>
              </a:ext>
            </a:extLst>
          </p:cNvPr>
          <p:cNvSpPr txBox="1"/>
          <p:nvPr/>
        </p:nvSpPr>
        <p:spPr>
          <a:xfrm>
            <a:off x="3512128" y="2507734"/>
            <a:ext cx="6174508" cy="1323439"/>
          </a:xfrm>
          <a:prstGeom prst="rect">
            <a:avLst/>
          </a:prstGeom>
          <a:noFill/>
        </p:spPr>
        <p:txBody>
          <a:bodyPr wrap="square">
            <a:spAutoFit/>
          </a:bodyPr>
          <a:lstStyle/>
          <a:p>
            <a:r>
              <a:rPr lang="en-US" sz="8000" b="1" dirty="0"/>
              <a:t>End of Day </a:t>
            </a:r>
            <a:r>
              <a:rPr lang="en-US" sz="8000" b="1" dirty="0" smtClean="0"/>
              <a:t>4</a:t>
            </a:r>
            <a:endParaRPr lang="en-US" sz="8000" b="1" dirty="0"/>
          </a:p>
        </p:txBody>
      </p:sp>
      <p:pic>
        <p:nvPicPr>
          <p:cNvPr id="6" name="Picture 5">
            <a:extLst>
              <a:ext uri="{FF2B5EF4-FFF2-40B4-BE49-F238E27FC236}">
                <a16:creationId xmlns:a16="http://schemas.microsoft.com/office/drawing/2014/main" xmlns=""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Tree>
    <p:extLst>
      <p:ext uri="{BB962C8B-B14F-4D97-AF65-F5344CB8AC3E}">
        <p14:creationId xmlns:p14="http://schemas.microsoft.com/office/powerpoint/2010/main" val="39912433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5">
            <a:extLst>
              <a:ext uri="{FF2B5EF4-FFF2-40B4-BE49-F238E27FC236}">
                <a16:creationId xmlns:a16="http://schemas.microsoft.com/office/drawing/2014/main" xmlns=""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1028" name="Picture 4" descr="Free Vector | Flat people with question marks background">
            <a:extLst>
              <a:ext uri="{FF2B5EF4-FFF2-40B4-BE49-F238E27FC236}">
                <a16:creationId xmlns:a16="http://schemas.microsoft.com/office/drawing/2014/main" xmlns="" id="{E158EC70-4769-4E41-A278-C90EC4E480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xmlns=""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pic>
        <p:nvPicPr>
          <p:cNvPr id="6" name="Picture 5">
            <a:extLst>
              <a:ext uri="{FF2B5EF4-FFF2-40B4-BE49-F238E27FC236}">
                <a16:creationId xmlns:a16="http://schemas.microsoft.com/office/drawing/2014/main" xmlns="" id="{B632F133-AC7B-4BFC-9A60-F9C1BF83B8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0678" y="57951"/>
            <a:ext cx="716699" cy="707887"/>
          </a:xfrm>
          <a:prstGeom prst="rect">
            <a:avLst/>
          </a:prstGeom>
        </p:spPr>
      </p:pic>
    </p:spTree>
    <p:extLst>
      <p:ext uri="{BB962C8B-B14F-4D97-AF65-F5344CB8AC3E}">
        <p14:creationId xmlns:p14="http://schemas.microsoft.com/office/powerpoint/2010/main" val="13081182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a16="http://schemas.microsoft.com/office/drawing/2014/main" xmlns=""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561520"/>
            <a:ext cx="6629399"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rPr>
              <a:t>Anubhav Oberoy</a:t>
            </a:r>
          </a:p>
        </p:txBody>
      </p:sp>
      <p:pic>
        <p:nvPicPr>
          <p:cNvPr id="6" name="Picture 5">
            <a:extLst>
              <a:ext uri="{FF2B5EF4-FFF2-40B4-BE49-F238E27FC236}">
                <a16:creationId xmlns:a16="http://schemas.microsoft.com/office/drawing/2014/main" xmlns="" id="{B632F133-AC7B-4BFC-9A60-F9C1BF83B8C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8364" y="0"/>
            <a:ext cx="1977514" cy="1953200"/>
          </a:xfrm>
          <a:prstGeom prst="rect">
            <a:avLst/>
          </a:prstGeom>
        </p:spPr>
      </p:pic>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xmlns="" id="{F07FC580-E2AB-4C55-8C95-D5E077A1D127}"/>
              </a:ext>
            </a:extLst>
          </p:cNvPr>
          <p:cNvSpPr txBox="1">
            <a:spLocks/>
          </p:cNvSpPr>
          <p:nvPr/>
        </p:nvSpPr>
        <p:spPr>
          <a:xfrm>
            <a:off x="261764" y="148884"/>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Day </a:t>
            </a:r>
            <a:r>
              <a:rPr kumimoji="0" lang="en-US" sz="4400" b="1" i="0" u="none" strike="noStrike" kern="1200" cap="none" spc="0" normalizeH="0" baseline="0" noProof="0" dirty="0" smtClean="0">
                <a:ln>
                  <a:noFill/>
                </a:ln>
                <a:solidFill>
                  <a:prstClr val="black"/>
                </a:solidFill>
                <a:effectLst/>
                <a:uLnTx/>
                <a:uFillTx/>
                <a:latin typeface="Calibri Light" panose="020F0302020204030204"/>
                <a:ea typeface="+mj-ea"/>
                <a:cs typeface="+mj-cs"/>
              </a:rPr>
              <a:t>4</a:t>
            </a:r>
            <a:endPar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
        <p:nvSpPr>
          <p:cNvPr id="4" name="Footer Placeholder 45">
            <a:extLst>
              <a:ext uri="{FF2B5EF4-FFF2-40B4-BE49-F238E27FC236}">
                <a16:creationId xmlns:a16="http://schemas.microsoft.com/office/drawing/2014/main" xmlns=""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sp>
        <p:nvSpPr>
          <p:cNvPr id="5" name="TextBox 4">
            <a:extLst>
              <a:ext uri="{FF2B5EF4-FFF2-40B4-BE49-F238E27FC236}">
                <a16:creationId xmlns:a16="http://schemas.microsoft.com/office/drawing/2014/main" xmlns="" id="{27E5B41D-1DDF-48C9-A5AF-075F84492B68}"/>
              </a:ext>
            </a:extLst>
          </p:cNvPr>
          <p:cNvSpPr txBox="1"/>
          <p:nvPr/>
        </p:nvSpPr>
        <p:spPr>
          <a:xfrm>
            <a:off x="247878" y="1048614"/>
            <a:ext cx="11696243" cy="4247317"/>
          </a:xfrm>
          <a:prstGeom prst="rect">
            <a:avLst/>
          </a:prstGeom>
          <a:noFill/>
        </p:spPr>
        <p:txBody>
          <a:bodyPr wrap="square" rtlCol="0">
            <a:spAutoFit/>
          </a:bodyPr>
          <a:lstStyle/>
          <a:p>
            <a:pPr marL="285750" lvl="0" indent="-285750">
              <a:buFont typeface="Arial" panose="020B0604020202020204" pitchFamily="34" charset="0"/>
              <a:buChar char="•"/>
            </a:pPr>
            <a:r>
              <a:rPr lang="en-US" i="1" dirty="0"/>
              <a:t>Creation and execution of  Data Models </a:t>
            </a:r>
          </a:p>
          <a:p>
            <a:pPr marL="285750" lvl="0" indent="-285750">
              <a:buFont typeface="Arial" panose="020B0604020202020204" pitchFamily="34" charset="0"/>
              <a:buChar char="•"/>
            </a:pPr>
            <a:r>
              <a:rPr lang="en-US" i="1" dirty="0"/>
              <a:t>Showing Concept of currency conversion</a:t>
            </a:r>
          </a:p>
          <a:p>
            <a:pPr marL="285750" lvl="0" indent="-285750">
              <a:buFont typeface="Arial" panose="020B0604020202020204" pitchFamily="34" charset="0"/>
              <a:buChar char="•"/>
            </a:pPr>
            <a:r>
              <a:rPr lang="en-US" i="1" dirty="0"/>
              <a:t>Concept of  Dimensions and Measures </a:t>
            </a:r>
          </a:p>
          <a:p>
            <a:pPr marL="285750" lvl="0" indent="-285750">
              <a:buFont typeface="Arial" panose="020B0604020202020204" pitchFamily="34" charset="0"/>
              <a:buChar char="•"/>
            </a:pPr>
            <a:r>
              <a:rPr lang="en-US" i="1" dirty="0"/>
              <a:t>Implementing OIA  Using Calculation View </a:t>
            </a:r>
          </a:p>
          <a:p>
            <a:pPr marL="285750" lvl="0" indent="-285750">
              <a:buFont typeface="Arial" panose="020B0604020202020204" pitchFamily="34" charset="0"/>
              <a:buChar char="•"/>
            </a:pPr>
            <a:r>
              <a:rPr lang="en-US" i="1" dirty="0"/>
              <a:t>Concept of  Delivery </a:t>
            </a:r>
            <a:r>
              <a:rPr lang="en-US" i="1" dirty="0" smtClean="0"/>
              <a:t>Unit</a:t>
            </a:r>
          </a:p>
          <a:p>
            <a:pPr marL="285750" lvl="0" indent="-285750">
              <a:buFont typeface="Arial" panose="020B0604020202020204" pitchFamily="34" charset="0"/>
              <a:buChar char="•"/>
            </a:pPr>
            <a:endParaRPr lang="en-US" i="1" dirty="0"/>
          </a:p>
          <a:p>
            <a:r>
              <a:rPr lang="en-US" dirty="0"/>
              <a:t>--</a:t>
            </a:r>
            <a:r>
              <a:rPr lang="en-US" dirty="0" smtClean="0"/>
              <a:t>Break--</a:t>
            </a:r>
          </a:p>
          <a:p>
            <a:endParaRPr lang="en-US" dirty="0"/>
          </a:p>
          <a:p>
            <a:pPr marL="285750" lvl="0" indent="-285750">
              <a:buFont typeface="Arial" panose="020B0604020202020204" pitchFamily="34" charset="0"/>
              <a:buChar char="•"/>
            </a:pPr>
            <a:r>
              <a:rPr lang="en-US" i="1" dirty="0"/>
              <a:t>Consume HANA Objects</a:t>
            </a:r>
          </a:p>
          <a:p>
            <a:pPr marL="895243" lvl="1" indent="-285750">
              <a:buFont typeface="Wingdings" panose="05000000000000000000" pitchFamily="2" charset="2"/>
              <a:buChar char="Ø"/>
            </a:pPr>
            <a:r>
              <a:rPr lang="en-US" i="1" dirty="0"/>
              <a:t>ADBC ( ABAP Database Connectivity )</a:t>
            </a:r>
          </a:p>
          <a:p>
            <a:pPr marL="895243" lvl="1" indent="-285750">
              <a:buFont typeface="Wingdings" panose="05000000000000000000" pitchFamily="2" charset="2"/>
              <a:buChar char="Ø"/>
            </a:pPr>
            <a:r>
              <a:rPr lang="en-US" i="1" dirty="0"/>
              <a:t>View Proxy</a:t>
            </a:r>
          </a:p>
          <a:p>
            <a:pPr marL="285750" lvl="0" indent="-285750">
              <a:buFont typeface="Arial" panose="020B0604020202020204" pitchFamily="34" charset="0"/>
              <a:buChar char="•"/>
            </a:pPr>
            <a:r>
              <a:rPr lang="en-US" i="1" dirty="0"/>
              <a:t>Transporting of  Dependent Objects</a:t>
            </a:r>
          </a:p>
          <a:p>
            <a:pPr marL="895243" lvl="1" indent="-285750">
              <a:buFont typeface="Wingdings" panose="05000000000000000000" pitchFamily="2" charset="2"/>
              <a:buChar char="Ø"/>
            </a:pPr>
            <a:r>
              <a:rPr lang="en-US" i="1" dirty="0"/>
              <a:t>Lifecycle Management</a:t>
            </a:r>
          </a:p>
          <a:p>
            <a:pPr marL="895243" lvl="1" indent="-285750">
              <a:buFont typeface="Wingdings" panose="05000000000000000000" pitchFamily="2" charset="2"/>
              <a:buChar char="Ø"/>
            </a:pPr>
            <a:r>
              <a:rPr lang="en-US" i="1" dirty="0"/>
              <a:t>HANA  Transport </a:t>
            </a:r>
            <a:r>
              <a:rPr lang="en-US" i="1" dirty="0" smtClean="0"/>
              <a:t>Container</a:t>
            </a:r>
            <a:endParaRPr lang="en-US" i="1" dirty="0"/>
          </a:p>
          <a:p>
            <a:pPr marL="609493" lvl="1"/>
            <a:endParaRPr lang="en-US" i="1" dirty="0" smtClean="0"/>
          </a:p>
        </p:txBody>
      </p:sp>
      <p:pic>
        <p:nvPicPr>
          <p:cNvPr id="6" name="Picture 5">
            <a:extLst>
              <a:ext uri="{FF2B5EF4-FFF2-40B4-BE49-F238E27FC236}">
                <a16:creationId xmlns:a16="http://schemas.microsoft.com/office/drawing/2014/main" xmlns=""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Tree>
    <p:extLst>
      <p:ext uri="{BB962C8B-B14F-4D97-AF65-F5344CB8AC3E}">
        <p14:creationId xmlns:p14="http://schemas.microsoft.com/office/powerpoint/2010/main" val="23218573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xmlns="" id="{F07FC580-E2AB-4C55-8C95-D5E077A1D127}"/>
              </a:ext>
            </a:extLst>
          </p:cNvPr>
          <p:cNvSpPr txBox="1">
            <a:spLocks/>
          </p:cNvSpPr>
          <p:nvPr/>
        </p:nvSpPr>
        <p:spPr>
          <a:xfrm>
            <a:off x="261764" y="162136"/>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Day </a:t>
            </a:r>
            <a:r>
              <a:rPr kumimoji="0" lang="en-US" sz="4400" b="1" i="0" u="none" strike="noStrike" kern="1200" cap="none" spc="0" normalizeH="0" baseline="0" noProof="0" dirty="0" smtClean="0">
                <a:ln>
                  <a:noFill/>
                </a:ln>
                <a:solidFill>
                  <a:prstClr val="black"/>
                </a:solidFill>
                <a:effectLst/>
                <a:uLnTx/>
                <a:uFillTx/>
                <a:latin typeface="Calibri Light" panose="020F0302020204030204"/>
                <a:ea typeface="+mj-ea"/>
                <a:cs typeface="+mj-cs"/>
              </a:rPr>
              <a:t>4</a:t>
            </a:r>
            <a:endPar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
        <p:nvSpPr>
          <p:cNvPr id="4" name="Footer Placeholder 45">
            <a:extLst>
              <a:ext uri="{FF2B5EF4-FFF2-40B4-BE49-F238E27FC236}">
                <a16:creationId xmlns:a16="http://schemas.microsoft.com/office/drawing/2014/main" xmlns=""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pic>
        <p:nvPicPr>
          <p:cNvPr id="6" name="Picture 5">
            <a:extLst>
              <a:ext uri="{FF2B5EF4-FFF2-40B4-BE49-F238E27FC236}">
                <a16:creationId xmlns:a16="http://schemas.microsoft.com/office/drawing/2014/main" xmlns=""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3" name="Rectangle 2"/>
          <p:cNvSpPr/>
          <p:nvPr/>
        </p:nvSpPr>
        <p:spPr>
          <a:xfrm>
            <a:off x="261764" y="1070187"/>
            <a:ext cx="6096000" cy="2862322"/>
          </a:xfrm>
          <a:prstGeom prst="rect">
            <a:avLst/>
          </a:prstGeom>
        </p:spPr>
        <p:txBody>
          <a:bodyPr>
            <a:spAutoFit/>
          </a:bodyPr>
          <a:lstStyle/>
          <a:p>
            <a:pPr marL="285750" lvl="0" indent="-285750">
              <a:buFont typeface="Arial" panose="020B0604020202020204" pitchFamily="34" charset="0"/>
              <a:buChar char="•"/>
            </a:pPr>
            <a:r>
              <a:rPr lang="en-US" i="1" dirty="0"/>
              <a:t>SQL Script</a:t>
            </a:r>
          </a:p>
          <a:p>
            <a:pPr marL="895243" lvl="1" indent="-285750">
              <a:buFont typeface="Wingdings" panose="05000000000000000000" pitchFamily="2" charset="2"/>
              <a:buChar char="Ø"/>
            </a:pPr>
            <a:r>
              <a:rPr lang="en-US" i="1" dirty="0"/>
              <a:t>Declarative Logic</a:t>
            </a:r>
          </a:p>
          <a:p>
            <a:pPr marL="895243" lvl="1" indent="-285750">
              <a:buFont typeface="Wingdings" panose="05000000000000000000" pitchFamily="2" charset="2"/>
              <a:buChar char="Ø"/>
            </a:pPr>
            <a:r>
              <a:rPr lang="en-US" i="1" dirty="0"/>
              <a:t>Imperative Logic</a:t>
            </a:r>
          </a:p>
          <a:p>
            <a:pPr marL="285750" lvl="0" indent="-285750">
              <a:buFont typeface="Arial" panose="020B0604020202020204" pitchFamily="34" charset="0"/>
              <a:buChar char="•"/>
            </a:pPr>
            <a:r>
              <a:rPr lang="en-US" i="1" dirty="0"/>
              <a:t>Making Data Flow Graph</a:t>
            </a:r>
          </a:p>
          <a:p>
            <a:pPr marL="285750" lvl="0" indent="-285750">
              <a:buFont typeface="Arial" panose="020B0604020202020204" pitchFamily="34" charset="0"/>
              <a:buChar char="•"/>
            </a:pPr>
            <a:r>
              <a:rPr lang="en-US" i="1" dirty="0"/>
              <a:t>Containers</a:t>
            </a:r>
          </a:p>
          <a:p>
            <a:pPr marL="895243" lvl="1" indent="-285750">
              <a:buFont typeface="Wingdings" panose="05000000000000000000" pitchFamily="2" charset="2"/>
              <a:buChar char="Ø"/>
            </a:pPr>
            <a:r>
              <a:rPr lang="en-US" i="1" dirty="0"/>
              <a:t>Anonymous Block</a:t>
            </a:r>
          </a:p>
          <a:p>
            <a:pPr marL="895243" lvl="1" indent="-285750">
              <a:buFont typeface="Wingdings" panose="05000000000000000000" pitchFamily="2" charset="2"/>
              <a:buChar char="Ø"/>
            </a:pPr>
            <a:r>
              <a:rPr lang="en-US" i="1" dirty="0"/>
              <a:t>Stored Procedure</a:t>
            </a:r>
          </a:p>
          <a:p>
            <a:pPr marL="285750" lvl="0" indent="-285750">
              <a:buFont typeface="Arial" panose="020B0604020202020204" pitchFamily="34" charset="0"/>
              <a:buChar char="•"/>
            </a:pPr>
            <a:r>
              <a:rPr lang="en-US" i="1" dirty="0"/>
              <a:t>User-defined function</a:t>
            </a:r>
          </a:p>
          <a:p>
            <a:pPr marL="895243" lvl="1" indent="-285750">
              <a:buFont typeface="Wingdings" panose="05000000000000000000" pitchFamily="2" charset="2"/>
              <a:buChar char="Ø"/>
            </a:pPr>
            <a:r>
              <a:rPr lang="en-US" i="1" dirty="0"/>
              <a:t>Scaler UDF</a:t>
            </a:r>
          </a:p>
          <a:p>
            <a:pPr marL="895243" lvl="1" indent="-285750">
              <a:buFont typeface="Wingdings" panose="05000000000000000000" pitchFamily="2" charset="2"/>
              <a:buChar char="Ø"/>
            </a:pPr>
            <a:r>
              <a:rPr lang="en-US" i="1" dirty="0"/>
              <a:t>Table UDF </a:t>
            </a:r>
          </a:p>
        </p:txBody>
      </p:sp>
    </p:spTree>
    <p:extLst>
      <p:ext uri="{BB962C8B-B14F-4D97-AF65-F5344CB8AC3E}">
        <p14:creationId xmlns:p14="http://schemas.microsoft.com/office/powerpoint/2010/main" val="23665195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xmlns=""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Attribute View</a:t>
            </a:r>
            <a:endParaRPr lang="en-US" b="1" dirty="0"/>
          </a:p>
        </p:txBody>
      </p:sp>
      <p:sp>
        <p:nvSpPr>
          <p:cNvPr id="4" name="Footer Placeholder 45">
            <a:extLst>
              <a:ext uri="{FF2B5EF4-FFF2-40B4-BE49-F238E27FC236}">
                <a16:creationId xmlns:a16="http://schemas.microsoft.com/office/drawing/2014/main" xmlns=""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16" name="Picture 15">
            <a:extLst>
              <a:ext uri="{FF2B5EF4-FFF2-40B4-BE49-F238E27FC236}">
                <a16:creationId xmlns:a16="http://schemas.microsoft.com/office/drawing/2014/main" xmlns=""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19" name="TextBox 18">
            <a:extLst>
              <a:ext uri="{FF2B5EF4-FFF2-40B4-BE49-F238E27FC236}">
                <a16:creationId xmlns:a16="http://schemas.microsoft.com/office/drawing/2014/main" xmlns="" id="{27E5B41D-1DDF-48C9-A5AF-075F84492B68}"/>
              </a:ext>
            </a:extLst>
          </p:cNvPr>
          <p:cNvSpPr txBox="1"/>
          <p:nvPr/>
        </p:nvSpPr>
        <p:spPr>
          <a:xfrm>
            <a:off x="247878" y="982353"/>
            <a:ext cx="11696243" cy="923330"/>
          </a:xfrm>
          <a:prstGeom prst="rect">
            <a:avLst/>
          </a:prstGeom>
          <a:noFill/>
        </p:spPr>
        <p:txBody>
          <a:bodyPr wrap="square" rtlCol="0">
            <a:spAutoFit/>
          </a:bodyPr>
          <a:lstStyle/>
          <a:p>
            <a:pPr algn="just"/>
            <a:r>
              <a:rPr lang="en-US" b="1" dirty="0"/>
              <a:t>Attribute views</a:t>
            </a:r>
            <a:r>
              <a:rPr lang="en-US" dirty="0"/>
              <a:t> provide descriptive data about the characteristics of data in your database. This is “master data” that defines things like hierarchies that describe relationships between data elements. By constructing attribute views, you create dimensions from which subsequent views can be constructed.</a:t>
            </a:r>
          </a:p>
        </p:txBody>
      </p:sp>
      <p:pic>
        <p:nvPicPr>
          <p:cNvPr id="1026" name="Picture 2" descr="SAP HANA Attribute View Tutori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604" y="2100815"/>
            <a:ext cx="11476101" cy="4134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18355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xmlns=""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Analytic View</a:t>
            </a:r>
            <a:endParaRPr lang="en-US" b="1" dirty="0"/>
          </a:p>
        </p:txBody>
      </p:sp>
      <p:sp>
        <p:nvSpPr>
          <p:cNvPr id="4" name="Footer Placeholder 45">
            <a:extLst>
              <a:ext uri="{FF2B5EF4-FFF2-40B4-BE49-F238E27FC236}">
                <a16:creationId xmlns:a16="http://schemas.microsoft.com/office/drawing/2014/main" xmlns=""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16" name="Picture 15">
            <a:extLst>
              <a:ext uri="{FF2B5EF4-FFF2-40B4-BE49-F238E27FC236}">
                <a16:creationId xmlns:a16="http://schemas.microsoft.com/office/drawing/2014/main" xmlns=""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19" name="TextBox 18">
            <a:extLst>
              <a:ext uri="{FF2B5EF4-FFF2-40B4-BE49-F238E27FC236}">
                <a16:creationId xmlns:a16="http://schemas.microsoft.com/office/drawing/2014/main" xmlns="" id="{27E5B41D-1DDF-48C9-A5AF-075F84492B68}"/>
              </a:ext>
            </a:extLst>
          </p:cNvPr>
          <p:cNvSpPr txBox="1"/>
          <p:nvPr/>
        </p:nvSpPr>
        <p:spPr>
          <a:xfrm>
            <a:off x="247878" y="982353"/>
            <a:ext cx="11696243" cy="923330"/>
          </a:xfrm>
          <a:prstGeom prst="rect">
            <a:avLst/>
          </a:prstGeom>
          <a:noFill/>
        </p:spPr>
        <p:txBody>
          <a:bodyPr wrap="square" rtlCol="0">
            <a:spAutoFit/>
          </a:bodyPr>
          <a:lstStyle/>
          <a:p>
            <a:pPr algn="just"/>
            <a:r>
              <a:rPr lang="en-US" b="1" dirty="0"/>
              <a:t>Analytic views</a:t>
            </a:r>
            <a:r>
              <a:rPr lang="en-US" dirty="0"/>
              <a:t> in SAP HANA are optimized for aggregating mass data. Because the database is so fast, it’s not necessary to store aggregates in the database; rather, you aggregate on the fly in memory. Analytic views construct a central master “fact table” with key figures. You can use expressions, operators, and functions to analyze this data.</a:t>
            </a:r>
          </a:p>
        </p:txBody>
      </p:sp>
      <p:pic>
        <p:nvPicPr>
          <p:cNvPr id="3074" name="Picture 2" descr="https://www.guru99.com/images/sap-hana/030216_1026_SAPHANAMode3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984" y="1988316"/>
            <a:ext cx="9239071" cy="4647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04542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xmlns=""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Calculation View</a:t>
            </a:r>
            <a:endParaRPr lang="en-US" b="1" dirty="0"/>
          </a:p>
        </p:txBody>
      </p:sp>
      <p:sp>
        <p:nvSpPr>
          <p:cNvPr id="4" name="Footer Placeholder 45">
            <a:extLst>
              <a:ext uri="{FF2B5EF4-FFF2-40B4-BE49-F238E27FC236}">
                <a16:creationId xmlns:a16="http://schemas.microsoft.com/office/drawing/2014/main" xmlns=""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16" name="Picture 15">
            <a:extLst>
              <a:ext uri="{FF2B5EF4-FFF2-40B4-BE49-F238E27FC236}">
                <a16:creationId xmlns:a16="http://schemas.microsoft.com/office/drawing/2014/main" xmlns=""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19" name="TextBox 18">
            <a:extLst>
              <a:ext uri="{FF2B5EF4-FFF2-40B4-BE49-F238E27FC236}">
                <a16:creationId xmlns:a16="http://schemas.microsoft.com/office/drawing/2014/main" xmlns="" id="{27E5B41D-1DDF-48C9-A5AF-075F84492B68}"/>
              </a:ext>
            </a:extLst>
          </p:cNvPr>
          <p:cNvSpPr txBox="1"/>
          <p:nvPr/>
        </p:nvSpPr>
        <p:spPr>
          <a:xfrm>
            <a:off x="247878" y="982353"/>
            <a:ext cx="11696243" cy="923330"/>
          </a:xfrm>
          <a:prstGeom prst="rect">
            <a:avLst/>
          </a:prstGeom>
          <a:noFill/>
        </p:spPr>
        <p:txBody>
          <a:bodyPr wrap="square" rtlCol="0">
            <a:spAutoFit/>
          </a:bodyPr>
          <a:lstStyle/>
          <a:p>
            <a:pPr algn="just"/>
            <a:r>
              <a:rPr lang="en-US" b="1" dirty="0"/>
              <a:t>Calculation views</a:t>
            </a:r>
            <a:r>
              <a:rPr lang="en-US" dirty="0"/>
              <a:t> provide a way to do flexible, complex logic in the database. They are built on top of one or more analytic or attribute views and allow you to do calculations after aggregation and grouping. Calculations are generally done after grouping at the attribute level and after aggregation at the analytic level.</a:t>
            </a:r>
          </a:p>
        </p:txBody>
      </p:sp>
      <p:pic>
        <p:nvPicPr>
          <p:cNvPr id="2050" name="Picture 2" descr="SAP HANA Calculation View Tutori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3952" y="1981830"/>
            <a:ext cx="8842656" cy="4642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1166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xmlns=""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4" name="Footer Placeholder 45">
            <a:extLst>
              <a:ext uri="{FF2B5EF4-FFF2-40B4-BE49-F238E27FC236}">
                <a16:creationId xmlns:a16="http://schemas.microsoft.com/office/drawing/2014/main" xmlns=""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7" name="Picture 6">
            <a:extLst>
              <a:ext uri="{FF2B5EF4-FFF2-40B4-BE49-F238E27FC236}">
                <a16:creationId xmlns:a16="http://schemas.microsoft.com/office/drawing/2014/main" xmlns=""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pic>
        <p:nvPicPr>
          <p:cNvPr id="4098" name="Picture 2" descr="https://blogs.sap.com/wp-content/uploads/2020/07/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6236" y="560527"/>
            <a:ext cx="10074094" cy="5894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0085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xmlns=""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dirty="0" smtClean="0">
                <a:latin typeface="Arial" panose="020B0604020202020204" pitchFamily="34" charset="0"/>
              </a:rPr>
              <a:t>OIA Scenario Using Calculation View</a:t>
            </a:r>
            <a:endParaRPr lang="en-US" b="0" i="0" dirty="0">
              <a:effectLst/>
              <a:latin typeface="Arial" panose="020B0604020202020204" pitchFamily="34" charset="0"/>
            </a:endParaRPr>
          </a:p>
        </p:txBody>
      </p:sp>
      <p:sp>
        <p:nvSpPr>
          <p:cNvPr id="4" name="Footer Placeholder 45">
            <a:extLst>
              <a:ext uri="{FF2B5EF4-FFF2-40B4-BE49-F238E27FC236}">
                <a16:creationId xmlns:a16="http://schemas.microsoft.com/office/drawing/2014/main" xmlns=""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7" name="Picture 6">
            <a:extLst>
              <a:ext uri="{FF2B5EF4-FFF2-40B4-BE49-F238E27FC236}">
                <a16:creationId xmlns:a16="http://schemas.microsoft.com/office/drawing/2014/main" xmlns=""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13" name="TextBox 12">
            <a:extLst>
              <a:ext uri="{FF2B5EF4-FFF2-40B4-BE49-F238E27FC236}">
                <a16:creationId xmlns:a16="http://schemas.microsoft.com/office/drawing/2014/main" xmlns="" id="{2668874E-C0FA-4ADA-BBF6-2FE5710B408A}"/>
              </a:ext>
            </a:extLst>
          </p:cNvPr>
          <p:cNvSpPr txBox="1"/>
          <p:nvPr/>
        </p:nvSpPr>
        <p:spPr>
          <a:xfrm>
            <a:off x="163528" y="923731"/>
            <a:ext cx="11900954" cy="1477328"/>
          </a:xfrm>
          <a:prstGeom prst="rect">
            <a:avLst/>
          </a:prstGeom>
          <a:noFill/>
        </p:spPr>
        <p:txBody>
          <a:bodyPr wrap="square" rtlCol="0">
            <a:spAutoFit/>
          </a:bodyPr>
          <a:lstStyle/>
          <a:p>
            <a:r>
              <a:rPr lang="en-US" dirty="0"/>
              <a:t>Mr. </a:t>
            </a:r>
            <a:r>
              <a:rPr lang="en-US" dirty="0" err="1"/>
              <a:t>Jems</a:t>
            </a:r>
            <a:r>
              <a:rPr lang="en-US" dirty="0"/>
              <a:t> told about me to the CIO of the company last week on Christmas dinner. The CIO is very impressed by listening my stories how I helped Mr. </a:t>
            </a:r>
            <a:r>
              <a:rPr lang="en-US" dirty="0" err="1"/>
              <a:t>Jems</a:t>
            </a:r>
            <a:r>
              <a:rPr lang="en-US" dirty="0"/>
              <a:t>. Now he want me to help him as well.</a:t>
            </a:r>
          </a:p>
          <a:p>
            <a:r>
              <a:rPr lang="en-US" dirty="0"/>
              <a:t>He called me for a 1:1 meeting this morning. He was a secret task by the CEO of the co. Since quite a long time there were multiple escalations going on in co. for unpaid bills to their vendors and also customers who are unhappy due to unavailability of stocks.</a:t>
            </a:r>
          </a:p>
        </p:txBody>
      </p:sp>
      <p:pic>
        <p:nvPicPr>
          <p:cNvPr id="5122" name="Picture 2" descr="One-on-One Meetings Matter More Than You Know » PostPre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9990" y="2651716"/>
            <a:ext cx="6477000" cy="3748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54873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TM10001103[[fn=Headlines]]</Template>
  <TotalTime>6439</TotalTime>
  <Words>1409</Words>
  <Application>Microsoft Office PowerPoint</Application>
  <PresentationFormat>Widescreen</PresentationFormat>
  <Paragraphs>238</Paragraphs>
  <Slides>22</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Arial</vt:lpstr>
      <vt:lpstr>Arial Black</vt:lpstr>
      <vt:lpstr>Calibri</vt:lpstr>
      <vt:lpstr>Calibri Light</vt:lpstr>
      <vt:lpstr>Candara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sc</cp:lastModifiedBy>
  <cp:revision>531</cp:revision>
  <dcterms:created xsi:type="dcterms:W3CDTF">2016-07-10T03:33:26Z</dcterms:created>
  <dcterms:modified xsi:type="dcterms:W3CDTF">2021-04-29T12:02:56Z</dcterms:modified>
</cp:coreProperties>
</file>