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1"/>
  </p:notesMasterIdLst>
  <p:sldIdLst>
    <p:sldId id="256" r:id="rId2"/>
    <p:sldId id="410" r:id="rId3"/>
    <p:sldId id="463" r:id="rId4"/>
    <p:sldId id="398" r:id="rId5"/>
    <p:sldId id="411" r:id="rId6"/>
    <p:sldId id="465" r:id="rId7"/>
    <p:sldId id="464" r:id="rId8"/>
    <p:sldId id="412" r:id="rId9"/>
    <p:sldId id="420" r:id="rId10"/>
    <p:sldId id="419" r:id="rId11"/>
    <p:sldId id="413" r:id="rId12"/>
    <p:sldId id="462" r:id="rId13"/>
    <p:sldId id="414" r:id="rId14"/>
    <p:sldId id="466" r:id="rId15"/>
    <p:sldId id="478" r:id="rId16"/>
    <p:sldId id="476" r:id="rId17"/>
    <p:sldId id="477" r:id="rId18"/>
    <p:sldId id="399" r:id="rId19"/>
    <p:sldId id="40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20" autoAdjust="0"/>
    <p:restoredTop sz="95326" autoAdjust="0"/>
  </p:normalViewPr>
  <p:slideViewPr>
    <p:cSldViewPr snapToGrid="0">
      <p:cViewPr varScale="1">
        <p:scale>
          <a:sx n="72" d="100"/>
          <a:sy n="72" d="100"/>
        </p:scale>
        <p:origin x="102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4/29/2021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73E87"/>
                </a:solidFill>
                <a:latin typeface="Calibri" panose="020F0502020204030204" pitchFamily="34" charset="0"/>
              </a:rPr>
              <a:t>The sole purpose of an R/3 system is to provide a suite of tightly integrated, large-scale business applications. R/3 comes prepackaged with the core business applications needed by most large corporations. These applications coexist in one homogenous environment. They are designed from the ground up to run using a single database and one (very large) set of tables.</a:t>
            </a:r>
          </a:p>
          <a:p>
            <a:pPr algn="l"/>
            <a:r>
              <a:rPr lang="en-US" sz="1800" b="0" i="0" u="none" strike="noStrike" baseline="0" dirty="0">
                <a:solidFill>
                  <a:srgbClr val="073E87"/>
                </a:solidFill>
                <a:latin typeface="Calibri" panose="020F0502020204030204" pitchFamily="34" charset="0"/>
              </a:rPr>
              <a:t>Presentation: </a:t>
            </a:r>
            <a:r>
              <a:rPr lang="en-US" sz="1800" b="0" i="0" u="none" strike="noStrike" baseline="0" dirty="0">
                <a:solidFill>
                  <a:srgbClr val="073E87"/>
                </a:solidFill>
                <a:latin typeface="Candara" panose="020E0502030303020204" pitchFamily="34" charset="0"/>
              </a:rPr>
              <a:t>It is usually installed on a user's workstation. When started, the presentation server displays the R/3 menus within a window. This window is commonly known as the SAPGUI, or the user interface (or simply, the interface). </a:t>
            </a:r>
            <a:endParaRPr lang="en-US" sz="1800" b="0" i="0" u="none" strike="noStrike" baseline="0" dirty="0">
              <a:solidFill>
                <a:srgbClr val="073E87"/>
              </a:solidFill>
              <a:latin typeface="Calibri" panose="020F0502020204030204" pitchFamily="34" charset="0"/>
            </a:endParaRPr>
          </a:p>
          <a:p>
            <a:pPr algn="l"/>
            <a:r>
              <a:rPr lang="en-US" sz="1800" b="0" i="0" u="none" strike="noStrike" baseline="0" dirty="0">
                <a:solidFill>
                  <a:srgbClr val="073E87"/>
                </a:solidFill>
                <a:latin typeface="Candara" panose="020E0502030303020204" pitchFamily="34" charset="0"/>
              </a:rPr>
              <a:t>Basis : </a:t>
            </a:r>
            <a:r>
              <a:rPr lang="en-US" sz="1800" b="0" i="1" u="none" strike="noStrike" baseline="0" dirty="0">
                <a:solidFill>
                  <a:srgbClr val="073E87"/>
                </a:solidFill>
                <a:latin typeface="Candara" panose="020E0502030303020204" pitchFamily="34" charset="0"/>
              </a:rPr>
              <a:t>Basis </a:t>
            </a:r>
            <a:r>
              <a:rPr lang="en-US" sz="1800" b="0" i="0" u="none" strike="noStrike" baseline="0" dirty="0">
                <a:solidFill>
                  <a:srgbClr val="073E87"/>
                </a:solidFill>
                <a:latin typeface="Candara" panose="020E0502030303020204" pitchFamily="34" charset="0"/>
              </a:rPr>
              <a:t>is like an operating system for R/3. It sits between the ABAP/4 code and the computer's operating system. SAP likes to call it </a:t>
            </a:r>
            <a:r>
              <a:rPr lang="en-US" sz="1800" b="0" i="1" u="none" strike="noStrike" baseline="0" dirty="0">
                <a:solidFill>
                  <a:srgbClr val="073E87"/>
                </a:solidFill>
                <a:latin typeface="Candara" panose="020E0502030303020204" pitchFamily="34" charset="0"/>
              </a:rPr>
              <a:t>middleware </a:t>
            </a:r>
            <a:r>
              <a:rPr lang="en-US" sz="1800" b="0" i="0" u="none" strike="noStrike" baseline="0" dirty="0">
                <a:solidFill>
                  <a:srgbClr val="073E87"/>
                </a:solidFill>
                <a:latin typeface="Candara" panose="020E0502030303020204" pitchFamily="34" charset="0"/>
              </a:rPr>
              <a:t>because it sits in the middle, between ABAP/4 and the operating system. ABAP/4 cannot run directly on an operating system. It requires a set of programs (collectively called Basis) to load, interpret, and buffer its input and output. Basis provides the runtime environment for ABAP/4 programs.</a:t>
            </a:r>
          </a:p>
          <a:p>
            <a:pPr algn="l"/>
            <a:r>
              <a:rPr lang="en-US" sz="1800" b="0" i="0" u="none" strike="noStrike" baseline="0" dirty="0">
                <a:solidFill>
                  <a:srgbClr val="073E87"/>
                </a:solidFill>
                <a:latin typeface="Candara" panose="020E0502030303020204" pitchFamily="34" charset="0"/>
              </a:rPr>
              <a:t>Database: The database server is a set of executables that accept database requests from the application server. These requests are passed on to the RDBMS (Relation Database Management System). The RDBMS sends the data back to the database server, which then passes the information back to the application server. The application server in turn passes that information to your ABAP/4 program. </a:t>
            </a:r>
            <a:endParaRPr lang="en-US" dirty="0"/>
          </a:p>
        </p:txBody>
      </p:sp>
      <p:sp>
        <p:nvSpPr>
          <p:cNvPr id="4" name="Slide Number Placeholder 3"/>
          <p:cNvSpPr>
            <a:spLocks noGrp="1"/>
          </p:cNvSpPr>
          <p:nvPr>
            <p:ph type="sldNum" sz="quarter" idx="5"/>
          </p:nvPr>
        </p:nvSpPr>
        <p:spPr/>
        <p:txBody>
          <a:bodyPr/>
          <a:lstStyle/>
          <a:p>
            <a:fld id="{7701775E-EDE2-4DE5-A02D-A8BD8C6F6AC0}" type="slidenum">
              <a:rPr lang="en-US" smtClean="0"/>
              <a:t>7</a:t>
            </a:fld>
            <a:endParaRPr lang="en-US"/>
          </a:p>
        </p:txBody>
      </p:sp>
    </p:spTree>
    <p:extLst>
      <p:ext uri="{BB962C8B-B14F-4D97-AF65-F5344CB8AC3E}">
        <p14:creationId xmlns:p14="http://schemas.microsoft.com/office/powerpoint/2010/main" val="1686971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4/29/2021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4/29/2021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4/29/2021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4/29/2021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fpXoTqHLeSo&amp;list=PLcxqFaocb9WLtnq-rpXbRy5hnKECxr95G&amp;index=66" TargetMode="External"/><Relationship Id="rId7"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9.gif"/><Relationship Id="rId5" Type="http://schemas.openxmlformats.org/officeDocument/2006/relationships/hyperlink" Target="https://www.youtube.com/watch?v=hbtnWi032Z8" TargetMode="External"/><Relationship Id="rId4" Type="http://schemas.openxmlformats.org/officeDocument/2006/relationships/hyperlink" Target="https://www.youtube.com/watch?v=1JkX-XuSeVE&amp;list=PLcxqFaocb9WLtnq-rpXbRy5hnKECxr95G&amp;index=73"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www.anubhavtrainings.com/"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1754326"/>
          </a:xfrm>
          <a:prstGeom prst="rect">
            <a:avLst/>
          </a:prstGeom>
          <a:noFill/>
        </p:spPr>
        <p:txBody>
          <a:bodyPr wrap="square" rtlCol="0">
            <a:spAutoFit/>
          </a:bodyPr>
          <a:lstStyle/>
          <a:p>
            <a:r>
              <a:rPr lang="en-US" sz="5400" b="1" cap="all" spc="-150" dirty="0" smtClean="0">
                <a:solidFill>
                  <a:schemeClr val="accent3"/>
                </a:solidFill>
              </a:rPr>
              <a:t>Sap ABAP on Hana  &amp;</a:t>
            </a:r>
          </a:p>
          <a:p>
            <a:r>
              <a:rPr lang="en-US" sz="5400" b="1" cap="all" spc="-150" dirty="0" smtClean="0">
                <a:solidFill>
                  <a:schemeClr val="accent3"/>
                </a:solidFill>
              </a:rPr>
              <a:t>s/4hana trainings</a:t>
            </a:r>
            <a:endParaRPr lang="en-US" sz="5400" b="1" cap="all" spc="-150" dirty="0">
              <a:solidFill>
                <a:schemeClr val="accent3"/>
              </a:solidFill>
            </a:endParaRPr>
          </a:p>
        </p:txBody>
      </p:sp>
      <p:sp>
        <p:nvSpPr>
          <p:cNvPr id="5" name="TextBox 4"/>
          <p:cNvSpPr txBox="1"/>
          <p:nvPr/>
        </p:nvSpPr>
        <p:spPr>
          <a:xfrm>
            <a:off x="187367" y="2062424"/>
            <a:ext cx="6629399" cy="646331"/>
          </a:xfrm>
          <a:prstGeom prst="rect">
            <a:avLst/>
          </a:prstGeom>
          <a:noFill/>
        </p:spPr>
        <p:txBody>
          <a:bodyPr wrap="square" rtlCol="0">
            <a:spAutoFit/>
          </a:bodyPr>
          <a:lstStyle/>
          <a:p>
            <a:r>
              <a:rPr lang="en-US" sz="3600" spc="-150" dirty="0">
                <a:solidFill>
                  <a:schemeClr val="bg1"/>
                </a:solidFill>
              </a:rPr>
              <a:t>Anubhav Oberoy</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28355" y="5017269"/>
            <a:ext cx="1863645" cy="1840731"/>
          </a:xfrm>
          <a:prstGeom prst="rect">
            <a:avLst/>
          </a:prstGeom>
        </p:spPr>
      </p:pic>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5121565" y="2468537"/>
            <a:ext cx="3999345"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000" b="1" dirty="0"/>
              <a:t>Break</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026" name="Picture 2" descr="Coffee break line icon clock and cup Royalty Free Vector">
            <a:extLst>
              <a:ext uri="{FF2B5EF4-FFF2-40B4-BE49-F238E27FC236}">
                <a16:creationId xmlns="" xmlns:a16="http://schemas.microsoft.com/office/drawing/2014/main" id="{ECB33168-3F45-4992-99CB-0ADDAF54E89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176" b="11918"/>
          <a:stretch/>
        </p:blipFill>
        <p:spPr bwMode="auto">
          <a:xfrm>
            <a:off x="2634730" y="1969714"/>
            <a:ext cx="2436034" cy="22074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Tree>
    <p:extLst>
      <p:ext uri="{BB962C8B-B14F-4D97-AF65-F5344CB8AC3E}">
        <p14:creationId xmlns:p14="http://schemas.microsoft.com/office/powerpoint/2010/main" val="35796907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What is AMDP </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1" name="TextBox 10">
            <a:extLst>
              <a:ext uri="{FF2B5EF4-FFF2-40B4-BE49-F238E27FC236}">
                <a16:creationId xmlns="" xmlns:a16="http://schemas.microsoft.com/office/drawing/2014/main" id="{C3D67074-ABBF-4F1F-8F04-07B7C002C1DF}"/>
              </a:ext>
            </a:extLst>
          </p:cNvPr>
          <p:cNvSpPr txBox="1"/>
          <p:nvPr/>
        </p:nvSpPr>
        <p:spPr>
          <a:xfrm>
            <a:off x="228600" y="934720"/>
            <a:ext cx="11734800" cy="31393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AMDP is a method inside an Normal ABAP Class. These methods </a:t>
            </a:r>
            <a:r>
              <a:rPr lang="en-US" dirty="0">
                <a:solidFill>
                  <a:prstClr val="black"/>
                </a:solidFill>
                <a:latin typeface="Calibri"/>
              </a:rPr>
              <a:t>are special methods which can contain the SQL Script code.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When we write code, ABAP can tell you the syntax error also (Syntax Check)</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dirty="0">
                <a:solidFill>
                  <a:prstClr val="black"/>
                </a:solidFill>
                <a:latin typeface="Calibri"/>
              </a:rPr>
              <a:t>When we activate AMDP nothing happens in HANA, But when we call it then it creates a procedure in HANA</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We can add SQL Script code inside a method in an ABAP</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dirty="0">
                <a:solidFill>
                  <a:prstClr val="black"/>
                </a:solidFill>
                <a:latin typeface="Calibri"/>
              </a:rPr>
              <a:t>All the AMDP methods must be static</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dirty="0">
                <a:solidFill>
                  <a:prstClr val="black"/>
                </a:solidFill>
                <a:latin typeface="Calibri"/>
              </a:rPr>
              <a:t>The same ABAP Class can also contain ABAP Code as well but we cant merge ABAP + </a:t>
            </a:r>
            <a:r>
              <a:rPr lang="en-US" dirty="0" err="1">
                <a:solidFill>
                  <a:prstClr val="black"/>
                </a:solidFill>
                <a:latin typeface="Calibri"/>
              </a:rPr>
              <a:t>SQLScript</a:t>
            </a:r>
            <a:r>
              <a:rPr lang="en-US" dirty="0">
                <a:solidFill>
                  <a:prstClr val="black"/>
                </a:solidFill>
                <a:latin typeface="Calibri"/>
              </a:rPr>
              <a:t> together</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We can call one AMDP from another AMDP</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dirty="0">
                <a:solidFill>
                  <a:prstClr val="black"/>
                </a:solidFill>
                <a:latin typeface="Calibri"/>
              </a:rPr>
              <a:t>Can an AMDP be </a:t>
            </a:r>
            <a:r>
              <a:rPr lang="en-US" dirty="0">
                <a:solidFill>
                  <a:prstClr val="black"/>
                </a:solidFill>
                <a:latin typeface="Calibri"/>
                <a:hlinkClick r:id="rId3"/>
              </a:rPr>
              <a:t>debugged</a:t>
            </a:r>
            <a:r>
              <a:rPr lang="en-US" dirty="0">
                <a:solidFill>
                  <a:prstClr val="black"/>
                </a:solidFill>
                <a:latin typeface="Calibri"/>
              </a:rPr>
              <a: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Can I also implement a </a:t>
            </a:r>
            <a:r>
              <a:rPr kumimoji="0" lang="en-US" sz="1800" b="0" i="0" u="none" strike="noStrike" kern="1200" cap="none" spc="0" normalizeH="0" baseline="0" noProof="0" dirty="0">
                <a:ln>
                  <a:noFill/>
                </a:ln>
                <a:solidFill>
                  <a:prstClr val="black"/>
                </a:solidFill>
                <a:effectLst/>
                <a:uLnTx/>
                <a:uFillTx/>
                <a:latin typeface="Calibri"/>
                <a:ea typeface="+mn-ea"/>
                <a:cs typeface="+mn-cs"/>
                <a:hlinkClick r:id="rId4"/>
              </a:rPr>
              <a:t>FOR ALL ENTRIES like logic using AMDP</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dirty="0">
                <a:solidFill>
                  <a:prstClr val="black"/>
                </a:solidFill>
                <a:latin typeface="Calibri"/>
              </a:rPr>
              <a:t>Can I pass </a:t>
            </a:r>
            <a:r>
              <a:rPr lang="en-US" dirty="0">
                <a:solidFill>
                  <a:prstClr val="black"/>
                </a:solidFill>
                <a:latin typeface="Calibri"/>
                <a:hlinkClick r:id="rId5"/>
              </a:rPr>
              <a:t>Select-options to AMDP</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13" name="Picture 2" descr="Peter Parker GIFs | Tenor">
            <a:extLst>
              <a:ext uri="{FF2B5EF4-FFF2-40B4-BE49-F238E27FC236}">
                <a16:creationId xmlns="" xmlns:a16="http://schemas.microsoft.com/office/drawing/2014/main" id="{6DB604CD-AE76-4EB5-B682-0DF52CB88A04}"/>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1322070" y="4105275"/>
            <a:ext cx="2095500" cy="13525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Marvel's Spider-Man review – a perfect superhero in an imperfect world |  Action games | The Guardian">
            <a:extLst>
              <a:ext uri="{FF2B5EF4-FFF2-40B4-BE49-F238E27FC236}">
                <a16:creationId xmlns="" xmlns:a16="http://schemas.microsoft.com/office/drawing/2014/main" id="{B3298EB8-B1AD-4CF2-8A68-903CB31F4FF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76306" y="3923830"/>
            <a:ext cx="3212623" cy="1927574"/>
          </a:xfrm>
          <a:prstGeom prst="rect">
            <a:avLst/>
          </a:prstGeom>
          <a:noFill/>
          <a:extLst>
            <a:ext uri="{909E8E84-426E-40DD-AFC4-6F175D3DCCD1}">
              <a14:hiddenFill xmlns:a14="http://schemas.microsoft.com/office/drawing/2010/main">
                <a:solidFill>
                  <a:srgbClr val="FFFFFF"/>
                </a:solidFill>
              </a14:hiddenFill>
            </a:ext>
          </a:extLst>
        </p:spPr>
      </p:pic>
      <p:sp>
        <p:nvSpPr>
          <p:cNvPr id="15" name="Arrow: Right 1">
            <a:extLst>
              <a:ext uri="{FF2B5EF4-FFF2-40B4-BE49-F238E27FC236}">
                <a16:creationId xmlns="" xmlns:a16="http://schemas.microsoft.com/office/drawing/2014/main" id="{707E7BD2-BCC2-4DC1-A94F-5F7A68F2EBDB}"/>
              </a:ext>
            </a:extLst>
          </p:cNvPr>
          <p:cNvSpPr/>
          <p:nvPr/>
        </p:nvSpPr>
        <p:spPr>
          <a:xfrm>
            <a:off x="3485356" y="3898255"/>
            <a:ext cx="3790950" cy="7772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Spider bites (Mutation)</a:t>
            </a:r>
          </a:p>
        </p:txBody>
      </p:sp>
      <p:sp>
        <p:nvSpPr>
          <p:cNvPr id="16" name="TextBox 15">
            <a:extLst>
              <a:ext uri="{FF2B5EF4-FFF2-40B4-BE49-F238E27FC236}">
                <a16:creationId xmlns="" xmlns:a16="http://schemas.microsoft.com/office/drawing/2014/main" id="{A0AAABB5-A2A1-4A2D-B443-DC9EEA324EFB}"/>
              </a:ext>
            </a:extLst>
          </p:cNvPr>
          <p:cNvSpPr txBox="1"/>
          <p:nvPr/>
        </p:nvSpPr>
        <p:spPr>
          <a:xfrm>
            <a:off x="1322070" y="5553948"/>
            <a:ext cx="2095501" cy="369332"/>
          </a:xfrm>
          <a:prstGeom prst="rect">
            <a:avLst/>
          </a:prstGeom>
          <a:noFill/>
        </p:spPr>
        <p:txBody>
          <a:bodyPr wrap="square" rtlCol="0">
            <a:spAutoFit/>
          </a:bodyPr>
          <a:lstStyle/>
          <a:p>
            <a:r>
              <a:rPr lang="en-US" dirty="0"/>
              <a:t>Normal ABAP Class?</a:t>
            </a:r>
          </a:p>
        </p:txBody>
      </p:sp>
      <p:sp>
        <p:nvSpPr>
          <p:cNvPr id="17" name="Arrow: Right 7">
            <a:extLst>
              <a:ext uri="{FF2B5EF4-FFF2-40B4-BE49-F238E27FC236}">
                <a16:creationId xmlns="" xmlns:a16="http://schemas.microsoft.com/office/drawing/2014/main" id="{2E9CD38E-34D1-4C82-A6B8-EB655FBD85AB}"/>
              </a:ext>
            </a:extLst>
          </p:cNvPr>
          <p:cNvSpPr/>
          <p:nvPr/>
        </p:nvSpPr>
        <p:spPr>
          <a:xfrm>
            <a:off x="3485357" y="4758928"/>
            <a:ext cx="3790949" cy="10924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Marker Interface – </a:t>
            </a:r>
          </a:p>
          <a:p>
            <a:pPr algn="ctr"/>
            <a:r>
              <a:rPr lang="en-US" dirty="0"/>
              <a:t>IF_AMDP_MARKER_HDB</a:t>
            </a:r>
          </a:p>
        </p:txBody>
      </p:sp>
      <p:sp>
        <p:nvSpPr>
          <p:cNvPr id="18" name="TextBox 17">
            <a:extLst>
              <a:ext uri="{FF2B5EF4-FFF2-40B4-BE49-F238E27FC236}">
                <a16:creationId xmlns="" xmlns:a16="http://schemas.microsoft.com/office/drawing/2014/main" id="{04A0A1DA-9E68-46A9-8420-2FF960C5E268}"/>
              </a:ext>
            </a:extLst>
          </p:cNvPr>
          <p:cNvSpPr txBox="1"/>
          <p:nvPr/>
        </p:nvSpPr>
        <p:spPr>
          <a:xfrm>
            <a:off x="7574280" y="5851404"/>
            <a:ext cx="2857500" cy="369332"/>
          </a:xfrm>
          <a:prstGeom prst="rect">
            <a:avLst/>
          </a:prstGeom>
          <a:noFill/>
        </p:spPr>
        <p:txBody>
          <a:bodyPr wrap="square" rtlCol="0">
            <a:spAutoFit/>
          </a:bodyPr>
          <a:lstStyle/>
          <a:p>
            <a:r>
              <a:rPr lang="en-US" dirty="0"/>
              <a:t>SQL Script Code</a:t>
            </a:r>
          </a:p>
        </p:txBody>
      </p:sp>
    </p:spTree>
    <p:extLst>
      <p:ext uri="{BB962C8B-B14F-4D97-AF65-F5344CB8AC3E}">
        <p14:creationId xmlns:p14="http://schemas.microsoft.com/office/powerpoint/2010/main" val="7526549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4" name="Title 3">
            <a:extLst>
              <a:ext uri="{FF2B5EF4-FFF2-40B4-BE49-F238E27FC236}">
                <a16:creationId xmlns="" xmlns:a16="http://schemas.microsoft.com/office/drawing/2014/main" id="{F07FC580-E2AB-4C55-8C95-D5E077A1D127}"/>
              </a:ext>
            </a:extLst>
          </p:cNvPr>
          <p:cNvSpPr txBox="1">
            <a:spLocks/>
          </p:cNvSpPr>
          <p:nvPr/>
        </p:nvSpPr>
        <p:spPr>
          <a:xfrm>
            <a:off x="414164" y="3410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How to Create AMDP</a:t>
            </a:r>
            <a:endParaRPr lang="en-US" b="1" dirty="0"/>
          </a:p>
        </p:txBody>
      </p:sp>
      <p:sp>
        <p:nvSpPr>
          <p:cNvPr id="7" name="TextBox 6">
            <a:extLst>
              <a:ext uri="{FF2B5EF4-FFF2-40B4-BE49-F238E27FC236}">
                <a16:creationId xmlns="" xmlns:a16="http://schemas.microsoft.com/office/drawing/2014/main" id="{C3D67074-ABBF-4F1F-8F04-07B7C002C1DF}"/>
              </a:ext>
            </a:extLst>
          </p:cNvPr>
          <p:cNvSpPr txBox="1"/>
          <p:nvPr/>
        </p:nvSpPr>
        <p:spPr>
          <a:xfrm>
            <a:off x="228600" y="1040736"/>
            <a:ext cx="11734800" cy="397031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Add an interface to ABAP class – IF_AMDP_MARKER_HDB</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dirty="0">
                <a:solidFill>
                  <a:prstClr val="black"/>
                </a:solidFill>
                <a:latin typeface="Calibri"/>
              </a:rPr>
              <a:t>All the AMDP methods has to have parameters passed by Value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We cannot have Returning</a:t>
            </a:r>
            <a:r>
              <a:rPr lang="en-US" dirty="0">
                <a:solidFill>
                  <a:prstClr val="black"/>
                </a:solidFill>
                <a:latin typeface="Calibri"/>
              </a:rPr>
              <a:t>/ Changing parameters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The method cannot have deep structure</a:t>
            </a:r>
            <a:r>
              <a:rPr lang="en-US" dirty="0">
                <a:solidFill>
                  <a:prstClr val="black"/>
                </a:solidFill>
                <a:latin typeface="Calibri"/>
              </a:rPr>
              <a:t>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Must also mention the tables which we </a:t>
            </a:r>
            <a:r>
              <a:rPr lang="en-US" dirty="0">
                <a:solidFill>
                  <a:prstClr val="black"/>
                </a:solidFill>
                <a:latin typeface="Calibri"/>
              </a:rPr>
              <a:t>are planning to use in </a:t>
            </a:r>
            <a:r>
              <a:rPr lang="en-US" dirty="0" err="1">
                <a:solidFill>
                  <a:prstClr val="black"/>
                </a:solidFill>
                <a:latin typeface="Calibri"/>
              </a:rPr>
              <a:t>SQLScript</a:t>
            </a:r>
            <a:r>
              <a:rPr lang="en-US" dirty="0">
                <a:solidFill>
                  <a:prstClr val="black"/>
                </a:solidFill>
                <a:latin typeface="Calibri"/>
              </a:rPr>
              <a:t> code with a </a:t>
            </a:r>
            <a:r>
              <a:rPr lang="en-US" b="1" dirty="0">
                <a:solidFill>
                  <a:prstClr val="black"/>
                </a:solidFill>
                <a:latin typeface="Calibri"/>
              </a:rPr>
              <a:t>USING </a:t>
            </a:r>
            <a:r>
              <a:rPr lang="en-US" dirty="0">
                <a:solidFill>
                  <a:prstClr val="black"/>
                </a:solidFill>
                <a:latin typeface="Calibri"/>
              </a:rPr>
              <a:t>keyword</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Syntax </a:t>
            </a:r>
            <a:r>
              <a:rPr kumimoji="0" lang="en-US" sz="1800" b="0" i="0" u="none" strike="noStrike" kern="1200" cap="none" spc="0" normalizeH="0" baseline="0" noProof="0" dirty="0">
                <a:ln>
                  <a:noFill/>
                </a:ln>
                <a:solidFill>
                  <a:prstClr val="black"/>
                </a:solidFill>
                <a:effectLst/>
                <a:uLnTx/>
                <a:uFillTx/>
                <a:latin typeface="Calibri"/>
                <a:ea typeface="+mn-ea"/>
                <a:cs typeface="+mn-cs"/>
                <a:sym typeface="Wingdings" panose="05000000000000000000" pitchFamily="2" charset="2"/>
              </a:rPr>
              <a:t> METHOD </a:t>
            </a:r>
            <a:r>
              <a:rPr kumimoji="0" lang="en-US" sz="1800" b="0" i="0" u="none" strike="noStrike" kern="1200" cap="none" spc="0" normalizeH="0" baseline="0" noProof="0" dirty="0" err="1">
                <a:ln>
                  <a:noFill/>
                </a:ln>
                <a:solidFill>
                  <a:prstClr val="black"/>
                </a:solidFill>
                <a:effectLst/>
                <a:uLnTx/>
                <a:uFillTx/>
                <a:latin typeface="Calibri"/>
                <a:ea typeface="+mn-ea"/>
                <a:cs typeface="+mn-cs"/>
                <a:sym typeface="Wingdings" panose="05000000000000000000" pitchFamily="2" charset="2"/>
              </a:rPr>
              <a:t>method_name</a:t>
            </a:r>
            <a:r>
              <a:rPr kumimoji="0" lang="en-US" sz="1800" b="0" i="0" u="none" strike="noStrike" kern="1200" cap="none" spc="0" normalizeH="0" baseline="0" noProof="0" dirty="0">
                <a:ln>
                  <a:noFill/>
                </a:ln>
                <a:solidFill>
                  <a:prstClr val="black"/>
                </a:solidFill>
                <a:effectLst/>
                <a:uLnTx/>
                <a:uFillTx/>
                <a:latin typeface="Calibri"/>
                <a:ea typeface="+mn-ea"/>
                <a:cs typeface="+mn-cs"/>
                <a:sym typeface="Wingdings" panose="05000000000000000000" pitchFamily="2" charset="2"/>
              </a:rPr>
              <a:t> BY DATABASE PROCEDURE FOR HDB LANGUAGE SQLSCRIPT OPTIONS READ-ONLY USING tab1 tab2…</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dirty="0">
                <a:solidFill>
                  <a:prstClr val="black"/>
                </a:solidFill>
                <a:latin typeface="Calibri"/>
                <a:sym typeface="Wingdings" panose="05000000000000000000" pitchFamily="2" charset="2"/>
              </a:rPr>
              <a:t>When we call AMDP then it will be created inside HANA</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dirty="0">
                <a:solidFill>
                  <a:prstClr val="black"/>
                </a:solidFill>
                <a:latin typeface="Calibri"/>
                <a:sym typeface="Wingdings" panose="05000000000000000000" pitchFamily="2" charset="2"/>
              </a:rPr>
              <a:t>Lifecycle challenges is sorted fully.</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n-US" dirty="0">
              <a:solidFill>
                <a:prstClr val="black"/>
              </a:solidFill>
              <a:latin typeface="Calibri"/>
              <a:sym typeface="Wingdings" panose="05000000000000000000" pitchFamily="2" charset="2"/>
            </a:endParaRP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sym typeface="Wingdings" panose="05000000000000000000" pitchFamily="2" charset="2"/>
              </a:rPr>
              <a:t>Disadvantage:</a:t>
            </a:r>
          </a:p>
          <a:p>
            <a:pPr marL="342900" marR="0" lvl="0" indent="-342900" algn="l" defTabSz="914400" rtl="0" eaLnBrk="1" fontAlgn="auto" latinLnBrk="0" hangingPunct="1">
              <a:lnSpc>
                <a:spcPct val="100000"/>
              </a:lnSpc>
              <a:spcBef>
                <a:spcPts val="0"/>
              </a:spcBef>
              <a:spcAft>
                <a:spcPts val="0"/>
              </a:spcAft>
              <a:buClrTx/>
              <a:buSzTx/>
              <a:buAutoNum type="arabicPeriod"/>
              <a:tabLst/>
              <a:defRPr/>
            </a:pPr>
            <a:r>
              <a:rPr lang="en-US" dirty="0">
                <a:solidFill>
                  <a:prstClr val="black"/>
                </a:solidFill>
                <a:latin typeface="Calibri"/>
                <a:sym typeface="Wingdings" panose="05000000000000000000" pitchFamily="2" charset="2"/>
              </a:rPr>
              <a:t>Client handling</a:t>
            </a:r>
          </a:p>
          <a:p>
            <a:pPr marL="342900" marR="0" lvl="0" indent="-342900" algn="l" defTabSz="914400" rtl="0" eaLnBrk="1" fontAlgn="auto" latinLnBrk="0" hangingPunct="1">
              <a:lnSpc>
                <a:spcPct val="100000"/>
              </a:lnSpc>
              <a:spcBef>
                <a:spcPts val="0"/>
              </a:spcBef>
              <a:spcAft>
                <a:spcPts val="0"/>
              </a:spcAft>
              <a:buClrTx/>
              <a:buSzTx/>
              <a:buAutoNum type="arabicPeriod"/>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sym typeface="Wingdings" panose="05000000000000000000" pitchFamily="2" charset="2"/>
              </a:rPr>
              <a:t>If we plan to use AMDP for DML scenario, The LUW needs to be managed by developer.</a:t>
            </a:r>
          </a:p>
          <a:p>
            <a:pPr marL="342900" marR="0" lvl="0" indent="-342900" algn="l" defTabSz="914400" rtl="0" eaLnBrk="1" fontAlgn="auto" latinLnBrk="0" hangingPunct="1">
              <a:lnSpc>
                <a:spcPct val="100000"/>
              </a:lnSpc>
              <a:spcBef>
                <a:spcPts val="0"/>
              </a:spcBef>
              <a:spcAft>
                <a:spcPts val="0"/>
              </a:spcAft>
              <a:buClrTx/>
              <a:buSzTx/>
              <a:buAutoNum type="arabicPeriod"/>
              <a:tabLst/>
              <a:defRPr/>
            </a:pPr>
            <a:r>
              <a:rPr lang="en-US" dirty="0">
                <a:solidFill>
                  <a:prstClr val="black"/>
                </a:solidFill>
                <a:latin typeface="Calibri"/>
                <a:sym typeface="Wingdings" panose="05000000000000000000" pitchFamily="2" charset="2"/>
              </a:rPr>
              <a:t>If my co. is not on HANA DB we cannot implement AMDP.</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67772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b="1" dirty="0" smtClean="0">
                <a:solidFill>
                  <a:srgbClr val="000000"/>
                </a:solidFill>
              </a:rPr>
              <a:t>ABAP Managed Data Procedure</a:t>
            </a:r>
            <a:endParaRPr lang="en-US" b="1" i="0" dirty="0">
              <a:solidFill>
                <a:srgbClr val="000000"/>
              </a:solidFill>
              <a:effectLst/>
            </a:endParaRPr>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33" name="Picture 32">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6" name="Text Placeholder 1"/>
          <p:cNvSpPr txBox="1">
            <a:spLocks/>
          </p:cNvSpPr>
          <p:nvPr/>
        </p:nvSpPr>
        <p:spPr>
          <a:xfrm>
            <a:off x="325336" y="2134306"/>
            <a:ext cx="6495648" cy="398204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9352" lvl="2" indent="-179352" defTabSz="914217">
              <a:buClr>
                <a:srgbClr val="F0AB00"/>
              </a:buClr>
              <a:defRPr/>
            </a:pPr>
            <a:r>
              <a:rPr lang="en-US" dirty="0" smtClean="0"/>
              <a:t>AMDP classes and AMDP methods</a:t>
            </a:r>
          </a:p>
          <a:p>
            <a:pPr marL="179352" lvl="2" indent="-179352" defTabSz="914217">
              <a:buClr>
                <a:srgbClr val="F0AB00"/>
              </a:buClr>
              <a:defRPr/>
            </a:pPr>
            <a:r>
              <a:rPr lang="en-US" kern="0" dirty="0" smtClean="0">
                <a:solidFill>
                  <a:srgbClr val="000000"/>
                </a:solidFill>
              </a:rPr>
              <a:t>Easy to consume in ABAP – as simple method call</a:t>
            </a:r>
            <a:r>
              <a:rPr lang="en-US" sz="2000" kern="0" dirty="0" smtClean="0">
                <a:solidFill>
                  <a:srgbClr val="000000"/>
                </a:solidFill>
              </a:rPr>
              <a:t/>
            </a:r>
            <a:br>
              <a:rPr lang="en-US" sz="2000" kern="0" dirty="0" smtClean="0">
                <a:solidFill>
                  <a:srgbClr val="000000"/>
                </a:solidFill>
              </a:rPr>
            </a:br>
            <a:r>
              <a:rPr lang="en-US" sz="2000" kern="0" dirty="0" smtClean="0">
                <a:solidFill>
                  <a:srgbClr val="000000"/>
                </a:solidFill>
              </a:rPr>
              <a:t/>
            </a:r>
            <a:br>
              <a:rPr lang="en-US" sz="2000" kern="0" dirty="0" smtClean="0">
                <a:solidFill>
                  <a:srgbClr val="000000"/>
                </a:solidFill>
              </a:rPr>
            </a:br>
            <a:endParaRPr lang="en-US" sz="2000" kern="0" dirty="0" smtClean="0">
              <a:solidFill>
                <a:srgbClr val="000000"/>
              </a:solidFill>
            </a:endParaRPr>
          </a:p>
          <a:p>
            <a:pPr marL="179352" lvl="2" indent="-179352" defTabSz="914217">
              <a:buClr>
                <a:srgbClr val="F0AB00"/>
              </a:buClr>
              <a:defRPr/>
            </a:pPr>
            <a:endParaRPr lang="en-US" sz="2000" kern="0" dirty="0" smtClean="0">
              <a:solidFill>
                <a:srgbClr val="000000"/>
              </a:solidFill>
            </a:endParaRPr>
          </a:p>
          <a:p>
            <a:pPr marL="0" lvl="2" defTabSz="914217">
              <a:buClr>
                <a:srgbClr val="F0AB00"/>
              </a:buClr>
              <a:defRPr/>
            </a:pPr>
            <a:endParaRPr lang="en-US" sz="2000" kern="0" dirty="0" smtClean="0">
              <a:solidFill>
                <a:srgbClr val="000000"/>
              </a:solidFill>
            </a:endParaRPr>
          </a:p>
          <a:p>
            <a:pPr marL="179352" lvl="2" indent="-179352" defTabSz="914217">
              <a:buClr>
                <a:srgbClr val="F0AB00"/>
              </a:buClr>
              <a:defRPr/>
            </a:pPr>
            <a:r>
              <a:rPr lang="en-US" kern="0" dirty="0" smtClean="0">
                <a:solidFill>
                  <a:srgbClr val="000000"/>
                </a:solidFill>
              </a:rPr>
              <a:t>AMDP methods are </a:t>
            </a:r>
            <a:r>
              <a:rPr lang="en-US" b="1" kern="0" dirty="0" smtClean="0">
                <a:solidFill>
                  <a:srgbClr val="000000"/>
                </a:solidFill>
              </a:rPr>
              <a:t>fully managed on the ABAP server</a:t>
            </a:r>
          </a:p>
          <a:p>
            <a:pPr lvl="3"/>
            <a:r>
              <a:rPr lang="en-US" dirty="0" smtClean="0"/>
              <a:t>Source code editing with ABAP Editor (in ADT)</a:t>
            </a:r>
          </a:p>
          <a:p>
            <a:pPr lvl="3"/>
            <a:r>
              <a:rPr lang="en-US" dirty="0" smtClean="0"/>
              <a:t>Static syntax check and syntax coloring for </a:t>
            </a:r>
            <a:r>
              <a:rPr lang="en-US" dirty="0" err="1" smtClean="0"/>
              <a:t>SQLScript</a:t>
            </a:r>
            <a:r>
              <a:rPr lang="en-US" dirty="0" smtClean="0"/>
              <a:t> code</a:t>
            </a:r>
          </a:p>
          <a:p>
            <a:pPr lvl="3"/>
            <a:r>
              <a:rPr lang="en-US" dirty="0" smtClean="0"/>
              <a:t>Procedure created on first AMDP call</a:t>
            </a:r>
          </a:p>
          <a:p>
            <a:pPr lvl="3"/>
            <a:r>
              <a:rPr lang="en-US" dirty="0" smtClean="0"/>
              <a:t>Detailed analysis of runtime errors in ST22</a:t>
            </a:r>
          </a:p>
          <a:p>
            <a:pPr lvl="3"/>
            <a:r>
              <a:rPr lang="en-US" altLang="de-DE" dirty="0" smtClean="0"/>
              <a:t>Transport analog to regular ABAP classes</a:t>
            </a:r>
            <a:endParaRPr lang="en-US" sz="2400" dirty="0"/>
          </a:p>
        </p:txBody>
      </p:sp>
      <p:grpSp>
        <p:nvGrpSpPr>
          <p:cNvPr id="7" name="Group 6"/>
          <p:cNvGrpSpPr>
            <a:grpSpLocks noChangeAspect="1"/>
          </p:cNvGrpSpPr>
          <p:nvPr/>
        </p:nvGrpSpPr>
        <p:grpSpPr>
          <a:xfrm>
            <a:off x="6858760" y="2133103"/>
            <a:ext cx="4955917" cy="3983243"/>
            <a:chOff x="6183312" y="2133600"/>
            <a:chExt cx="4165600" cy="3348038"/>
          </a:xfrm>
        </p:grpSpPr>
        <p:sp>
          <p:nvSpPr>
            <p:cNvPr id="8" name="Rectangle 7"/>
            <p:cNvSpPr/>
            <p:nvPr/>
          </p:nvSpPr>
          <p:spPr bwMode="gray">
            <a:xfrm>
              <a:off x="6183312" y="2133600"/>
              <a:ext cx="4165600" cy="3348038"/>
            </a:xfrm>
            <a:prstGeom prst="rect">
              <a:avLst/>
            </a:prstGeom>
            <a:solidFill>
              <a:srgbClr val="FFFFFF">
                <a:lumMod val="75000"/>
                <a:alpha val="36000"/>
              </a:srgbClr>
            </a:solidFill>
            <a:ln w="6350" algn="ctr">
              <a:noFill/>
              <a:miter lim="800000"/>
              <a:headEnd/>
              <a:tailEnd/>
            </a:ln>
          </p:spPr>
          <p:txBody>
            <a:bodyPr lIns="89979" tIns="46789" rIns="89979" bIns="46789" anchor="b"/>
            <a:lstStyle/>
            <a:p>
              <a:pPr algn="ctr">
                <a:spcBef>
                  <a:spcPct val="50000"/>
                </a:spcBef>
                <a:buClr>
                  <a:srgbClr val="F0AB00"/>
                </a:buClr>
                <a:buSzPct val="80000"/>
                <a:defRPr/>
              </a:pPr>
              <a:r>
                <a:rPr lang="en-US" sz="1800" kern="0" dirty="0">
                  <a:solidFill>
                    <a:sysClr val="windowText" lastClr="000000"/>
                  </a:solidFill>
                  <a:ea typeface="Arial Unicode MS" pitchFamily="34" charset="-128"/>
                  <a:cs typeface="Arial Unicode MS" pitchFamily="34" charset="-128"/>
                </a:rPr>
                <a:t>ABAP Managed Database Procedures</a:t>
              </a:r>
            </a:p>
          </p:txBody>
        </p:sp>
        <p:sp>
          <p:nvSpPr>
            <p:cNvPr id="9" name="TextBox 8"/>
            <p:cNvSpPr txBox="1"/>
            <p:nvPr/>
          </p:nvSpPr>
          <p:spPr bwMode="gray">
            <a:xfrm>
              <a:off x="6226175" y="2224088"/>
              <a:ext cx="1023766" cy="232772"/>
            </a:xfrm>
            <a:prstGeom prst="rect">
              <a:avLst/>
            </a:prstGeom>
            <a:noFill/>
          </p:spPr>
          <p:txBody>
            <a:bodyPr wrap="none" lIns="0" tIns="0" rIns="0" bIns="0">
              <a:spAutoFit/>
            </a:bodyPr>
            <a:lstStyle/>
            <a:p>
              <a:pPr>
                <a:spcBef>
                  <a:spcPct val="50000"/>
                </a:spcBef>
                <a:buClr>
                  <a:srgbClr val="F0AB00"/>
                </a:buClr>
                <a:buSzPct val="80000"/>
                <a:defRPr/>
              </a:pPr>
              <a:r>
                <a:rPr lang="en-US" sz="1800" kern="0" dirty="0">
                  <a:ea typeface="Arial Unicode MS" pitchFamily="34" charset="-128"/>
                  <a:cs typeface="Arial Unicode MS" pitchFamily="34" charset="-128"/>
                </a:rPr>
                <a:t>“Top-Down”</a:t>
              </a:r>
            </a:p>
          </p:txBody>
        </p:sp>
        <p:sp>
          <p:nvSpPr>
            <p:cNvPr id="10" name="Rectangle 9"/>
            <p:cNvSpPr/>
            <p:nvPr/>
          </p:nvSpPr>
          <p:spPr bwMode="gray">
            <a:xfrm>
              <a:off x="8464550" y="2201863"/>
              <a:ext cx="1728787" cy="323850"/>
            </a:xfrm>
            <a:prstGeom prst="rect">
              <a:avLst/>
            </a:prstGeom>
            <a:solidFill>
              <a:srgbClr val="F0AB00"/>
            </a:solidFill>
            <a:ln w="6350" algn="ctr">
              <a:noFill/>
              <a:miter lim="800000"/>
              <a:headEnd/>
              <a:tailEnd/>
            </a:ln>
            <a:effectLst/>
          </p:spPr>
          <p:txBody>
            <a:bodyPr lIns="0" tIns="0" rIns="0" bIns="0" anchor="ctr"/>
            <a:lstStyle/>
            <a:p>
              <a:pPr algn="ctr">
                <a:spcBef>
                  <a:spcPct val="50000"/>
                </a:spcBef>
                <a:buClr>
                  <a:srgbClr val="F0AB00"/>
                </a:buClr>
                <a:buSzPct val="80000"/>
                <a:defRPr/>
              </a:pPr>
              <a:r>
                <a:rPr lang="en-US" sz="1800" kern="0" dirty="0">
                  <a:solidFill>
                    <a:sysClr val="windowText" lastClr="000000"/>
                  </a:solidFill>
                  <a:ea typeface="Arial Unicode MS" pitchFamily="34" charset="-128"/>
                  <a:cs typeface="Arial Unicode MS" pitchFamily="34" charset="-128"/>
                </a:rPr>
                <a:t>Lifecycle</a:t>
              </a:r>
            </a:p>
          </p:txBody>
        </p:sp>
        <p:sp>
          <p:nvSpPr>
            <p:cNvPr id="11" name="Rectangle 10"/>
            <p:cNvSpPr/>
            <p:nvPr/>
          </p:nvSpPr>
          <p:spPr bwMode="gray">
            <a:xfrm>
              <a:off x="6623050" y="2501900"/>
              <a:ext cx="3630612" cy="1187450"/>
            </a:xfrm>
            <a:prstGeom prst="rect">
              <a:avLst/>
            </a:prstGeom>
            <a:solidFill>
              <a:srgbClr val="FFFFFF">
                <a:lumMod val="75000"/>
              </a:srgbClr>
            </a:solidFill>
            <a:ln w="6350" algn="ctr">
              <a:noFill/>
              <a:miter lim="800000"/>
              <a:headEnd/>
              <a:tailEnd/>
            </a:ln>
            <a:effectLst/>
          </p:spPr>
          <p:txBody>
            <a:bodyPr lIns="107046" tIns="85638" rIns="107046" bIns="85638"/>
            <a:lstStyle/>
            <a:p>
              <a:pPr algn="ctr">
                <a:spcBef>
                  <a:spcPct val="50000"/>
                </a:spcBef>
                <a:buClr>
                  <a:srgbClr val="F0AB00"/>
                </a:buClr>
                <a:buSzPct val="80000"/>
                <a:defRPr/>
              </a:pPr>
              <a:endParaRPr lang="en-US" sz="1800" kern="0" dirty="0">
                <a:solidFill>
                  <a:sysClr val="windowText" lastClr="000000"/>
                </a:solidFill>
                <a:ea typeface="Arial Unicode MS" pitchFamily="34" charset="-128"/>
                <a:cs typeface="Arial Unicode MS" pitchFamily="34" charset="-128"/>
              </a:endParaRPr>
            </a:p>
          </p:txBody>
        </p:sp>
        <p:sp>
          <p:nvSpPr>
            <p:cNvPr id="12" name="Rectangle 11"/>
            <p:cNvSpPr/>
            <p:nvPr/>
          </p:nvSpPr>
          <p:spPr bwMode="gray">
            <a:xfrm>
              <a:off x="6773862" y="2757488"/>
              <a:ext cx="1619250" cy="779462"/>
            </a:xfrm>
            <a:prstGeom prst="rect">
              <a:avLst/>
            </a:prstGeom>
            <a:solidFill>
              <a:srgbClr val="FFFFFF"/>
            </a:solidFill>
            <a:ln w="6350" algn="ctr">
              <a:solidFill>
                <a:srgbClr val="FFFFFF">
                  <a:lumMod val="75000"/>
                </a:srgbClr>
              </a:solidFill>
              <a:miter lim="800000"/>
              <a:headEnd/>
              <a:tailEnd/>
            </a:ln>
          </p:spPr>
          <p:txBody>
            <a:bodyPr lIns="35992" tIns="71983" rIns="35992" bIns="71983" anchor="ctr"/>
            <a:lstStyle/>
            <a:p>
              <a:pPr algn="ctr">
                <a:spcBef>
                  <a:spcPct val="50000"/>
                </a:spcBef>
                <a:buClr>
                  <a:srgbClr val="F0AB00"/>
                </a:buClr>
                <a:buSzPct val="80000"/>
                <a:defRPr/>
              </a:pPr>
              <a:r>
                <a:rPr lang="en-US" sz="1800" kern="0" dirty="0">
                  <a:solidFill>
                    <a:sysClr val="windowText" lastClr="000000"/>
                  </a:solidFill>
                  <a:ea typeface="Arial Unicode MS" pitchFamily="34" charset="-128"/>
                  <a:cs typeface="Arial Unicode MS" pitchFamily="34" charset="-128"/>
                </a:rPr>
                <a:t>ABAP </a:t>
              </a:r>
              <a:br>
                <a:rPr lang="en-US" sz="1800" kern="0" dirty="0">
                  <a:solidFill>
                    <a:sysClr val="windowText" lastClr="000000"/>
                  </a:solidFill>
                  <a:ea typeface="Arial Unicode MS" pitchFamily="34" charset="-128"/>
                  <a:cs typeface="Arial Unicode MS" pitchFamily="34" charset="-128"/>
                </a:rPr>
              </a:br>
              <a:r>
                <a:rPr lang="en-US" sz="1800" kern="0" dirty="0">
                  <a:solidFill>
                    <a:sysClr val="windowText" lastClr="000000"/>
                  </a:solidFill>
                  <a:ea typeface="Arial Unicode MS" pitchFamily="34" charset="-128"/>
                  <a:cs typeface="Arial Unicode MS" pitchFamily="34" charset="-128"/>
                </a:rPr>
                <a:t>Managed DB Procedure</a:t>
              </a:r>
            </a:p>
          </p:txBody>
        </p:sp>
        <p:sp>
          <p:nvSpPr>
            <p:cNvPr id="13" name="Sun 12"/>
            <p:cNvSpPr/>
            <p:nvPr/>
          </p:nvSpPr>
          <p:spPr bwMode="gray">
            <a:xfrm>
              <a:off x="6680200" y="2549525"/>
              <a:ext cx="454025" cy="466725"/>
            </a:xfrm>
            <a:prstGeom prst="sun">
              <a:avLst/>
            </a:prstGeom>
            <a:solidFill>
              <a:srgbClr val="F0AB00"/>
            </a:solidFill>
            <a:ln w="6350" algn="ctr">
              <a:solidFill>
                <a:srgbClr val="000000">
                  <a:lumMod val="50000"/>
                  <a:lumOff val="50000"/>
                </a:srgbClr>
              </a:solidFill>
              <a:miter lim="800000"/>
              <a:headEnd/>
              <a:tailEnd/>
            </a:ln>
          </p:spPr>
          <p:txBody>
            <a:bodyPr lIns="89979" tIns="71983" rIns="89979" bIns="71983" anchor="ctr"/>
            <a:lstStyle/>
            <a:p>
              <a:pPr algn="ctr">
                <a:spcBef>
                  <a:spcPct val="50000"/>
                </a:spcBef>
                <a:buClr>
                  <a:srgbClr val="F0AB00"/>
                </a:buClr>
                <a:buSzPct val="80000"/>
                <a:defRPr/>
              </a:pPr>
              <a:endParaRPr lang="en-US" sz="2000" kern="0" dirty="0">
                <a:solidFill>
                  <a:sysClr val="windowText" lastClr="000000"/>
                </a:solidFill>
                <a:ea typeface="Arial Unicode MS" pitchFamily="34" charset="-128"/>
                <a:cs typeface="Arial Unicode MS" pitchFamily="34" charset="-128"/>
              </a:endParaRPr>
            </a:p>
          </p:txBody>
        </p:sp>
        <p:sp>
          <p:nvSpPr>
            <p:cNvPr id="14" name="Rectangle 13"/>
            <p:cNvSpPr/>
            <p:nvPr/>
          </p:nvSpPr>
          <p:spPr bwMode="gray">
            <a:xfrm>
              <a:off x="8631237" y="2757488"/>
              <a:ext cx="1395413" cy="779462"/>
            </a:xfrm>
            <a:prstGeom prst="rect">
              <a:avLst/>
            </a:prstGeom>
            <a:solidFill>
              <a:srgbClr val="FFFFFF"/>
            </a:solidFill>
            <a:ln w="6350" algn="ctr">
              <a:solidFill>
                <a:srgbClr val="FFFFFF">
                  <a:lumMod val="75000"/>
                </a:srgbClr>
              </a:solidFill>
              <a:miter lim="800000"/>
              <a:headEnd/>
              <a:tailEnd/>
            </a:ln>
          </p:spPr>
          <p:txBody>
            <a:bodyPr lIns="71983" tIns="71983" rIns="71983" bIns="71983" anchor="ctr"/>
            <a:lstStyle/>
            <a:p>
              <a:pPr algn="ctr">
                <a:spcBef>
                  <a:spcPct val="50000"/>
                </a:spcBef>
                <a:buClr>
                  <a:srgbClr val="F0AB00"/>
                </a:buClr>
                <a:buSzPct val="80000"/>
                <a:defRPr/>
              </a:pPr>
              <a:r>
                <a:rPr lang="en-US" sz="1800" kern="0" dirty="0">
                  <a:solidFill>
                    <a:sysClr val="windowText" lastClr="000000"/>
                  </a:solidFill>
                  <a:ea typeface="Arial Unicode MS" pitchFamily="34" charset="-128"/>
                  <a:cs typeface="Arial Unicode MS" pitchFamily="34" charset="-128"/>
                </a:rPr>
                <a:t>Standard ABAP Transport</a:t>
              </a:r>
            </a:p>
          </p:txBody>
        </p:sp>
        <p:sp>
          <p:nvSpPr>
            <p:cNvPr id="15" name="Equal 14"/>
            <p:cNvSpPr/>
            <p:nvPr/>
          </p:nvSpPr>
          <p:spPr bwMode="gray">
            <a:xfrm>
              <a:off x="8432800" y="2608263"/>
              <a:ext cx="490537" cy="382587"/>
            </a:xfrm>
            <a:prstGeom prst="mathEqual">
              <a:avLst/>
            </a:prstGeom>
            <a:solidFill>
              <a:srgbClr val="F0AB00"/>
            </a:solidFill>
            <a:ln w="6350" algn="ctr">
              <a:solidFill>
                <a:srgbClr val="000000">
                  <a:lumMod val="50000"/>
                  <a:lumOff val="50000"/>
                </a:srgbClr>
              </a:solidFill>
              <a:miter lim="800000"/>
              <a:headEnd/>
              <a:tailEnd/>
            </a:ln>
          </p:spPr>
          <p:txBody>
            <a:bodyPr lIns="89979" tIns="71983" rIns="89979" bIns="71983" anchor="ctr"/>
            <a:lstStyle/>
            <a:p>
              <a:pPr algn="ctr">
                <a:spcBef>
                  <a:spcPct val="50000"/>
                </a:spcBef>
                <a:buClr>
                  <a:srgbClr val="F0AB00"/>
                </a:buClr>
                <a:buSzPct val="80000"/>
                <a:defRPr/>
              </a:pPr>
              <a:endParaRPr lang="en-US" sz="2000" kern="0" dirty="0">
                <a:solidFill>
                  <a:sysClr val="windowText" lastClr="000000"/>
                </a:solidFill>
                <a:ea typeface="Arial Unicode MS" pitchFamily="34" charset="-128"/>
                <a:cs typeface="Arial Unicode MS" pitchFamily="34" charset="-128"/>
              </a:endParaRPr>
            </a:p>
          </p:txBody>
        </p:sp>
        <p:sp>
          <p:nvSpPr>
            <p:cNvPr id="16" name="Rectangle 15"/>
            <p:cNvSpPr/>
            <p:nvPr/>
          </p:nvSpPr>
          <p:spPr bwMode="gray">
            <a:xfrm rot="16200000">
              <a:off x="5841206" y="2907506"/>
              <a:ext cx="1187450" cy="376238"/>
            </a:xfrm>
            <a:prstGeom prst="rect">
              <a:avLst/>
            </a:prstGeom>
            <a:solidFill>
              <a:srgbClr val="F0AB00"/>
            </a:solidFill>
            <a:ln w="6350" algn="ctr">
              <a:noFill/>
              <a:miter lim="800000"/>
              <a:headEnd/>
              <a:tailEnd/>
            </a:ln>
            <a:effectLst/>
          </p:spPr>
          <p:txBody>
            <a:bodyPr lIns="107046" tIns="85638" rIns="107046" bIns="85638" anchor="ctr"/>
            <a:lstStyle/>
            <a:p>
              <a:pPr algn="ctr">
                <a:spcBef>
                  <a:spcPct val="50000"/>
                </a:spcBef>
                <a:buClr>
                  <a:srgbClr val="F0AB00"/>
                </a:buClr>
                <a:buSzPct val="80000"/>
                <a:defRPr/>
              </a:pPr>
              <a:r>
                <a:rPr lang="en-US" sz="1800" kern="0" dirty="0">
                  <a:solidFill>
                    <a:sysClr val="windowText" lastClr="000000"/>
                  </a:solidFill>
                  <a:ea typeface="Arial Unicode MS" pitchFamily="34" charset="-128"/>
                  <a:cs typeface="Arial Unicode MS" pitchFamily="34" charset="-128"/>
                </a:rPr>
                <a:t>AS ABAP</a:t>
              </a:r>
            </a:p>
          </p:txBody>
        </p:sp>
        <p:sp>
          <p:nvSpPr>
            <p:cNvPr id="17" name="Rectangle 16"/>
            <p:cNvSpPr/>
            <p:nvPr/>
          </p:nvSpPr>
          <p:spPr bwMode="gray">
            <a:xfrm rot="16200000">
              <a:off x="5841206" y="4317206"/>
              <a:ext cx="1187450" cy="376238"/>
            </a:xfrm>
            <a:prstGeom prst="rect">
              <a:avLst/>
            </a:prstGeom>
            <a:solidFill>
              <a:srgbClr val="F0AB00"/>
            </a:solidFill>
            <a:ln w="6350" algn="ctr">
              <a:noFill/>
              <a:miter lim="800000"/>
              <a:headEnd/>
              <a:tailEnd/>
            </a:ln>
            <a:effectLst/>
          </p:spPr>
          <p:txBody>
            <a:bodyPr lIns="107046" tIns="85638" rIns="107046" bIns="85638" anchor="ctr"/>
            <a:lstStyle/>
            <a:p>
              <a:pPr algn="ctr">
                <a:spcBef>
                  <a:spcPct val="50000"/>
                </a:spcBef>
                <a:buClr>
                  <a:srgbClr val="F0AB00"/>
                </a:buClr>
                <a:buSzPct val="80000"/>
                <a:defRPr/>
              </a:pPr>
              <a:r>
                <a:rPr lang="en-US" sz="1800" kern="0" dirty="0">
                  <a:solidFill>
                    <a:sysClr val="windowText" lastClr="000000"/>
                  </a:solidFill>
                  <a:ea typeface="Arial Unicode MS" pitchFamily="34" charset="-128"/>
                  <a:cs typeface="Arial Unicode MS" pitchFamily="34" charset="-128"/>
                </a:rPr>
                <a:t>SAP HANA</a:t>
              </a:r>
            </a:p>
          </p:txBody>
        </p:sp>
        <p:sp>
          <p:nvSpPr>
            <p:cNvPr id="18" name="Rectangle 17"/>
            <p:cNvSpPr/>
            <p:nvPr/>
          </p:nvSpPr>
          <p:spPr bwMode="gray">
            <a:xfrm>
              <a:off x="6623050" y="3911600"/>
              <a:ext cx="3630612" cy="1187450"/>
            </a:xfrm>
            <a:prstGeom prst="rect">
              <a:avLst/>
            </a:prstGeom>
            <a:solidFill>
              <a:srgbClr val="FFFFFF">
                <a:lumMod val="75000"/>
              </a:srgbClr>
            </a:solidFill>
            <a:ln w="6350" algn="ctr">
              <a:noFill/>
              <a:miter lim="800000"/>
              <a:headEnd/>
              <a:tailEnd/>
            </a:ln>
            <a:effectLst/>
          </p:spPr>
          <p:txBody>
            <a:bodyPr lIns="107046" tIns="85638" rIns="107046" bIns="85638"/>
            <a:lstStyle/>
            <a:p>
              <a:pPr algn="ctr">
                <a:spcBef>
                  <a:spcPct val="50000"/>
                </a:spcBef>
                <a:buClr>
                  <a:srgbClr val="F0AB00"/>
                </a:buClr>
                <a:buSzPct val="80000"/>
                <a:defRPr/>
              </a:pPr>
              <a:endParaRPr lang="en-US" sz="1800" kern="0" dirty="0">
                <a:solidFill>
                  <a:sysClr val="windowText" lastClr="000000"/>
                </a:solidFill>
                <a:ea typeface="Arial Unicode MS" pitchFamily="34" charset="-128"/>
                <a:cs typeface="Arial Unicode MS" pitchFamily="34" charset="-128"/>
              </a:endParaRPr>
            </a:p>
          </p:txBody>
        </p:sp>
        <p:sp>
          <p:nvSpPr>
            <p:cNvPr id="19" name="Rectangle 18"/>
            <p:cNvSpPr/>
            <p:nvPr/>
          </p:nvSpPr>
          <p:spPr bwMode="gray">
            <a:xfrm>
              <a:off x="6907212" y="4114800"/>
              <a:ext cx="1368425" cy="779463"/>
            </a:xfrm>
            <a:prstGeom prst="rect">
              <a:avLst/>
            </a:prstGeom>
            <a:solidFill>
              <a:srgbClr val="FFFFFF"/>
            </a:solidFill>
            <a:ln w="6350" algn="ctr">
              <a:solidFill>
                <a:srgbClr val="FFFFFF">
                  <a:lumMod val="75000"/>
                </a:srgbClr>
              </a:solidFill>
              <a:miter lim="800000"/>
              <a:headEnd/>
              <a:tailEnd/>
            </a:ln>
          </p:spPr>
          <p:txBody>
            <a:bodyPr lIns="89979" tIns="71983" rIns="89979" bIns="71983" anchor="ctr"/>
            <a:lstStyle/>
            <a:p>
              <a:pPr algn="ctr">
                <a:spcBef>
                  <a:spcPct val="50000"/>
                </a:spcBef>
                <a:buClr>
                  <a:srgbClr val="F0AB00"/>
                </a:buClr>
                <a:buSzPct val="80000"/>
                <a:defRPr/>
              </a:pPr>
              <a:r>
                <a:rPr lang="en-US" sz="1800" kern="0" dirty="0">
                  <a:solidFill>
                    <a:sysClr val="windowText" lastClr="000000"/>
                  </a:solidFill>
                  <a:ea typeface="Arial Unicode MS" pitchFamily="34" charset="-128"/>
                  <a:cs typeface="Arial Unicode MS" pitchFamily="34" charset="-128"/>
                </a:rPr>
                <a:t>Stored Procedure</a:t>
              </a:r>
            </a:p>
          </p:txBody>
        </p:sp>
        <p:sp>
          <p:nvSpPr>
            <p:cNvPr id="20" name="Can 19"/>
            <p:cNvSpPr/>
            <p:nvPr/>
          </p:nvSpPr>
          <p:spPr bwMode="gray">
            <a:xfrm>
              <a:off x="6723062" y="4076700"/>
              <a:ext cx="360363" cy="304800"/>
            </a:xfrm>
            <a:prstGeom prst="can">
              <a:avLst/>
            </a:prstGeom>
            <a:solidFill>
              <a:srgbClr val="F0AB00"/>
            </a:solidFill>
            <a:ln w="6350" algn="ctr">
              <a:solidFill>
                <a:srgbClr val="000000">
                  <a:lumMod val="50000"/>
                  <a:lumOff val="50000"/>
                </a:srgbClr>
              </a:solidFill>
              <a:miter lim="800000"/>
              <a:headEnd/>
              <a:tailEnd/>
            </a:ln>
          </p:spPr>
          <p:txBody>
            <a:bodyPr lIns="89979" tIns="71983" rIns="89979" bIns="71983" anchor="ctr"/>
            <a:lstStyle/>
            <a:p>
              <a:pPr algn="ctr">
                <a:spcBef>
                  <a:spcPct val="50000"/>
                </a:spcBef>
                <a:buClr>
                  <a:srgbClr val="F0AB00"/>
                </a:buClr>
                <a:buSzPct val="80000"/>
                <a:defRPr/>
              </a:pPr>
              <a:endParaRPr lang="en-US" sz="2000" kern="0" dirty="0">
                <a:solidFill>
                  <a:sysClr val="windowText" lastClr="000000"/>
                </a:solidFill>
                <a:ea typeface="Arial Unicode MS" pitchFamily="34" charset="-128"/>
                <a:cs typeface="Arial Unicode MS" pitchFamily="34" charset="-128"/>
              </a:endParaRPr>
            </a:p>
          </p:txBody>
        </p:sp>
        <p:cxnSp>
          <p:nvCxnSpPr>
            <p:cNvPr id="21" name="Straight Arrow Connector 38"/>
            <p:cNvCxnSpPr>
              <a:cxnSpLocks noChangeShapeType="1"/>
              <a:stCxn id="19" idx="0"/>
              <a:endCxn id="12" idx="2"/>
            </p:cNvCxnSpPr>
            <p:nvPr/>
          </p:nvCxnSpPr>
          <p:spPr bwMode="gray">
            <a:xfrm flipH="1" flipV="1">
              <a:off x="7583487" y="3536950"/>
              <a:ext cx="7938" cy="577850"/>
            </a:xfrm>
            <a:prstGeom prst="straightConnector1">
              <a:avLst/>
            </a:prstGeom>
            <a:noFill/>
            <a:ln w="28575" algn="ctr">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22" name="TextBox 39"/>
            <p:cNvSpPr txBox="1">
              <a:spLocks noChangeArrowheads="1"/>
            </p:cNvSpPr>
            <p:nvPr/>
          </p:nvSpPr>
          <p:spPr bwMode="gray">
            <a:xfrm>
              <a:off x="7648575" y="3694113"/>
              <a:ext cx="6477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eaLnBrk="1" hangingPunct="1">
                <a:spcBef>
                  <a:spcPct val="50000"/>
                </a:spcBef>
                <a:buClr>
                  <a:srgbClr val="F0AB00"/>
                </a:buClr>
                <a:buSzPct val="80000"/>
              </a:pPr>
              <a:r>
                <a:rPr lang="en-US" sz="1800" b="0" dirty="0">
                  <a:solidFill>
                    <a:srgbClr val="595959"/>
                  </a:solidFill>
                  <a:ea typeface="Arial Unicode MS" pitchFamily="34" charset="-128"/>
                  <a:cs typeface="Arial Unicode MS" pitchFamily="34" charset="-128"/>
                </a:rPr>
                <a:t>deploy</a:t>
              </a:r>
            </a:p>
          </p:txBody>
        </p:sp>
        <p:sp>
          <p:nvSpPr>
            <p:cNvPr id="23" name="Rectangle 22"/>
            <p:cNvSpPr/>
            <p:nvPr/>
          </p:nvSpPr>
          <p:spPr bwMode="gray">
            <a:xfrm>
              <a:off x="8464550" y="2203450"/>
              <a:ext cx="1728787" cy="2952750"/>
            </a:xfrm>
            <a:prstGeom prst="rect">
              <a:avLst/>
            </a:prstGeom>
            <a:noFill/>
            <a:ln w="12700" algn="ctr">
              <a:solidFill>
                <a:srgbClr val="666666"/>
              </a:solidFill>
              <a:prstDash val="solid"/>
              <a:miter lim="800000"/>
              <a:headEnd/>
              <a:tailEnd/>
            </a:ln>
          </p:spPr>
          <p:txBody>
            <a:bodyPr lIns="107046" tIns="85638" rIns="107046" bIns="85638" anchor="ctr"/>
            <a:lstStyle/>
            <a:p>
              <a:pPr algn="ctr">
                <a:spcBef>
                  <a:spcPct val="50000"/>
                </a:spcBef>
                <a:buClr>
                  <a:srgbClr val="F0AB00"/>
                </a:buClr>
                <a:buSzPct val="80000"/>
                <a:defRPr/>
              </a:pPr>
              <a:endParaRPr lang="en-US" sz="2799" kern="0" dirty="0">
                <a:solidFill>
                  <a:sysClr val="windowText" lastClr="000000"/>
                </a:solidFill>
                <a:ea typeface="Arial Unicode MS" pitchFamily="34" charset="-128"/>
                <a:cs typeface="Arial Unicode MS" pitchFamily="34" charset="-128"/>
              </a:endParaRPr>
            </a:p>
          </p:txBody>
        </p:sp>
      </p:grpSp>
      <p:sp>
        <p:nvSpPr>
          <p:cNvPr id="24" name="Rectangle 23"/>
          <p:cNvSpPr/>
          <p:nvPr/>
        </p:nvSpPr>
        <p:spPr bwMode="gray">
          <a:xfrm>
            <a:off x="523159" y="2877169"/>
            <a:ext cx="5296824" cy="1091453"/>
          </a:xfrm>
          <a:prstGeom prst="rect">
            <a:avLst/>
          </a:prstGeom>
          <a:solidFill>
            <a:srgbClr val="FFFFFF">
              <a:lumMod val="95000"/>
            </a:srgbClr>
          </a:solidFill>
          <a:ln w="6350" algn="ctr">
            <a:noFill/>
            <a:miter lim="800000"/>
            <a:headEnd/>
            <a:tailEnd/>
          </a:ln>
          <a:effectLst/>
        </p:spPr>
        <p:txBody>
          <a:bodyPr lIns="89979" tIns="46789" rIns="89979" bIns="46789" anchor="ctr"/>
          <a:lstStyle/>
          <a:p>
            <a:pPr>
              <a:spcBef>
                <a:spcPct val="50000"/>
              </a:spcBef>
              <a:buClr>
                <a:srgbClr val="F0AB00"/>
              </a:buClr>
              <a:buSzPct val="80000"/>
              <a:defRPr/>
            </a:pPr>
            <a:r>
              <a:rPr lang="en-US" sz="1600" kern="0" dirty="0" err="1">
                <a:solidFill>
                  <a:sysClr val="windowText" lastClr="000000"/>
                </a:solidFill>
                <a:latin typeface="Courier New" pitchFamily="49" charset="0"/>
                <a:cs typeface="Courier New" pitchFamily="49" charset="0"/>
              </a:rPr>
              <a:t>lr_customer</a:t>
            </a:r>
            <a:r>
              <a:rPr lang="en-US" sz="1600" kern="0" dirty="0">
                <a:solidFill>
                  <a:sysClr val="windowText" lastClr="000000"/>
                </a:solidFill>
                <a:latin typeface="Courier New" pitchFamily="49" charset="0"/>
                <a:cs typeface="Courier New" pitchFamily="49" charset="0"/>
              </a:rPr>
              <a:t>-&gt;classify(</a:t>
            </a:r>
            <a:br>
              <a:rPr lang="en-US" sz="1600" kern="0" dirty="0">
                <a:solidFill>
                  <a:sysClr val="windowText" lastClr="000000"/>
                </a:solidFill>
                <a:latin typeface="Courier New" pitchFamily="49" charset="0"/>
                <a:cs typeface="Courier New" pitchFamily="49" charset="0"/>
              </a:rPr>
            </a:br>
            <a:r>
              <a:rPr lang="en-US" sz="1600" kern="0" dirty="0">
                <a:solidFill>
                  <a:sysClr val="windowText" lastClr="000000"/>
                </a:solidFill>
                <a:latin typeface="Courier New" pitchFamily="49" charset="0"/>
                <a:cs typeface="Courier New" pitchFamily="49" charset="0"/>
              </a:rPr>
              <a:t>   </a:t>
            </a:r>
            <a:r>
              <a:rPr lang="en-US" sz="1600" kern="0" dirty="0">
                <a:solidFill>
                  <a:srgbClr val="0076CB"/>
                </a:solidFill>
                <a:latin typeface="Courier New" pitchFamily="49" charset="0"/>
                <a:cs typeface="Courier New" pitchFamily="49" charset="0"/>
              </a:rPr>
              <a:t>EXPORTING</a:t>
            </a:r>
            <a:r>
              <a:rPr lang="en-US" sz="1600" kern="0" dirty="0">
                <a:solidFill>
                  <a:sysClr val="windowText" lastClr="000000"/>
                </a:solidFill>
                <a:latin typeface="Courier New" pitchFamily="49" charset="0"/>
                <a:cs typeface="Courier New" pitchFamily="49" charset="0"/>
              </a:rPr>
              <a:t> </a:t>
            </a:r>
            <a:r>
              <a:rPr lang="en-US" sz="1600" kern="0" dirty="0" err="1">
                <a:solidFill>
                  <a:sysClr val="windowText" lastClr="000000"/>
                </a:solidFill>
                <a:latin typeface="Courier New" pitchFamily="49" charset="0"/>
                <a:cs typeface="Courier New" pitchFamily="49" charset="0"/>
              </a:rPr>
              <a:t>in_date</a:t>
            </a:r>
            <a:r>
              <a:rPr lang="en-US" sz="1600" kern="0" dirty="0">
                <a:solidFill>
                  <a:sysClr val="windowText" lastClr="000000"/>
                </a:solidFill>
                <a:latin typeface="Courier New" pitchFamily="49" charset="0"/>
                <a:cs typeface="Courier New" pitchFamily="49" charset="0"/>
              </a:rPr>
              <a:t>  = </a:t>
            </a:r>
            <a:r>
              <a:rPr lang="en-US" sz="1600" kern="0" dirty="0" err="1">
                <a:solidFill>
                  <a:sysClr val="windowText" lastClr="000000"/>
                </a:solidFill>
                <a:latin typeface="Courier New" pitchFamily="49" charset="0"/>
                <a:cs typeface="Courier New" pitchFamily="49" charset="0"/>
              </a:rPr>
              <a:t>in_date</a:t>
            </a:r>
            <a:r>
              <a:rPr lang="en-US" sz="1600" kern="0" dirty="0">
                <a:solidFill>
                  <a:sysClr val="windowText" lastClr="000000"/>
                </a:solidFill>
                <a:latin typeface="Courier New" pitchFamily="49" charset="0"/>
                <a:cs typeface="Courier New" pitchFamily="49" charset="0"/>
              </a:rPr>
              <a:t> </a:t>
            </a:r>
            <a:br>
              <a:rPr lang="en-US" sz="1600" kern="0" dirty="0">
                <a:solidFill>
                  <a:sysClr val="windowText" lastClr="000000"/>
                </a:solidFill>
                <a:latin typeface="Courier New" pitchFamily="49" charset="0"/>
                <a:cs typeface="Courier New" pitchFamily="49" charset="0"/>
              </a:rPr>
            </a:br>
            <a:r>
              <a:rPr lang="en-US" sz="1600" kern="0" dirty="0">
                <a:solidFill>
                  <a:sysClr val="windowText" lastClr="000000"/>
                </a:solidFill>
                <a:latin typeface="Courier New" pitchFamily="49" charset="0"/>
                <a:cs typeface="Courier New" pitchFamily="49" charset="0"/>
              </a:rPr>
              <a:t>             </a:t>
            </a:r>
            <a:r>
              <a:rPr lang="en-US" sz="1600" kern="0" dirty="0" err="1">
                <a:solidFill>
                  <a:sysClr val="windowText" lastClr="000000"/>
                </a:solidFill>
                <a:latin typeface="Courier New" pitchFamily="49" charset="0"/>
                <a:cs typeface="Courier New" pitchFamily="49" charset="0"/>
              </a:rPr>
              <a:t>in_sel</a:t>
            </a:r>
            <a:r>
              <a:rPr lang="en-US" sz="1600" kern="0" dirty="0">
                <a:solidFill>
                  <a:sysClr val="windowText" lastClr="000000"/>
                </a:solidFill>
                <a:latin typeface="Courier New" pitchFamily="49" charset="0"/>
                <a:cs typeface="Courier New" pitchFamily="49" charset="0"/>
              </a:rPr>
              <a:t>   = </a:t>
            </a:r>
            <a:r>
              <a:rPr lang="en-US" sz="1600" kern="0" dirty="0" err="1">
                <a:solidFill>
                  <a:sysClr val="windowText" lastClr="000000"/>
                </a:solidFill>
                <a:latin typeface="Courier New" pitchFamily="49" charset="0"/>
                <a:cs typeface="Courier New" pitchFamily="49" charset="0"/>
              </a:rPr>
              <a:t>in_sel</a:t>
            </a:r>
            <a:r>
              <a:rPr lang="en-US" sz="1600" kern="0" dirty="0">
                <a:solidFill>
                  <a:sysClr val="windowText" lastClr="000000"/>
                </a:solidFill>
                <a:latin typeface="Courier New" pitchFamily="49" charset="0"/>
                <a:cs typeface="Courier New" pitchFamily="49" charset="0"/>
              </a:rPr>
              <a:t>       </a:t>
            </a:r>
            <a:br>
              <a:rPr lang="en-US" sz="1600" kern="0" dirty="0">
                <a:solidFill>
                  <a:sysClr val="windowText" lastClr="000000"/>
                </a:solidFill>
                <a:latin typeface="Courier New" pitchFamily="49" charset="0"/>
                <a:cs typeface="Courier New" pitchFamily="49" charset="0"/>
              </a:rPr>
            </a:br>
            <a:r>
              <a:rPr lang="en-US" sz="1600" kern="0" dirty="0">
                <a:solidFill>
                  <a:sysClr val="windowText" lastClr="000000"/>
                </a:solidFill>
                <a:latin typeface="Courier New" pitchFamily="49" charset="0"/>
                <a:cs typeface="Courier New" pitchFamily="49" charset="0"/>
              </a:rPr>
              <a:t>   </a:t>
            </a:r>
            <a:r>
              <a:rPr lang="en-US" sz="1600" kern="0" dirty="0">
                <a:solidFill>
                  <a:srgbClr val="0076CB"/>
                </a:solidFill>
                <a:latin typeface="Courier New" pitchFamily="49" charset="0"/>
                <a:cs typeface="Courier New" pitchFamily="49" charset="0"/>
              </a:rPr>
              <a:t>IMPORTING</a:t>
            </a:r>
            <a:r>
              <a:rPr lang="en-US" sz="1600" kern="0" dirty="0">
                <a:solidFill>
                  <a:sysClr val="windowText" lastClr="000000"/>
                </a:solidFill>
                <a:latin typeface="Courier New" pitchFamily="49" charset="0"/>
                <a:cs typeface="Courier New" pitchFamily="49" charset="0"/>
              </a:rPr>
              <a:t> </a:t>
            </a:r>
            <a:r>
              <a:rPr lang="en-US" sz="1600" kern="0" dirty="0" err="1">
                <a:solidFill>
                  <a:sysClr val="windowText" lastClr="000000"/>
                </a:solidFill>
                <a:latin typeface="Courier New" pitchFamily="49" charset="0"/>
                <a:cs typeface="Courier New" pitchFamily="49" charset="0"/>
              </a:rPr>
              <a:t>out_itms</a:t>
            </a:r>
            <a:r>
              <a:rPr lang="en-US" sz="1600" kern="0" dirty="0">
                <a:solidFill>
                  <a:sysClr val="windowText" lastClr="000000"/>
                </a:solidFill>
                <a:latin typeface="Courier New" pitchFamily="49" charset="0"/>
                <a:cs typeface="Courier New" pitchFamily="49" charset="0"/>
              </a:rPr>
              <a:t> = </a:t>
            </a:r>
            <a:r>
              <a:rPr lang="en-US" sz="1600" kern="0" dirty="0" err="1">
                <a:solidFill>
                  <a:sysClr val="windowText" lastClr="000000"/>
                </a:solidFill>
                <a:latin typeface="Courier New" pitchFamily="49" charset="0"/>
                <a:cs typeface="Courier New" pitchFamily="49" charset="0"/>
              </a:rPr>
              <a:t>out_itms</a:t>
            </a:r>
            <a:r>
              <a:rPr lang="en-US" sz="1600" kern="0" dirty="0">
                <a:solidFill>
                  <a:sysClr val="windowText" lastClr="000000"/>
                </a:solidFill>
                <a:latin typeface="Courier New" pitchFamily="49" charset="0"/>
                <a:cs typeface="Courier New" pitchFamily="49" charset="0"/>
              </a:rPr>
              <a:t> ). </a:t>
            </a:r>
          </a:p>
        </p:txBody>
      </p:sp>
      <p:sp>
        <p:nvSpPr>
          <p:cNvPr id="25" name="Rectangle 49"/>
          <p:cNvSpPr>
            <a:spLocks noChangeArrowheads="1"/>
          </p:cNvSpPr>
          <p:nvPr/>
        </p:nvSpPr>
        <p:spPr bwMode="auto">
          <a:xfrm>
            <a:off x="325336" y="1572340"/>
            <a:ext cx="11560524" cy="400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217">
              <a:spcBef>
                <a:spcPts val="1625"/>
              </a:spcBef>
              <a:buClr>
                <a:srgbClr val="F0AB00"/>
              </a:buClr>
              <a:buSzPct val="80000"/>
              <a:defRPr/>
            </a:pPr>
            <a:r>
              <a:rPr lang="en-US" sz="2000" b="1" kern="0" dirty="0">
                <a:solidFill>
                  <a:srgbClr val="000000"/>
                </a:solidFill>
              </a:rPr>
              <a:t>Methods of global classes marked with tag interface, available since ABAP 7.4 SP05</a:t>
            </a:r>
          </a:p>
        </p:txBody>
      </p:sp>
    </p:spTree>
    <p:extLst>
      <p:ext uri="{BB962C8B-B14F-4D97-AF65-F5344CB8AC3E}">
        <p14:creationId xmlns:p14="http://schemas.microsoft.com/office/powerpoint/2010/main" val="20773982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Integration of Database Procedures into ABAP</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6" name="Text Placeholder 2"/>
          <p:cNvSpPr txBox="1">
            <a:spLocks/>
          </p:cNvSpPr>
          <p:nvPr/>
        </p:nvSpPr>
        <p:spPr>
          <a:xfrm>
            <a:off x="324000" y="1690687"/>
            <a:ext cx="11545200" cy="43910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kern="0" smtClean="0">
                <a:solidFill>
                  <a:srgbClr val="000000"/>
                </a:solidFill>
                <a:latin typeface="Arial" charset="0"/>
              </a:rPr>
              <a:t>Standard ABAP class methods are used as containers for the implementation of AMDPs</a:t>
            </a:r>
          </a:p>
          <a:p>
            <a:endParaRPr lang="en-US" dirty="0"/>
          </a:p>
        </p:txBody>
      </p:sp>
      <p:sp>
        <p:nvSpPr>
          <p:cNvPr id="9" name="Text Placeholder 2"/>
          <p:cNvSpPr txBox="1">
            <a:spLocks/>
          </p:cNvSpPr>
          <p:nvPr/>
        </p:nvSpPr>
        <p:spPr>
          <a:xfrm>
            <a:off x="324000" y="1690687"/>
            <a:ext cx="11545200" cy="43910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kern="0" smtClean="0">
                <a:solidFill>
                  <a:srgbClr val="000000"/>
                </a:solidFill>
                <a:latin typeface="Arial" charset="0"/>
              </a:rPr>
              <a:t>Standard ABAP class methods are used as containers for the implementation of AMDPs</a:t>
            </a:r>
          </a:p>
          <a:p>
            <a:endParaRPr lang="en-US" dirty="0"/>
          </a:p>
        </p:txBody>
      </p:sp>
      <p:sp>
        <p:nvSpPr>
          <p:cNvPr id="10" name="Rectangle 9"/>
          <p:cNvSpPr/>
          <p:nvPr/>
        </p:nvSpPr>
        <p:spPr bwMode="gray">
          <a:xfrm>
            <a:off x="387086" y="2098190"/>
            <a:ext cx="7270653" cy="4058299"/>
          </a:xfrm>
          <a:prstGeom prst="rect">
            <a:avLst/>
          </a:prstGeom>
          <a:solidFill>
            <a:srgbClr val="FFFFFF">
              <a:lumMod val="95000"/>
            </a:srgbClr>
          </a:solidFill>
          <a:ln w="6350" algn="ctr">
            <a:noFill/>
            <a:miter lim="800000"/>
            <a:headEnd/>
            <a:tailEnd/>
          </a:ln>
          <a:effectLst/>
        </p:spPr>
        <p:txBody>
          <a:bodyPr lIns="89979" tIns="71983" rIns="89979" bIns="71983" anchor="ctr"/>
          <a:lstStyle/>
          <a:p>
            <a:pPr>
              <a:spcBef>
                <a:spcPts val="600"/>
              </a:spcBef>
              <a:buClr>
                <a:srgbClr val="F0AB00"/>
              </a:buClr>
              <a:buSzPct val="80000"/>
              <a:defRPr/>
            </a:pPr>
            <a:r>
              <a:rPr lang="en-US" sz="1600" kern="0" dirty="0">
                <a:solidFill>
                  <a:srgbClr val="0076CB"/>
                </a:solidFill>
                <a:latin typeface="Courier New" pitchFamily="49" charset="0"/>
                <a:cs typeface="Courier New" pitchFamily="49" charset="0"/>
              </a:rPr>
              <a:t>CLASS</a:t>
            </a:r>
            <a:r>
              <a:rPr lang="en-US" sz="1600" kern="0" dirty="0">
                <a:solidFill>
                  <a:sysClr val="windowText" lastClr="000000"/>
                </a:solidFill>
                <a:latin typeface="Courier New" pitchFamily="49" charset="0"/>
                <a:cs typeface="Courier New" pitchFamily="49" charset="0"/>
              </a:rPr>
              <a:t> CL_AMDP_SAMPLE </a:t>
            </a:r>
            <a:r>
              <a:rPr lang="en-US" sz="1600" kern="0" dirty="0">
                <a:solidFill>
                  <a:srgbClr val="0076CB"/>
                </a:solidFill>
                <a:latin typeface="Courier New" pitchFamily="49" charset="0"/>
                <a:cs typeface="Courier New" pitchFamily="49" charset="0"/>
              </a:rPr>
              <a:t>DEFINITION</a:t>
            </a:r>
            <a:r>
              <a:rPr lang="en-US" sz="1600" kern="0" dirty="0">
                <a:solidFill>
                  <a:sysClr val="windowText" lastClr="000000"/>
                </a:solidFill>
                <a:latin typeface="Courier New" pitchFamily="49" charset="0"/>
                <a:cs typeface="Courier New" pitchFamily="49" charset="0"/>
              </a:rPr>
              <a:t>.</a:t>
            </a:r>
          </a:p>
          <a:p>
            <a:pPr>
              <a:spcBef>
                <a:spcPts val="600"/>
              </a:spcBef>
              <a:buClr>
                <a:srgbClr val="F0AB00"/>
              </a:buClr>
              <a:buSzPct val="80000"/>
              <a:defRPr/>
            </a:pPr>
            <a:r>
              <a:rPr lang="en-US" sz="1600" kern="0" dirty="0">
                <a:solidFill>
                  <a:srgbClr val="0076CB"/>
                </a:solidFill>
                <a:latin typeface="Courier New" pitchFamily="49" charset="0"/>
                <a:cs typeface="Courier New" pitchFamily="49" charset="0"/>
              </a:rPr>
              <a:t>  PUBLIC SECTION</a:t>
            </a:r>
            <a:r>
              <a:rPr lang="en-US" sz="1600" kern="0" dirty="0">
                <a:solidFill>
                  <a:sysClr val="windowText" lastClr="000000"/>
                </a:solidFill>
                <a:latin typeface="Courier New" pitchFamily="49" charset="0"/>
                <a:cs typeface="Courier New" pitchFamily="49" charset="0"/>
              </a:rPr>
              <a:t>.</a:t>
            </a:r>
          </a:p>
          <a:p>
            <a:pPr>
              <a:spcBef>
                <a:spcPts val="600"/>
              </a:spcBef>
              <a:buClr>
                <a:srgbClr val="F0AB00"/>
              </a:buClr>
              <a:buSzPct val="80000"/>
              <a:defRPr/>
            </a:pPr>
            <a:r>
              <a:rPr lang="en-US" sz="1600" kern="0" dirty="0">
                <a:solidFill>
                  <a:srgbClr val="0076CB"/>
                </a:solidFill>
                <a:latin typeface="Courier New" pitchFamily="49" charset="0"/>
                <a:cs typeface="Courier New" pitchFamily="49" charset="0"/>
              </a:rPr>
              <a:t>    INTERFACES</a:t>
            </a:r>
            <a:r>
              <a:rPr lang="en-US" sz="1600" kern="0" dirty="0">
                <a:solidFill>
                  <a:sysClr val="windowText" lastClr="000000"/>
                </a:solidFill>
                <a:latin typeface="Courier New" pitchFamily="49" charset="0"/>
                <a:cs typeface="Courier New" pitchFamily="49" charset="0"/>
              </a:rPr>
              <a:t> IF_AMDP_MARKER_HDB.</a:t>
            </a:r>
            <a:br>
              <a:rPr lang="en-US" sz="1600" kern="0" dirty="0">
                <a:solidFill>
                  <a:sysClr val="windowText" lastClr="000000"/>
                </a:solidFill>
                <a:latin typeface="Courier New" pitchFamily="49" charset="0"/>
                <a:cs typeface="Courier New" pitchFamily="49" charset="0"/>
              </a:rPr>
            </a:br>
            <a:r>
              <a:rPr lang="en-US" sz="1600" kern="0" dirty="0">
                <a:solidFill>
                  <a:sysClr val="windowText" lastClr="000000"/>
                </a:solidFill>
                <a:latin typeface="Courier New" pitchFamily="49" charset="0"/>
                <a:cs typeface="Courier New" pitchFamily="49" charset="0"/>
              </a:rPr>
              <a:t>    </a:t>
            </a:r>
            <a:r>
              <a:rPr lang="en-US" sz="1600" kern="0" dirty="0">
                <a:solidFill>
                  <a:srgbClr val="0076CB"/>
                </a:solidFill>
                <a:latin typeface="Courier New" pitchFamily="49" charset="0"/>
                <a:cs typeface="Courier New" pitchFamily="49" charset="0"/>
              </a:rPr>
              <a:t>...</a:t>
            </a:r>
            <a:r>
              <a:rPr lang="en-US" sz="1600" kern="0" dirty="0">
                <a:solidFill>
                  <a:sysClr val="windowText" lastClr="000000"/>
                </a:solidFill>
                <a:latin typeface="Courier New" pitchFamily="49" charset="0"/>
                <a:cs typeface="Courier New" pitchFamily="49" charset="0"/>
              </a:rPr>
              <a:t> </a:t>
            </a:r>
          </a:p>
          <a:p>
            <a:pPr>
              <a:spcBef>
                <a:spcPts val="600"/>
              </a:spcBef>
              <a:buClr>
                <a:srgbClr val="F0AB00"/>
              </a:buClr>
              <a:buSzPct val="80000"/>
              <a:defRPr/>
            </a:pPr>
            <a:r>
              <a:rPr lang="en-US" sz="1600" kern="0" dirty="0">
                <a:solidFill>
                  <a:sysClr val="windowText" lastClr="000000"/>
                </a:solidFill>
                <a:latin typeface="Courier New" pitchFamily="49" charset="0"/>
                <a:cs typeface="Courier New" pitchFamily="49" charset="0"/>
              </a:rPr>
              <a:t>  </a:t>
            </a:r>
            <a:r>
              <a:rPr lang="en-US" sz="1600" kern="0" dirty="0">
                <a:solidFill>
                  <a:srgbClr val="0076CB"/>
                </a:solidFill>
                <a:latin typeface="Courier New" pitchFamily="49" charset="0"/>
                <a:cs typeface="Courier New" pitchFamily="49" charset="0"/>
              </a:rPr>
              <a:t>PRIVATE SECTION.</a:t>
            </a:r>
          </a:p>
          <a:p>
            <a:pPr>
              <a:spcBef>
                <a:spcPts val="600"/>
              </a:spcBef>
              <a:buClr>
                <a:srgbClr val="F0AB00"/>
              </a:buClr>
              <a:buSzPct val="80000"/>
              <a:defRPr/>
            </a:pPr>
            <a:r>
              <a:rPr lang="en-US" sz="1600" kern="0" dirty="0">
                <a:solidFill>
                  <a:srgbClr val="0076CB"/>
                </a:solidFill>
                <a:latin typeface="Courier New" pitchFamily="49" charset="0"/>
                <a:cs typeface="Courier New" pitchFamily="49" charset="0"/>
              </a:rPr>
              <a:t>    METHODS</a:t>
            </a:r>
            <a:r>
              <a:rPr lang="en-US" sz="1600" kern="0" dirty="0">
                <a:solidFill>
                  <a:sysClr val="windowText" lastClr="000000"/>
                </a:solidFill>
                <a:latin typeface="Courier New" pitchFamily="49" charset="0"/>
                <a:cs typeface="Courier New" pitchFamily="49" charset="0"/>
              </a:rPr>
              <a:t> execute </a:t>
            </a:r>
            <a:r>
              <a:rPr lang="en-US" sz="1600" kern="0" dirty="0">
                <a:solidFill>
                  <a:srgbClr val="0076CB"/>
                </a:solidFill>
                <a:latin typeface="Courier New" pitchFamily="49" charset="0"/>
                <a:cs typeface="Courier New" pitchFamily="49" charset="0"/>
              </a:rPr>
              <a:t>IMPORTING</a:t>
            </a:r>
            <a:r>
              <a:rPr lang="en-US" sz="1600" kern="0" dirty="0">
                <a:solidFill>
                  <a:sysClr val="windowText" lastClr="000000"/>
                </a:solidFill>
                <a:latin typeface="Courier New" pitchFamily="49" charset="0"/>
                <a:cs typeface="Courier New" pitchFamily="49" charset="0"/>
              </a:rPr>
              <a:t> </a:t>
            </a:r>
            <a:r>
              <a:rPr lang="en-US" sz="1600" kern="0" dirty="0">
                <a:solidFill>
                  <a:srgbClr val="0076CB"/>
                </a:solidFill>
                <a:latin typeface="Courier New" pitchFamily="49" charset="0"/>
                <a:cs typeface="Courier New" pitchFamily="49" charset="0"/>
              </a:rPr>
              <a:t>VALUE</a:t>
            </a:r>
            <a:r>
              <a:rPr lang="en-US" sz="1600" kern="0" dirty="0">
                <a:solidFill>
                  <a:sysClr val="windowText" lastClr="000000"/>
                </a:solidFill>
                <a:latin typeface="Courier New" pitchFamily="49" charset="0"/>
                <a:cs typeface="Courier New" pitchFamily="49" charset="0"/>
              </a:rPr>
              <a:t>(</a:t>
            </a:r>
            <a:r>
              <a:rPr lang="en-US" sz="1600" kern="0" dirty="0" err="1">
                <a:solidFill>
                  <a:sysClr val="windowText" lastClr="000000"/>
                </a:solidFill>
                <a:latin typeface="Courier New" pitchFamily="49" charset="0"/>
                <a:cs typeface="Courier New" pitchFamily="49" charset="0"/>
              </a:rPr>
              <a:t>it_param</a:t>
            </a:r>
            <a:r>
              <a:rPr lang="en-US" sz="1600" kern="0" dirty="0">
                <a:solidFill>
                  <a:sysClr val="windowText" lastClr="000000"/>
                </a:solidFill>
                <a:latin typeface="Courier New" pitchFamily="49" charset="0"/>
                <a:cs typeface="Courier New" pitchFamily="49" charset="0"/>
              </a:rPr>
              <a:t>)  </a:t>
            </a:r>
            <a:r>
              <a:rPr lang="en-US" sz="1600" kern="0" dirty="0">
                <a:solidFill>
                  <a:srgbClr val="0076CB"/>
                </a:solidFill>
                <a:latin typeface="Courier New" pitchFamily="49" charset="0"/>
                <a:cs typeface="Courier New" pitchFamily="49" charset="0"/>
              </a:rPr>
              <a:t>TYPE</a:t>
            </a:r>
            <a:r>
              <a:rPr lang="en-US" sz="1600" kern="0" dirty="0">
                <a:solidFill>
                  <a:sysClr val="windowText" lastClr="000000"/>
                </a:solidFill>
                <a:latin typeface="Courier New" pitchFamily="49" charset="0"/>
                <a:cs typeface="Courier New" pitchFamily="49" charset="0"/>
              </a:rPr>
              <a:t> type1</a:t>
            </a:r>
            <a:r>
              <a:rPr lang="en-US" sz="1600" kern="0" dirty="0">
                <a:solidFill>
                  <a:srgbClr val="0076CB"/>
                </a:solidFill>
                <a:latin typeface="Courier New" pitchFamily="49" charset="0"/>
                <a:cs typeface="Courier New" pitchFamily="49" charset="0"/>
              </a:rPr>
              <a:t/>
            </a:r>
            <a:br>
              <a:rPr lang="en-US" sz="1600" kern="0" dirty="0">
                <a:solidFill>
                  <a:srgbClr val="0076CB"/>
                </a:solidFill>
                <a:latin typeface="Courier New" pitchFamily="49" charset="0"/>
                <a:cs typeface="Courier New" pitchFamily="49" charset="0"/>
              </a:rPr>
            </a:br>
            <a:r>
              <a:rPr lang="en-US" sz="1600" kern="0" dirty="0">
                <a:solidFill>
                  <a:srgbClr val="0076CB"/>
                </a:solidFill>
                <a:latin typeface="Courier New" pitchFamily="49" charset="0"/>
                <a:cs typeface="Courier New" pitchFamily="49" charset="0"/>
              </a:rPr>
              <a:t>	            EXPORTING</a:t>
            </a:r>
            <a:r>
              <a:rPr lang="en-US" sz="1600" kern="0" dirty="0">
                <a:solidFill>
                  <a:sysClr val="windowText" lastClr="000000"/>
                </a:solidFill>
                <a:latin typeface="Courier New" pitchFamily="49" charset="0"/>
                <a:cs typeface="Courier New" pitchFamily="49" charset="0"/>
              </a:rPr>
              <a:t> </a:t>
            </a:r>
            <a:r>
              <a:rPr lang="en-US" sz="1600" kern="0" dirty="0">
                <a:solidFill>
                  <a:srgbClr val="0076CB"/>
                </a:solidFill>
                <a:latin typeface="Courier New" pitchFamily="49" charset="0"/>
                <a:cs typeface="Courier New" pitchFamily="49" charset="0"/>
              </a:rPr>
              <a:t>VALUE</a:t>
            </a:r>
            <a:r>
              <a:rPr lang="en-US" sz="1600" kern="0" dirty="0">
                <a:solidFill>
                  <a:sysClr val="windowText" lastClr="000000"/>
                </a:solidFill>
                <a:latin typeface="Courier New" pitchFamily="49" charset="0"/>
                <a:cs typeface="Courier New" pitchFamily="49" charset="0"/>
              </a:rPr>
              <a:t>(</a:t>
            </a:r>
            <a:r>
              <a:rPr lang="en-US" sz="1600" kern="0" dirty="0" err="1">
                <a:solidFill>
                  <a:sysClr val="windowText" lastClr="000000"/>
                </a:solidFill>
                <a:latin typeface="Courier New" pitchFamily="49" charset="0"/>
                <a:cs typeface="Courier New" pitchFamily="49" charset="0"/>
              </a:rPr>
              <a:t>et_param</a:t>
            </a:r>
            <a:r>
              <a:rPr lang="en-US" sz="1600" kern="0" dirty="0">
                <a:solidFill>
                  <a:sysClr val="windowText" lastClr="000000"/>
                </a:solidFill>
                <a:latin typeface="Courier New" pitchFamily="49" charset="0"/>
                <a:cs typeface="Courier New" pitchFamily="49" charset="0"/>
              </a:rPr>
              <a:t>) </a:t>
            </a:r>
            <a:r>
              <a:rPr lang="en-US" sz="1600" kern="0" dirty="0">
                <a:solidFill>
                  <a:srgbClr val="0076CB"/>
                </a:solidFill>
                <a:latin typeface="Courier New" pitchFamily="49" charset="0"/>
                <a:cs typeface="Courier New" pitchFamily="49" charset="0"/>
              </a:rPr>
              <a:t>TYPE</a:t>
            </a:r>
            <a:r>
              <a:rPr lang="en-US" sz="1600" kern="0" dirty="0">
                <a:solidFill>
                  <a:sysClr val="windowText" lastClr="000000"/>
                </a:solidFill>
                <a:latin typeface="Courier New" pitchFamily="49" charset="0"/>
                <a:cs typeface="Courier New" pitchFamily="49" charset="0"/>
              </a:rPr>
              <a:t> type2.</a:t>
            </a:r>
            <a:br>
              <a:rPr lang="en-US" sz="1600" kern="0" dirty="0">
                <a:solidFill>
                  <a:sysClr val="windowText" lastClr="000000"/>
                </a:solidFill>
                <a:latin typeface="Courier New" pitchFamily="49" charset="0"/>
                <a:cs typeface="Courier New" pitchFamily="49" charset="0"/>
              </a:rPr>
            </a:br>
            <a:r>
              <a:rPr lang="en-US" sz="1600" kern="0" dirty="0">
                <a:solidFill>
                  <a:srgbClr val="0076CB"/>
                </a:solidFill>
                <a:latin typeface="Courier New" pitchFamily="49" charset="0"/>
                <a:cs typeface="Courier New" pitchFamily="49" charset="0"/>
              </a:rPr>
              <a:t>ENDCLASS</a:t>
            </a:r>
            <a:r>
              <a:rPr lang="en-US" sz="1600" kern="0" dirty="0">
                <a:solidFill>
                  <a:sysClr val="windowText" lastClr="000000"/>
                </a:solidFill>
                <a:latin typeface="Courier New" pitchFamily="49" charset="0"/>
                <a:cs typeface="Courier New" pitchFamily="49" charset="0"/>
              </a:rPr>
              <a:t>.</a:t>
            </a:r>
          </a:p>
          <a:p>
            <a:pPr>
              <a:spcBef>
                <a:spcPts val="600"/>
              </a:spcBef>
              <a:buClr>
                <a:srgbClr val="F0AB00"/>
              </a:buClr>
              <a:buSzPct val="80000"/>
              <a:defRPr/>
            </a:pPr>
            <a:r>
              <a:rPr lang="en-US" sz="1600" kern="0" dirty="0">
                <a:solidFill>
                  <a:srgbClr val="0076CB"/>
                </a:solidFill>
                <a:latin typeface="Courier New" pitchFamily="49" charset="0"/>
                <a:cs typeface="Courier New" pitchFamily="49" charset="0"/>
              </a:rPr>
              <a:t>CLASS</a:t>
            </a:r>
            <a:r>
              <a:rPr lang="en-US" sz="1600" kern="0" dirty="0">
                <a:solidFill>
                  <a:sysClr val="windowText" lastClr="000000"/>
                </a:solidFill>
                <a:latin typeface="Courier New" pitchFamily="49" charset="0"/>
                <a:cs typeface="Courier New" pitchFamily="49" charset="0"/>
              </a:rPr>
              <a:t> CL_AMDP_SAMPLE </a:t>
            </a:r>
            <a:r>
              <a:rPr lang="en-US" sz="1600" kern="0" dirty="0">
                <a:solidFill>
                  <a:srgbClr val="0076CB"/>
                </a:solidFill>
                <a:latin typeface="Courier New" pitchFamily="49" charset="0"/>
                <a:cs typeface="Courier New" pitchFamily="49" charset="0"/>
              </a:rPr>
              <a:t>IMPLEMENTATION</a:t>
            </a:r>
            <a:r>
              <a:rPr lang="en-US" sz="1600" kern="0" dirty="0">
                <a:solidFill>
                  <a:sysClr val="windowText" lastClr="000000"/>
                </a:solidFill>
                <a:latin typeface="Courier New" pitchFamily="49" charset="0"/>
                <a:cs typeface="Courier New" pitchFamily="49" charset="0"/>
              </a:rPr>
              <a:t>.</a:t>
            </a:r>
            <a:br>
              <a:rPr lang="en-US" sz="1600" kern="0" dirty="0">
                <a:solidFill>
                  <a:sysClr val="windowText" lastClr="000000"/>
                </a:solidFill>
                <a:latin typeface="Courier New" pitchFamily="49" charset="0"/>
                <a:cs typeface="Courier New" pitchFamily="49" charset="0"/>
              </a:rPr>
            </a:br>
            <a:r>
              <a:rPr lang="en-US" sz="1600" kern="0" dirty="0">
                <a:solidFill>
                  <a:srgbClr val="0076CB"/>
                </a:solidFill>
                <a:latin typeface="Courier New" pitchFamily="49" charset="0"/>
                <a:cs typeface="Courier New" pitchFamily="49" charset="0"/>
              </a:rPr>
              <a:t>  ...</a:t>
            </a:r>
            <a:r>
              <a:rPr lang="en-US" sz="1600" kern="0" dirty="0">
                <a:solidFill>
                  <a:sysClr val="windowText" lastClr="000000"/>
                </a:solidFill>
                <a:latin typeface="Courier New" pitchFamily="49" charset="0"/>
                <a:cs typeface="Courier New" pitchFamily="49" charset="0"/>
              </a:rPr>
              <a:t> </a:t>
            </a:r>
          </a:p>
          <a:p>
            <a:pPr>
              <a:spcBef>
                <a:spcPts val="600"/>
              </a:spcBef>
              <a:buClr>
                <a:srgbClr val="F0AB00"/>
              </a:buClr>
              <a:buSzPct val="80000"/>
              <a:defRPr/>
            </a:pPr>
            <a:r>
              <a:rPr lang="en-US" sz="1600" kern="0" dirty="0">
                <a:solidFill>
                  <a:srgbClr val="0076CB"/>
                </a:solidFill>
                <a:latin typeface="Courier New" pitchFamily="49" charset="0"/>
                <a:cs typeface="Courier New" pitchFamily="49" charset="0"/>
              </a:rPr>
              <a:t>  METHOD</a:t>
            </a:r>
            <a:r>
              <a:rPr lang="en-US" sz="1600" kern="0" dirty="0">
                <a:solidFill>
                  <a:sysClr val="windowText" lastClr="000000"/>
                </a:solidFill>
                <a:latin typeface="Courier New" pitchFamily="49" charset="0"/>
                <a:cs typeface="Courier New" pitchFamily="49" charset="0"/>
              </a:rPr>
              <a:t> execute </a:t>
            </a:r>
            <a:r>
              <a:rPr lang="en-US" sz="1600" kern="0" dirty="0">
                <a:solidFill>
                  <a:srgbClr val="0076CB"/>
                </a:solidFill>
                <a:latin typeface="Courier New" pitchFamily="49" charset="0"/>
                <a:cs typeface="Courier New" pitchFamily="49" charset="0"/>
              </a:rPr>
              <a:t>BY DATABASE PROCEDURE ….</a:t>
            </a:r>
            <a:br>
              <a:rPr lang="en-US" sz="1600" kern="0" dirty="0">
                <a:solidFill>
                  <a:srgbClr val="0076CB"/>
                </a:solidFill>
                <a:latin typeface="Courier New" pitchFamily="49" charset="0"/>
                <a:cs typeface="Courier New" pitchFamily="49" charset="0"/>
              </a:rPr>
            </a:br>
            <a:r>
              <a:rPr lang="en-US" sz="1600" kern="0" dirty="0">
                <a:solidFill>
                  <a:sysClr val="windowText" lastClr="000000"/>
                </a:solidFill>
                <a:latin typeface="Courier New" pitchFamily="49" charset="0"/>
                <a:cs typeface="Courier New" pitchFamily="49" charset="0"/>
              </a:rPr>
              <a:t>  </a:t>
            </a:r>
            <a:r>
              <a:rPr lang="en-US" sz="1600" kern="0" dirty="0">
                <a:solidFill>
                  <a:srgbClr val="FFFFFF">
                    <a:lumMod val="50000"/>
                  </a:srgbClr>
                </a:solidFill>
                <a:latin typeface="Courier New" pitchFamily="49" charset="0"/>
                <a:cs typeface="Courier New" pitchFamily="49" charset="0"/>
              </a:rPr>
              <a:t>-- </a:t>
            </a:r>
            <a:r>
              <a:rPr lang="en-US" sz="1600" kern="0" dirty="0" err="1">
                <a:solidFill>
                  <a:srgbClr val="FFFFFF">
                    <a:lumMod val="50000"/>
                  </a:srgbClr>
                </a:solidFill>
                <a:latin typeface="Courier New" pitchFamily="49" charset="0"/>
                <a:cs typeface="Courier New" pitchFamily="49" charset="0"/>
              </a:rPr>
              <a:t>SQLScript</a:t>
            </a:r>
            <a:r>
              <a:rPr lang="en-US" sz="1600" kern="0" dirty="0">
                <a:solidFill>
                  <a:srgbClr val="FFFFFF">
                    <a:lumMod val="50000"/>
                  </a:srgbClr>
                </a:solidFill>
                <a:latin typeface="Courier New" pitchFamily="49" charset="0"/>
                <a:cs typeface="Courier New" pitchFamily="49" charset="0"/>
              </a:rPr>
              <a:t> code</a:t>
            </a:r>
            <a:r>
              <a:rPr lang="en-US" sz="1600" kern="0" dirty="0">
                <a:solidFill>
                  <a:sysClr val="windowText" lastClr="000000"/>
                </a:solidFill>
                <a:latin typeface="Courier New" pitchFamily="49" charset="0"/>
                <a:cs typeface="Courier New" pitchFamily="49" charset="0"/>
              </a:rPr>
              <a:t/>
            </a:r>
            <a:br>
              <a:rPr lang="en-US" sz="1600" kern="0" dirty="0">
                <a:solidFill>
                  <a:sysClr val="windowText" lastClr="000000"/>
                </a:solidFill>
                <a:latin typeface="Courier New" pitchFamily="49" charset="0"/>
                <a:cs typeface="Courier New" pitchFamily="49" charset="0"/>
              </a:rPr>
            </a:br>
            <a:r>
              <a:rPr lang="en-US" sz="1600" kern="0" dirty="0">
                <a:solidFill>
                  <a:sysClr val="windowText" lastClr="000000"/>
                </a:solidFill>
                <a:latin typeface="Courier New" pitchFamily="49" charset="0"/>
                <a:cs typeface="Courier New" pitchFamily="49" charset="0"/>
              </a:rPr>
              <a:t>  </a:t>
            </a:r>
            <a:r>
              <a:rPr lang="en-US" sz="1600" kern="0" dirty="0">
                <a:solidFill>
                  <a:srgbClr val="0076CB"/>
                </a:solidFill>
                <a:latin typeface="Courier New" pitchFamily="49" charset="0"/>
                <a:cs typeface="Courier New" pitchFamily="49" charset="0"/>
              </a:rPr>
              <a:t>ENDMETHOD</a:t>
            </a:r>
            <a:r>
              <a:rPr lang="en-US" sz="1600" kern="0" dirty="0">
                <a:solidFill>
                  <a:sysClr val="windowText" lastClr="000000"/>
                </a:solidFill>
                <a:latin typeface="Courier New" pitchFamily="49" charset="0"/>
                <a:cs typeface="Courier New" pitchFamily="49" charset="0"/>
              </a:rPr>
              <a:t>.</a:t>
            </a:r>
          </a:p>
          <a:p>
            <a:pPr>
              <a:spcBef>
                <a:spcPts val="600"/>
              </a:spcBef>
              <a:buClr>
                <a:srgbClr val="F0AB00"/>
              </a:buClr>
              <a:buSzPct val="80000"/>
              <a:defRPr/>
            </a:pPr>
            <a:r>
              <a:rPr lang="en-US" sz="1600" kern="0" dirty="0">
                <a:solidFill>
                  <a:srgbClr val="0076CB"/>
                </a:solidFill>
                <a:latin typeface="Courier New" pitchFamily="49" charset="0"/>
                <a:cs typeface="Courier New" pitchFamily="49" charset="0"/>
              </a:rPr>
              <a:t>ENDCLASS</a:t>
            </a:r>
            <a:r>
              <a:rPr lang="en-US" sz="1600" kern="0" dirty="0">
                <a:solidFill>
                  <a:sysClr val="windowText" lastClr="000000"/>
                </a:solidFill>
                <a:latin typeface="Courier New" pitchFamily="49" charset="0"/>
                <a:cs typeface="Courier New" pitchFamily="49" charset="0"/>
              </a:rPr>
              <a:t>.</a:t>
            </a:r>
          </a:p>
        </p:txBody>
      </p:sp>
      <p:sp>
        <p:nvSpPr>
          <p:cNvPr id="11" name="Line Callout 1 (Accent Bar) 10"/>
          <p:cNvSpPr/>
          <p:nvPr/>
        </p:nvSpPr>
        <p:spPr bwMode="gray">
          <a:xfrm>
            <a:off x="7878378" y="4797901"/>
            <a:ext cx="2675906" cy="814200"/>
          </a:xfrm>
          <a:prstGeom prst="accentCallout1">
            <a:avLst>
              <a:gd name="adj1" fmla="val 15058"/>
              <a:gd name="adj2" fmla="val -4528"/>
              <a:gd name="adj3" fmla="val 64576"/>
              <a:gd name="adj4" fmla="val -70679"/>
            </a:avLst>
          </a:prstGeom>
          <a:solidFill>
            <a:schemeClr val="tx2">
              <a:lumMod val="20000"/>
              <a:lumOff val="80000"/>
            </a:schemeClr>
          </a:solidFill>
          <a:ln w="9525" cap="flat" cmpd="sng" algn="ctr">
            <a:solidFill>
              <a:srgbClr val="000000"/>
            </a:solidFill>
            <a:prstDash val="solid"/>
            <a:headEnd/>
            <a:tailEnd/>
          </a:ln>
          <a:effectLst/>
        </p:spPr>
        <p:txBody>
          <a:bodyPr lIns="35992" tIns="71983" rIns="35992" bIns="71983" anchor="ctr"/>
          <a:lstStyle/>
          <a:p>
            <a:pPr algn="ctr" defTabSz="914217">
              <a:spcBef>
                <a:spcPct val="50000"/>
              </a:spcBef>
              <a:buClr>
                <a:srgbClr val="F0AB00"/>
              </a:buClr>
              <a:buSzPct val="80000"/>
              <a:defRPr/>
            </a:pPr>
            <a:r>
              <a:rPr lang="en-US" sz="1800" kern="0" dirty="0">
                <a:solidFill>
                  <a:srgbClr val="000000"/>
                </a:solidFill>
                <a:ea typeface="Arial Unicode MS" pitchFamily="34" charset="-128"/>
                <a:cs typeface="Arial Unicode MS" pitchFamily="34" charset="-128"/>
              </a:rPr>
              <a:t>Method container</a:t>
            </a:r>
            <a:br>
              <a:rPr lang="en-US" sz="1800" kern="0" dirty="0">
                <a:solidFill>
                  <a:srgbClr val="000000"/>
                </a:solidFill>
                <a:ea typeface="Arial Unicode MS" pitchFamily="34" charset="-128"/>
                <a:cs typeface="Arial Unicode MS" pitchFamily="34" charset="-128"/>
              </a:rPr>
            </a:br>
            <a:r>
              <a:rPr lang="en-US" sz="1800" kern="0" dirty="0">
                <a:solidFill>
                  <a:srgbClr val="000000"/>
                </a:solidFill>
                <a:ea typeface="Arial Unicode MS" pitchFamily="34" charset="-128"/>
                <a:cs typeface="Arial Unicode MS" pitchFamily="34" charset="-128"/>
              </a:rPr>
              <a:t>for an AMDP</a:t>
            </a:r>
          </a:p>
        </p:txBody>
      </p:sp>
      <p:sp>
        <p:nvSpPr>
          <p:cNvPr id="3" name="Rectangle 2"/>
          <p:cNvSpPr/>
          <p:nvPr/>
        </p:nvSpPr>
        <p:spPr>
          <a:xfrm>
            <a:off x="387086" y="1525107"/>
            <a:ext cx="9144000" cy="369332"/>
          </a:xfrm>
          <a:prstGeom prst="rect">
            <a:avLst/>
          </a:prstGeom>
        </p:spPr>
        <p:txBody>
          <a:bodyPr wrap="square">
            <a:spAutoFit/>
          </a:bodyPr>
          <a:lstStyle/>
          <a:p>
            <a:pPr lvl="0"/>
            <a:r>
              <a:rPr lang="en-US" kern="0" dirty="0">
                <a:solidFill>
                  <a:srgbClr val="000000"/>
                </a:solidFill>
                <a:latin typeface="Arial" charset="0"/>
              </a:rPr>
              <a:t>Standard ABAP class methods are used as containers for the implementation of AMDPs</a:t>
            </a:r>
          </a:p>
        </p:txBody>
      </p:sp>
    </p:spTree>
    <p:extLst>
      <p:ext uri="{BB962C8B-B14F-4D97-AF65-F5344CB8AC3E}">
        <p14:creationId xmlns:p14="http://schemas.microsoft.com/office/powerpoint/2010/main" val="149805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4" name="Title 3">
            <a:extLst>
              <a:ext uri="{FF2B5EF4-FFF2-40B4-BE49-F238E27FC236}">
                <a16:creationId xmlns="" xmlns:a16="http://schemas.microsoft.com/office/drawing/2014/main" id="{F07FC580-E2AB-4C55-8C95-D5E077A1D127}"/>
              </a:ext>
            </a:extLst>
          </p:cNvPr>
          <p:cNvSpPr txBox="1">
            <a:spLocks/>
          </p:cNvSpPr>
          <p:nvPr/>
        </p:nvSpPr>
        <p:spPr>
          <a:xfrm>
            <a:off x="414164" y="3410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AMDP Method – SQL Script</a:t>
            </a:r>
            <a:endParaRPr lang="en-US" b="1" dirty="0"/>
          </a:p>
        </p:txBody>
      </p:sp>
      <p:sp>
        <p:nvSpPr>
          <p:cNvPr id="7" name="Rectangle 6"/>
          <p:cNvSpPr/>
          <p:nvPr/>
        </p:nvSpPr>
        <p:spPr bwMode="gray">
          <a:xfrm>
            <a:off x="325336" y="1691608"/>
            <a:ext cx="11489103" cy="4688260"/>
          </a:xfrm>
          <a:prstGeom prst="rect">
            <a:avLst/>
          </a:prstGeom>
          <a:solidFill>
            <a:srgbClr val="FFFFFF">
              <a:lumMod val="95000"/>
            </a:srgbClr>
          </a:solidFill>
          <a:ln w="6350" algn="ctr">
            <a:noFill/>
            <a:miter lim="800000"/>
            <a:headEnd/>
            <a:tailEnd/>
          </a:ln>
          <a:effectLst/>
        </p:spPr>
        <p:txBody>
          <a:bodyPr lIns="89979" tIns="0" rIns="89979" bIns="0" anchor="ctr"/>
          <a:lstStyle/>
          <a:p>
            <a:pPr>
              <a:spcBef>
                <a:spcPct val="50000"/>
              </a:spcBef>
              <a:buClr>
                <a:srgbClr val="F0AB00"/>
              </a:buClr>
              <a:buSzPct val="80000"/>
              <a:defRPr/>
            </a:pPr>
            <a:r>
              <a:rPr lang="en-US" sz="1800" b="1" dirty="0">
                <a:solidFill>
                  <a:srgbClr val="0000FF"/>
                </a:solidFill>
                <a:latin typeface="Courier New" panose="02070309020205020404" pitchFamily="49" charset="0"/>
              </a:rPr>
              <a:t>METHOD</a:t>
            </a:r>
            <a:r>
              <a:rPr lang="en-US" sz="1800" b="1" kern="0" dirty="0">
                <a:solidFill>
                  <a:srgbClr val="0076CB"/>
                </a:solidFill>
                <a:latin typeface="Courier New" pitchFamily="49" charset="0"/>
                <a:cs typeface="Courier New" pitchFamily="49" charset="0"/>
              </a:rPr>
              <a:t> </a:t>
            </a:r>
            <a:r>
              <a:rPr lang="en-US" sz="1800" b="1" kern="0" dirty="0" err="1">
                <a:solidFill>
                  <a:sysClr val="windowText" lastClr="000000"/>
                </a:solidFill>
                <a:latin typeface="Courier New" pitchFamily="49" charset="0"/>
                <a:cs typeface="Courier New" pitchFamily="49" charset="0"/>
              </a:rPr>
              <a:t>classify_by_id</a:t>
            </a:r>
            <a:r>
              <a:rPr lang="en-US" sz="1800" b="1" kern="0" dirty="0">
                <a:solidFill>
                  <a:sysClr val="windowText" lastClr="000000"/>
                </a:solidFill>
                <a:latin typeface="Courier New" pitchFamily="49" charset="0"/>
                <a:cs typeface="Courier New" pitchFamily="49" charset="0"/>
              </a:rPr>
              <a:t/>
            </a:r>
            <a:br>
              <a:rPr lang="en-US" sz="1800" b="1" kern="0" dirty="0">
                <a:solidFill>
                  <a:sysClr val="windowText" lastClr="000000"/>
                </a:solidFill>
                <a:latin typeface="Courier New" pitchFamily="49" charset="0"/>
                <a:cs typeface="Courier New" pitchFamily="49" charset="0"/>
              </a:rPr>
            </a:br>
            <a:r>
              <a:rPr lang="en-US" sz="1800" b="1" kern="0" dirty="0">
                <a:solidFill>
                  <a:sysClr val="windowText" lastClr="000000"/>
                </a:solidFill>
                <a:latin typeface="Courier New" pitchFamily="49" charset="0"/>
                <a:cs typeface="Courier New" pitchFamily="49" charset="0"/>
              </a:rPr>
              <a:t>       </a:t>
            </a:r>
            <a:r>
              <a:rPr lang="en-US" sz="1800" b="1" dirty="0">
                <a:solidFill>
                  <a:srgbClr val="0000FF"/>
                </a:solidFill>
                <a:latin typeface="Courier New" panose="02070309020205020404" pitchFamily="49" charset="0"/>
              </a:rPr>
              <a:t>BY DATABASE PROCEDURE FOR </a:t>
            </a:r>
            <a:r>
              <a:rPr lang="en-US" sz="1800" b="1" kern="0" dirty="0">
                <a:solidFill>
                  <a:sysClr val="windowText" lastClr="000000"/>
                </a:solidFill>
                <a:latin typeface="Courier New" pitchFamily="49" charset="0"/>
                <a:cs typeface="Courier New" pitchFamily="49" charset="0"/>
              </a:rPr>
              <a:t>HDB </a:t>
            </a:r>
            <a:br>
              <a:rPr lang="en-US" sz="1800" b="1" kern="0" dirty="0">
                <a:solidFill>
                  <a:sysClr val="windowText" lastClr="000000"/>
                </a:solidFill>
                <a:latin typeface="Courier New" pitchFamily="49" charset="0"/>
                <a:cs typeface="Courier New" pitchFamily="49" charset="0"/>
              </a:rPr>
            </a:br>
            <a:r>
              <a:rPr lang="en-US" sz="1800" b="1" kern="0" dirty="0">
                <a:solidFill>
                  <a:sysClr val="windowText" lastClr="000000"/>
                </a:solidFill>
                <a:latin typeface="Courier New" pitchFamily="49" charset="0"/>
                <a:cs typeface="Courier New" pitchFamily="49" charset="0"/>
              </a:rPr>
              <a:t>       </a:t>
            </a:r>
            <a:r>
              <a:rPr lang="en-US" sz="1800" b="1" dirty="0">
                <a:solidFill>
                  <a:srgbClr val="0000FF"/>
                </a:solidFill>
                <a:latin typeface="Courier New" panose="02070309020205020404" pitchFamily="49" charset="0"/>
              </a:rPr>
              <a:t>LANGUAGE</a:t>
            </a:r>
            <a:r>
              <a:rPr lang="en-US" sz="1800" b="1" kern="0" dirty="0">
                <a:solidFill>
                  <a:srgbClr val="0076CB"/>
                </a:solidFill>
                <a:latin typeface="Courier New" pitchFamily="49" charset="0"/>
                <a:cs typeface="Courier New" pitchFamily="49" charset="0"/>
              </a:rPr>
              <a:t> </a:t>
            </a:r>
            <a:r>
              <a:rPr lang="en-US" sz="1800" b="1" kern="0" dirty="0">
                <a:solidFill>
                  <a:sysClr val="windowText" lastClr="000000"/>
                </a:solidFill>
                <a:latin typeface="Courier New" pitchFamily="49" charset="0"/>
                <a:cs typeface="Courier New" pitchFamily="49" charset="0"/>
              </a:rPr>
              <a:t>SQLSCRIPT </a:t>
            </a:r>
            <a:r>
              <a:rPr lang="en-US" sz="1800" b="1" dirty="0">
                <a:solidFill>
                  <a:srgbClr val="0000FF"/>
                </a:solidFill>
                <a:latin typeface="Courier New" panose="02070309020205020404" pitchFamily="49" charset="0"/>
              </a:rPr>
              <a:t>OPTIONS</a:t>
            </a:r>
            <a:r>
              <a:rPr lang="en-US" sz="1800" b="1" kern="0" dirty="0">
                <a:solidFill>
                  <a:srgbClr val="0076CB"/>
                </a:solidFill>
                <a:latin typeface="Courier New" pitchFamily="49" charset="0"/>
                <a:cs typeface="Courier New" pitchFamily="49" charset="0"/>
              </a:rPr>
              <a:t> </a:t>
            </a:r>
            <a:r>
              <a:rPr lang="en-US" sz="1800" b="1" dirty="0">
                <a:solidFill>
                  <a:srgbClr val="0000FF"/>
                </a:solidFill>
                <a:latin typeface="Courier New" panose="02070309020205020404" pitchFamily="49" charset="0"/>
              </a:rPr>
              <a:t>READ-ONLY</a:t>
            </a:r>
            <a:r>
              <a:rPr lang="en-US" sz="1800" b="1" kern="0" dirty="0">
                <a:solidFill>
                  <a:srgbClr val="00B050"/>
                </a:solidFill>
                <a:latin typeface="Courier New" pitchFamily="49" charset="0"/>
                <a:cs typeface="Courier New" pitchFamily="49" charset="0"/>
              </a:rPr>
              <a:t/>
            </a:r>
            <a:br>
              <a:rPr lang="en-US" sz="1800" b="1" kern="0" dirty="0">
                <a:solidFill>
                  <a:srgbClr val="00B050"/>
                </a:solidFill>
                <a:latin typeface="Courier New" pitchFamily="49" charset="0"/>
                <a:cs typeface="Courier New" pitchFamily="49" charset="0"/>
              </a:rPr>
            </a:br>
            <a:r>
              <a:rPr lang="en-US" sz="1800" b="1" kern="0" dirty="0">
                <a:solidFill>
                  <a:srgbClr val="00B050"/>
                </a:solidFill>
                <a:latin typeface="Courier New" pitchFamily="49" charset="0"/>
                <a:cs typeface="Courier New" pitchFamily="49" charset="0"/>
              </a:rPr>
              <a:t>       </a:t>
            </a:r>
            <a:r>
              <a:rPr lang="en-US" sz="1800" b="1" dirty="0">
                <a:solidFill>
                  <a:srgbClr val="0000FF"/>
                </a:solidFill>
                <a:latin typeface="Courier New" panose="02070309020205020404" pitchFamily="49" charset="0"/>
              </a:rPr>
              <a:t>USING</a:t>
            </a:r>
            <a:r>
              <a:rPr lang="en-US" sz="1800" b="1" kern="0" dirty="0">
                <a:solidFill>
                  <a:srgbClr val="0076CB"/>
                </a:solidFill>
                <a:latin typeface="Courier New" pitchFamily="49" charset="0"/>
                <a:cs typeface="Courier New" pitchFamily="49" charset="0"/>
              </a:rPr>
              <a:t> </a:t>
            </a:r>
            <a:r>
              <a:rPr lang="en-US" sz="1800" b="1" kern="0" dirty="0">
                <a:solidFill>
                  <a:sysClr val="windowText" lastClr="000000"/>
                </a:solidFill>
                <a:latin typeface="Courier New" pitchFamily="49" charset="0"/>
                <a:cs typeface="Courier New" pitchFamily="49" charset="0"/>
              </a:rPr>
              <a:t>SCUSTOM SBOOK.</a:t>
            </a:r>
          </a:p>
          <a:p>
            <a:r>
              <a:rPr lang="en-US" sz="1800" b="1" kern="0" dirty="0">
                <a:solidFill>
                  <a:srgbClr val="FFFFFF">
                    <a:lumMod val="50000"/>
                  </a:srgbClr>
                </a:solidFill>
                <a:latin typeface="Courier New" pitchFamily="49" charset="0"/>
                <a:cs typeface="Courier New" pitchFamily="49" charset="0"/>
              </a:rPr>
              <a:t> -- declare local scalar variables</a:t>
            </a:r>
            <a:br>
              <a:rPr lang="en-US" sz="1800" b="1" kern="0" dirty="0">
                <a:solidFill>
                  <a:srgbClr val="FFFFFF">
                    <a:lumMod val="50000"/>
                  </a:srgbClr>
                </a:solidFill>
                <a:latin typeface="Courier New" pitchFamily="49" charset="0"/>
                <a:cs typeface="Courier New" pitchFamily="49" charset="0"/>
              </a:rPr>
            </a:br>
            <a:r>
              <a:rPr lang="en-US" sz="1800" b="1" dirty="0">
                <a:solidFill>
                  <a:srgbClr val="0000FF"/>
                </a:solidFill>
                <a:latin typeface="Courier New" panose="02070309020205020404" pitchFamily="49" charset="0"/>
              </a:rPr>
              <a:t>  declare </a:t>
            </a:r>
            <a:r>
              <a:rPr lang="en-US" sz="1800" b="1" dirty="0" err="1">
                <a:solidFill>
                  <a:srgbClr val="000000"/>
                </a:solidFill>
                <a:latin typeface="Courier New" panose="02070309020205020404" pitchFamily="49" charset="0"/>
              </a:rPr>
              <a:t>lc_upper_threshold</a:t>
            </a:r>
            <a:r>
              <a:rPr lang="en-US" sz="1800" b="1" dirty="0">
                <a:solidFill>
                  <a:srgbClr val="0000FF"/>
                </a:solidFill>
                <a:latin typeface="Courier New" panose="02070309020205020404" pitchFamily="49" charset="0"/>
              </a:rPr>
              <a:t> constant </a:t>
            </a:r>
            <a:r>
              <a:rPr lang="en-US" sz="1800" b="1" dirty="0" err="1">
                <a:solidFill>
                  <a:srgbClr val="0000FF"/>
                </a:solidFill>
                <a:latin typeface="Courier New" panose="02070309020205020404" pitchFamily="49" charset="0"/>
              </a:rPr>
              <a:t>int</a:t>
            </a:r>
            <a:r>
              <a:rPr lang="en-US" sz="1800" b="1" dirty="0">
                <a:solidFill>
                  <a:srgbClr val="0000FF"/>
                </a:solidFill>
                <a:latin typeface="Courier New" panose="02070309020205020404" pitchFamily="49" charset="0"/>
              </a:rPr>
              <a:t> := </a:t>
            </a:r>
            <a:r>
              <a:rPr lang="en-US" sz="1800" b="1" dirty="0">
                <a:solidFill>
                  <a:srgbClr val="008000"/>
                </a:solidFill>
                <a:latin typeface="Courier New" panose="02070309020205020404" pitchFamily="49" charset="0"/>
              </a:rPr>
              <a:t>300</a:t>
            </a:r>
            <a:r>
              <a:rPr lang="en-US" sz="1800" b="1" dirty="0">
                <a:solidFill>
                  <a:srgbClr val="0000FF"/>
                </a:solidFill>
                <a:latin typeface="Courier New" panose="02070309020205020404" pitchFamily="49" charset="0"/>
              </a:rPr>
              <a:t>;</a:t>
            </a:r>
          </a:p>
          <a:p>
            <a:r>
              <a:rPr lang="en-US" sz="1800" b="1" dirty="0">
                <a:solidFill>
                  <a:srgbClr val="0000FF"/>
                </a:solidFill>
                <a:latin typeface="Courier New" panose="02070309020205020404" pitchFamily="49" charset="0"/>
              </a:rPr>
              <a:t>  declare </a:t>
            </a:r>
            <a:r>
              <a:rPr lang="en-US" sz="1800" b="1" dirty="0" err="1">
                <a:solidFill>
                  <a:srgbClr val="000000"/>
                </a:solidFill>
                <a:latin typeface="Courier New" panose="02070309020205020404" pitchFamily="49" charset="0"/>
              </a:rPr>
              <a:t>lc_lower_threshold</a:t>
            </a:r>
            <a:r>
              <a:rPr lang="en-US" sz="1800" b="1" dirty="0">
                <a:solidFill>
                  <a:srgbClr val="0000FF"/>
                </a:solidFill>
                <a:latin typeface="Courier New" panose="02070309020205020404" pitchFamily="49" charset="0"/>
              </a:rPr>
              <a:t> constant </a:t>
            </a:r>
            <a:r>
              <a:rPr lang="en-US" sz="1800" b="1" dirty="0" err="1">
                <a:solidFill>
                  <a:srgbClr val="0000FF"/>
                </a:solidFill>
                <a:latin typeface="Courier New" panose="02070309020205020404" pitchFamily="49" charset="0"/>
              </a:rPr>
              <a:t>int</a:t>
            </a:r>
            <a:r>
              <a:rPr lang="en-US" sz="1800" b="1" dirty="0">
                <a:solidFill>
                  <a:srgbClr val="0000FF"/>
                </a:solidFill>
                <a:latin typeface="Courier New" panose="02070309020205020404" pitchFamily="49" charset="0"/>
              </a:rPr>
              <a:t> := </a:t>
            </a:r>
            <a:r>
              <a:rPr lang="en-US" sz="1800" b="1" dirty="0">
                <a:solidFill>
                  <a:srgbClr val="008000"/>
                </a:solidFill>
                <a:latin typeface="Courier New" panose="02070309020205020404" pitchFamily="49" charset="0"/>
              </a:rPr>
              <a:t>10</a:t>
            </a:r>
            <a:r>
              <a:rPr lang="en-US" sz="1800" b="1" dirty="0">
                <a:solidFill>
                  <a:srgbClr val="0000FF"/>
                </a:solidFill>
                <a:latin typeface="Courier New" panose="02070309020205020404" pitchFamily="49" charset="0"/>
              </a:rPr>
              <a:t>;</a:t>
            </a:r>
            <a:r>
              <a:rPr lang="en-US" sz="1800" b="1" kern="0" dirty="0">
                <a:solidFill>
                  <a:srgbClr val="C00000"/>
                </a:solidFill>
                <a:latin typeface="Courier New" pitchFamily="49" charset="0"/>
                <a:cs typeface="Courier New" pitchFamily="49" charset="0"/>
              </a:rPr>
              <a:t/>
            </a:r>
            <a:br>
              <a:rPr lang="en-US" sz="1800" b="1" kern="0" dirty="0">
                <a:solidFill>
                  <a:srgbClr val="C00000"/>
                </a:solidFill>
                <a:latin typeface="Courier New" pitchFamily="49" charset="0"/>
                <a:cs typeface="Courier New" pitchFamily="49" charset="0"/>
              </a:rPr>
            </a:br>
            <a:r>
              <a:rPr lang="en-US" sz="1800" b="1" kern="0" dirty="0">
                <a:solidFill>
                  <a:srgbClr val="C00000"/>
                </a:solidFill>
                <a:latin typeface="Courier New" pitchFamily="49" charset="0"/>
                <a:cs typeface="Courier New" pitchFamily="49" charset="0"/>
              </a:rPr>
              <a:t> </a:t>
            </a:r>
            <a:r>
              <a:rPr lang="en-US" sz="1800" b="1" kern="0" dirty="0">
                <a:solidFill>
                  <a:srgbClr val="FFFFFF">
                    <a:lumMod val="50000"/>
                  </a:srgbClr>
                </a:solidFill>
                <a:latin typeface="Courier New" pitchFamily="49" charset="0"/>
                <a:cs typeface="Courier New" pitchFamily="49" charset="0"/>
              </a:rPr>
              <a:t>-- translate list of customer ids into id, name ,#of flights …</a:t>
            </a:r>
            <a:r>
              <a:rPr lang="en-US" sz="1800" b="1" kern="0" dirty="0">
                <a:solidFill>
                  <a:srgbClr val="C00000"/>
                </a:solidFill>
                <a:latin typeface="Courier New" pitchFamily="49" charset="0"/>
                <a:cs typeface="Courier New" pitchFamily="49" charset="0"/>
              </a:rPr>
              <a:t/>
            </a:r>
            <a:br>
              <a:rPr lang="en-US" sz="1800" b="1" kern="0" dirty="0">
                <a:solidFill>
                  <a:srgbClr val="C00000"/>
                </a:solidFill>
                <a:latin typeface="Courier New" pitchFamily="49" charset="0"/>
                <a:cs typeface="Courier New" pitchFamily="49" charset="0"/>
              </a:rPr>
            </a:br>
            <a:r>
              <a:rPr lang="en-US" sz="1800" b="1" kern="0" dirty="0">
                <a:solidFill>
                  <a:srgbClr val="275C0E"/>
                </a:solidFill>
                <a:latin typeface="Courier New" pitchFamily="49" charset="0"/>
                <a:cs typeface="Courier New" pitchFamily="49" charset="0"/>
              </a:rPr>
              <a:t>  </a:t>
            </a:r>
            <a:r>
              <a:rPr lang="en-US" sz="1800" b="1" kern="0" dirty="0" err="1">
                <a:solidFill>
                  <a:sysClr val="windowText" lastClr="000000"/>
                </a:solidFill>
                <a:latin typeface="Courier New" pitchFamily="49" charset="0"/>
                <a:cs typeface="Courier New" pitchFamily="49" charset="0"/>
              </a:rPr>
              <a:t>lt_customers</a:t>
            </a:r>
            <a:r>
              <a:rPr lang="en-US" sz="1800" b="1" kern="0" dirty="0">
                <a:solidFill>
                  <a:srgbClr val="275C0E"/>
                </a:solidFill>
                <a:latin typeface="Courier New" pitchFamily="49" charset="0"/>
                <a:cs typeface="Courier New" pitchFamily="49" charset="0"/>
              </a:rPr>
              <a:t> = </a:t>
            </a:r>
            <a:r>
              <a:rPr lang="en-US" sz="1800" b="1" dirty="0">
                <a:solidFill>
                  <a:srgbClr val="0000FF"/>
                </a:solidFill>
                <a:latin typeface="Courier New" panose="02070309020205020404" pitchFamily="49" charset="0"/>
              </a:rPr>
              <a:t>select</a:t>
            </a:r>
            <a:r>
              <a:rPr lang="en-US" sz="1800" b="1" kern="0" dirty="0">
                <a:solidFill>
                  <a:srgbClr val="275C0E"/>
                </a:solidFill>
                <a:latin typeface="Courier New" pitchFamily="49" charset="0"/>
                <a:cs typeface="Courier New" pitchFamily="49" charset="0"/>
              </a:rPr>
              <a:t> </a:t>
            </a:r>
            <a:r>
              <a:rPr lang="en-US" sz="1800" b="1" kern="0" dirty="0">
                <a:solidFill>
                  <a:sysClr val="windowText" lastClr="000000"/>
                </a:solidFill>
                <a:latin typeface="Courier New" pitchFamily="49" charset="0"/>
                <a:cs typeface="Courier New" pitchFamily="49" charset="0"/>
              </a:rPr>
              <a:t>c.id, c.name, </a:t>
            </a:r>
            <a:r>
              <a:rPr lang="en-US" sz="1800" b="1" dirty="0">
                <a:solidFill>
                  <a:srgbClr val="0000FF"/>
                </a:solidFill>
                <a:latin typeface="Courier New" panose="02070309020205020404" pitchFamily="49" charset="0"/>
              </a:rPr>
              <a:t>count( </a:t>
            </a:r>
            <a:r>
              <a:rPr lang="en-US" sz="1800" b="1" kern="0" dirty="0" err="1">
                <a:solidFill>
                  <a:sysClr val="windowText" lastClr="000000"/>
                </a:solidFill>
                <a:latin typeface="Courier New" pitchFamily="49" charset="0"/>
                <a:cs typeface="Courier New" pitchFamily="49" charset="0"/>
              </a:rPr>
              <a:t>s.bookid</a:t>
            </a:r>
            <a:r>
              <a:rPr lang="en-US" sz="1800" b="1" kern="0" dirty="0">
                <a:solidFill>
                  <a:sysClr val="windowText" lastClr="000000"/>
                </a:solidFill>
                <a:latin typeface="Courier New" pitchFamily="49" charset="0"/>
                <a:cs typeface="Courier New" pitchFamily="49" charset="0"/>
              </a:rPr>
              <a:t> </a:t>
            </a:r>
            <a:r>
              <a:rPr lang="en-US" sz="1800" b="1" dirty="0">
                <a:solidFill>
                  <a:srgbClr val="0000FF"/>
                </a:solidFill>
                <a:latin typeface="Courier New" panose="02070309020205020404" pitchFamily="49" charset="0"/>
              </a:rPr>
              <a:t>)</a:t>
            </a:r>
            <a:r>
              <a:rPr lang="en-US" sz="1800" b="1" kern="0" dirty="0">
                <a:solidFill>
                  <a:srgbClr val="275C0E"/>
                </a:solidFill>
                <a:latin typeface="Courier New" pitchFamily="49" charset="0"/>
                <a:cs typeface="Courier New" pitchFamily="49" charset="0"/>
              </a:rPr>
              <a:t> … </a:t>
            </a:r>
            <a:r>
              <a:rPr lang="en-US" sz="1800" b="1" dirty="0">
                <a:solidFill>
                  <a:srgbClr val="0000FF"/>
                </a:solidFill>
                <a:latin typeface="Courier New" panose="02070309020205020404" pitchFamily="49" charset="0"/>
              </a:rPr>
              <a:t>from</a:t>
            </a:r>
            <a:r>
              <a:rPr lang="en-US" sz="1800" b="1" kern="0" dirty="0">
                <a:solidFill>
                  <a:srgbClr val="275C0E"/>
                </a:solidFill>
                <a:latin typeface="Courier New" pitchFamily="49" charset="0"/>
                <a:cs typeface="Courier New" pitchFamily="49" charset="0"/>
              </a:rPr>
              <a:t> </a:t>
            </a:r>
            <a:r>
              <a:rPr lang="en-US" sz="1800" b="1" kern="0" dirty="0" err="1">
                <a:solidFill>
                  <a:sysClr val="windowText" lastClr="000000"/>
                </a:solidFill>
                <a:latin typeface="Courier New" pitchFamily="49" charset="0"/>
                <a:cs typeface="Courier New" pitchFamily="49" charset="0"/>
              </a:rPr>
              <a:t>scustom</a:t>
            </a:r>
            <a:r>
              <a:rPr lang="en-US" sz="1800" b="1" kern="0" dirty="0">
                <a:solidFill>
                  <a:sysClr val="windowText" lastClr="000000"/>
                </a:solidFill>
                <a:latin typeface="Courier New" pitchFamily="49" charset="0"/>
                <a:cs typeface="Courier New" pitchFamily="49" charset="0"/>
              </a:rPr>
              <a:t> …</a:t>
            </a:r>
            <a:r>
              <a:rPr lang="en-US" sz="1800" b="1" kern="0" dirty="0">
                <a:solidFill>
                  <a:srgbClr val="275C0E"/>
                </a:solidFill>
                <a:latin typeface="Courier New" pitchFamily="49" charset="0"/>
                <a:cs typeface="Courier New" pitchFamily="49" charset="0"/>
              </a:rPr>
              <a:t/>
            </a:r>
            <a:br>
              <a:rPr lang="en-US" sz="1800" b="1" kern="0" dirty="0">
                <a:solidFill>
                  <a:srgbClr val="275C0E"/>
                </a:solidFill>
                <a:latin typeface="Courier New" pitchFamily="49" charset="0"/>
                <a:cs typeface="Courier New" pitchFamily="49" charset="0"/>
              </a:rPr>
            </a:br>
            <a:r>
              <a:rPr lang="en-US" sz="1800" b="1" kern="0" dirty="0">
                <a:solidFill>
                  <a:srgbClr val="275C0E"/>
                </a:solidFill>
                <a:latin typeface="Courier New" pitchFamily="49" charset="0"/>
                <a:cs typeface="Courier New" pitchFamily="49" charset="0"/>
              </a:rPr>
              <a:t>                  </a:t>
            </a:r>
            <a:r>
              <a:rPr lang="en-US" sz="1800" b="1" dirty="0">
                <a:solidFill>
                  <a:srgbClr val="0000FF"/>
                </a:solidFill>
                <a:latin typeface="Courier New" panose="02070309020205020404" pitchFamily="49" charset="0"/>
              </a:rPr>
              <a:t>where</a:t>
            </a:r>
            <a:r>
              <a:rPr lang="en-US" sz="1800" b="1" kern="0" dirty="0">
                <a:solidFill>
                  <a:srgbClr val="275C0E"/>
                </a:solidFill>
                <a:latin typeface="Courier New" pitchFamily="49" charset="0"/>
                <a:cs typeface="Courier New" pitchFamily="49" charset="0"/>
              </a:rPr>
              <a:t> </a:t>
            </a:r>
            <a:r>
              <a:rPr lang="en-US" sz="1800" b="1" kern="0" dirty="0" err="1">
                <a:solidFill>
                  <a:sysClr val="windowText" lastClr="000000"/>
                </a:solidFill>
                <a:latin typeface="Courier New" pitchFamily="49" charset="0"/>
                <a:cs typeface="Courier New" pitchFamily="49" charset="0"/>
              </a:rPr>
              <a:t>mandt</a:t>
            </a:r>
            <a:r>
              <a:rPr lang="en-US" sz="1800" b="1" kern="0" dirty="0">
                <a:solidFill>
                  <a:srgbClr val="275C0E"/>
                </a:solidFill>
                <a:latin typeface="Courier New" pitchFamily="49" charset="0"/>
                <a:cs typeface="Courier New" pitchFamily="49" charset="0"/>
              </a:rPr>
              <a:t> </a:t>
            </a:r>
            <a:r>
              <a:rPr lang="en-US" sz="1800" b="1" dirty="0">
                <a:solidFill>
                  <a:srgbClr val="0000FF"/>
                </a:solidFill>
                <a:latin typeface="Courier New" panose="02070309020205020404" pitchFamily="49" charset="0"/>
              </a:rPr>
              <a:t>= :</a:t>
            </a:r>
            <a:r>
              <a:rPr lang="en-US" sz="1800" b="1" kern="0" dirty="0" err="1">
                <a:solidFill>
                  <a:sysClr val="windowText" lastClr="000000"/>
                </a:solidFill>
                <a:latin typeface="Courier New" pitchFamily="49" charset="0"/>
                <a:cs typeface="Courier New" pitchFamily="49" charset="0"/>
              </a:rPr>
              <a:t>iv_client</a:t>
            </a:r>
            <a:r>
              <a:rPr lang="en-US" sz="1800" b="1" kern="0" dirty="0">
                <a:solidFill>
                  <a:srgbClr val="275C0E"/>
                </a:solidFill>
                <a:latin typeface="Courier New" pitchFamily="49" charset="0"/>
                <a:cs typeface="Courier New" pitchFamily="49" charset="0"/>
              </a:rPr>
              <a:t/>
            </a:r>
            <a:br>
              <a:rPr lang="en-US" sz="1800" b="1" kern="0" dirty="0">
                <a:solidFill>
                  <a:srgbClr val="275C0E"/>
                </a:solidFill>
                <a:latin typeface="Courier New" pitchFamily="49" charset="0"/>
                <a:cs typeface="Courier New" pitchFamily="49" charset="0"/>
              </a:rPr>
            </a:br>
            <a:r>
              <a:rPr lang="en-US" sz="1800" b="1" kern="0" dirty="0">
                <a:solidFill>
                  <a:srgbClr val="275C0E"/>
                </a:solidFill>
                <a:latin typeface="Courier New" pitchFamily="49" charset="0"/>
                <a:cs typeface="Courier New" pitchFamily="49" charset="0"/>
              </a:rPr>
              <a:t>                    </a:t>
            </a:r>
            <a:r>
              <a:rPr lang="en-US" sz="1800" b="1" dirty="0">
                <a:solidFill>
                  <a:srgbClr val="0000FF"/>
                </a:solidFill>
                <a:latin typeface="Courier New" panose="02070309020205020404" pitchFamily="49" charset="0"/>
              </a:rPr>
              <a:t>and</a:t>
            </a:r>
            <a:r>
              <a:rPr lang="en-US" sz="1800" b="1" kern="0" dirty="0">
                <a:solidFill>
                  <a:srgbClr val="275C0E"/>
                </a:solidFill>
                <a:latin typeface="Courier New" pitchFamily="49" charset="0"/>
                <a:cs typeface="Courier New" pitchFamily="49" charset="0"/>
              </a:rPr>
              <a:t> </a:t>
            </a:r>
            <a:r>
              <a:rPr lang="en-US" sz="1800" b="1" kern="0" dirty="0">
                <a:solidFill>
                  <a:sysClr val="windowText" lastClr="000000"/>
                </a:solidFill>
                <a:latin typeface="Courier New" pitchFamily="49" charset="0"/>
                <a:cs typeface="Courier New" pitchFamily="49" charset="0"/>
              </a:rPr>
              <a:t>c.id </a:t>
            </a:r>
            <a:r>
              <a:rPr lang="en-US" sz="1800" b="1" dirty="0">
                <a:solidFill>
                  <a:srgbClr val="0000FF"/>
                </a:solidFill>
                <a:latin typeface="Courier New" panose="02070309020205020404" pitchFamily="49" charset="0"/>
              </a:rPr>
              <a:t>in</a:t>
            </a:r>
            <a:r>
              <a:rPr lang="en-US" sz="1800" b="1" kern="0" dirty="0">
                <a:solidFill>
                  <a:srgbClr val="275C0E"/>
                </a:solidFill>
                <a:latin typeface="Courier New" pitchFamily="49" charset="0"/>
                <a:cs typeface="Courier New" pitchFamily="49" charset="0"/>
              </a:rPr>
              <a:t> </a:t>
            </a:r>
            <a:r>
              <a:rPr lang="en-US" sz="1800" b="1" dirty="0">
                <a:solidFill>
                  <a:srgbClr val="0000FF"/>
                </a:solidFill>
                <a:latin typeface="Courier New" panose="02070309020205020404" pitchFamily="49" charset="0"/>
              </a:rPr>
              <a:t>( select </a:t>
            </a:r>
            <a:r>
              <a:rPr lang="en-US" sz="1800" b="1" kern="0" dirty="0">
                <a:solidFill>
                  <a:sysClr val="windowText" lastClr="000000"/>
                </a:solidFill>
                <a:latin typeface="Courier New" pitchFamily="49" charset="0"/>
                <a:cs typeface="Courier New" pitchFamily="49" charset="0"/>
              </a:rPr>
              <a:t>id</a:t>
            </a:r>
            <a:r>
              <a:rPr lang="en-US" sz="1800" b="1" kern="0" dirty="0">
                <a:solidFill>
                  <a:srgbClr val="275C0E"/>
                </a:solidFill>
                <a:latin typeface="Courier New" pitchFamily="49" charset="0"/>
                <a:cs typeface="Courier New" pitchFamily="49" charset="0"/>
              </a:rPr>
              <a:t> </a:t>
            </a:r>
            <a:r>
              <a:rPr lang="en-US" sz="1800" b="1" dirty="0">
                <a:solidFill>
                  <a:srgbClr val="0000FF"/>
                </a:solidFill>
                <a:latin typeface="Courier New" panose="02070309020205020404" pitchFamily="49" charset="0"/>
              </a:rPr>
              <a:t>from</a:t>
            </a:r>
            <a:r>
              <a:rPr lang="en-US" sz="1800" b="1" kern="0" dirty="0">
                <a:solidFill>
                  <a:srgbClr val="275C0E"/>
                </a:solidFill>
                <a:latin typeface="Courier New" pitchFamily="49" charset="0"/>
                <a:cs typeface="Courier New" pitchFamily="49" charset="0"/>
              </a:rPr>
              <a:t> </a:t>
            </a:r>
            <a:r>
              <a:rPr lang="en-US" sz="1800" b="1" dirty="0">
                <a:solidFill>
                  <a:srgbClr val="0000FF"/>
                </a:solidFill>
                <a:latin typeface="Courier New" panose="02070309020205020404" pitchFamily="49" charset="0"/>
              </a:rPr>
              <a:t>:</a:t>
            </a:r>
            <a:r>
              <a:rPr lang="en-US" sz="1800" b="1" kern="0" dirty="0" err="1">
                <a:solidFill>
                  <a:sysClr val="windowText" lastClr="000000"/>
                </a:solidFill>
                <a:latin typeface="Courier New" pitchFamily="49" charset="0"/>
                <a:cs typeface="Courier New" pitchFamily="49" charset="0"/>
              </a:rPr>
              <a:t>it_customer_id</a:t>
            </a:r>
            <a:r>
              <a:rPr lang="en-US" sz="1800" b="1" kern="0" dirty="0">
                <a:solidFill>
                  <a:srgbClr val="275C0E"/>
                </a:solidFill>
                <a:latin typeface="Courier New" pitchFamily="49" charset="0"/>
                <a:cs typeface="Courier New" pitchFamily="49" charset="0"/>
              </a:rPr>
              <a:t> </a:t>
            </a:r>
            <a:r>
              <a:rPr lang="en-US" sz="1800" b="1" dirty="0">
                <a:solidFill>
                  <a:srgbClr val="0000FF"/>
                </a:solidFill>
                <a:latin typeface="Courier New" panose="02070309020205020404" pitchFamily="49" charset="0"/>
              </a:rPr>
              <a:t>)</a:t>
            </a:r>
            <a:br>
              <a:rPr lang="en-US" sz="1800" b="1" dirty="0">
                <a:solidFill>
                  <a:srgbClr val="0000FF"/>
                </a:solidFill>
                <a:latin typeface="Courier New" panose="02070309020205020404" pitchFamily="49" charset="0"/>
              </a:rPr>
            </a:br>
            <a:r>
              <a:rPr lang="en-US" sz="1800" b="1" dirty="0">
                <a:solidFill>
                  <a:srgbClr val="0000FF"/>
                </a:solidFill>
                <a:latin typeface="Courier New" panose="02070309020205020404" pitchFamily="49" charset="0"/>
              </a:rPr>
              <a:t>                  group by </a:t>
            </a:r>
            <a:r>
              <a:rPr lang="de-DE" sz="1800" b="1" dirty="0">
                <a:solidFill>
                  <a:srgbClr val="000000"/>
                </a:solidFill>
                <a:highlight>
                  <a:srgbClr val="E8F2FE"/>
                </a:highlight>
                <a:latin typeface="Courier New" panose="02070309020205020404" pitchFamily="49" charset="0"/>
              </a:rPr>
              <a:t>c</a:t>
            </a:r>
            <a:r>
              <a:rPr lang="de-DE" sz="1800" b="1" dirty="0">
                <a:solidFill>
                  <a:srgbClr val="0000FF"/>
                </a:solidFill>
                <a:highlight>
                  <a:srgbClr val="E8F2FE"/>
                </a:highlight>
                <a:latin typeface="Courier New" panose="02070309020205020404" pitchFamily="49" charset="0"/>
              </a:rPr>
              <a:t>.</a:t>
            </a:r>
            <a:r>
              <a:rPr lang="de-DE" sz="1800" b="1" dirty="0">
                <a:solidFill>
                  <a:srgbClr val="000000"/>
                </a:solidFill>
                <a:highlight>
                  <a:srgbClr val="E8F2FE"/>
                </a:highlight>
                <a:latin typeface="Courier New" panose="02070309020205020404" pitchFamily="49" charset="0"/>
              </a:rPr>
              <a:t>id</a:t>
            </a:r>
            <a:r>
              <a:rPr lang="de-DE" sz="1800" b="1" dirty="0">
                <a:solidFill>
                  <a:srgbClr val="0000FF"/>
                </a:solidFill>
                <a:highlight>
                  <a:srgbClr val="E8F2FE"/>
                </a:highlight>
                <a:latin typeface="Courier New" panose="02070309020205020404" pitchFamily="49" charset="0"/>
              </a:rPr>
              <a:t>, </a:t>
            </a:r>
            <a:r>
              <a:rPr lang="de-DE" sz="1800" b="1" dirty="0">
                <a:solidFill>
                  <a:srgbClr val="000000"/>
                </a:solidFill>
                <a:highlight>
                  <a:srgbClr val="E8F2FE"/>
                </a:highlight>
                <a:latin typeface="Courier New" panose="02070309020205020404" pitchFamily="49" charset="0"/>
              </a:rPr>
              <a:t>c</a:t>
            </a:r>
            <a:r>
              <a:rPr lang="de-DE" sz="1800" b="1" dirty="0">
                <a:solidFill>
                  <a:srgbClr val="0000FF"/>
                </a:solidFill>
                <a:highlight>
                  <a:srgbClr val="E8F2FE"/>
                </a:highlight>
                <a:latin typeface="Courier New" panose="02070309020205020404" pitchFamily="49" charset="0"/>
              </a:rPr>
              <a:t>.</a:t>
            </a:r>
            <a:r>
              <a:rPr lang="de-DE" sz="1800" b="1" dirty="0">
                <a:solidFill>
                  <a:srgbClr val="000000"/>
                </a:solidFill>
                <a:highlight>
                  <a:srgbClr val="E8F2FE"/>
                </a:highlight>
                <a:latin typeface="Courier New" panose="02070309020205020404" pitchFamily="49" charset="0"/>
              </a:rPr>
              <a:t>name</a:t>
            </a:r>
            <a:r>
              <a:rPr lang="en-US" sz="1800" b="1" dirty="0">
                <a:solidFill>
                  <a:srgbClr val="0000FF"/>
                </a:solidFill>
                <a:latin typeface="Courier New" panose="02070309020205020404" pitchFamily="49" charset="0"/>
              </a:rPr>
              <a:t>;</a:t>
            </a:r>
          </a:p>
          <a:p>
            <a:r>
              <a:rPr lang="en-US" sz="1800" b="1" kern="0" dirty="0">
                <a:solidFill>
                  <a:srgbClr val="FFFFFF">
                    <a:lumMod val="50000"/>
                  </a:srgbClr>
                </a:solidFill>
                <a:latin typeface="Courier New" pitchFamily="49" charset="0"/>
                <a:cs typeface="Courier New" pitchFamily="49" charset="0"/>
              </a:rPr>
              <a:t> -- calculate return table</a:t>
            </a:r>
            <a:r>
              <a:rPr lang="en-US" sz="1800" b="1" kern="0" dirty="0">
                <a:solidFill>
                  <a:srgbClr val="C00000"/>
                </a:solidFill>
                <a:latin typeface="Courier New" pitchFamily="49" charset="0"/>
                <a:cs typeface="Courier New" pitchFamily="49" charset="0"/>
              </a:rPr>
              <a:t/>
            </a:r>
            <a:br>
              <a:rPr lang="en-US" sz="1800" b="1" kern="0" dirty="0">
                <a:solidFill>
                  <a:srgbClr val="C00000"/>
                </a:solidFill>
                <a:latin typeface="Courier New" pitchFamily="49" charset="0"/>
                <a:cs typeface="Courier New" pitchFamily="49" charset="0"/>
              </a:rPr>
            </a:br>
            <a:r>
              <a:rPr lang="de-DE" sz="1800" b="1" dirty="0">
                <a:solidFill>
                  <a:srgbClr val="0000FF"/>
                </a:solidFill>
                <a:latin typeface="Courier New" panose="02070309020205020404" pitchFamily="49" charset="0"/>
              </a:rPr>
              <a:t>  </a:t>
            </a:r>
            <a:r>
              <a:rPr lang="de-DE" sz="1800" b="1" dirty="0" err="1">
                <a:solidFill>
                  <a:srgbClr val="000000"/>
                </a:solidFill>
                <a:latin typeface="Courier New" panose="02070309020205020404" pitchFamily="49" charset="0"/>
              </a:rPr>
              <a:t>et_classification</a:t>
            </a:r>
            <a:r>
              <a:rPr lang="de-DE" sz="1800" b="1" dirty="0">
                <a:solidFill>
                  <a:srgbClr val="0000FF"/>
                </a:solidFill>
                <a:latin typeface="Courier New" panose="02070309020205020404" pitchFamily="49" charset="0"/>
              </a:rPr>
              <a:t> = </a:t>
            </a:r>
            <a:r>
              <a:rPr lang="de-DE" sz="1800" b="1" dirty="0" err="1">
                <a:solidFill>
                  <a:srgbClr val="0000FF"/>
                </a:solidFill>
                <a:latin typeface="Courier New" panose="02070309020205020404" pitchFamily="49" charset="0"/>
              </a:rPr>
              <a:t>select</a:t>
            </a:r>
            <a:r>
              <a:rPr lang="de-DE" sz="1800" b="1" dirty="0">
                <a:solidFill>
                  <a:srgbClr val="0000FF"/>
                </a:solidFill>
                <a:latin typeface="Courier New" panose="02070309020205020404" pitchFamily="49" charset="0"/>
              </a:rPr>
              <a:t> </a:t>
            </a:r>
            <a:r>
              <a:rPr lang="de-DE" sz="1800" b="1" dirty="0" err="1">
                <a:solidFill>
                  <a:srgbClr val="000000"/>
                </a:solidFill>
                <a:latin typeface="Courier New" panose="02070309020205020404" pitchFamily="49" charset="0"/>
              </a:rPr>
              <a:t>id</a:t>
            </a:r>
            <a:r>
              <a:rPr lang="de-DE" sz="1800" b="1" dirty="0">
                <a:solidFill>
                  <a:srgbClr val="0000FF"/>
                </a:solidFill>
                <a:latin typeface="Courier New" panose="02070309020205020404" pitchFamily="49" charset="0"/>
              </a:rPr>
              <a:t>, </a:t>
            </a:r>
            <a:r>
              <a:rPr lang="de-DE" sz="1800" b="1" dirty="0" err="1">
                <a:solidFill>
                  <a:srgbClr val="000000"/>
                </a:solidFill>
                <a:latin typeface="Courier New" panose="02070309020205020404" pitchFamily="49" charset="0"/>
              </a:rPr>
              <a:t>name</a:t>
            </a:r>
            <a:r>
              <a:rPr lang="de-DE" sz="1800" b="1" dirty="0">
                <a:solidFill>
                  <a:srgbClr val="0000FF"/>
                </a:solidFill>
                <a:latin typeface="Courier New" panose="02070309020205020404" pitchFamily="49" charset="0"/>
              </a:rPr>
              <a:t>,</a:t>
            </a:r>
          </a:p>
          <a:p>
            <a:r>
              <a:rPr lang="en-US" sz="1800" b="1" dirty="0">
                <a:solidFill>
                  <a:srgbClr val="0000FF"/>
                </a:solidFill>
                <a:latin typeface="Courier New" panose="02070309020205020404" pitchFamily="49" charset="0"/>
              </a:rPr>
              <a:t>                             case when </a:t>
            </a:r>
            <a:r>
              <a:rPr lang="en-US" sz="1800" b="1" dirty="0" err="1">
                <a:solidFill>
                  <a:srgbClr val="000000"/>
                </a:solidFill>
                <a:latin typeface="Courier New" panose="02070309020205020404" pitchFamily="49" charset="0"/>
              </a:rPr>
              <a:t>flight_count</a:t>
            </a:r>
            <a:r>
              <a:rPr lang="en-US" sz="1800" b="1" dirty="0">
                <a:solidFill>
                  <a:srgbClr val="0000FF"/>
                </a:solidFill>
                <a:latin typeface="Courier New" panose="02070309020205020404" pitchFamily="49" charset="0"/>
              </a:rPr>
              <a:t> &gt; :</a:t>
            </a:r>
            <a:r>
              <a:rPr lang="en-US" sz="1800" b="1" dirty="0" err="1">
                <a:solidFill>
                  <a:srgbClr val="000000"/>
                </a:solidFill>
                <a:latin typeface="Courier New" panose="02070309020205020404" pitchFamily="49" charset="0"/>
              </a:rPr>
              <a:t>lc_upper_threshold</a:t>
            </a:r>
            <a:r>
              <a:rPr lang="en-US" sz="1800" b="1" dirty="0">
                <a:solidFill>
                  <a:srgbClr val="0000FF"/>
                </a:solidFill>
                <a:latin typeface="Courier New" panose="02070309020205020404" pitchFamily="49" charset="0"/>
              </a:rPr>
              <a:t> then </a:t>
            </a:r>
            <a:r>
              <a:rPr lang="en-US" sz="1800" b="1" dirty="0">
                <a:solidFill>
                  <a:srgbClr val="008000"/>
                </a:solidFill>
                <a:latin typeface="Courier New" panose="02070309020205020404" pitchFamily="49" charset="0"/>
              </a:rPr>
              <a:t>1 …</a:t>
            </a:r>
          </a:p>
          <a:p>
            <a:r>
              <a:rPr lang="de-DE" sz="1800" b="1" dirty="0">
                <a:solidFill>
                  <a:srgbClr val="0000FF"/>
                </a:solidFill>
                <a:latin typeface="Courier New" panose="02070309020205020404" pitchFamily="49" charset="0"/>
              </a:rPr>
              <a:t>                        </a:t>
            </a:r>
            <a:r>
              <a:rPr lang="de-DE" sz="1800" b="1" dirty="0" err="1">
                <a:solidFill>
                  <a:srgbClr val="0000FF"/>
                </a:solidFill>
                <a:latin typeface="Courier New" panose="02070309020205020404" pitchFamily="49" charset="0"/>
              </a:rPr>
              <a:t>from</a:t>
            </a:r>
            <a:r>
              <a:rPr lang="de-DE" sz="1800" b="1" dirty="0">
                <a:solidFill>
                  <a:srgbClr val="0000FF"/>
                </a:solidFill>
                <a:latin typeface="Courier New" panose="02070309020205020404" pitchFamily="49" charset="0"/>
              </a:rPr>
              <a:t> :</a:t>
            </a:r>
            <a:r>
              <a:rPr lang="de-DE" sz="1800" b="1" dirty="0" err="1">
                <a:solidFill>
                  <a:srgbClr val="000000"/>
                </a:solidFill>
                <a:latin typeface="Courier New" panose="02070309020205020404" pitchFamily="49" charset="0"/>
              </a:rPr>
              <a:t>lt_customers</a:t>
            </a:r>
            <a:r>
              <a:rPr lang="de-DE" sz="1800" b="1" dirty="0">
                <a:solidFill>
                  <a:srgbClr val="000000"/>
                </a:solidFill>
                <a:latin typeface="Courier New" panose="02070309020205020404" pitchFamily="49" charset="0"/>
              </a:rPr>
              <a:t> …</a:t>
            </a:r>
          </a:p>
          <a:p>
            <a:r>
              <a:rPr lang="en-US" sz="1800" b="1" dirty="0">
                <a:solidFill>
                  <a:srgbClr val="0000FF"/>
                </a:solidFill>
                <a:latin typeface="Courier New" panose="02070309020205020404" pitchFamily="49" charset="0"/>
              </a:rPr>
              <a:t>ENDMETHOD.</a:t>
            </a:r>
          </a:p>
        </p:txBody>
      </p:sp>
    </p:spTree>
    <p:extLst>
      <p:ext uri="{BB962C8B-B14F-4D97-AF65-F5344CB8AC3E}">
        <p14:creationId xmlns:p14="http://schemas.microsoft.com/office/powerpoint/2010/main" val="4018322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C8A4613-6F8A-40A2-B2DE-12F49D2C9098}"/>
              </a:ext>
            </a:extLst>
          </p:cNvPr>
          <p:cNvSpPr txBox="1"/>
          <p:nvPr/>
        </p:nvSpPr>
        <p:spPr>
          <a:xfrm>
            <a:off x="92365" y="180309"/>
            <a:ext cx="11462326" cy="1569660"/>
          </a:xfrm>
          <a:prstGeom prst="rect">
            <a:avLst/>
          </a:prstGeom>
          <a:noFill/>
        </p:spPr>
        <p:txBody>
          <a:bodyPr wrap="square">
            <a:spAutoFit/>
          </a:bodyPr>
          <a:lstStyle/>
          <a:p>
            <a:r>
              <a:rPr lang="en-US" sz="3200" b="1" dirty="0"/>
              <a:t>Feedback</a:t>
            </a:r>
          </a:p>
          <a:p>
            <a:r>
              <a:rPr lang="en-US" sz="3200" dirty="0" smtClean="0"/>
              <a:t>AnubhavTrainings.com :</a:t>
            </a:r>
            <a:r>
              <a:rPr lang="en-US" sz="3200" dirty="0"/>
              <a:t> </a:t>
            </a:r>
          </a:p>
          <a:p>
            <a:r>
              <a:rPr lang="en-US" sz="3200" dirty="0">
                <a:hlinkClick r:id="rId2"/>
              </a:rPr>
              <a:t>https://</a:t>
            </a:r>
            <a:r>
              <a:rPr lang="en-US" sz="3200" dirty="0" smtClean="0">
                <a:hlinkClick r:id="rId2"/>
              </a:rPr>
              <a:t>www.anubhavtrainings.com</a:t>
            </a:r>
            <a:endParaRPr lang="en-US" sz="3200" dirty="0"/>
          </a:p>
        </p:txBody>
      </p:sp>
    </p:spTree>
    <p:extLst>
      <p:ext uri="{BB962C8B-B14F-4D97-AF65-F5344CB8AC3E}">
        <p14:creationId xmlns:p14="http://schemas.microsoft.com/office/powerpoint/2010/main" val="40289819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7" name="TextBox 6">
            <a:extLst>
              <a:ext uri="{FF2B5EF4-FFF2-40B4-BE49-F238E27FC236}">
                <a16:creationId xmlns=""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a:t>
            </a:r>
            <a:r>
              <a:rPr lang="en-US" sz="8000" b="1" dirty="0" smtClean="0"/>
              <a:t>5</a:t>
            </a:r>
            <a:endParaRPr lang="en-US" sz="8000" b="1" dirty="0"/>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Tree>
    <p:extLst>
      <p:ext uri="{BB962C8B-B14F-4D97-AF65-F5344CB8AC3E}">
        <p14:creationId xmlns:p14="http://schemas.microsoft.com/office/powerpoint/2010/main" val="39912433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028" name="Picture 4" descr="Free Vector | Flat people with question marks background">
            <a:extLst>
              <a:ext uri="{FF2B5EF4-FFF2-40B4-BE49-F238E27FC236}">
                <a16:creationId xmlns=""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57951"/>
            <a:ext cx="716699" cy="707887"/>
          </a:xfrm>
          <a:prstGeom prst="rect">
            <a:avLst/>
          </a:prstGeom>
        </p:spPr>
      </p:pic>
    </p:spTree>
    <p:extLst>
      <p:ext uri="{BB962C8B-B14F-4D97-AF65-F5344CB8AC3E}">
        <p14:creationId xmlns:p14="http://schemas.microsoft.com/office/powerpoint/2010/main" val="13081182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561520"/>
            <a:ext cx="662939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Anubhav Oberoy</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364" y="0"/>
            <a:ext cx="1977514" cy="1953200"/>
          </a:xfrm>
          <a:prstGeom prst="rect">
            <a:avLst/>
          </a:prstGeom>
        </p:spPr>
      </p:pic>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kiing &amp; snowboarding | Verbier - Val de Bagnes | Office du Tourisme">
            <a:extLst>
              <a:ext uri="{FF2B5EF4-FFF2-40B4-BE49-F238E27FC236}">
                <a16:creationId xmlns="" xmlns:a16="http://schemas.microsoft.com/office/drawing/2014/main" id="{FB2A06C6-4072-44CB-A6A0-DFD7B99FE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BE8437BB-909A-48EB-B662-A7F590544E70}"/>
              </a:ext>
            </a:extLst>
          </p:cNvPr>
          <p:cNvSpPr txBox="1"/>
          <p:nvPr/>
        </p:nvSpPr>
        <p:spPr>
          <a:xfrm>
            <a:off x="2466109" y="2209904"/>
            <a:ext cx="7878618" cy="1107996"/>
          </a:xfrm>
          <a:prstGeom prst="rect">
            <a:avLst/>
          </a:prstGeom>
          <a:noFill/>
        </p:spPr>
        <p:txBody>
          <a:bodyPr wrap="square" rtlCol="0">
            <a:spAutoFit/>
          </a:bodyPr>
          <a:lstStyle/>
          <a:p>
            <a:r>
              <a:rPr lang="en-US" sz="6600" dirty="0">
                <a:latin typeface="Arial Black" panose="020B0A04020102020204" pitchFamily="34" charset="0"/>
              </a:rPr>
              <a:t>INTRODUCTION</a:t>
            </a:r>
          </a:p>
        </p:txBody>
      </p:sp>
      <p:pic>
        <p:nvPicPr>
          <p:cNvPr id="5" name="Picture 4">
            <a:extLst>
              <a:ext uri="{FF2B5EF4-FFF2-40B4-BE49-F238E27FC236}">
                <a16:creationId xmlns="" xmlns:a16="http://schemas.microsoft.com/office/drawing/2014/main" id="{B632F133-AC7B-4BFC-9A60-F9C1BF83B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4991" y="0"/>
            <a:ext cx="1577009" cy="1557619"/>
          </a:xfrm>
          <a:prstGeom prst="rect">
            <a:avLst/>
          </a:prstGeom>
        </p:spPr>
      </p:pic>
    </p:spTree>
    <p:extLst>
      <p:ext uri="{BB962C8B-B14F-4D97-AF65-F5344CB8AC3E}">
        <p14:creationId xmlns:p14="http://schemas.microsoft.com/office/powerpoint/2010/main" val="30104098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a:t>
            </a:r>
            <a:r>
              <a:rPr kumimoji="0" lang="en-US" sz="4400" b="1" i="0" u="none" strike="noStrike" kern="1200" cap="none" spc="0" normalizeH="0" baseline="0" noProof="0">
                <a:ln>
                  <a:noFill/>
                </a:ln>
                <a:solidFill>
                  <a:prstClr val="black"/>
                </a:solidFill>
                <a:effectLst/>
                <a:uLnTx/>
                <a:uFillTx/>
                <a:latin typeface="Calibri Light" panose="020F0302020204030204"/>
                <a:ea typeface="+mj-ea"/>
                <a:cs typeface="+mj-cs"/>
              </a:rPr>
              <a:t>Day </a:t>
            </a:r>
            <a:r>
              <a:rPr kumimoji="0" lang="en-US" sz="4400" b="1" i="0" u="none" strike="noStrike" kern="1200" cap="none" spc="0" normalizeH="0" baseline="0" noProof="0" smtClean="0">
                <a:ln>
                  <a:noFill/>
                </a:ln>
                <a:solidFill>
                  <a:prstClr val="black"/>
                </a:solidFill>
                <a:effectLst/>
                <a:uLnTx/>
                <a:uFillTx/>
                <a:latin typeface="Calibri Light" panose="020F0302020204030204"/>
                <a:ea typeface="+mj-ea"/>
                <a:cs typeface="+mj-cs"/>
              </a:rPr>
              <a:t>5</a:t>
            </a: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5" name="TextBox 4">
            <a:extLst>
              <a:ext uri="{FF2B5EF4-FFF2-40B4-BE49-F238E27FC236}">
                <a16:creationId xmlns="" xmlns:a16="http://schemas.microsoft.com/office/drawing/2014/main" id="{27E5B41D-1DDF-48C9-A5AF-075F84492B68}"/>
              </a:ext>
            </a:extLst>
          </p:cNvPr>
          <p:cNvSpPr txBox="1"/>
          <p:nvPr/>
        </p:nvSpPr>
        <p:spPr>
          <a:xfrm>
            <a:off x="247878" y="982353"/>
            <a:ext cx="11696243" cy="4801314"/>
          </a:xfrm>
          <a:prstGeom prst="rect">
            <a:avLst/>
          </a:prstGeom>
          <a:noFill/>
        </p:spPr>
        <p:txBody>
          <a:bodyPr wrap="square" rtlCol="0">
            <a:spAutoFit/>
          </a:bodyPr>
          <a:lstStyle/>
          <a:p>
            <a:pPr marL="285750" lvl="0" indent="-285750">
              <a:buFont typeface="Arial" panose="020B0604020202020204" pitchFamily="34" charset="0"/>
              <a:buChar char="•"/>
            </a:pPr>
            <a:r>
              <a:rPr lang="en-US" i="1" dirty="0"/>
              <a:t>Describing Data Objects in SQL Script ( Variables )</a:t>
            </a:r>
          </a:p>
          <a:p>
            <a:pPr marL="895243" lvl="1" indent="-285750">
              <a:buFont typeface="Wingdings" panose="05000000000000000000" pitchFamily="2" charset="2"/>
              <a:buChar char="Ø"/>
            </a:pPr>
            <a:r>
              <a:rPr lang="en-US" i="1" dirty="0"/>
              <a:t>Scalar </a:t>
            </a:r>
          </a:p>
          <a:p>
            <a:pPr marL="895243" lvl="1" indent="-285750">
              <a:buFont typeface="Wingdings" panose="05000000000000000000" pitchFamily="2" charset="2"/>
              <a:buChar char="Ø"/>
            </a:pPr>
            <a:r>
              <a:rPr lang="en-US" i="1" dirty="0"/>
              <a:t>Array</a:t>
            </a:r>
          </a:p>
          <a:p>
            <a:pPr marL="895243" lvl="1" indent="-285750">
              <a:buFont typeface="Wingdings" panose="05000000000000000000" pitchFamily="2" charset="2"/>
              <a:buChar char="Ø"/>
            </a:pPr>
            <a:r>
              <a:rPr lang="en-US" i="1" dirty="0"/>
              <a:t>Tables</a:t>
            </a:r>
          </a:p>
          <a:p>
            <a:pPr marL="285750" lvl="0" indent="-285750">
              <a:buFont typeface="Arial" panose="020B0604020202020204" pitchFamily="34" charset="0"/>
              <a:buChar char="•"/>
            </a:pPr>
            <a:r>
              <a:rPr lang="en-US" i="1" dirty="0"/>
              <a:t>Concept of  Procedure</a:t>
            </a:r>
          </a:p>
          <a:p>
            <a:pPr marL="895243" lvl="1" indent="-285750">
              <a:buFont typeface="Wingdings" panose="05000000000000000000" pitchFamily="2" charset="2"/>
              <a:buChar char="Ø"/>
            </a:pPr>
            <a:r>
              <a:rPr lang="en-US" i="1" dirty="0"/>
              <a:t>Create Procedure </a:t>
            </a:r>
          </a:p>
          <a:p>
            <a:pPr marL="895243" lvl="1" indent="-285750">
              <a:buFont typeface="Wingdings" panose="05000000000000000000" pitchFamily="2" charset="2"/>
              <a:buChar char="Ø"/>
            </a:pPr>
            <a:r>
              <a:rPr lang="en-US" i="1" dirty="0"/>
              <a:t>Update Procedure</a:t>
            </a:r>
          </a:p>
          <a:p>
            <a:pPr marL="895243" lvl="1" indent="-285750">
              <a:buFont typeface="Wingdings" panose="05000000000000000000" pitchFamily="2" charset="2"/>
              <a:buChar char="Ø"/>
            </a:pPr>
            <a:r>
              <a:rPr lang="en-US" i="1" dirty="0"/>
              <a:t>Delete Procedure</a:t>
            </a:r>
          </a:p>
          <a:p>
            <a:pPr marL="285750" lvl="0" indent="-285750">
              <a:buFont typeface="Arial" panose="020B0604020202020204" pitchFamily="34" charset="0"/>
              <a:buChar char="•"/>
            </a:pPr>
            <a:r>
              <a:rPr lang="en-US" i="1" dirty="0"/>
              <a:t>Concept of  Cursor</a:t>
            </a:r>
          </a:p>
          <a:p>
            <a:pPr marL="895243" lvl="1" indent="-285750">
              <a:buFont typeface="Wingdings" panose="05000000000000000000" pitchFamily="2" charset="2"/>
              <a:buChar char="Ø"/>
            </a:pPr>
            <a:r>
              <a:rPr lang="en-US" i="1" dirty="0"/>
              <a:t>Implicit</a:t>
            </a:r>
          </a:p>
          <a:p>
            <a:pPr marL="895243" lvl="1" indent="-285750">
              <a:buFont typeface="Wingdings" panose="05000000000000000000" pitchFamily="2" charset="2"/>
              <a:buChar char="Ø"/>
            </a:pPr>
            <a:r>
              <a:rPr lang="en-US" i="1" dirty="0"/>
              <a:t>Explicit</a:t>
            </a:r>
          </a:p>
          <a:p>
            <a:pPr marL="285750" lvl="0" indent="-285750">
              <a:buFont typeface="Arial" panose="020B0604020202020204" pitchFamily="34" charset="0"/>
              <a:buChar char="•"/>
            </a:pPr>
            <a:r>
              <a:rPr lang="en-US" i="1" dirty="0"/>
              <a:t>Making Procedure with parameters</a:t>
            </a:r>
          </a:p>
          <a:p>
            <a:pPr marL="285750" lvl="0" indent="-285750">
              <a:buFont typeface="Arial" panose="020B0604020202020204" pitchFamily="34" charset="0"/>
              <a:buChar char="•"/>
            </a:pPr>
            <a:r>
              <a:rPr lang="en-US" i="1" dirty="0"/>
              <a:t>Making Anonymous Block in HANA Database</a:t>
            </a:r>
          </a:p>
          <a:p>
            <a:pPr marL="285750" lvl="0" indent="-285750">
              <a:buFont typeface="Arial" panose="020B0604020202020204" pitchFamily="34" charset="0"/>
              <a:buChar char="•"/>
            </a:pPr>
            <a:r>
              <a:rPr lang="en-US" i="1" dirty="0"/>
              <a:t>Describing User Defined Function with HANADB</a:t>
            </a:r>
          </a:p>
          <a:p>
            <a:pPr marL="285750" lvl="0" indent="-285750">
              <a:buFont typeface="Arial" panose="020B0604020202020204" pitchFamily="34" charset="0"/>
              <a:buChar char="•"/>
            </a:pPr>
            <a:r>
              <a:rPr lang="en-US" i="1" dirty="0"/>
              <a:t>Reuse Function for SQL queries</a:t>
            </a:r>
          </a:p>
          <a:p>
            <a:r>
              <a:rPr lang="en-US" b="1" dirty="0"/>
              <a:t> </a:t>
            </a:r>
            <a:endParaRPr lang="en-US" dirty="0"/>
          </a:p>
          <a:p>
            <a:r>
              <a:rPr lang="en-US" i="1" dirty="0"/>
              <a:t>--Break--</a:t>
            </a:r>
            <a:endParaRPr lang="en-US" sz="1600" i="1" dirty="0"/>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Tree>
    <p:extLst>
      <p:ext uri="{BB962C8B-B14F-4D97-AF65-F5344CB8AC3E}">
        <p14:creationId xmlns:p14="http://schemas.microsoft.com/office/powerpoint/2010/main" val="2321857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Agenda - Day 5</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6" name="Rectangle 5"/>
          <p:cNvSpPr/>
          <p:nvPr/>
        </p:nvSpPr>
        <p:spPr>
          <a:xfrm>
            <a:off x="261764" y="1101377"/>
            <a:ext cx="6096000" cy="2031325"/>
          </a:xfrm>
          <a:prstGeom prst="rect">
            <a:avLst/>
          </a:prstGeom>
        </p:spPr>
        <p:txBody>
          <a:bodyPr>
            <a:spAutoFit/>
          </a:bodyPr>
          <a:lstStyle/>
          <a:p>
            <a:pPr marL="285750" lvl="0" indent="-285750">
              <a:buFont typeface="Arial" panose="020B0604020202020204" pitchFamily="34" charset="0"/>
              <a:buChar char="•"/>
            </a:pPr>
            <a:r>
              <a:rPr lang="en-US" i="1" dirty="0"/>
              <a:t>What is AMDP</a:t>
            </a:r>
          </a:p>
          <a:p>
            <a:pPr marL="895243" lvl="1" indent="-285750">
              <a:buFont typeface="Wingdings" panose="05000000000000000000" pitchFamily="2" charset="2"/>
              <a:buChar char="Ø"/>
            </a:pPr>
            <a:r>
              <a:rPr lang="en-US" i="1" dirty="0"/>
              <a:t>Introduction  of  AMDP</a:t>
            </a:r>
          </a:p>
          <a:p>
            <a:pPr marL="895243" lvl="1" indent="-285750">
              <a:buFont typeface="Wingdings" panose="05000000000000000000" pitchFamily="2" charset="2"/>
              <a:buChar char="Ø"/>
            </a:pPr>
            <a:r>
              <a:rPr lang="en-US" i="1" dirty="0"/>
              <a:t>Implementation of  AMDP</a:t>
            </a:r>
          </a:p>
          <a:p>
            <a:pPr marL="285750" lvl="0" indent="-285750">
              <a:buFont typeface="Arial" panose="020B0604020202020204" pitchFamily="34" charset="0"/>
              <a:buChar char="•"/>
            </a:pPr>
            <a:r>
              <a:rPr lang="en-US" i="1" dirty="0"/>
              <a:t>Why we use AMDP</a:t>
            </a:r>
          </a:p>
          <a:p>
            <a:pPr marL="285750" lvl="0" indent="-285750">
              <a:buFont typeface="Arial" panose="020B0604020202020204" pitchFamily="34" charset="0"/>
              <a:buChar char="•"/>
            </a:pPr>
            <a:r>
              <a:rPr lang="en-US" i="1" dirty="0"/>
              <a:t>Describing Rules for AMDP</a:t>
            </a:r>
          </a:p>
          <a:p>
            <a:pPr marL="285750" lvl="0" indent="-285750">
              <a:buFont typeface="Arial" panose="020B0604020202020204" pitchFamily="34" charset="0"/>
              <a:buChar char="•"/>
            </a:pPr>
            <a:r>
              <a:rPr lang="en-US" i="1" dirty="0"/>
              <a:t>Describing New way to Create Structure </a:t>
            </a:r>
          </a:p>
          <a:p>
            <a:pPr marL="285750" lvl="0" indent="-285750">
              <a:buFont typeface="Arial" panose="020B0604020202020204" pitchFamily="34" charset="0"/>
              <a:buChar char="•"/>
            </a:pPr>
            <a:r>
              <a:rPr lang="en-US" i="1" dirty="0"/>
              <a:t>Create AMDP for Consume SQL Script in ADT </a:t>
            </a:r>
          </a:p>
        </p:txBody>
      </p:sp>
    </p:spTree>
    <p:extLst>
      <p:ext uri="{BB962C8B-B14F-4D97-AF65-F5344CB8AC3E}">
        <p14:creationId xmlns:p14="http://schemas.microsoft.com/office/powerpoint/2010/main" val="2490085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Data Objects in SQL Script ( Variables )</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6" name="Picture 1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7" name="Rectangle 6">
            <a:extLst>
              <a:ext uri="{FF2B5EF4-FFF2-40B4-BE49-F238E27FC236}">
                <a16:creationId xmlns="" xmlns:a16="http://schemas.microsoft.com/office/drawing/2014/main" id="{C6A435CC-7003-43CB-AF44-B5DFC6CE87B9}"/>
              </a:ext>
            </a:extLst>
          </p:cNvPr>
          <p:cNvSpPr/>
          <p:nvPr/>
        </p:nvSpPr>
        <p:spPr>
          <a:xfrm>
            <a:off x="576072" y="2532888"/>
            <a:ext cx="2267712" cy="576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Scalar</a:t>
            </a:r>
          </a:p>
        </p:txBody>
      </p:sp>
      <p:sp>
        <p:nvSpPr>
          <p:cNvPr id="9" name="Rectangle 8">
            <a:extLst>
              <a:ext uri="{FF2B5EF4-FFF2-40B4-BE49-F238E27FC236}">
                <a16:creationId xmlns="" xmlns:a16="http://schemas.microsoft.com/office/drawing/2014/main" id="{4E4D45C0-44EB-4729-80D4-2ACBACDEC7A2}"/>
              </a:ext>
            </a:extLst>
          </p:cNvPr>
          <p:cNvSpPr/>
          <p:nvPr/>
        </p:nvSpPr>
        <p:spPr>
          <a:xfrm>
            <a:off x="4654296" y="2532889"/>
            <a:ext cx="2267712" cy="576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Array</a:t>
            </a:r>
          </a:p>
        </p:txBody>
      </p:sp>
      <p:sp>
        <p:nvSpPr>
          <p:cNvPr id="10" name="Rectangle 9">
            <a:extLst>
              <a:ext uri="{FF2B5EF4-FFF2-40B4-BE49-F238E27FC236}">
                <a16:creationId xmlns="" xmlns:a16="http://schemas.microsoft.com/office/drawing/2014/main" id="{4431725F-9B3A-4399-9D32-4FA8488733A5}"/>
              </a:ext>
            </a:extLst>
          </p:cNvPr>
          <p:cNvSpPr/>
          <p:nvPr/>
        </p:nvSpPr>
        <p:spPr>
          <a:xfrm>
            <a:off x="9348216" y="2532888"/>
            <a:ext cx="2267712" cy="576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Type</a:t>
            </a:r>
          </a:p>
        </p:txBody>
      </p:sp>
      <p:cxnSp>
        <p:nvCxnSpPr>
          <p:cNvPr id="11" name="Connector: Elbow 10">
            <a:extLst>
              <a:ext uri="{FF2B5EF4-FFF2-40B4-BE49-F238E27FC236}">
                <a16:creationId xmlns="" xmlns:a16="http://schemas.microsoft.com/office/drawing/2014/main" id="{BF45B6DD-3E7E-4948-8DF9-38CB4DC6D782}"/>
              </a:ext>
            </a:extLst>
          </p:cNvPr>
          <p:cNvCxnSpPr>
            <a:endCxn id="7" idx="0"/>
          </p:cNvCxnSpPr>
          <p:nvPr/>
        </p:nvCxnSpPr>
        <p:spPr>
          <a:xfrm rot="5400000">
            <a:off x="3328416" y="73152"/>
            <a:ext cx="841248" cy="40782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2">
            <a:extLst>
              <a:ext uri="{FF2B5EF4-FFF2-40B4-BE49-F238E27FC236}">
                <a16:creationId xmlns="" xmlns:a16="http://schemas.microsoft.com/office/drawing/2014/main" id="{4DECBEC3-C226-4222-AB18-40382C5888D2}"/>
              </a:ext>
            </a:extLst>
          </p:cNvPr>
          <p:cNvCxnSpPr>
            <a:endCxn id="10" idx="0"/>
          </p:cNvCxnSpPr>
          <p:nvPr/>
        </p:nvCxnSpPr>
        <p:spPr>
          <a:xfrm rot="16200000" flipH="1">
            <a:off x="7714488" y="-234696"/>
            <a:ext cx="841248" cy="46939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 xmlns:a16="http://schemas.microsoft.com/office/drawing/2014/main" id="{0F4035BE-6E87-4AC0-B5C4-27F41EB3E2FC}"/>
              </a:ext>
            </a:extLst>
          </p:cNvPr>
          <p:cNvCxnSpPr>
            <a:endCxn id="9" idx="0"/>
          </p:cNvCxnSpPr>
          <p:nvPr/>
        </p:nvCxnSpPr>
        <p:spPr>
          <a:xfrm>
            <a:off x="5788152" y="1691640"/>
            <a:ext cx="0" cy="841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Table 14">
            <a:extLst>
              <a:ext uri="{FF2B5EF4-FFF2-40B4-BE49-F238E27FC236}">
                <a16:creationId xmlns="" xmlns:a16="http://schemas.microsoft.com/office/drawing/2014/main" id="{698A9273-814A-419A-95D5-C1919E168194}"/>
              </a:ext>
            </a:extLst>
          </p:cNvPr>
          <p:cNvGraphicFramePr>
            <a:graphicFrameLocks noGrp="1"/>
          </p:cNvGraphicFramePr>
          <p:nvPr>
            <p:extLst>
              <p:ext uri="{D42A27DB-BD31-4B8C-83A1-F6EECF244321}">
                <p14:modId xmlns:p14="http://schemas.microsoft.com/office/powerpoint/2010/main" val="1412495242"/>
              </p:ext>
            </p:extLst>
          </p:nvPr>
        </p:nvGraphicFramePr>
        <p:xfrm>
          <a:off x="4938777" y="4272946"/>
          <a:ext cx="1315173" cy="1828800"/>
        </p:xfrm>
        <a:graphic>
          <a:graphicData uri="http://schemas.openxmlformats.org/drawingml/2006/table">
            <a:tbl>
              <a:tblPr firstRow="1" bandRow="1">
                <a:tableStyleId>{5C22544A-7EE6-4342-B048-85BDC9FD1C3A}</a:tableStyleId>
              </a:tblPr>
              <a:tblGrid>
                <a:gridCol w="1315173">
                  <a:extLst>
                    <a:ext uri="{9D8B030D-6E8A-4147-A177-3AD203B41FA5}">
                      <a16:colId xmlns="" xmlns:a16="http://schemas.microsoft.com/office/drawing/2014/main" val="1337924536"/>
                    </a:ext>
                  </a:extLst>
                </a:gridCol>
              </a:tblGrid>
              <a:tr h="256624">
                <a:tc>
                  <a:txBody>
                    <a:bodyPr/>
                    <a:lstStyle/>
                    <a:p>
                      <a:endParaRPr lang="en-US" dirty="0"/>
                    </a:p>
                  </a:txBody>
                  <a:tcPr/>
                </a:tc>
                <a:extLst>
                  <a:ext uri="{0D108BD9-81ED-4DB2-BD59-A6C34878D82A}">
                    <a16:rowId xmlns="" xmlns:a16="http://schemas.microsoft.com/office/drawing/2014/main" val="3083094973"/>
                  </a:ext>
                </a:extLst>
              </a:tr>
              <a:tr h="256624">
                <a:tc>
                  <a:txBody>
                    <a:bodyPr/>
                    <a:lstStyle/>
                    <a:p>
                      <a:r>
                        <a:rPr lang="en-US" dirty="0"/>
                        <a:t>Item 1</a:t>
                      </a:r>
                    </a:p>
                  </a:txBody>
                  <a:tcPr/>
                </a:tc>
                <a:extLst>
                  <a:ext uri="{0D108BD9-81ED-4DB2-BD59-A6C34878D82A}">
                    <a16:rowId xmlns="" xmlns:a16="http://schemas.microsoft.com/office/drawing/2014/main" val="2284623270"/>
                  </a:ext>
                </a:extLst>
              </a:tr>
              <a:tr h="256624">
                <a:tc>
                  <a:txBody>
                    <a:bodyPr/>
                    <a:lstStyle/>
                    <a:p>
                      <a:r>
                        <a:rPr lang="en-US" dirty="0"/>
                        <a:t>Item 2</a:t>
                      </a:r>
                    </a:p>
                  </a:txBody>
                  <a:tcPr/>
                </a:tc>
                <a:extLst>
                  <a:ext uri="{0D108BD9-81ED-4DB2-BD59-A6C34878D82A}">
                    <a16:rowId xmlns="" xmlns:a16="http://schemas.microsoft.com/office/drawing/2014/main" val="3737872846"/>
                  </a:ext>
                </a:extLst>
              </a:tr>
              <a:tr h="256624">
                <a:tc>
                  <a:txBody>
                    <a:bodyPr/>
                    <a:lstStyle/>
                    <a:p>
                      <a:r>
                        <a:rPr lang="en-US" dirty="0"/>
                        <a:t>…</a:t>
                      </a:r>
                    </a:p>
                  </a:txBody>
                  <a:tcPr/>
                </a:tc>
                <a:extLst>
                  <a:ext uri="{0D108BD9-81ED-4DB2-BD59-A6C34878D82A}">
                    <a16:rowId xmlns="" xmlns:a16="http://schemas.microsoft.com/office/drawing/2014/main" val="1126021268"/>
                  </a:ext>
                </a:extLst>
              </a:tr>
              <a:tr h="256624">
                <a:tc>
                  <a:txBody>
                    <a:bodyPr/>
                    <a:lstStyle/>
                    <a:p>
                      <a:r>
                        <a:rPr lang="en-US" dirty="0"/>
                        <a:t>…</a:t>
                      </a:r>
                    </a:p>
                  </a:txBody>
                  <a:tcPr/>
                </a:tc>
                <a:extLst>
                  <a:ext uri="{0D108BD9-81ED-4DB2-BD59-A6C34878D82A}">
                    <a16:rowId xmlns="" xmlns:a16="http://schemas.microsoft.com/office/drawing/2014/main" val="1140346224"/>
                  </a:ext>
                </a:extLst>
              </a:tr>
            </a:tbl>
          </a:graphicData>
        </a:graphic>
      </p:graphicFrame>
      <p:sp>
        <p:nvSpPr>
          <p:cNvPr id="17" name="Arrow: Right 18">
            <a:extLst>
              <a:ext uri="{FF2B5EF4-FFF2-40B4-BE49-F238E27FC236}">
                <a16:creationId xmlns="" xmlns:a16="http://schemas.microsoft.com/office/drawing/2014/main" id="{713EEF15-9F03-4445-A05F-4D51B7132228}"/>
              </a:ext>
            </a:extLst>
          </p:cNvPr>
          <p:cNvSpPr/>
          <p:nvPr/>
        </p:nvSpPr>
        <p:spPr>
          <a:xfrm>
            <a:off x="4497833" y="4684425"/>
            <a:ext cx="440944" cy="4754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8" name="TextBox 17">
            <a:extLst>
              <a:ext uri="{FF2B5EF4-FFF2-40B4-BE49-F238E27FC236}">
                <a16:creationId xmlns="" xmlns:a16="http://schemas.microsoft.com/office/drawing/2014/main" id="{93005506-4948-4735-A73D-79A1D37B4F8A}"/>
              </a:ext>
            </a:extLst>
          </p:cNvPr>
          <p:cNvSpPr txBox="1"/>
          <p:nvPr/>
        </p:nvSpPr>
        <p:spPr>
          <a:xfrm>
            <a:off x="3648456" y="3282696"/>
            <a:ext cx="3273552" cy="1477328"/>
          </a:xfrm>
          <a:prstGeom prst="rect">
            <a:avLst/>
          </a:prstGeom>
          <a:noFill/>
        </p:spPr>
        <p:txBody>
          <a:bodyPr wrap="square" rtlCol="0">
            <a:spAutoFit/>
          </a:bodyPr>
          <a:lstStyle/>
          <a:p>
            <a:r>
              <a:rPr lang="en-US" dirty="0"/>
              <a:t>List of values of single data type</a:t>
            </a:r>
          </a:p>
          <a:p>
            <a:endParaRPr lang="en-US" dirty="0"/>
          </a:p>
          <a:p>
            <a:r>
              <a:rPr lang="en-US" dirty="0"/>
              <a:t>DECLARE </a:t>
            </a:r>
            <a:r>
              <a:rPr lang="en-US" dirty="0" err="1"/>
              <a:t>arr</a:t>
            </a:r>
            <a:r>
              <a:rPr lang="en-US" dirty="0"/>
              <a:t> datatype ARRAY;</a:t>
            </a:r>
          </a:p>
          <a:p>
            <a:endParaRPr lang="en-US" dirty="0"/>
          </a:p>
          <a:p>
            <a:endParaRPr lang="en-US" dirty="0"/>
          </a:p>
        </p:txBody>
      </p:sp>
      <p:sp>
        <p:nvSpPr>
          <p:cNvPr id="20" name="Rectangle 19">
            <a:extLst>
              <a:ext uri="{FF2B5EF4-FFF2-40B4-BE49-F238E27FC236}">
                <a16:creationId xmlns="" xmlns:a16="http://schemas.microsoft.com/office/drawing/2014/main" id="{99DE3DE9-866B-4F7C-A1C2-670B7E3CD1CD}"/>
              </a:ext>
            </a:extLst>
          </p:cNvPr>
          <p:cNvSpPr/>
          <p:nvPr/>
        </p:nvSpPr>
        <p:spPr>
          <a:xfrm>
            <a:off x="7672348" y="3557016"/>
            <a:ext cx="1696449" cy="576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Implicit</a:t>
            </a:r>
          </a:p>
        </p:txBody>
      </p:sp>
      <p:sp>
        <p:nvSpPr>
          <p:cNvPr id="21" name="Rectangle 20">
            <a:extLst>
              <a:ext uri="{FF2B5EF4-FFF2-40B4-BE49-F238E27FC236}">
                <a16:creationId xmlns="" xmlns:a16="http://schemas.microsoft.com/office/drawing/2014/main" id="{769D5BF3-583A-450C-BB67-F5D558C531EB}"/>
              </a:ext>
            </a:extLst>
          </p:cNvPr>
          <p:cNvSpPr/>
          <p:nvPr/>
        </p:nvSpPr>
        <p:spPr>
          <a:xfrm>
            <a:off x="9964406" y="3557016"/>
            <a:ext cx="1696449" cy="576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Explicit</a:t>
            </a:r>
          </a:p>
        </p:txBody>
      </p:sp>
      <p:cxnSp>
        <p:nvCxnSpPr>
          <p:cNvPr id="22" name="Connector: Elbow 23">
            <a:extLst>
              <a:ext uri="{FF2B5EF4-FFF2-40B4-BE49-F238E27FC236}">
                <a16:creationId xmlns="" xmlns:a16="http://schemas.microsoft.com/office/drawing/2014/main" id="{8EF8C0E3-9CE5-45EE-B03F-46CFB6463595}"/>
              </a:ext>
            </a:extLst>
          </p:cNvPr>
          <p:cNvCxnSpPr/>
          <p:nvPr/>
        </p:nvCxnSpPr>
        <p:spPr>
          <a:xfrm rot="10800000" flipV="1">
            <a:off x="8439916" y="3329070"/>
            <a:ext cx="1737360" cy="2743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5">
            <a:extLst>
              <a:ext uri="{FF2B5EF4-FFF2-40B4-BE49-F238E27FC236}">
                <a16:creationId xmlns="" xmlns:a16="http://schemas.microsoft.com/office/drawing/2014/main" id="{1FFADAAE-37CF-40F8-95E7-256CAF28E130}"/>
              </a:ext>
            </a:extLst>
          </p:cNvPr>
          <p:cNvCxnSpPr/>
          <p:nvPr/>
        </p:nvCxnSpPr>
        <p:spPr>
          <a:xfrm rot="16200000" flipH="1">
            <a:off x="10257068" y="2987597"/>
            <a:ext cx="448056" cy="6907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 xmlns:a16="http://schemas.microsoft.com/office/drawing/2014/main" id="{859AC1A0-6EDF-45EF-9135-2E772C9CD237}"/>
              </a:ext>
            </a:extLst>
          </p:cNvPr>
          <p:cNvSpPr/>
          <p:nvPr/>
        </p:nvSpPr>
        <p:spPr>
          <a:xfrm>
            <a:off x="9276527" y="4544568"/>
            <a:ext cx="1435608" cy="448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a:t>
            </a:r>
          </a:p>
        </p:txBody>
      </p:sp>
      <p:sp>
        <p:nvSpPr>
          <p:cNvPr id="25" name="Rectangle 24">
            <a:extLst>
              <a:ext uri="{FF2B5EF4-FFF2-40B4-BE49-F238E27FC236}">
                <a16:creationId xmlns="" xmlns:a16="http://schemas.microsoft.com/office/drawing/2014/main" id="{54870DB3-E107-4808-AE0F-D9064274ED5B}"/>
              </a:ext>
            </a:extLst>
          </p:cNvPr>
          <p:cNvSpPr/>
          <p:nvPr/>
        </p:nvSpPr>
        <p:spPr>
          <a:xfrm>
            <a:off x="10869798" y="4544568"/>
            <a:ext cx="1322202" cy="448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type</a:t>
            </a:r>
          </a:p>
        </p:txBody>
      </p:sp>
      <p:cxnSp>
        <p:nvCxnSpPr>
          <p:cNvPr id="26" name="Connector: Elbow 29">
            <a:extLst>
              <a:ext uri="{FF2B5EF4-FFF2-40B4-BE49-F238E27FC236}">
                <a16:creationId xmlns="" xmlns:a16="http://schemas.microsoft.com/office/drawing/2014/main" id="{3478B199-7AA1-4966-973F-EF143183BE9F}"/>
              </a:ext>
            </a:extLst>
          </p:cNvPr>
          <p:cNvCxnSpPr/>
          <p:nvPr/>
        </p:nvCxnSpPr>
        <p:spPr>
          <a:xfrm rot="5400000">
            <a:off x="10222192" y="3983043"/>
            <a:ext cx="411480" cy="7115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31">
            <a:extLst>
              <a:ext uri="{FF2B5EF4-FFF2-40B4-BE49-F238E27FC236}">
                <a16:creationId xmlns="" xmlns:a16="http://schemas.microsoft.com/office/drawing/2014/main" id="{5176E292-4D90-47FF-968E-40FD7F4AF590}"/>
              </a:ext>
            </a:extLst>
          </p:cNvPr>
          <p:cNvCxnSpPr/>
          <p:nvPr/>
        </p:nvCxnSpPr>
        <p:spPr>
          <a:xfrm rot="16200000" flipH="1">
            <a:off x="11014377" y="3898090"/>
            <a:ext cx="411480" cy="8814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 xmlns:a16="http://schemas.microsoft.com/office/drawing/2014/main" id="{065E17AD-E313-4C67-8EDF-8EF8C43041FA}"/>
              </a:ext>
            </a:extLst>
          </p:cNvPr>
          <p:cNvSpPr txBox="1"/>
          <p:nvPr/>
        </p:nvSpPr>
        <p:spPr>
          <a:xfrm>
            <a:off x="0" y="3282696"/>
            <a:ext cx="3822192" cy="2862322"/>
          </a:xfrm>
          <a:prstGeom prst="rect">
            <a:avLst/>
          </a:prstGeom>
          <a:noFill/>
        </p:spPr>
        <p:txBody>
          <a:bodyPr wrap="square" rtlCol="0">
            <a:spAutoFit/>
          </a:bodyPr>
          <a:lstStyle/>
          <a:p>
            <a:r>
              <a:rPr lang="en-US" dirty="0"/>
              <a:t>Used to store single value</a:t>
            </a:r>
          </a:p>
          <a:p>
            <a:r>
              <a:rPr lang="en-US" dirty="0"/>
              <a:t>Syntax:</a:t>
            </a:r>
          </a:p>
          <a:p>
            <a:r>
              <a:rPr lang="en-US" b="1" dirty="0"/>
              <a:t>DECLARE </a:t>
            </a:r>
            <a:r>
              <a:rPr lang="en-US" b="1" dirty="0" err="1"/>
              <a:t>varname</a:t>
            </a:r>
            <a:r>
              <a:rPr lang="en-US" b="1" dirty="0"/>
              <a:t> </a:t>
            </a:r>
            <a:r>
              <a:rPr lang="en-US" b="1" dirty="0" err="1"/>
              <a:t>vtype</a:t>
            </a:r>
            <a:r>
              <a:rPr lang="en-US" b="1" dirty="0"/>
              <a:t>;</a:t>
            </a:r>
          </a:p>
          <a:p>
            <a:endParaRPr lang="en-US" dirty="0"/>
          </a:p>
          <a:p>
            <a:r>
              <a:rPr lang="en-US" dirty="0"/>
              <a:t>Numbers – INT, BIGINT, TINYINT, DECIMAL</a:t>
            </a:r>
          </a:p>
          <a:p>
            <a:r>
              <a:rPr lang="en-US" dirty="0"/>
              <a:t>Char – VARCHAR, NVARCHAR, CHAR, STRING</a:t>
            </a:r>
          </a:p>
          <a:p>
            <a:r>
              <a:rPr lang="en-US" dirty="0"/>
              <a:t>Date – DATE, TIMESTAMP</a:t>
            </a:r>
          </a:p>
          <a:p>
            <a:r>
              <a:rPr lang="en-US" dirty="0"/>
              <a:t>Other – BLOB, CLOB</a:t>
            </a:r>
          </a:p>
        </p:txBody>
      </p:sp>
      <p:sp>
        <p:nvSpPr>
          <p:cNvPr id="30" name="Rectangle 29">
            <a:extLst>
              <a:ext uri="{FF2B5EF4-FFF2-40B4-BE49-F238E27FC236}">
                <a16:creationId xmlns="" xmlns:a16="http://schemas.microsoft.com/office/drawing/2014/main" id="{0538ED59-6E64-4B39-B22F-4831254F1EFE}"/>
              </a:ext>
            </a:extLst>
          </p:cNvPr>
          <p:cNvSpPr/>
          <p:nvPr/>
        </p:nvSpPr>
        <p:spPr>
          <a:xfrm>
            <a:off x="4224528" y="905256"/>
            <a:ext cx="3127248" cy="786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Variables</a:t>
            </a:r>
          </a:p>
        </p:txBody>
      </p:sp>
    </p:spTree>
    <p:extLst>
      <p:ext uri="{BB962C8B-B14F-4D97-AF65-F5344CB8AC3E}">
        <p14:creationId xmlns:p14="http://schemas.microsoft.com/office/powerpoint/2010/main" val="571835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dirty="0" smtClean="0">
                <a:latin typeface="Arial" panose="020B0604020202020204" pitchFamily="34" charset="0"/>
              </a:rPr>
              <a:t>Concept of Procedure</a:t>
            </a:r>
            <a:endParaRPr lang="en-US" b="0" i="0" dirty="0">
              <a:effectLst/>
              <a:latin typeface="Arial" panose="020B0604020202020204" pitchFamily="34" charset="0"/>
            </a:endParaRPr>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3" name="Rectangle 2"/>
          <p:cNvSpPr/>
          <p:nvPr/>
        </p:nvSpPr>
        <p:spPr>
          <a:xfrm>
            <a:off x="371061" y="927802"/>
            <a:ext cx="11436625" cy="1477328"/>
          </a:xfrm>
          <a:prstGeom prst="rect">
            <a:avLst/>
          </a:prstGeom>
        </p:spPr>
        <p:txBody>
          <a:bodyPr wrap="square">
            <a:spAutoFit/>
          </a:bodyPr>
          <a:lstStyle/>
          <a:p>
            <a:r>
              <a:rPr lang="en-US" dirty="0">
                <a:solidFill>
                  <a:srgbClr val="222222"/>
                </a:solidFill>
                <a:latin typeface="Source Sans Pro"/>
              </a:rPr>
              <a:t>A procedure is a unit/module that perform a specific task. This procedure can be combined to form larger programs. This basically forms the 'Modular Design'. A procedure can be invoked by another procedure which is called the calling program</a:t>
            </a:r>
            <a:r>
              <a:rPr lang="en-US" dirty="0" smtClean="0">
                <a:solidFill>
                  <a:srgbClr val="222222"/>
                </a:solidFill>
                <a:latin typeface="Source Sans Pro"/>
              </a:rPr>
              <a:t>.</a:t>
            </a:r>
          </a:p>
          <a:p>
            <a:r>
              <a:rPr lang="en-US" dirty="0"/>
              <a:t>Procedures are re-useable processing block with a specific sequence of data transformation. The procedure can have multi-input/output parameters. The procedure can be created as read-only or read-write.</a:t>
            </a:r>
          </a:p>
        </p:txBody>
      </p:sp>
      <p:pic>
        <p:nvPicPr>
          <p:cNvPr id="5" name="Picture 4"/>
          <p:cNvPicPr>
            <a:picLocks noChangeAspect="1"/>
          </p:cNvPicPr>
          <p:nvPr/>
        </p:nvPicPr>
        <p:blipFill>
          <a:blip r:embed="rId3"/>
          <a:stretch>
            <a:fillRect/>
          </a:stretch>
        </p:blipFill>
        <p:spPr>
          <a:xfrm>
            <a:off x="645233" y="3028701"/>
            <a:ext cx="8342857" cy="3314286"/>
          </a:xfrm>
          <a:prstGeom prst="rect">
            <a:avLst/>
          </a:prstGeom>
        </p:spPr>
      </p:pic>
    </p:spTree>
    <p:extLst>
      <p:ext uri="{BB962C8B-B14F-4D97-AF65-F5344CB8AC3E}">
        <p14:creationId xmlns:p14="http://schemas.microsoft.com/office/powerpoint/2010/main" val="3595487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Cursor </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8" name="Picture 17">
            <a:extLst>
              <a:ext uri="{FF2B5EF4-FFF2-40B4-BE49-F238E27FC236}">
                <a16:creationId xmlns="" xmlns:a16="http://schemas.microsoft.com/office/drawing/2014/main" id="{B632F133-AC7B-4BFC-9A60-F9C1BF83B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43" name="Rectangle 42"/>
          <p:cNvSpPr/>
          <p:nvPr/>
        </p:nvSpPr>
        <p:spPr>
          <a:xfrm>
            <a:off x="318053" y="927802"/>
            <a:ext cx="11436625" cy="4801314"/>
          </a:xfrm>
          <a:prstGeom prst="rect">
            <a:avLst/>
          </a:prstGeom>
        </p:spPr>
        <p:txBody>
          <a:bodyPr wrap="square">
            <a:spAutoFit/>
          </a:bodyPr>
          <a:lstStyle/>
          <a:p>
            <a:r>
              <a:rPr lang="en-US" b="1" dirty="0"/>
              <a:t>Cursor</a:t>
            </a:r>
            <a:r>
              <a:rPr lang="en-US" dirty="0"/>
              <a:t> is used to fetch single rows from the result set returned by a query. </a:t>
            </a:r>
            <a:r>
              <a:rPr lang="en-US" b="1" dirty="0"/>
              <a:t>Cursors</a:t>
            </a:r>
            <a:r>
              <a:rPr lang="en-US" dirty="0"/>
              <a:t> can be defined either after the signature of the procedure and before the procedure's body or at the beginning of a block with the DECLARE token. </a:t>
            </a:r>
            <a:r>
              <a:rPr lang="en-US" dirty="0" smtClean="0"/>
              <a:t> </a:t>
            </a:r>
            <a:r>
              <a:rPr lang="en-US" dirty="0"/>
              <a:t>The </a:t>
            </a:r>
            <a:r>
              <a:rPr lang="en-US" b="1" dirty="0"/>
              <a:t>cursor</a:t>
            </a:r>
            <a:r>
              <a:rPr lang="en-US" dirty="0"/>
              <a:t> provides the functionality to iterate through a query result row-by-row</a:t>
            </a:r>
            <a:r>
              <a:rPr lang="en-US" dirty="0" smtClean="0"/>
              <a:t>.</a:t>
            </a:r>
          </a:p>
          <a:p>
            <a:endParaRPr lang="en-US" dirty="0"/>
          </a:p>
          <a:p>
            <a:r>
              <a:rPr lang="en-US" dirty="0"/>
              <a:t>You can name a cursor so that it could be referred to in a program to fetch and process the rows returned by the SQL statement, one at a time. </a:t>
            </a:r>
            <a:endParaRPr lang="en-US" dirty="0" smtClean="0"/>
          </a:p>
          <a:p>
            <a:r>
              <a:rPr lang="en-US" dirty="0" smtClean="0"/>
              <a:t>There </a:t>
            </a:r>
            <a:r>
              <a:rPr lang="en-US" dirty="0"/>
              <a:t>are two types of cursors −</a:t>
            </a:r>
          </a:p>
          <a:p>
            <a:pPr marL="742950" lvl="1" indent="-285750">
              <a:buFont typeface="Wingdings" panose="05000000000000000000" pitchFamily="2" charset="2"/>
              <a:buChar char="v"/>
            </a:pPr>
            <a:r>
              <a:rPr lang="en-US" dirty="0"/>
              <a:t>Implicit cursors</a:t>
            </a:r>
          </a:p>
          <a:p>
            <a:pPr marL="742950" lvl="1" indent="-285750">
              <a:buFont typeface="Wingdings" panose="05000000000000000000" pitchFamily="2" charset="2"/>
              <a:buChar char="v"/>
            </a:pPr>
            <a:r>
              <a:rPr lang="en-US" dirty="0"/>
              <a:t>Explicit cursors</a:t>
            </a:r>
          </a:p>
          <a:p>
            <a:endParaRPr lang="en-US" dirty="0" smtClean="0"/>
          </a:p>
          <a:p>
            <a:r>
              <a:rPr lang="en-US" dirty="0"/>
              <a:t>A cursor is assigned to a query. We can traverse over record by record. </a:t>
            </a:r>
          </a:p>
          <a:p>
            <a:r>
              <a:rPr lang="en-US" dirty="0"/>
              <a:t>Steps:</a:t>
            </a:r>
          </a:p>
          <a:p>
            <a:pPr marL="742950" lvl="1" indent="-285750">
              <a:buFont typeface="Wingdings" panose="05000000000000000000" pitchFamily="2" charset="2"/>
              <a:buChar char="§"/>
            </a:pPr>
            <a:r>
              <a:rPr lang="en-US" dirty="0"/>
              <a:t>Declare</a:t>
            </a:r>
          </a:p>
          <a:p>
            <a:pPr marL="742950" lvl="1" indent="-285750">
              <a:buFont typeface="Wingdings" panose="05000000000000000000" pitchFamily="2" charset="2"/>
              <a:buChar char="§"/>
            </a:pPr>
            <a:r>
              <a:rPr lang="en-US" dirty="0"/>
              <a:t>Open </a:t>
            </a:r>
          </a:p>
          <a:p>
            <a:pPr marL="742950" lvl="1" indent="-285750">
              <a:buFont typeface="Wingdings" panose="05000000000000000000" pitchFamily="2" charset="2"/>
              <a:buChar char="§"/>
            </a:pPr>
            <a:r>
              <a:rPr lang="en-US" dirty="0"/>
              <a:t>Fetch</a:t>
            </a:r>
          </a:p>
          <a:p>
            <a:pPr marL="742950" lvl="1" indent="-285750">
              <a:buFont typeface="Wingdings" panose="05000000000000000000" pitchFamily="2" charset="2"/>
              <a:buChar char="§"/>
            </a:pPr>
            <a:r>
              <a:rPr lang="en-US" dirty="0"/>
              <a:t>Close</a:t>
            </a:r>
          </a:p>
          <a:p>
            <a:endParaRPr lang="en-US" dirty="0"/>
          </a:p>
        </p:txBody>
      </p:sp>
      <p:pic>
        <p:nvPicPr>
          <p:cNvPr id="5" name="Picture 4"/>
          <p:cNvPicPr>
            <a:picLocks noChangeAspect="1"/>
          </p:cNvPicPr>
          <p:nvPr/>
        </p:nvPicPr>
        <p:blipFill>
          <a:blip r:embed="rId4"/>
          <a:stretch>
            <a:fillRect/>
          </a:stretch>
        </p:blipFill>
        <p:spPr>
          <a:xfrm>
            <a:off x="7021387" y="2531420"/>
            <a:ext cx="4992857" cy="2857143"/>
          </a:xfrm>
          <a:prstGeom prst="rect">
            <a:avLst/>
          </a:prstGeom>
        </p:spPr>
      </p:pic>
    </p:spTree>
    <p:extLst>
      <p:ext uri="{BB962C8B-B14F-4D97-AF65-F5344CB8AC3E}">
        <p14:creationId xmlns:p14="http://schemas.microsoft.com/office/powerpoint/2010/main" val="11797454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Anonymous Block in HANA</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7" name="TextBox 6">
            <a:extLst>
              <a:ext uri="{FF2B5EF4-FFF2-40B4-BE49-F238E27FC236}">
                <a16:creationId xmlns:a16="http://schemas.microsoft.com/office/drawing/2014/main" xmlns="" id="{2668874E-C0FA-4ADA-BBF6-2FE5710B408A}"/>
              </a:ext>
            </a:extLst>
          </p:cNvPr>
          <p:cNvSpPr txBox="1"/>
          <p:nvPr/>
        </p:nvSpPr>
        <p:spPr>
          <a:xfrm>
            <a:off x="150276" y="963487"/>
            <a:ext cx="11900954" cy="646331"/>
          </a:xfrm>
          <a:prstGeom prst="rect">
            <a:avLst/>
          </a:prstGeom>
          <a:noFill/>
        </p:spPr>
        <p:txBody>
          <a:bodyPr wrap="square" rtlCol="0">
            <a:spAutoFit/>
          </a:bodyPr>
          <a:lstStyle/>
          <a:p>
            <a:r>
              <a:rPr lang="en-US" dirty="0"/>
              <a:t>An </a:t>
            </a:r>
            <a:r>
              <a:rPr lang="en-US" b="1" dirty="0"/>
              <a:t>anonymous block</a:t>
            </a:r>
            <a:r>
              <a:rPr lang="en-US" dirty="0"/>
              <a:t> is an executable DML statement which can contain imperative or declarative statements and is defined and executed in a single step. All </a:t>
            </a:r>
            <a:r>
              <a:rPr lang="en-US" dirty="0" err="1"/>
              <a:t>SQLScript</a:t>
            </a:r>
            <a:r>
              <a:rPr lang="en-US" dirty="0"/>
              <a:t> statements, supported in procedures, are also supported in </a:t>
            </a:r>
            <a:r>
              <a:rPr lang="en-US" b="1" dirty="0"/>
              <a:t>anonymous blocks</a:t>
            </a:r>
            <a:r>
              <a:rPr lang="en-US" dirty="0"/>
              <a:t>.</a:t>
            </a:r>
          </a:p>
        </p:txBody>
      </p:sp>
      <p:pic>
        <p:nvPicPr>
          <p:cNvPr id="2050" name="Picture 2" descr="SAP HANA Academy - SAP HANA SQLScript: Anonymous Blocks - YouTu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4040" y="2392801"/>
            <a:ext cx="7437120" cy="4183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989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Procedure Proxy </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42" name="TextBox 41">
            <a:extLst>
              <a:ext uri="{FF2B5EF4-FFF2-40B4-BE49-F238E27FC236}">
                <a16:creationId xmlns:a16="http://schemas.microsoft.com/office/drawing/2014/main" xmlns="" id="{2668874E-C0FA-4ADA-BBF6-2FE5710B408A}"/>
              </a:ext>
            </a:extLst>
          </p:cNvPr>
          <p:cNvSpPr txBox="1"/>
          <p:nvPr/>
        </p:nvSpPr>
        <p:spPr>
          <a:xfrm>
            <a:off x="163528" y="923731"/>
            <a:ext cx="11900954" cy="923330"/>
          </a:xfrm>
          <a:prstGeom prst="rect">
            <a:avLst/>
          </a:prstGeom>
          <a:noFill/>
        </p:spPr>
        <p:txBody>
          <a:bodyPr wrap="square" rtlCol="0">
            <a:spAutoFit/>
          </a:bodyPr>
          <a:lstStyle/>
          <a:p>
            <a:r>
              <a:rPr lang="en-US" dirty="0"/>
              <a:t>The database </a:t>
            </a:r>
            <a:r>
              <a:rPr lang="en-US" b="1" dirty="0"/>
              <a:t>procedure proxy</a:t>
            </a:r>
            <a:r>
              <a:rPr lang="en-US" dirty="0"/>
              <a:t> defines the mapping between the database types of the parameter interface of the </a:t>
            </a:r>
            <a:r>
              <a:rPr lang="en-US" dirty="0" err="1"/>
              <a:t>SQLScript</a:t>
            </a:r>
            <a:r>
              <a:rPr lang="en-US" dirty="0"/>
              <a:t> </a:t>
            </a:r>
            <a:r>
              <a:rPr lang="en-US" b="1" dirty="0"/>
              <a:t>procedure</a:t>
            </a:r>
            <a:r>
              <a:rPr lang="en-US" dirty="0"/>
              <a:t> and ABAP data types. The following table lists the currently supported HANA-specific data types and indicates which ABAP Dictionary types they are mapped to by default.</a:t>
            </a:r>
          </a:p>
        </p:txBody>
      </p:sp>
      <p:pic>
        <p:nvPicPr>
          <p:cNvPr id="3" name="Picture 2"/>
          <p:cNvPicPr>
            <a:picLocks noChangeAspect="1"/>
          </p:cNvPicPr>
          <p:nvPr/>
        </p:nvPicPr>
        <p:blipFill>
          <a:blip r:embed="rId3"/>
          <a:stretch>
            <a:fillRect/>
          </a:stretch>
        </p:blipFill>
        <p:spPr>
          <a:xfrm>
            <a:off x="789722" y="2241738"/>
            <a:ext cx="9552381" cy="4123809"/>
          </a:xfrm>
          <a:prstGeom prst="rect">
            <a:avLst/>
          </a:prstGeom>
        </p:spPr>
      </p:pic>
    </p:spTree>
    <p:extLst>
      <p:ext uri="{BB962C8B-B14F-4D97-AF65-F5344CB8AC3E}">
        <p14:creationId xmlns:p14="http://schemas.microsoft.com/office/powerpoint/2010/main" val="26017954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5690</TotalTime>
  <Words>994</Words>
  <Application>Microsoft Office PowerPoint</Application>
  <PresentationFormat>Widescreen</PresentationFormat>
  <Paragraphs>178</Paragraphs>
  <Slides>19</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 Unicode MS</vt:lpstr>
      <vt:lpstr>Arial</vt:lpstr>
      <vt:lpstr>Arial Black</vt:lpstr>
      <vt:lpstr>Calibri</vt:lpstr>
      <vt:lpstr>Calibri Light</vt:lpstr>
      <vt:lpstr>Candara</vt:lpstr>
      <vt:lpstr>Courier New</vt:lpstr>
      <vt:lpstr>Source Sans Pro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sc</cp:lastModifiedBy>
  <cp:revision>526</cp:revision>
  <dcterms:created xsi:type="dcterms:W3CDTF">2016-07-10T03:33:26Z</dcterms:created>
  <dcterms:modified xsi:type="dcterms:W3CDTF">2021-04-29T12:04:51Z</dcterms:modified>
</cp:coreProperties>
</file>