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410" r:id="rId3"/>
    <p:sldId id="463" r:id="rId4"/>
    <p:sldId id="398" r:id="rId5"/>
    <p:sldId id="465" r:id="rId6"/>
    <p:sldId id="464" r:id="rId7"/>
    <p:sldId id="479" r:id="rId8"/>
    <p:sldId id="480" r:id="rId9"/>
    <p:sldId id="411" r:id="rId10"/>
    <p:sldId id="412" r:id="rId11"/>
    <p:sldId id="420" r:id="rId12"/>
    <p:sldId id="413" r:id="rId13"/>
    <p:sldId id="419" r:id="rId14"/>
    <p:sldId id="414" r:id="rId15"/>
    <p:sldId id="466" r:id="rId16"/>
    <p:sldId id="462" r:id="rId17"/>
    <p:sldId id="478" r:id="rId18"/>
    <p:sldId id="481" r:id="rId19"/>
    <p:sldId id="482" r:id="rId20"/>
    <p:sldId id="483" r:id="rId21"/>
    <p:sldId id="484" r:id="rId22"/>
    <p:sldId id="476" r:id="rId23"/>
    <p:sldId id="477" r:id="rId24"/>
    <p:sldId id="399"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B3C10C-AA36-D549-BC5C-D2F79B25B25A}" type="doc">
      <dgm:prSet loTypeId="urn:microsoft.com/office/officeart/2005/8/layout/radial5" loCatId="" qsTypeId="urn:microsoft.com/office/officeart/2005/8/quickstyle/simple3" qsCatId="simple" csTypeId="urn:microsoft.com/office/officeart/2005/8/colors/colorful1" csCatId="colorful" phldr="1"/>
      <dgm:spPr/>
      <dgm:t>
        <a:bodyPr/>
        <a:lstStyle/>
        <a:p>
          <a:endParaRPr lang="en-US"/>
        </a:p>
      </dgm:t>
    </dgm:pt>
    <dgm:pt modelId="{6E08DCDA-8E45-EC4B-82AD-75CBB4B9AE0D}">
      <dgm:prSet phldrT="[Text]" custT="1"/>
      <dgm:spPr>
        <a:solidFill>
          <a:srgbClr val="FFFFFF"/>
        </a:solidFill>
        <a:ln w="19050" cmpd="sng">
          <a:solidFill>
            <a:srgbClr val="FF6600"/>
          </a:solidFill>
        </a:ln>
        <a:effectLst/>
      </dgm:spPr>
      <dgm:t>
        <a:bodyPr/>
        <a:lstStyle/>
        <a:p>
          <a:r>
            <a:rPr lang="en-US" sz="2400" dirty="0">
              <a:latin typeface="+mn-lt"/>
              <a:cs typeface="Optima"/>
            </a:rPr>
            <a:t>CDS</a:t>
          </a:r>
          <a:endParaRPr lang="en-US" sz="2800" dirty="0">
            <a:latin typeface="+mn-lt"/>
            <a:cs typeface="Optima"/>
          </a:endParaRPr>
        </a:p>
      </dgm:t>
    </dgm:pt>
    <dgm:pt modelId="{3B29A69C-7CD0-2347-934B-E3D81101DF3E}" type="parTrans" cxnId="{5F9EBD15-52F4-5243-B473-BFCCA3DF75E4}">
      <dgm:prSet/>
      <dgm:spPr/>
      <dgm:t>
        <a:bodyPr/>
        <a:lstStyle/>
        <a:p>
          <a:endParaRPr lang="en-US">
            <a:latin typeface="Optima"/>
            <a:cs typeface="Optima"/>
          </a:endParaRPr>
        </a:p>
      </dgm:t>
    </dgm:pt>
    <dgm:pt modelId="{D656B8F2-E554-7245-9020-44B6A9DAD08E}" type="sibTrans" cxnId="{5F9EBD15-52F4-5243-B473-BFCCA3DF75E4}">
      <dgm:prSet/>
      <dgm:spPr/>
      <dgm:t>
        <a:bodyPr/>
        <a:lstStyle/>
        <a:p>
          <a:endParaRPr lang="en-US">
            <a:latin typeface="Optima"/>
            <a:cs typeface="Optima"/>
          </a:endParaRPr>
        </a:p>
      </dgm:t>
    </dgm:pt>
    <dgm:pt modelId="{1DD5677A-F751-2E49-B6BC-DCF545450E54}">
      <dgm:prSet phldrT="[Text]"/>
      <dgm:spPr>
        <a:solidFill>
          <a:srgbClr val="FFFFFF"/>
        </a:solidFill>
        <a:ln w="19050" cmpd="sng">
          <a:solidFill>
            <a:schemeClr val="tx1">
              <a:lumMod val="50000"/>
              <a:lumOff val="50000"/>
            </a:schemeClr>
          </a:solidFill>
        </a:ln>
        <a:effectLst/>
      </dgm:spPr>
      <dgm:t>
        <a:bodyPr/>
        <a:lstStyle/>
        <a:p>
          <a:r>
            <a:rPr lang="en-US" dirty="0">
              <a:latin typeface="+mn-lt"/>
              <a:cs typeface="Optima"/>
            </a:rPr>
            <a:t>Business</a:t>
          </a:r>
          <a:r>
            <a:rPr lang="en-US" dirty="0">
              <a:latin typeface="Optima"/>
              <a:cs typeface="Optima"/>
            </a:rPr>
            <a:t> </a:t>
          </a:r>
          <a:r>
            <a:rPr lang="en-US" dirty="0">
              <a:latin typeface="+mn-lt"/>
              <a:cs typeface="Optima"/>
            </a:rPr>
            <a:t>Logic</a:t>
          </a:r>
        </a:p>
      </dgm:t>
    </dgm:pt>
    <dgm:pt modelId="{1CFB0CDC-BAC1-AE48-BA22-5DA8D32A38D6}" type="parTrans" cxnId="{0F1804E9-8506-CB45-B9D3-1EB3A143AE04}">
      <dgm:prSet/>
      <dgm:spPr/>
      <dgm:t>
        <a:bodyPr/>
        <a:lstStyle/>
        <a:p>
          <a:endParaRPr lang="en-US">
            <a:latin typeface="Optima"/>
            <a:cs typeface="Optima"/>
          </a:endParaRPr>
        </a:p>
      </dgm:t>
    </dgm:pt>
    <dgm:pt modelId="{8507624D-C4A5-FA44-906A-BA93A32FE66B}" type="sibTrans" cxnId="{0F1804E9-8506-CB45-B9D3-1EB3A143AE04}">
      <dgm:prSet/>
      <dgm:spPr/>
      <dgm:t>
        <a:bodyPr/>
        <a:lstStyle/>
        <a:p>
          <a:endParaRPr lang="en-US">
            <a:latin typeface="Optima"/>
            <a:cs typeface="Optima"/>
          </a:endParaRPr>
        </a:p>
      </dgm:t>
    </dgm:pt>
    <dgm:pt modelId="{94C84887-2729-074F-BD1C-28797ADB806C}">
      <dgm:prSet phldrT="[Text]"/>
      <dgm:spPr>
        <a:solidFill>
          <a:srgbClr val="FFFFFF"/>
        </a:solidFill>
        <a:ln w="19050" cmpd="sng">
          <a:solidFill>
            <a:srgbClr val="3366FF"/>
          </a:solidFill>
        </a:ln>
        <a:effectLst/>
      </dgm:spPr>
      <dgm:t>
        <a:bodyPr/>
        <a:lstStyle/>
        <a:p>
          <a:r>
            <a:rPr lang="en-US" dirty="0">
              <a:latin typeface="+mn-lt"/>
              <a:cs typeface="Optima"/>
            </a:rPr>
            <a:t>Analytics</a:t>
          </a:r>
        </a:p>
      </dgm:t>
    </dgm:pt>
    <dgm:pt modelId="{6F8C5E5B-909C-584E-BE9D-B63CA1BCC2CD}" type="parTrans" cxnId="{3D631AF3-4EF1-984A-B269-B217E4AEB48B}">
      <dgm:prSet/>
      <dgm:spPr/>
      <dgm:t>
        <a:bodyPr/>
        <a:lstStyle/>
        <a:p>
          <a:endParaRPr lang="en-US">
            <a:latin typeface="Optima"/>
            <a:cs typeface="Optima"/>
          </a:endParaRPr>
        </a:p>
      </dgm:t>
    </dgm:pt>
    <dgm:pt modelId="{F707849C-B6A0-AD47-ABB1-F8F33B2D693D}" type="sibTrans" cxnId="{3D631AF3-4EF1-984A-B269-B217E4AEB48B}">
      <dgm:prSet/>
      <dgm:spPr/>
      <dgm:t>
        <a:bodyPr/>
        <a:lstStyle/>
        <a:p>
          <a:endParaRPr lang="en-US">
            <a:latin typeface="Optima"/>
            <a:cs typeface="Optima"/>
          </a:endParaRPr>
        </a:p>
      </dgm:t>
    </dgm:pt>
    <dgm:pt modelId="{D3A02A71-C014-DD49-9AB7-414370309CA9}">
      <dgm:prSet phldrT="[Text]"/>
      <dgm:spPr>
        <a:solidFill>
          <a:srgbClr val="FFFFFF"/>
        </a:solidFill>
        <a:ln w="19050" cmpd="sng">
          <a:solidFill>
            <a:schemeClr val="accent4"/>
          </a:solidFill>
        </a:ln>
        <a:effectLst/>
      </dgm:spPr>
      <dgm:t>
        <a:bodyPr/>
        <a:lstStyle/>
        <a:p>
          <a:r>
            <a:rPr lang="en-US" dirty="0">
              <a:latin typeface="+mn-lt"/>
              <a:cs typeface="Optima"/>
            </a:rPr>
            <a:t>OData</a:t>
          </a:r>
        </a:p>
      </dgm:t>
    </dgm:pt>
    <dgm:pt modelId="{C4F9CD8F-7DDE-BF47-868D-D2E12ABC6C37}" type="parTrans" cxnId="{B02063BD-7A03-834B-B6A3-E9E14112B23D}">
      <dgm:prSet/>
      <dgm:spPr/>
      <dgm:t>
        <a:bodyPr/>
        <a:lstStyle/>
        <a:p>
          <a:endParaRPr lang="en-US" dirty="0">
            <a:latin typeface="Optima"/>
            <a:cs typeface="Optima"/>
          </a:endParaRPr>
        </a:p>
      </dgm:t>
    </dgm:pt>
    <dgm:pt modelId="{859A7D02-588B-7340-B6A1-0FE98B17437C}" type="sibTrans" cxnId="{B02063BD-7A03-834B-B6A3-E9E14112B23D}">
      <dgm:prSet/>
      <dgm:spPr/>
      <dgm:t>
        <a:bodyPr/>
        <a:lstStyle/>
        <a:p>
          <a:endParaRPr lang="en-US">
            <a:latin typeface="Optima"/>
            <a:cs typeface="Optima"/>
          </a:endParaRPr>
        </a:p>
      </dgm:t>
    </dgm:pt>
    <dgm:pt modelId="{6AD7ACC1-DA02-D647-BB05-E9008553489B}">
      <dgm:prSet phldrT="[Text]"/>
      <dgm:spPr>
        <a:solidFill>
          <a:srgbClr val="FFFFFF"/>
        </a:solidFill>
        <a:ln w="19050" cmpd="sng">
          <a:solidFill>
            <a:schemeClr val="accent5"/>
          </a:solidFill>
        </a:ln>
        <a:effectLst/>
      </dgm:spPr>
      <dgm:t>
        <a:bodyPr/>
        <a:lstStyle/>
        <a:p>
          <a:r>
            <a:rPr lang="en-US" dirty="0">
              <a:latin typeface="+mn-lt"/>
              <a:cs typeface="Optima"/>
            </a:rPr>
            <a:t>Search</a:t>
          </a:r>
        </a:p>
      </dgm:t>
    </dgm:pt>
    <dgm:pt modelId="{BA996EF9-623F-C04A-B95E-894E5AAFA0C3}" type="parTrans" cxnId="{C0069204-8C09-9D4E-9852-5422A491827E}">
      <dgm:prSet/>
      <dgm:spPr/>
      <dgm:t>
        <a:bodyPr/>
        <a:lstStyle/>
        <a:p>
          <a:endParaRPr lang="en-US">
            <a:latin typeface="Optima"/>
            <a:cs typeface="Optima"/>
          </a:endParaRPr>
        </a:p>
      </dgm:t>
    </dgm:pt>
    <dgm:pt modelId="{E400F15C-8034-724F-84A7-04F14D9BDB3F}" type="sibTrans" cxnId="{C0069204-8C09-9D4E-9852-5422A491827E}">
      <dgm:prSet/>
      <dgm:spPr/>
      <dgm:t>
        <a:bodyPr/>
        <a:lstStyle/>
        <a:p>
          <a:endParaRPr lang="en-US">
            <a:latin typeface="Optima"/>
            <a:cs typeface="Optima"/>
          </a:endParaRPr>
        </a:p>
      </dgm:t>
    </dgm:pt>
    <dgm:pt modelId="{8554DC3A-BB48-444D-B6B9-C882B8699A83}">
      <dgm:prSet phldrT="[Text]"/>
      <dgm:spPr>
        <a:solidFill>
          <a:srgbClr val="FFFFFF"/>
        </a:solidFill>
        <a:ln w="19050" cmpd="sng">
          <a:solidFill>
            <a:schemeClr val="accent6"/>
          </a:solidFill>
        </a:ln>
        <a:effectLst/>
      </dgm:spPr>
      <dgm:t>
        <a:bodyPr/>
        <a:lstStyle/>
        <a:p>
          <a:r>
            <a:rPr lang="en-US" dirty="0">
              <a:latin typeface="+mn-lt"/>
              <a:cs typeface="Optima"/>
            </a:rPr>
            <a:t>BI-Tools</a:t>
          </a:r>
        </a:p>
      </dgm:t>
    </dgm:pt>
    <dgm:pt modelId="{4F9B4BCC-894D-7E4B-81A6-AFDA96533BB8}" type="parTrans" cxnId="{26653023-D3FD-B340-8CA2-A67F0C147E6F}">
      <dgm:prSet/>
      <dgm:spPr/>
      <dgm:t>
        <a:bodyPr/>
        <a:lstStyle/>
        <a:p>
          <a:endParaRPr lang="en-US">
            <a:latin typeface="Optima"/>
            <a:cs typeface="Optima"/>
          </a:endParaRPr>
        </a:p>
      </dgm:t>
    </dgm:pt>
    <dgm:pt modelId="{83F68CD4-5E89-EA46-A2DA-60A06E0F5DE9}" type="sibTrans" cxnId="{26653023-D3FD-B340-8CA2-A67F0C147E6F}">
      <dgm:prSet/>
      <dgm:spPr/>
      <dgm:t>
        <a:bodyPr/>
        <a:lstStyle/>
        <a:p>
          <a:endParaRPr lang="en-US">
            <a:latin typeface="Optima"/>
            <a:cs typeface="Optima"/>
          </a:endParaRPr>
        </a:p>
      </dgm:t>
    </dgm:pt>
    <dgm:pt modelId="{0A48CA6C-68C4-F448-B13B-9C8034303E84}">
      <dgm:prSet phldrT="[Text]"/>
      <dgm:spPr>
        <a:solidFill>
          <a:srgbClr val="FFFFFF"/>
        </a:solidFill>
        <a:ln w="19050" cmpd="sng">
          <a:solidFill>
            <a:schemeClr val="accent1">
              <a:lumMod val="60000"/>
              <a:lumOff val="40000"/>
            </a:schemeClr>
          </a:solidFill>
        </a:ln>
        <a:effectLst/>
      </dgm:spPr>
      <dgm:t>
        <a:bodyPr/>
        <a:lstStyle/>
        <a:p>
          <a:r>
            <a:rPr lang="en-US" dirty="0">
              <a:latin typeface="+mn-lt"/>
              <a:cs typeface="Optima"/>
            </a:rPr>
            <a:t>Planning</a:t>
          </a:r>
        </a:p>
      </dgm:t>
    </dgm:pt>
    <dgm:pt modelId="{41E74701-FDAA-704F-838E-AD3E6516655B}" type="parTrans" cxnId="{BCCECA73-D7B8-A64A-94C2-6BFD8BBF0C71}">
      <dgm:prSet/>
      <dgm:spPr>
        <a:solidFill>
          <a:schemeClr val="accent1">
            <a:lumMod val="60000"/>
            <a:lumOff val="40000"/>
          </a:schemeClr>
        </a:solidFill>
        <a:ln>
          <a:solidFill>
            <a:srgbClr val="FFD05D"/>
          </a:solidFill>
        </a:ln>
      </dgm:spPr>
      <dgm:t>
        <a:bodyPr/>
        <a:lstStyle/>
        <a:p>
          <a:endParaRPr lang="en-US">
            <a:latin typeface="Optima"/>
            <a:cs typeface="Optima"/>
          </a:endParaRPr>
        </a:p>
      </dgm:t>
    </dgm:pt>
    <dgm:pt modelId="{F7F26181-DF13-3044-9DD3-9892BF41EBA9}" type="sibTrans" cxnId="{BCCECA73-D7B8-A64A-94C2-6BFD8BBF0C71}">
      <dgm:prSet/>
      <dgm:spPr/>
      <dgm:t>
        <a:bodyPr/>
        <a:lstStyle/>
        <a:p>
          <a:endParaRPr lang="en-US">
            <a:latin typeface="Optima"/>
            <a:cs typeface="Optima"/>
          </a:endParaRPr>
        </a:p>
      </dgm:t>
    </dgm:pt>
    <dgm:pt modelId="{BDEF9AAE-45AF-814F-A207-FFE4C70A6172}" type="pres">
      <dgm:prSet presAssocID="{10B3C10C-AA36-D549-BC5C-D2F79B25B25A}" presName="Name0" presStyleCnt="0">
        <dgm:presLayoutVars>
          <dgm:chMax val="1"/>
          <dgm:dir/>
          <dgm:animLvl val="ctr"/>
          <dgm:resizeHandles val="exact"/>
        </dgm:presLayoutVars>
      </dgm:prSet>
      <dgm:spPr/>
      <dgm:t>
        <a:bodyPr/>
        <a:lstStyle/>
        <a:p>
          <a:endParaRPr lang="en-US"/>
        </a:p>
      </dgm:t>
    </dgm:pt>
    <dgm:pt modelId="{EE5C22EA-FD44-7E4D-9E73-F6D40DDD28A5}" type="pres">
      <dgm:prSet presAssocID="{6E08DCDA-8E45-EC4B-82AD-75CBB4B9AE0D}" presName="centerShape" presStyleLbl="node0" presStyleIdx="0" presStyleCnt="1" custLinFactNeighborX="-2786"/>
      <dgm:spPr/>
      <dgm:t>
        <a:bodyPr/>
        <a:lstStyle/>
        <a:p>
          <a:endParaRPr lang="en-US"/>
        </a:p>
      </dgm:t>
    </dgm:pt>
    <dgm:pt modelId="{E1578455-50C3-D14D-8D16-AE2AAE2A4797}" type="pres">
      <dgm:prSet presAssocID="{1CFB0CDC-BAC1-AE48-BA22-5DA8D32A38D6}" presName="parTrans" presStyleLbl="sibTrans2D1" presStyleIdx="0" presStyleCnt="6" custAng="10800000"/>
      <dgm:spPr/>
      <dgm:t>
        <a:bodyPr/>
        <a:lstStyle/>
        <a:p>
          <a:endParaRPr lang="en-US"/>
        </a:p>
      </dgm:t>
    </dgm:pt>
    <dgm:pt modelId="{5C102C8F-51EA-FD47-B682-F0DD7AD34439}" type="pres">
      <dgm:prSet presAssocID="{1CFB0CDC-BAC1-AE48-BA22-5DA8D32A38D6}" presName="connectorText" presStyleLbl="sibTrans2D1" presStyleIdx="0" presStyleCnt="6"/>
      <dgm:spPr/>
      <dgm:t>
        <a:bodyPr/>
        <a:lstStyle/>
        <a:p>
          <a:endParaRPr lang="en-US"/>
        </a:p>
      </dgm:t>
    </dgm:pt>
    <dgm:pt modelId="{1A9EB615-F0E8-C646-BC91-63330E7EEC3F}" type="pres">
      <dgm:prSet presAssocID="{1DD5677A-F751-2E49-B6BC-DCF545450E54}" presName="node" presStyleLbl="node1" presStyleIdx="0" presStyleCnt="6">
        <dgm:presLayoutVars>
          <dgm:bulletEnabled val="1"/>
        </dgm:presLayoutVars>
      </dgm:prSet>
      <dgm:spPr/>
      <dgm:t>
        <a:bodyPr/>
        <a:lstStyle/>
        <a:p>
          <a:endParaRPr lang="en-US"/>
        </a:p>
      </dgm:t>
    </dgm:pt>
    <dgm:pt modelId="{1CB3EB51-91AB-3E40-A345-57818554DE63}" type="pres">
      <dgm:prSet presAssocID="{6F8C5E5B-909C-584E-BE9D-B63CA1BCC2CD}" presName="parTrans" presStyleLbl="sibTrans2D1" presStyleIdx="1" presStyleCnt="6" custAng="10748100"/>
      <dgm:spPr/>
      <dgm:t>
        <a:bodyPr/>
        <a:lstStyle/>
        <a:p>
          <a:endParaRPr lang="en-US"/>
        </a:p>
      </dgm:t>
    </dgm:pt>
    <dgm:pt modelId="{EBE2E7EC-298B-9545-82D5-FE7DEF7EE246}" type="pres">
      <dgm:prSet presAssocID="{6F8C5E5B-909C-584E-BE9D-B63CA1BCC2CD}" presName="connectorText" presStyleLbl="sibTrans2D1" presStyleIdx="1" presStyleCnt="6"/>
      <dgm:spPr/>
      <dgm:t>
        <a:bodyPr/>
        <a:lstStyle/>
        <a:p>
          <a:endParaRPr lang="en-US"/>
        </a:p>
      </dgm:t>
    </dgm:pt>
    <dgm:pt modelId="{24C348AE-9E0F-6E47-A42B-B738FAB41A49}" type="pres">
      <dgm:prSet presAssocID="{94C84887-2729-074F-BD1C-28797ADB806C}" presName="node" presStyleLbl="node1" presStyleIdx="1" presStyleCnt="6">
        <dgm:presLayoutVars>
          <dgm:bulletEnabled val="1"/>
        </dgm:presLayoutVars>
      </dgm:prSet>
      <dgm:spPr/>
      <dgm:t>
        <a:bodyPr/>
        <a:lstStyle/>
        <a:p>
          <a:endParaRPr lang="en-US"/>
        </a:p>
      </dgm:t>
    </dgm:pt>
    <dgm:pt modelId="{69B3A66D-55F0-EF4E-B74C-0A8FDBFFF18B}" type="pres">
      <dgm:prSet presAssocID="{C4F9CD8F-7DDE-BF47-868D-D2E12ABC6C37}" presName="parTrans" presStyleLbl="sibTrans2D1" presStyleIdx="2" presStyleCnt="6" custAng="10903796"/>
      <dgm:spPr/>
      <dgm:t>
        <a:bodyPr/>
        <a:lstStyle/>
        <a:p>
          <a:endParaRPr lang="en-US"/>
        </a:p>
      </dgm:t>
    </dgm:pt>
    <dgm:pt modelId="{34B28FEE-7470-5044-8A72-4F4F66425ECE}" type="pres">
      <dgm:prSet presAssocID="{C4F9CD8F-7DDE-BF47-868D-D2E12ABC6C37}" presName="connectorText" presStyleLbl="sibTrans2D1" presStyleIdx="2" presStyleCnt="6"/>
      <dgm:spPr/>
      <dgm:t>
        <a:bodyPr/>
        <a:lstStyle/>
        <a:p>
          <a:endParaRPr lang="en-US"/>
        </a:p>
      </dgm:t>
    </dgm:pt>
    <dgm:pt modelId="{E58B3210-AA2A-BF46-99EB-D2C2735424CD}" type="pres">
      <dgm:prSet presAssocID="{D3A02A71-C014-DD49-9AB7-414370309CA9}" presName="node" presStyleLbl="node1" presStyleIdx="2" presStyleCnt="6">
        <dgm:presLayoutVars>
          <dgm:bulletEnabled val="1"/>
        </dgm:presLayoutVars>
      </dgm:prSet>
      <dgm:spPr/>
      <dgm:t>
        <a:bodyPr/>
        <a:lstStyle/>
        <a:p>
          <a:endParaRPr lang="en-US"/>
        </a:p>
      </dgm:t>
    </dgm:pt>
    <dgm:pt modelId="{64309BBE-B08D-214E-AAB1-F4EF7F7F6612}" type="pres">
      <dgm:prSet presAssocID="{BA996EF9-623F-C04A-B95E-894E5AAFA0C3}" presName="parTrans" presStyleLbl="sibTrans2D1" presStyleIdx="3" presStyleCnt="6" custAng="10800000"/>
      <dgm:spPr/>
      <dgm:t>
        <a:bodyPr/>
        <a:lstStyle/>
        <a:p>
          <a:endParaRPr lang="en-US"/>
        </a:p>
      </dgm:t>
    </dgm:pt>
    <dgm:pt modelId="{AD45A8B1-9D5A-654B-A2CA-21387B57BAF1}" type="pres">
      <dgm:prSet presAssocID="{BA996EF9-623F-C04A-B95E-894E5AAFA0C3}" presName="connectorText" presStyleLbl="sibTrans2D1" presStyleIdx="3" presStyleCnt="6"/>
      <dgm:spPr/>
      <dgm:t>
        <a:bodyPr/>
        <a:lstStyle/>
        <a:p>
          <a:endParaRPr lang="en-US"/>
        </a:p>
      </dgm:t>
    </dgm:pt>
    <dgm:pt modelId="{85FC0BFD-8FF9-B14B-A098-ADFADABC3FBC}" type="pres">
      <dgm:prSet presAssocID="{6AD7ACC1-DA02-D647-BB05-E9008553489B}" presName="node" presStyleLbl="node1" presStyleIdx="3" presStyleCnt="6">
        <dgm:presLayoutVars>
          <dgm:bulletEnabled val="1"/>
        </dgm:presLayoutVars>
      </dgm:prSet>
      <dgm:spPr/>
      <dgm:t>
        <a:bodyPr/>
        <a:lstStyle/>
        <a:p>
          <a:endParaRPr lang="en-US"/>
        </a:p>
      </dgm:t>
    </dgm:pt>
    <dgm:pt modelId="{4564A4E9-E069-0546-8FA3-81121BF6259B}" type="pres">
      <dgm:prSet presAssocID="{4F9B4BCC-894D-7E4B-81A6-AFDA96533BB8}" presName="parTrans" presStyleLbl="sibTrans2D1" presStyleIdx="4" presStyleCnt="6" custAng="10690785"/>
      <dgm:spPr/>
      <dgm:t>
        <a:bodyPr/>
        <a:lstStyle/>
        <a:p>
          <a:endParaRPr lang="en-US"/>
        </a:p>
      </dgm:t>
    </dgm:pt>
    <dgm:pt modelId="{38547E00-9194-E441-B65A-1EB8E2A3611E}" type="pres">
      <dgm:prSet presAssocID="{4F9B4BCC-894D-7E4B-81A6-AFDA96533BB8}" presName="connectorText" presStyleLbl="sibTrans2D1" presStyleIdx="4" presStyleCnt="6"/>
      <dgm:spPr/>
      <dgm:t>
        <a:bodyPr/>
        <a:lstStyle/>
        <a:p>
          <a:endParaRPr lang="en-US"/>
        </a:p>
      </dgm:t>
    </dgm:pt>
    <dgm:pt modelId="{4E356C13-F8BF-414F-BF7E-6B7383CDC76C}" type="pres">
      <dgm:prSet presAssocID="{8554DC3A-BB48-444D-B6B9-C882B8699A83}" presName="node" presStyleLbl="node1" presStyleIdx="4" presStyleCnt="6">
        <dgm:presLayoutVars>
          <dgm:bulletEnabled val="1"/>
        </dgm:presLayoutVars>
      </dgm:prSet>
      <dgm:spPr/>
      <dgm:t>
        <a:bodyPr/>
        <a:lstStyle/>
        <a:p>
          <a:endParaRPr lang="en-US"/>
        </a:p>
      </dgm:t>
    </dgm:pt>
    <dgm:pt modelId="{62B9DD57-6255-5D44-A4ED-A8D1A47F2F82}" type="pres">
      <dgm:prSet presAssocID="{41E74701-FDAA-704F-838E-AD3E6516655B}" presName="parTrans" presStyleLbl="sibTrans2D1" presStyleIdx="5" presStyleCnt="6" custAng="10603803"/>
      <dgm:spPr/>
      <dgm:t>
        <a:bodyPr/>
        <a:lstStyle/>
        <a:p>
          <a:endParaRPr lang="en-US"/>
        </a:p>
      </dgm:t>
    </dgm:pt>
    <dgm:pt modelId="{9E5041D0-1AF6-4F41-A296-5B0E78A3B3D2}" type="pres">
      <dgm:prSet presAssocID="{41E74701-FDAA-704F-838E-AD3E6516655B}" presName="connectorText" presStyleLbl="sibTrans2D1" presStyleIdx="5" presStyleCnt="6"/>
      <dgm:spPr/>
      <dgm:t>
        <a:bodyPr/>
        <a:lstStyle/>
        <a:p>
          <a:endParaRPr lang="en-US"/>
        </a:p>
      </dgm:t>
    </dgm:pt>
    <dgm:pt modelId="{2B969AE8-F2EA-F64F-98F2-0FF18A319AE2}" type="pres">
      <dgm:prSet presAssocID="{0A48CA6C-68C4-F448-B13B-9C8034303E84}" presName="node" presStyleLbl="node1" presStyleIdx="5" presStyleCnt="6">
        <dgm:presLayoutVars>
          <dgm:bulletEnabled val="1"/>
        </dgm:presLayoutVars>
      </dgm:prSet>
      <dgm:spPr/>
      <dgm:t>
        <a:bodyPr/>
        <a:lstStyle/>
        <a:p>
          <a:endParaRPr lang="en-US"/>
        </a:p>
      </dgm:t>
    </dgm:pt>
  </dgm:ptLst>
  <dgm:cxnLst>
    <dgm:cxn modelId="{903C3309-A1DF-4AC5-99A6-5CDE164DDF83}" type="presOf" srcId="{BA996EF9-623F-C04A-B95E-894E5AAFA0C3}" destId="{64309BBE-B08D-214E-AAB1-F4EF7F7F6612}" srcOrd="0" destOrd="0" presId="urn:microsoft.com/office/officeart/2005/8/layout/radial5"/>
    <dgm:cxn modelId="{BCCECA73-D7B8-A64A-94C2-6BFD8BBF0C71}" srcId="{6E08DCDA-8E45-EC4B-82AD-75CBB4B9AE0D}" destId="{0A48CA6C-68C4-F448-B13B-9C8034303E84}" srcOrd="5" destOrd="0" parTransId="{41E74701-FDAA-704F-838E-AD3E6516655B}" sibTransId="{F7F26181-DF13-3044-9DD3-9892BF41EBA9}"/>
    <dgm:cxn modelId="{AEDE04CE-3A56-4438-800C-E73F2E2E19CE}" type="presOf" srcId="{6F8C5E5B-909C-584E-BE9D-B63CA1BCC2CD}" destId="{1CB3EB51-91AB-3E40-A345-57818554DE63}" srcOrd="0" destOrd="0" presId="urn:microsoft.com/office/officeart/2005/8/layout/radial5"/>
    <dgm:cxn modelId="{FBE40933-F997-4B43-AE92-A05DB3DF7679}" type="presOf" srcId="{6E08DCDA-8E45-EC4B-82AD-75CBB4B9AE0D}" destId="{EE5C22EA-FD44-7E4D-9E73-F6D40DDD28A5}" srcOrd="0" destOrd="0" presId="urn:microsoft.com/office/officeart/2005/8/layout/radial5"/>
    <dgm:cxn modelId="{DCF3198C-B7D9-4E21-A54E-3F860BEC2812}" type="presOf" srcId="{4F9B4BCC-894D-7E4B-81A6-AFDA96533BB8}" destId="{38547E00-9194-E441-B65A-1EB8E2A3611E}" srcOrd="1" destOrd="0" presId="urn:microsoft.com/office/officeart/2005/8/layout/radial5"/>
    <dgm:cxn modelId="{B02063BD-7A03-834B-B6A3-E9E14112B23D}" srcId="{6E08DCDA-8E45-EC4B-82AD-75CBB4B9AE0D}" destId="{D3A02A71-C014-DD49-9AB7-414370309CA9}" srcOrd="2" destOrd="0" parTransId="{C4F9CD8F-7DDE-BF47-868D-D2E12ABC6C37}" sibTransId="{859A7D02-588B-7340-B6A1-0FE98B17437C}"/>
    <dgm:cxn modelId="{BA582340-2EF3-43AB-BA94-DA02E960997A}" type="presOf" srcId="{1DD5677A-F751-2E49-B6BC-DCF545450E54}" destId="{1A9EB615-F0E8-C646-BC91-63330E7EEC3F}" srcOrd="0" destOrd="0" presId="urn:microsoft.com/office/officeart/2005/8/layout/radial5"/>
    <dgm:cxn modelId="{9EE62E68-A971-4FC5-92A2-BA073317E422}" type="presOf" srcId="{0A48CA6C-68C4-F448-B13B-9C8034303E84}" destId="{2B969AE8-F2EA-F64F-98F2-0FF18A319AE2}" srcOrd="0" destOrd="0" presId="urn:microsoft.com/office/officeart/2005/8/layout/radial5"/>
    <dgm:cxn modelId="{E005DDAE-2FB4-480F-A4ED-EA3F42CD27F3}" type="presOf" srcId="{6AD7ACC1-DA02-D647-BB05-E9008553489B}" destId="{85FC0BFD-8FF9-B14B-A098-ADFADABC3FBC}" srcOrd="0" destOrd="0" presId="urn:microsoft.com/office/officeart/2005/8/layout/radial5"/>
    <dgm:cxn modelId="{C0069204-8C09-9D4E-9852-5422A491827E}" srcId="{6E08DCDA-8E45-EC4B-82AD-75CBB4B9AE0D}" destId="{6AD7ACC1-DA02-D647-BB05-E9008553489B}" srcOrd="3" destOrd="0" parTransId="{BA996EF9-623F-C04A-B95E-894E5AAFA0C3}" sibTransId="{E400F15C-8034-724F-84A7-04F14D9BDB3F}"/>
    <dgm:cxn modelId="{21790567-0F50-4506-BC83-8B16F3C46AFC}" type="presOf" srcId="{D3A02A71-C014-DD49-9AB7-414370309CA9}" destId="{E58B3210-AA2A-BF46-99EB-D2C2735424CD}" srcOrd="0" destOrd="0" presId="urn:microsoft.com/office/officeart/2005/8/layout/radial5"/>
    <dgm:cxn modelId="{A2EA4798-07A4-4B31-A53B-C4CD5CAFFE17}" type="presOf" srcId="{4F9B4BCC-894D-7E4B-81A6-AFDA96533BB8}" destId="{4564A4E9-E069-0546-8FA3-81121BF6259B}" srcOrd="0" destOrd="0" presId="urn:microsoft.com/office/officeart/2005/8/layout/radial5"/>
    <dgm:cxn modelId="{6EC7A9F5-1B0E-4A0D-BE0A-9EE5055F3613}" type="presOf" srcId="{C4F9CD8F-7DDE-BF47-868D-D2E12ABC6C37}" destId="{34B28FEE-7470-5044-8A72-4F4F66425ECE}" srcOrd="1" destOrd="0" presId="urn:microsoft.com/office/officeart/2005/8/layout/radial5"/>
    <dgm:cxn modelId="{02657F48-63C1-4779-B45F-C55CDA927633}" type="presOf" srcId="{BA996EF9-623F-C04A-B95E-894E5AAFA0C3}" destId="{AD45A8B1-9D5A-654B-A2CA-21387B57BAF1}" srcOrd="1" destOrd="0" presId="urn:microsoft.com/office/officeart/2005/8/layout/radial5"/>
    <dgm:cxn modelId="{EFD8223F-6D74-48BD-99C5-12AEE2917A1C}" type="presOf" srcId="{1CFB0CDC-BAC1-AE48-BA22-5DA8D32A38D6}" destId="{5C102C8F-51EA-FD47-B682-F0DD7AD34439}" srcOrd="1" destOrd="0" presId="urn:microsoft.com/office/officeart/2005/8/layout/radial5"/>
    <dgm:cxn modelId="{8F7E6326-3D0F-44E3-A777-23E7877A9ED6}" type="presOf" srcId="{1CFB0CDC-BAC1-AE48-BA22-5DA8D32A38D6}" destId="{E1578455-50C3-D14D-8D16-AE2AAE2A4797}" srcOrd="0" destOrd="0" presId="urn:microsoft.com/office/officeart/2005/8/layout/radial5"/>
    <dgm:cxn modelId="{1BD43A40-7A12-439F-8BC7-22C87817F5F4}" type="presOf" srcId="{10B3C10C-AA36-D549-BC5C-D2F79B25B25A}" destId="{BDEF9AAE-45AF-814F-A207-FFE4C70A6172}" srcOrd="0" destOrd="0" presId="urn:microsoft.com/office/officeart/2005/8/layout/radial5"/>
    <dgm:cxn modelId="{26653023-D3FD-B340-8CA2-A67F0C147E6F}" srcId="{6E08DCDA-8E45-EC4B-82AD-75CBB4B9AE0D}" destId="{8554DC3A-BB48-444D-B6B9-C882B8699A83}" srcOrd="4" destOrd="0" parTransId="{4F9B4BCC-894D-7E4B-81A6-AFDA96533BB8}" sibTransId="{83F68CD4-5E89-EA46-A2DA-60A06E0F5DE9}"/>
    <dgm:cxn modelId="{D9AB0CEA-60FB-4E2A-85A5-28FA4723E7D0}" type="presOf" srcId="{41E74701-FDAA-704F-838E-AD3E6516655B}" destId="{9E5041D0-1AF6-4F41-A296-5B0E78A3B3D2}" srcOrd="1" destOrd="0" presId="urn:microsoft.com/office/officeart/2005/8/layout/radial5"/>
    <dgm:cxn modelId="{1F309820-8C0D-4278-AC69-D4E08620FF29}" type="presOf" srcId="{41E74701-FDAA-704F-838E-AD3E6516655B}" destId="{62B9DD57-6255-5D44-A4ED-A8D1A47F2F82}" srcOrd="0" destOrd="0" presId="urn:microsoft.com/office/officeart/2005/8/layout/radial5"/>
    <dgm:cxn modelId="{912B7D4B-6328-4028-A7A8-B5F4DFD660C9}" type="presOf" srcId="{8554DC3A-BB48-444D-B6B9-C882B8699A83}" destId="{4E356C13-F8BF-414F-BF7E-6B7383CDC76C}" srcOrd="0" destOrd="0" presId="urn:microsoft.com/office/officeart/2005/8/layout/radial5"/>
    <dgm:cxn modelId="{5F9EBD15-52F4-5243-B473-BFCCA3DF75E4}" srcId="{10B3C10C-AA36-D549-BC5C-D2F79B25B25A}" destId="{6E08DCDA-8E45-EC4B-82AD-75CBB4B9AE0D}" srcOrd="0" destOrd="0" parTransId="{3B29A69C-7CD0-2347-934B-E3D81101DF3E}" sibTransId="{D656B8F2-E554-7245-9020-44B6A9DAD08E}"/>
    <dgm:cxn modelId="{4ED4B6AC-B3E8-4F66-81B8-364DBA97BD26}" type="presOf" srcId="{6F8C5E5B-909C-584E-BE9D-B63CA1BCC2CD}" destId="{EBE2E7EC-298B-9545-82D5-FE7DEF7EE246}" srcOrd="1" destOrd="0" presId="urn:microsoft.com/office/officeart/2005/8/layout/radial5"/>
    <dgm:cxn modelId="{0EF27C39-C212-4DFF-9997-F85C0414788F}" type="presOf" srcId="{94C84887-2729-074F-BD1C-28797ADB806C}" destId="{24C348AE-9E0F-6E47-A42B-B738FAB41A49}" srcOrd="0" destOrd="0" presId="urn:microsoft.com/office/officeart/2005/8/layout/radial5"/>
    <dgm:cxn modelId="{3D631AF3-4EF1-984A-B269-B217E4AEB48B}" srcId="{6E08DCDA-8E45-EC4B-82AD-75CBB4B9AE0D}" destId="{94C84887-2729-074F-BD1C-28797ADB806C}" srcOrd="1" destOrd="0" parTransId="{6F8C5E5B-909C-584E-BE9D-B63CA1BCC2CD}" sibTransId="{F707849C-B6A0-AD47-ABB1-F8F33B2D693D}"/>
    <dgm:cxn modelId="{0F1804E9-8506-CB45-B9D3-1EB3A143AE04}" srcId="{6E08DCDA-8E45-EC4B-82AD-75CBB4B9AE0D}" destId="{1DD5677A-F751-2E49-B6BC-DCF545450E54}" srcOrd="0" destOrd="0" parTransId="{1CFB0CDC-BAC1-AE48-BA22-5DA8D32A38D6}" sibTransId="{8507624D-C4A5-FA44-906A-BA93A32FE66B}"/>
    <dgm:cxn modelId="{5F1919CA-2E65-47D1-8A5A-A541FA39E63E}" type="presOf" srcId="{C4F9CD8F-7DDE-BF47-868D-D2E12ABC6C37}" destId="{69B3A66D-55F0-EF4E-B74C-0A8FDBFFF18B}" srcOrd="0" destOrd="0" presId="urn:microsoft.com/office/officeart/2005/8/layout/radial5"/>
    <dgm:cxn modelId="{E98B9240-2848-4BFA-880A-94E9FFBB6A9B}" type="presParOf" srcId="{BDEF9AAE-45AF-814F-A207-FFE4C70A6172}" destId="{EE5C22EA-FD44-7E4D-9E73-F6D40DDD28A5}" srcOrd="0" destOrd="0" presId="urn:microsoft.com/office/officeart/2005/8/layout/radial5"/>
    <dgm:cxn modelId="{730FA398-5985-4797-B09B-9179D4283957}" type="presParOf" srcId="{BDEF9AAE-45AF-814F-A207-FFE4C70A6172}" destId="{E1578455-50C3-D14D-8D16-AE2AAE2A4797}" srcOrd="1" destOrd="0" presId="urn:microsoft.com/office/officeart/2005/8/layout/radial5"/>
    <dgm:cxn modelId="{E59EC8B6-1EDB-4622-9C2C-69858E4F7677}" type="presParOf" srcId="{E1578455-50C3-D14D-8D16-AE2AAE2A4797}" destId="{5C102C8F-51EA-FD47-B682-F0DD7AD34439}" srcOrd="0" destOrd="0" presId="urn:microsoft.com/office/officeart/2005/8/layout/radial5"/>
    <dgm:cxn modelId="{E25178A5-0D2F-4F15-A275-5C6D4AC1285D}" type="presParOf" srcId="{BDEF9AAE-45AF-814F-A207-FFE4C70A6172}" destId="{1A9EB615-F0E8-C646-BC91-63330E7EEC3F}" srcOrd="2" destOrd="0" presId="urn:microsoft.com/office/officeart/2005/8/layout/radial5"/>
    <dgm:cxn modelId="{D42B3ECB-B727-4CB5-92D1-BEB54E4FBAA5}" type="presParOf" srcId="{BDEF9AAE-45AF-814F-A207-FFE4C70A6172}" destId="{1CB3EB51-91AB-3E40-A345-57818554DE63}" srcOrd="3" destOrd="0" presId="urn:microsoft.com/office/officeart/2005/8/layout/radial5"/>
    <dgm:cxn modelId="{B08F319A-6F58-43E1-B994-0AA651011EAC}" type="presParOf" srcId="{1CB3EB51-91AB-3E40-A345-57818554DE63}" destId="{EBE2E7EC-298B-9545-82D5-FE7DEF7EE246}" srcOrd="0" destOrd="0" presId="urn:microsoft.com/office/officeart/2005/8/layout/radial5"/>
    <dgm:cxn modelId="{30238882-DA0C-467A-8BAA-B63877B8A51B}" type="presParOf" srcId="{BDEF9AAE-45AF-814F-A207-FFE4C70A6172}" destId="{24C348AE-9E0F-6E47-A42B-B738FAB41A49}" srcOrd="4" destOrd="0" presId="urn:microsoft.com/office/officeart/2005/8/layout/radial5"/>
    <dgm:cxn modelId="{A6806171-A224-44CB-8249-A9595C88DE9C}" type="presParOf" srcId="{BDEF9AAE-45AF-814F-A207-FFE4C70A6172}" destId="{69B3A66D-55F0-EF4E-B74C-0A8FDBFFF18B}" srcOrd="5" destOrd="0" presId="urn:microsoft.com/office/officeart/2005/8/layout/radial5"/>
    <dgm:cxn modelId="{7C3105B9-FF14-43E6-A518-136C632569CC}" type="presParOf" srcId="{69B3A66D-55F0-EF4E-B74C-0A8FDBFFF18B}" destId="{34B28FEE-7470-5044-8A72-4F4F66425ECE}" srcOrd="0" destOrd="0" presId="urn:microsoft.com/office/officeart/2005/8/layout/radial5"/>
    <dgm:cxn modelId="{114A4856-0166-4F1A-9080-E3F95EFC82CE}" type="presParOf" srcId="{BDEF9AAE-45AF-814F-A207-FFE4C70A6172}" destId="{E58B3210-AA2A-BF46-99EB-D2C2735424CD}" srcOrd="6" destOrd="0" presId="urn:microsoft.com/office/officeart/2005/8/layout/radial5"/>
    <dgm:cxn modelId="{8131D733-4A2A-4DA4-A77A-FC9208A842AC}" type="presParOf" srcId="{BDEF9AAE-45AF-814F-A207-FFE4C70A6172}" destId="{64309BBE-B08D-214E-AAB1-F4EF7F7F6612}" srcOrd="7" destOrd="0" presId="urn:microsoft.com/office/officeart/2005/8/layout/radial5"/>
    <dgm:cxn modelId="{40D4596B-01D0-42DD-86E8-44A1D2FFEA0C}" type="presParOf" srcId="{64309BBE-B08D-214E-AAB1-F4EF7F7F6612}" destId="{AD45A8B1-9D5A-654B-A2CA-21387B57BAF1}" srcOrd="0" destOrd="0" presId="urn:microsoft.com/office/officeart/2005/8/layout/radial5"/>
    <dgm:cxn modelId="{080D7F07-10BB-4DC1-B0D9-C7E0823A7468}" type="presParOf" srcId="{BDEF9AAE-45AF-814F-A207-FFE4C70A6172}" destId="{85FC0BFD-8FF9-B14B-A098-ADFADABC3FBC}" srcOrd="8" destOrd="0" presId="urn:microsoft.com/office/officeart/2005/8/layout/radial5"/>
    <dgm:cxn modelId="{8FE97420-28C4-4637-B00C-6B468546E01E}" type="presParOf" srcId="{BDEF9AAE-45AF-814F-A207-FFE4C70A6172}" destId="{4564A4E9-E069-0546-8FA3-81121BF6259B}" srcOrd="9" destOrd="0" presId="urn:microsoft.com/office/officeart/2005/8/layout/radial5"/>
    <dgm:cxn modelId="{F47D4466-1BE4-49A9-BC61-671915A8F6AB}" type="presParOf" srcId="{4564A4E9-E069-0546-8FA3-81121BF6259B}" destId="{38547E00-9194-E441-B65A-1EB8E2A3611E}" srcOrd="0" destOrd="0" presId="urn:microsoft.com/office/officeart/2005/8/layout/radial5"/>
    <dgm:cxn modelId="{2656C391-4F3E-421C-BB56-5EDA1581602C}" type="presParOf" srcId="{BDEF9AAE-45AF-814F-A207-FFE4C70A6172}" destId="{4E356C13-F8BF-414F-BF7E-6B7383CDC76C}" srcOrd="10" destOrd="0" presId="urn:microsoft.com/office/officeart/2005/8/layout/radial5"/>
    <dgm:cxn modelId="{B56DC87C-ABA8-4364-9BB7-4C99200A0229}" type="presParOf" srcId="{BDEF9AAE-45AF-814F-A207-FFE4C70A6172}" destId="{62B9DD57-6255-5D44-A4ED-A8D1A47F2F82}" srcOrd="11" destOrd="0" presId="urn:microsoft.com/office/officeart/2005/8/layout/radial5"/>
    <dgm:cxn modelId="{A29D5BBC-D0C2-4369-9FDF-E8CED1339CEF}" type="presParOf" srcId="{62B9DD57-6255-5D44-A4ED-A8D1A47F2F82}" destId="{9E5041D0-1AF6-4F41-A296-5B0E78A3B3D2}" srcOrd="0" destOrd="0" presId="urn:microsoft.com/office/officeart/2005/8/layout/radial5"/>
    <dgm:cxn modelId="{CBEB922B-8724-4299-BAC2-6214E672685D}" type="presParOf" srcId="{BDEF9AAE-45AF-814F-A207-FFE4C70A6172}" destId="{2B969AE8-F2EA-F64F-98F2-0FF18A319AE2}"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C22EA-FD44-7E4D-9E73-F6D40DDD28A5}">
      <dsp:nvSpPr>
        <dsp:cNvPr id="0" name=""/>
        <dsp:cNvSpPr/>
      </dsp:nvSpPr>
      <dsp:spPr>
        <a:xfrm>
          <a:off x="2621534" y="1514780"/>
          <a:ext cx="1079126" cy="1079126"/>
        </a:xfrm>
        <a:prstGeom prst="ellipse">
          <a:avLst/>
        </a:prstGeom>
        <a:solidFill>
          <a:srgbClr val="FFFFFF"/>
        </a:solidFill>
        <a:ln w="19050" cmpd="sng">
          <a:solidFill>
            <a:srgbClr val="FF66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latin typeface="+mn-lt"/>
              <a:cs typeface="Optima"/>
            </a:rPr>
            <a:t>CDS</a:t>
          </a:r>
          <a:endParaRPr lang="en-US" sz="2800" kern="1200" dirty="0">
            <a:latin typeface="+mn-lt"/>
            <a:cs typeface="Optima"/>
          </a:endParaRPr>
        </a:p>
      </dsp:txBody>
      <dsp:txXfrm>
        <a:off x="2779568" y="1672814"/>
        <a:ext cx="763058" cy="763058"/>
      </dsp:txXfrm>
    </dsp:sp>
    <dsp:sp modelId="{E1578455-50C3-D14D-8D16-AE2AAE2A4797}">
      <dsp:nvSpPr>
        <dsp:cNvPr id="0" name=""/>
        <dsp:cNvSpPr/>
      </dsp:nvSpPr>
      <dsp:spPr>
        <a:xfrm rot="5591353">
          <a:off x="3087712" y="1121791"/>
          <a:ext cx="230248" cy="366902"/>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latin typeface="Optima"/>
            <a:cs typeface="Optima"/>
          </a:endParaRPr>
        </a:p>
      </dsp:txBody>
      <dsp:txXfrm>
        <a:off x="3124170" y="1160687"/>
        <a:ext cx="161174" cy="220142"/>
      </dsp:txXfrm>
    </dsp:sp>
    <dsp:sp modelId="{1A9EB615-F0E8-C646-BC91-63330E7EEC3F}">
      <dsp:nvSpPr>
        <dsp:cNvPr id="0" name=""/>
        <dsp:cNvSpPr/>
      </dsp:nvSpPr>
      <dsp:spPr>
        <a:xfrm>
          <a:off x="2705738" y="3566"/>
          <a:ext cx="1079126" cy="1079126"/>
        </a:xfrm>
        <a:prstGeom prst="ellipse">
          <a:avLst/>
        </a:prstGeom>
        <a:solidFill>
          <a:srgbClr val="FFFFFF"/>
        </a:solidFill>
        <a:ln w="19050" cmpd="sng">
          <a:solidFill>
            <a:schemeClr val="tx1">
              <a:lumMod val="50000"/>
              <a:lumOff val="5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latin typeface="+mn-lt"/>
              <a:cs typeface="Optima"/>
            </a:rPr>
            <a:t>Business</a:t>
          </a:r>
          <a:r>
            <a:rPr lang="en-US" sz="1500" kern="1200" dirty="0">
              <a:latin typeface="Optima"/>
              <a:cs typeface="Optima"/>
            </a:rPr>
            <a:t> </a:t>
          </a:r>
          <a:r>
            <a:rPr lang="en-US" sz="1500" kern="1200" dirty="0">
              <a:latin typeface="+mn-lt"/>
              <a:cs typeface="Optima"/>
            </a:rPr>
            <a:t>Logic</a:t>
          </a:r>
        </a:p>
      </dsp:txBody>
      <dsp:txXfrm>
        <a:off x="2863772" y="161600"/>
        <a:ext cx="763058" cy="763058"/>
      </dsp:txXfrm>
    </dsp:sp>
    <dsp:sp modelId="{1CB3EB51-91AB-3E40-A345-57818554DE63}">
      <dsp:nvSpPr>
        <dsp:cNvPr id="0" name=""/>
        <dsp:cNvSpPr/>
      </dsp:nvSpPr>
      <dsp:spPr>
        <a:xfrm rot="9039445">
          <a:off x="3716932" y="1496704"/>
          <a:ext cx="267952" cy="366902"/>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latin typeface="Optima"/>
            <a:cs typeface="Optima"/>
          </a:endParaRPr>
        </a:p>
      </dsp:txBody>
      <dsp:txXfrm>
        <a:off x="3792161" y="1550388"/>
        <a:ext cx="187566" cy="220142"/>
      </dsp:txXfrm>
    </dsp:sp>
    <dsp:sp modelId="{24C348AE-9E0F-6E47-A42B-B738FAB41A49}">
      <dsp:nvSpPr>
        <dsp:cNvPr id="0" name=""/>
        <dsp:cNvSpPr/>
      </dsp:nvSpPr>
      <dsp:spPr>
        <a:xfrm>
          <a:off x="4014488" y="759173"/>
          <a:ext cx="1079126" cy="1079126"/>
        </a:xfrm>
        <a:prstGeom prst="ellipse">
          <a:avLst/>
        </a:prstGeom>
        <a:solidFill>
          <a:srgbClr val="FFFFFF"/>
        </a:solidFill>
        <a:ln w="19050" cmpd="sng">
          <a:solidFill>
            <a:srgbClr val="3366FF"/>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latin typeface="+mn-lt"/>
              <a:cs typeface="Optima"/>
            </a:rPr>
            <a:t>Analytics</a:t>
          </a:r>
        </a:p>
      </dsp:txBody>
      <dsp:txXfrm>
        <a:off x="4172522" y="917207"/>
        <a:ext cx="763058" cy="763058"/>
      </dsp:txXfrm>
    </dsp:sp>
    <dsp:sp modelId="{69B3A66D-55F0-EF4E-B74C-0A8FDBFFF18B}">
      <dsp:nvSpPr>
        <dsp:cNvPr id="0" name=""/>
        <dsp:cNvSpPr/>
      </dsp:nvSpPr>
      <dsp:spPr>
        <a:xfrm rot="12612451">
          <a:off x="3716932" y="2245080"/>
          <a:ext cx="267952" cy="366902"/>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latin typeface="Optima"/>
            <a:cs typeface="Optima"/>
          </a:endParaRPr>
        </a:p>
      </dsp:txBody>
      <dsp:txXfrm>
        <a:off x="3791860" y="2338682"/>
        <a:ext cx="187566" cy="220142"/>
      </dsp:txXfrm>
    </dsp:sp>
    <dsp:sp modelId="{E58B3210-AA2A-BF46-99EB-D2C2735424CD}">
      <dsp:nvSpPr>
        <dsp:cNvPr id="0" name=""/>
        <dsp:cNvSpPr/>
      </dsp:nvSpPr>
      <dsp:spPr>
        <a:xfrm>
          <a:off x="4014488" y="2270387"/>
          <a:ext cx="1079126" cy="1079126"/>
        </a:xfrm>
        <a:prstGeom prst="ellipse">
          <a:avLst/>
        </a:prstGeom>
        <a:solidFill>
          <a:srgbClr val="FFFFFF"/>
        </a:solidFill>
        <a:ln w="19050" cmpd="sng">
          <a:solidFill>
            <a:schemeClr val="accent4"/>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latin typeface="+mn-lt"/>
              <a:cs typeface="Optima"/>
            </a:rPr>
            <a:t>OData</a:t>
          </a:r>
        </a:p>
      </dsp:txBody>
      <dsp:txXfrm>
        <a:off x="4172522" y="2428421"/>
        <a:ext cx="763058" cy="763058"/>
      </dsp:txXfrm>
    </dsp:sp>
    <dsp:sp modelId="{64309BBE-B08D-214E-AAB1-F4EF7F7F6612}">
      <dsp:nvSpPr>
        <dsp:cNvPr id="0" name=""/>
        <dsp:cNvSpPr/>
      </dsp:nvSpPr>
      <dsp:spPr>
        <a:xfrm rot="16008647">
          <a:off x="3087712" y="2619993"/>
          <a:ext cx="230248" cy="366902"/>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latin typeface="Optima"/>
            <a:cs typeface="Optima"/>
          </a:endParaRPr>
        </a:p>
      </dsp:txBody>
      <dsp:txXfrm>
        <a:off x="3124170" y="2727857"/>
        <a:ext cx="161174" cy="220142"/>
      </dsp:txXfrm>
    </dsp:sp>
    <dsp:sp modelId="{85FC0BFD-8FF9-B14B-A098-ADFADABC3FBC}">
      <dsp:nvSpPr>
        <dsp:cNvPr id="0" name=""/>
        <dsp:cNvSpPr/>
      </dsp:nvSpPr>
      <dsp:spPr>
        <a:xfrm>
          <a:off x="2705738" y="3025994"/>
          <a:ext cx="1079126" cy="1079126"/>
        </a:xfrm>
        <a:prstGeom prst="ellipse">
          <a:avLst/>
        </a:prstGeom>
        <a:solidFill>
          <a:srgbClr val="FFFFFF"/>
        </a:solidFill>
        <a:ln w="19050" cmpd="sng">
          <a:solidFill>
            <a:schemeClr val="accent5"/>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latin typeface="+mn-lt"/>
              <a:cs typeface="Optima"/>
            </a:rPr>
            <a:t>Search</a:t>
          </a:r>
        </a:p>
      </dsp:txBody>
      <dsp:txXfrm>
        <a:off x="2863772" y="3184028"/>
        <a:ext cx="763058" cy="763058"/>
      </dsp:txXfrm>
    </dsp:sp>
    <dsp:sp modelId="{4564A4E9-E069-0546-8FA3-81121BF6259B}">
      <dsp:nvSpPr>
        <dsp:cNvPr id="0" name=""/>
        <dsp:cNvSpPr/>
      </dsp:nvSpPr>
      <dsp:spPr>
        <a:xfrm rot="19590182">
          <a:off x="2458075" y="2245862"/>
          <a:ext cx="190683" cy="366902"/>
        </a:xfrm>
        <a:prstGeom prst="rightArrow">
          <a:avLst>
            <a:gd name="adj1" fmla="val 60000"/>
            <a:gd name="adj2" fmla="val 5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latin typeface="Optima"/>
            <a:cs typeface="Optima"/>
          </a:endParaRPr>
        </a:p>
      </dsp:txBody>
      <dsp:txXfrm rot="10800000">
        <a:off x="2462825" y="2335028"/>
        <a:ext cx="133478" cy="220142"/>
      </dsp:txXfrm>
    </dsp:sp>
    <dsp:sp modelId="{4E356C13-F8BF-414F-BF7E-6B7383CDC76C}">
      <dsp:nvSpPr>
        <dsp:cNvPr id="0" name=""/>
        <dsp:cNvSpPr/>
      </dsp:nvSpPr>
      <dsp:spPr>
        <a:xfrm>
          <a:off x="1396989" y="2270387"/>
          <a:ext cx="1079126" cy="1079126"/>
        </a:xfrm>
        <a:prstGeom prst="ellipse">
          <a:avLst/>
        </a:prstGeom>
        <a:solidFill>
          <a:srgbClr val="FFFFFF"/>
        </a:solidFill>
        <a:ln w="19050" cmpd="sng">
          <a:solidFill>
            <a:schemeClr val="accent6"/>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latin typeface="+mn-lt"/>
              <a:cs typeface="Optima"/>
            </a:rPr>
            <a:t>BI-Tools</a:t>
          </a:r>
        </a:p>
      </dsp:txBody>
      <dsp:txXfrm>
        <a:off x="1555023" y="2428421"/>
        <a:ext cx="763058" cy="763058"/>
      </dsp:txXfrm>
    </dsp:sp>
    <dsp:sp modelId="{62B9DD57-6255-5D44-A4ED-A8D1A47F2F82}">
      <dsp:nvSpPr>
        <dsp:cNvPr id="0" name=""/>
        <dsp:cNvSpPr/>
      </dsp:nvSpPr>
      <dsp:spPr>
        <a:xfrm rot="1704406">
          <a:off x="2458075" y="1495922"/>
          <a:ext cx="190683" cy="366902"/>
        </a:xfrm>
        <a:prstGeom prst="rightArrow">
          <a:avLst>
            <a:gd name="adj1" fmla="val 60000"/>
            <a:gd name="adj2" fmla="val 50000"/>
          </a:avLst>
        </a:prstGeom>
        <a:solidFill>
          <a:schemeClr val="accent1">
            <a:lumMod val="60000"/>
            <a:lumOff val="40000"/>
          </a:schemeClr>
        </a:solidFill>
        <a:ln>
          <a:solidFill>
            <a:srgbClr val="FFD05D"/>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latin typeface="Optima"/>
            <a:cs typeface="Optima"/>
          </a:endParaRPr>
        </a:p>
      </dsp:txBody>
      <dsp:txXfrm rot="10800000">
        <a:off x="2461519" y="1555695"/>
        <a:ext cx="133478" cy="220142"/>
      </dsp:txXfrm>
    </dsp:sp>
    <dsp:sp modelId="{2B969AE8-F2EA-F64F-98F2-0FF18A319AE2}">
      <dsp:nvSpPr>
        <dsp:cNvPr id="0" name=""/>
        <dsp:cNvSpPr/>
      </dsp:nvSpPr>
      <dsp:spPr>
        <a:xfrm>
          <a:off x="1396989" y="759173"/>
          <a:ext cx="1079126" cy="1079126"/>
        </a:xfrm>
        <a:prstGeom prst="ellipse">
          <a:avLst/>
        </a:prstGeom>
        <a:solidFill>
          <a:srgbClr val="FFFFFF"/>
        </a:solidFill>
        <a:ln w="19050" cmpd="sng">
          <a:solidFill>
            <a:schemeClr val="accent1">
              <a:lumMod val="60000"/>
              <a:lumOff val="4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latin typeface="+mn-lt"/>
              <a:cs typeface="Optima"/>
            </a:rPr>
            <a:t>Planning</a:t>
          </a:r>
        </a:p>
      </dsp:txBody>
      <dsp:txXfrm>
        <a:off x="1555023" y="917207"/>
        <a:ext cx="763058" cy="76305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6</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7</a:t>
            </a:fld>
            <a:endParaRPr lang="en-US"/>
          </a:p>
        </p:txBody>
      </p:sp>
    </p:spTree>
    <p:extLst>
      <p:ext uri="{BB962C8B-B14F-4D97-AF65-F5344CB8AC3E}">
        <p14:creationId xmlns:p14="http://schemas.microsoft.com/office/powerpoint/2010/main" val="207238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8</a:t>
            </a:fld>
            <a:endParaRPr lang="en-US"/>
          </a:p>
        </p:txBody>
      </p:sp>
    </p:spTree>
    <p:extLst>
      <p:ext uri="{BB962C8B-B14F-4D97-AF65-F5344CB8AC3E}">
        <p14:creationId xmlns:p14="http://schemas.microsoft.com/office/powerpoint/2010/main" val="48377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help.sap.com/doc/abapdocu_751_index_htm/7.51/en-US/index.htm?file=abencds_annotations.htm"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hyperlink" Target="https://help.sap.com/viewer/8308e6d301d54584a33cd04a9861bc52/2020.000/en-US/8573b810511948c8a99c0672abc159aa.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youtube.com/watch?v=rTsAg_OGh-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api.sap.com/themes/CDSView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 Family of Domain Specific Language</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cxnSp>
        <p:nvCxnSpPr>
          <p:cNvPr id="8" name="Straight Connector 7"/>
          <p:cNvCxnSpPr/>
          <p:nvPr/>
        </p:nvCxnSpPr>
        <p:spPr>
          <a:xfrm>
            <a:off x="5958542" y="3804864"/>
            <a:ext cx="3714" cy="61713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544770" y="3200255"/>
            <a:ext cx="3714" cy="48360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077546" y="4436273"/>
            <a:ext cx="1765706" cy="1767133"/>
            <a:chOff x="6630988" y="1524795"/>
            <a:chExt cx="2362994" cy="2362994"/>
          </a:xfrm>
        </p:grpSpPr>
        <p:sp>
          <p:nvSpPr>
            <p:cNvPr id="11" name="Oval 10"/>
            <p:cNvSpPr/>
            <p:nvPr/>
          </p:nvSpPr>
          <p:spPr bwMode="gray">
            <a:xfrm>
              <a:off x="6630988" y="1524795"/>
              <a:ext cx="2362994" cy="2362994"/>
            </a:xfrm>
            <a:prstGeom prst="ellipse">
              <a:avLst/>
            </a:prstGeom>
            <a:noFill/>
            <a:ln w="12700" algn="ctr">
              <a:solidFill>
                <a:schemeClr val="accent5"/>
              </a:solidFill>
              <a:prstDash val="sysDash"/>
              <a:miter lim="800000"/>
              <a:headEnd/>
              <a:tailEnd/>
            </a:ln>
          </p:spPr>
          <p:txBody>
            <a:bodyPr lIns="89958" tIns="71966" rIns="89958" bIns="71966" rtlCol="0" anchor="ctr"/>
            <a:lstStyle/>
            <a:p>
              <a:pPr algn="ctr" fontAlgn="base">
                <a:spcBef>
                  <a:spcPts val="600"/>
                </a:spcBef>
                <a:spcAft>
                  <a:spcPct val="0"/>
                </a:spcAft>
                <a:buClr>
                  <a:srgbClr val="F0AB00"/>
                </a:buClr>
                <a:buSzPct val="80000"/>
              </a:pPr>
              <a:r>
                <a:rPr lang="en-US" sz="2000" kern="0" dirty="0">
                  <a:solidFill>
                    <a:srgbClr val="DCD472"/>
                  </a:solidFill>
                  <a:ea typeface="Arial Unicode MS" pitchFamily="34" charset="-128"/>
                  <a:cs typeface="Arial Unicode MS" pitchFamily="34" charset="-128"/>
                </a:rPr>
                <a:t>functions</a:t>
              </a:r>
            </a:p>
          </p:txBody>
        </p:sp>
        <p:sp>
          <p:nvSpPr>
            <p:cNvPr id="12" name="Oval 11"/>
            <p:cNvSpPr/>
            <p:nvPr/>
          </p:nvSpPr>
          <p:spPr bwMode="gray">
            <a:xfrm>
              <a:off x="6783388" y="1677195"/>
              <a:ext cx="2048253" cy="2048253"/>
            </a:xfrm>
            <a:prstGeom prst="ellipse">
              <a:avLst/>
            </a:prstGeom>
            <a:solidFill>
              <a:schemeClr val="accent5"/>
            </a:solidFill>
            <a:ln w="12700" algn="ctr">
              <a:noFill/>
              <a:prstDash val="sysDash"/>
              <a:miter lim="800000"/>
              <a:headEnd/>
              <a:tailEnd/>
            </a:ln>
          </p:spPr>
          <p:txBody>
            <a:bodyPr lIns="0" tIns="0" rIns="0" bIns="0" rtlCol="0" anchor="ctr"/>
            <a:lstStyle/>
            <a:p>
              <a:pPr algn="ctr" fontAlgn="base">
                <a:spcBef>
                  <a:spcPts val="6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QL</a:t>
              </a:r>
              <a:endParaRPr lang="en-US" sz="1050" b="1" kern="0" dirty="0">
                <a:solidFill>
                  <a:schemeClr val="bg1"/>
                </a:solidFill>
                <a:ea typeface="Arial Unicode MS" pitchFamily="34" charset="-128"/>
                <a:cs typeface="Arial Unicode MS" pitchFamily="34" charset="-128"/>
              </a:endParaRPr>
            </a:p>
          </p:txBody>
        </p:sp>
      </p:grpSp>
      <p:grpSp>
        <p:nvGrpSpPr>
          <p:cNvPr id="13" name="Group 12"/>
          <p:cNvGrpSpPr/>
          <p:nvPr/>
        </p:nvGrpSpPr>
        <p:grpSpPr>
          <a:xfrm>
            <a:off x="665632" y="1434549"/>
            <a:ext cx="1765706" cy="1765705"/>
            <a:chOff x="6630988" y="1524795"/>
            <a:chExt cx="2362994" cy="2362994"/>
          </a:xfrm>
        </p:grpSpPr>
        <p:sp>
          <p:nvSpPr>
            <p:cNvPr id="15" name="Oval 14"/>
            <p:cNvSpPr/>
            <p:nvPr/>
          </p:nvSpPr>
          <p:spPr bwMode="gray">
            <a:xfrm>
              <a:off x="6630988" y="1524795"/>
              <a:ext cx="2362994" cy="2362994"/>
            </a:xfrm>
            <a:prstGeom prst="ellipse">
              <a:avLst/>
            </a:prstGeom>
            <a:noFill/>
            <a:ln w="12700" algn="ctr">
              <a:solidFill>
                <a:schemeClr val="accent3"/>
              </a:solidFill>
              <a:prstDash val="sysDash"/>
              <a:miter lim="800000"/>
              <a:headEnd/>
              <a:tailEnd/>
            </a:ln>
          </p:spPr>
          <p:txBody>
            <a:bodyPr lIns="89958" tIns="71966" rIns="89958" bIns="71966" rtlCol="0" anchor="ctr"/>
            <a:lstStyle/>
            <a:p>
              <a:pPr algn="ctr" fontAlgn="base">
                <a:spcBef>
                  <a:spcPts val="600"/>
                </a:spcBef>
                <a:spcAft>
                  <a:spcPct val="0"/>
                </a:spcAft>
                <a:buClr>
                  <a:srgbClr val="F0AB00"/>
                </a:buClr>
                <a:buSzPct val="80000"/>
              </a:pPr>
              <a:r>
                <a:rPr lang="en-US" sz="2000" kern="0" dirty="0">
                  <a:solidFill>
                    <a:srgbClr val="DCD472"/>
                  </a:solidFill>
                  <a:ea typeface="Arial Unicode MS" pitchFamily="34" charset="-128"/>
                  <a:cs typeface="Arial Unicode MS" pitchFamily="34" charset="-128"/>
                </a:rPr>
                <a:t>functions</a:t>
              </a:r>
            </a:p>
          </p:txBody>
        </p:sp>
        <p:sp>
          <p:nvSpPr>
            <p:cNvPr id="16" name="Oval 15"/>
            <p:cNvSpPr/>
            <p:nvPr/>
          </p:nvSpPr>
          <p:spPr bwMode="gray">
            <a:xfrm>
              <a:off x="6783388" y="1677195"/>
              <a:ext cx="2048253" cy="2048253"/>
            </a:xfrm>
            <a:prstGeom prst="ellipse">
              <a:avLst/>
            </a:prstGeom>
            <a:solidFill>
              <a:schemeClr val="accent3"/>
            </a:solidFill>
            <a:ln w="12700" algn="ctr">
              <a:solidFill>
                <a:schemeClr val="accent3"/>
              </a:solidFill>
              <a:prstDash val="sysDash"/>
              <a:miter lim="800000"/>
              <a:headEnd/>
              <a:tailEnd/>
            </a:ln>
          </p:spPr>
          <p:txBody>
            <a:bodyPr lIns="0" tIns="0" rIns="0" bIns="0" rtlCol="0" anchor="ctr"/>
            <a:lstStyle/>
            <a:p>
              <a:pPr algn="ctr" fontAlgn="base">
                <a:spcBef>
                  <a:spcPts val="6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DDL</a:t>
              </a:r>
            </a:p>
          </p:txBody>
        </p:sp>
      </p:grpSp>
      <p:sp>
        <p:nvSpPr>
          <p:cNvPr id="17" name="Rectangle 16"/>
          <p:cNvSpPr/>
          <p:nvPr/>
        </p:nvSpPr>
        <p:spPr>
          <a:xfrm>
            <a:off x="2458984" y="1690658"/>
            <a:ext cx="3695730" cy="1246056"/>
          </a:xfrm>
          <a:prstGeom prst="rect">
            <a:avLst/>
          </a:prstGeom>
        </p:spPr>
        <p:txBody>
          <a:bodyPr wrap="square">
            <a:noAutofit/>
          </a:bodyPr>
          <a:lstStyle/>
          <a:p>
            <a:pPr defTabSz="914034" fontAlgn="base">
              <a:spcBef>
                <a:spcPct val="50000"/>
              </a:spcBef>
              <a:spcAft>
                <a:spcPct val="0"/>
              </a:spcAft>
              <a:buClr>
                <a:srgbClr val="F0AB00"/>
              </a:buClr>
              <a:buSzPct val="80000"/>
            </a:pPr>
            <a:r>
              <a:rPr lang="en-GB" sz="1400" kern="0" dirty="0">
                <a:ea typeface="Arial Unicode MS" pitchFamily="34" charset="-128"/>
                <a:cs typeface="Arial"/>
              </a:rPr>
              <a:t>Data modelling and retrieval on a higher semantic level </a:t>
            </a:r>
          </a:p>
          <a:p>
            <a:pPr defTabSz="914034" fontAlgn="base">
              <a:spcBef>
                <a:spcPct val="50000"/>
              </a:spcBef>
              <a:spcAft>
                <a:spcPct val="0"/>
              </a:spcAft>
              <a:buClr>
                <a:srgbClr val="F0AB00"/>
              </a:buClr>
              <a:buSzPct val="80000"/>
            </a:pPr>
            <a:r>
              <a:rPr lang="en-GB" sz="1400" kern="0" dirty="0">
                <a:ea typeface="Arial Unicode MS" pitchFamily="34" charset="-128"/>
                <a:cs typeface="Arial"/>
              </a:rPr>
              <a:t>Extends native SQL leads to higher productivity </a:t>
            </a:r>
          </a:p>
          <a:p>
            <a:pPr algn="ctr" defTabSz="914034" fontAlgn="base">
              <a:spcBef>
                <a:spcPct val="50000"/>
              </a:spcBef>
              <a:spcAft>
                <a:spcPct val="0"/>
              </a:spcAft>
              <a:buClr>
                <a:srgbClr val="F0AB00"/>
              </a:buClr>
              <a:buSzPct val="80000"/>
            </a:pPr>
            <a:endParaRPr lang="en-GB" sz="1600" kern="0" dirty="0">
              <a:solidFill>
                <a:schemeClr val="bg1"/>
              </a:solidFill>
              <a:ea typeface="Arial Unicode MS" pitchFamily="34" charset="-128"/>
              <a:cs typeface="Arial"/>
            </a:endParaRPr>
          </a:p>
        </p:txBody>
      </p:sp>
      <p:sp>
        <p:nvSpPr>
          <p:cNvPr id="18" name="Rectangle 17"/>
          <p:cNvSpPr/>
          <p:nvPr/>
        </p:nvSpPr>
        <p:spPr>
          <a:xfrm>
            <a:off x="1857382" y="4895745"/>
            <a:ext cx="3212734" cy="898432"/>
          </a:xfrm>
          <a:prstGeom prst="rect">
            <a:avLst/>
          </a:prstGeom>
        </p:spPr>
        <p:txBody>
          <a:bodyPr wrap="square">
            <a:noAutofit/>
          </a:bodyPr>
          <a:lstStyle/>
          <a:p>
            <a:pPr algn="r" defTabSz="914034" fontAlgn="base">
              <a:spcBef>
                <a:spcPct val="50000"/>
              </a:spcBef>
              <a:spcAft>
                <a:spcPct val="0"/>
              </a:spcAft>
              <a:buClr>
                <a:srgbClr val="F0AB00"/>
              </a:buClr>
              <a:buSzPct val="80000"/>
            </a:pPr>
            <a:r>
              <a:rPr lang="en-GB" sz="1400" kern="0" dirty="0">
                <a:ea typeface="Arial Unicode MS" pitchFamily="34" charset="-128"/>
                <a:cs typeface="Arial"/>
              </a:rPr>
              <a:t>Consume CDS entities via</a:t>
            </a:r>
            <a:br>
              <a:rPr lang="en-GB" sz="1400" kern="0" dirty="0">
                <a:ea typeface="Arial Unicode MS" pitchFamily="34" charset="-128"/>
                <a:cs typeface="Arial"/>
              </a:rPr>
            </a:br>
            <a:r>
              <a:rPr lang="en-GB" sz="1400" kern="0" dirty="0">
                <a:ea typeface="Arial Unicode MS" pitchFamily="34" charset="-128"/>
                <a:cs typeface="Arial"/>
              </a:rPr>
              <a:t>Open SQL in ABAP</a:t>
            </a:r>
          </a:p>
          <a:p>
            <a:pPr algn="r" defTabSz="914034" fontAlgn="base">
              <a:spcBef>
                <a:spcPct val="50000"/>
              </a:spcBef>
              <a:spcAft>
                <a:spcPct val="0"/>
              </a:spcAft>
              <a:buClr>
                <a:srgbClr val="F0AB00"/>
              </a:buClr>
              <a:buSzPct val="80000"/>
            </a:pPr>
            <a:r>
              <a:rPr lang="en-GB" sz="1400" kern="0" dirty="0">
                <a:ea typeface="Arial Unicode MS" pitchFamily="34" charset="-128"/>
                <a:cs typeface="Arial"/>
              </a:rPr>
              <a:t>Fully transparent SQL extensions</a:t>
            </a:r>
          </a:p>
        </p:txBody>
      </p:sp>
      <p:sp>
        <p:nvSpPr>
          <p:cNvPr id="19" name="Rounded Rectangle 18"/>
          <p:cNvSpPr/>
          <p:nvPr/>
        </p:nvSpPr>
        <p:spPr bwMode="gray">
          <a:xfrm>
            <a:off x="653280" y="3683866"/>
            <a:ext cx="3526368" cy="464733"/>
          </a:xfrm>
          <a:prstGeom prst="roundRect">
            <a:avLst>
              <a:gd name="adj" fmla="val 50000"/>
            </a:avLst>
          </a:prstGeom>
          <a:solidFill>
            <a:schemeClr val="accent3"/>
          </a:solidFill>
          <a:ln w="6350" algn="ctr">
            <a:noFill/>
            <a:miter lim="800000"/>
            <a:headEnd/>
            <a:tailEnd/>
          </a:ln>
        </p:spPr>
        <p:txBody>
          <a:bodyPr lIns="179916" tIns="71966" rIns="89958" bIns="71966" rtlCol="0" anchor="ctr"/>
          <a:lstStyle/>
          <a:p>
            <a:pPr algn="ctr" defTabSz="914034" fontAlgn="base">
              <a:spcBef>
                <a:spcPct val="50000"/>
              </a:spcBef>
              <a:spcAft>
                <a:spcPct val="0"/>
              </a:spcAft>
              <a:buClr>
                <a:srgbClr val="F0AB00"/>
              </a:buClr>
              <a:buSzPct val="80000"/>
            </a:pPr>
            <a:r>
              <a:rPr lang="en-GB" sz="1600" kern="0" dirty="0">
                <a:solidFill>
                  <a:schemeClr val="bg1"/>
                </a:solidFill>
                <a:ea typeface="Arial Unicode MS" pitchFamily="34" charset="-128"/>
                <a:cs typeface="Arial Unicode MS" pitchFamily="34" charset="-128"/>
              </a:rPr>
              <a:t>Data Definition Language</a:t>
            </a:r>
          </a:p>
        </p:txBody>
      </p:sp>
      <p:sp>
        <p:nvSpPr>
          <p:cNvPr id="20" name="Rounded Rectangle 19"/>
          <p:cNvSpPr/>
          <p:nvPr/>
        </p:nvSpPr>
        <p:spPr bwMode="gray">
          <a:xfrm>
            <a:off x="7741146" y="3683866"/>
            <a:ext cx="3526368" cy="464733"/>
          </a:xfrm>
          <a:prstGeom prst="roundRect">
            <a:avLst>
              <a:gd name="adj" fmla="val 50000"/>
            </a:avLst>
          </a:prstGeom>
          <a:solidFill>
            <a:schemeClr val="accent6">
              <a:lumMod val="50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600" kern="0" dirty="0">
                <a:solidFill>
                  <a:schemeClr val="bg1"/>
                </a:solidFill>
                <a:ea typeface="Arial Unicode MS" pitchFamily="34" charset="-128"/>
                <a:cs typeface="Arial Unicode MS" pitchFamily="34" charset="-128"/>
              </a:rPr>
              <a:t>Data Control Language</a:t>
            </a:r>
          </a:p>
        </p:txBody>
      </p:sp>
      <p:sp>
        <p:nvSpPr>
          <p:cNvPr id="21" name="Rectangle 20"/>
          <p:cNvSpPr/>
          <p:nvPr/>
        </p:nvSpPr>
        <p:spPr>
          <a:xfrm>
            <a:off x="6232135" y="1690659"/>
            <a:ext cx="3212734" cy="1647058"/>
          </a:xfrm>
          <a:prstGeom prst="rect">
            <a:avLst/>
          </a:prstGeom>
        </p:spPr>
        <p:txBody>
          <a:bodyPr wrap="square">
            <a:noAutofit/>
          </a:bodyPr>
          <a:lstStyle/>
          <a:p>
            <a:pPr algn="r" defTabSz="914034" fontAlgn="base">
              <a:spcBef>
                <a:spcPct val="50000"/>
              </a:spcBef>
              <a:spcAft>
                <a:spcPct val="0"/>
              </a:spcAft>
              <a:buClr>
                <a:srgbClr val="F0AB00"/>
              </a:buClr>
              <a:buSzPct val="80000"/>
            </a:pPr>
            <a:r>
              <a:rPr lang="en-GB" sz="1400" kern="0" dirty="0">
                <a:ea typeface="Arial Unicode MS" pitchFamily="34" charset="-128"/>
                <a:cs typeface="Arial"/>
              </a:rPr>
              <a:t>Define authorizations for </a:t>
            </a:r>
            <a:r>
              <a:rPr lang="en-GB" sz="1400" kern="0" dirty="0" err="1">
                <a:ea typeface="Arial Unicode MS" pitchFamily="34" charset="-128"/>
                <a:cs typeface="Arial"/>
              </a:rPr>
              <a:t>DDL</a:t>
            </a:r>
            <a:r>
              <a:rPr lang="en-GB" sz="1400" kern="0" dirty="0">
                <a:ea typeface="Arial Unicode MS" pitchFamily="34" charset="-128"/>
                <a:cs typeface="Arial"/>
              </a:rPr>
              <a:t> views</a:t>
            </a:r>
          </a:p>
          <a:p>
            <a:pPr algn="r" defTabSz="914034" fontAlgn="base">
              <a:spcBef>
                <a:spcPct val="50000"/>
              </a:spcBef>
              <a:spcAft>
                <a:spcPct val="0"/>
              </a:spcAft>
              <a:buClr>
                <a:srgbClr val="F0AB00"/>
              </a:buClr>
              <a:buSzPct val="80000"/>
            </a:pPr>
            <a:r>
              <a:rPr lang="en-GB" sz="1400" kern="0" dirty="0">
                <a:ea typeface="Arial Unicode MS" pitchFamily="34" charset="-128"/>
                <a:cs typeface="Arial"/>
              </a:rPr>
              <a:t>Modelled and declarative approach</a:t>
            </a:r>
          </a:p>
          <a:p>
            <a:pPr algn="r" defTabSz="914034" fontAlgn="base">
              <a:spcBef>
                <a:spcPct val="50000"/>
              </a:spcBef>
              <a:spcAft>
                <a:spcPct val="0"/>
              </a:spcAft>
              <a:buClr>
                <a:srgbClr val="F0AB00"/>
              </a:buClr>
              <a:buSzPct val="80000"/>
            </a:pPr>
            <a:r>
              <a:rPr lang="en-GB" sz="1400" kern="0" dirty="0">
                <a:ea typeface="Arial Unicode MS" pitchFamily="34" charset="-128"/>
                <a:cs typeface="Arial"/>
              </a:rPr>
              <a:t>Integrates with classic authorization concepts</a:t>
            </a:r>
          </a:p>
        </p:txBody>
      </p:sp>
      <p:sp>
        <p:nvSpPr>
          <p:cNvPr id="22" name="Rectangle 21"/>
          <p:cNvSpPr/>
          <p:nvPr/>
        </p:nvSpPr>
        <p:spPr bwMode="gray">
          <a:xfrm>
            <a:off x="3659839" y="3683866"/>
            <a:ext cx="520150" cy="464733"/>
          </a:xfrm>
          <a:prstGeom prst="rect">
            <a:avLst/>
          </a:prstGeom>
          <a:solidFill>
            <a:schemeClr val="accent3"/>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sp>
        <p:nvSpPr>
          <p:cNvPr id="23" name="Rectangle 22"/>
          <p:cNvSpPr/>
          <p:nvPr/>
        </p:nvSpPr>
        <p:spPr bwMode="gray">
          <a:xfrm>
            <a:off x="7741146" y="3683866"/>
            <a:ext cx="520150" cy="464733"/>
          </a:xfrm>
          <a:prstGeom prst="rect">
            <a:avLst/>
          </a:prstGeom>
          <a:solidFill>
            <a:schemeClr val="accent6">
              <a:lumMod val="50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sp>
        <p:nvSpPr>
          <p:cNvPr id="24" name="Rounded Rectangle 23"/>
          <p:cNvSpPr/>
          <p:nvPr/>
        </p:nvSpPr>
        <p:spPr bwMode="gray">
          <a:xfrm>
            <a:off x="4197214" y="3683866"/>
            <a:ext cx="3526368" cy="464733"/>
          </a:xfrm>
          <a:prstGeom prst="roundRect">
            <a:avLst>
              <a:gd name="adj" fmla="val 0"/>
            </a:avLst>
          </a:prstGeom>
          <a:solidFill>
            <a:schemeClr val="accent5"/>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US" sz="1600" kern="0" dirty="0">
                <a:solidFill>
                  <a:schemeClr val="bg1"/>
                </a:solidFill>
                <a:ea typeface="Arial Unicode MS" pitchFamily="34" charset="-128"/>
                <a:cs typeface="Arial Unicode MS" pitchFamily="34" charset="-128"/>
              </a:rPr>
              <a:t>Query Language</a:t>
            </a:r>
          </a:p>
        </p:txBody>
      </p:sp>
      <p:cxnSp>
        <p:nvCxnSpPr>
          <p:cNvPr id="25" name="Straight Connector 24"/>
          <p:cNvCxnSpPr/>
          <p:nvPr/>
        </p:nvCxnSpPr>
        <p:spPr>
          <a:xfrm flipH="1">
            <a:off x="10380948" y="3200255"/>
            <a:ext cx="3714" cy="483609"/>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9501810" y="1434549"/>
            <a:ext cx="1765706" cy="1765705"/>
            <a:chOff x="6630988" y="1524795"/>
            <a:chExt cx="2362994" cy="2362994"/>
          </a:xfrm>
        </p:grpSpPr>
        <p:sp>
          <p:nvSpPr>
            <p:cNvPr id="27" name="Oval 26"/>
            <p:cNvSpPr/>
            <p:nvPr/>
          </p:nvSpPr>
          <p:spPr bwMode="gray">
            <a:xfrm>
              <a:off x="6630988" y="1524795"/>
              <a:ext cx="2362994" cy="2362994"/>
            </a:xfrm>
            <a:prstGeom prst="ellipse">
              <a:avLst/>
            </a:prstGeom>
            <a:noFill/>
            <a:ln w="12700" algn="ctr">
              <a:solidFill>
                <a:schemeClr val="accent6">
                  <a:lumMod val="50000"/>
                </a:schemeClr>
              </a:solidFill>
              <a:prstDash val="sysDash"/>
              <a:miter lim="800000"/>
              <a:headEnd/>
              <a:tailEnd/>
            </a:ln>
          </p:spPr>
          <p:txBody>
            <a:bodyPr lIns="89958" tIns="71966" rIns="89958" bIns="71966" rtlCol="0" anchor="ctr"/>
            <a:lstStyle/>
            <a:p>
              <a:pPr algn="ctr" fontAlgn="base">
                <a:spcBef>
                  <a:spcPts val="600"/>
                </a:spcBef>
                <a:spcAft>
                  <a:spcPct val="0"/>
                </a:spcAft>
                <a:buClr>
                  <a:srgbClr val="F0AB00"/>
                </a:buClr>
                <a:buSzPct val="80000"/>
              </a:pPr>
              <a:r>
                <a:rPr lang="en-US" sz="2000" kern="0" dirty="0">
                  <a:solidFill>
                    <a:srgbClr val="DCD472"/>
                  </a:solidFill>
                  <a:ea typeface="Arial Unicode MS" pitchFamily="34" charset="-128"/>
                  <a:cs typeface="Arial Unicode MS" pitchFamily="34" charset="-128"/>
                </a:rPr>
                <a:t>functions</a:t>
              </a:r>
            </a:p>
          </p:txBody>
        </p:sp>
        <p:sp>
          <p:nvSpPr>
            <p:cNvPr id="28" name="Oval 27"/>
            <p:cNvSpPr/>
            <p:nvPr/>
          </p:nvSpPr>
          <p:spPr bwMode="gray">
            <a:xfrm>
              <a:off x="6783388" y="1677195"/>
              <a:ext cx="2048253" cy="2048253"/>
            </a:xfrm>
            <a:prstGeom prst="ellipse">
              <a:avLst/>
            </a:prstGeom>
            <a:solidFill>
              <a:schemeClr val="accent6">
                <a:lumMod val="50000"/>
              </a:schemeClr>
            </a:solidFill>
            <a:ln w="12700" algn="ctr">
              <a:noFill/>
              <a:prstDash val="sysDash"/>
              <a:miter lim="800000"/>
              <a:headEnd/>
              <a:tailEnd/>
            </a:ln>
          </p:spPr>
          <p:txBody>
            <a:bodyPr lIns="0" tIns="0" rIns="0" bIns="0" rtlCol="0" anchor="ctr"/>
            <a:lstStyle/>
            <a:p>
              <a:pPr algn="ctr" fontAlgn="base">
                <a:spcBef>
                  <a:spcPts val="6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DCL</a:t>
              </a:r>
            </a:p>
          </p:txBody>
        </p:sp>
      </p:grpSp>
    </p:spTree>
    <p:extLst>
      <p:ext uri="{BB962C8B-B14F-4D97-AF65-F5344CB8AC3E}">
        <p14:creationId xmlns:p14="http://schemas.microsoft.com/office/powerpoint/2010/main" val="82698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Creating CDS View</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1044489" y="1270596"/>
            <a:ext cx="9318476" cy="5007810"/>
          </a:xfrm>
          <a:prstGeom prst="rect">
            <a:avLst/>
          </a:prstGeom>
        </p:spPr>
      </p:pic>
    </p:spTree>
    <p:extLst>
      <p:ext uri="{BB962C8B-B14F-4D97-AF65-F5344CB8AC3E}">
        <p14:creationId xmlns:p14="http://schemas.microsoft.com/office/powerpoint/2010/main" val="2601795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Core Data &amp; Service Entities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1131176" y="2353591"/>
            <a:ext cx="8717143" cy="4225714"/>
          </a:xfrm>
          <a:prstGeom prst="rect">
            <a:avLst/>
          </a:prstGeom>
        </p:spPr>
      </p:pic>
      <p:sp>
        <p:nvSpPr>
          <p:cNvPr id="5" name="Rectangle 4"/>
          <p:cNvSpPr/>
          <p:nvPr/>
        </p:nvSpPr>
        <p:spPr>
          <a:xfrm>
            <a:off x="371061" y="783180"/>
            <a:ext cx="11739027" cy="1477328"/>
          </a:xfrm>
          <a:prstGeom prst="rect">
            <a:avLst/>
          </a:prstGeom>
        </p:spPr>
        <p:txBody>
          <a:bodyPr wrap="square">
            <a:spAutoFit/>
          </a:bodyPr>
          <a:lstStyle/>
          <a:p>
            <a:r>
              <a:rPr lang="en-US" dirty="0"/>
              <a:t>A CDS entity has a specified number of columns, defined at the time of entity creation, but can have any number of rows. Database entities also typically have meta-data associated with them; the meta-data might include constraints on the entity or on the values within particular columns. SAP HANA Extended Application Services (SAP HANA XS) enables you to create a database entity as a design-time file in the repository. All repository files including your entity definition can be transported to other SAP HANA systems, for example, in a delivery unit. You can define the entity using CDS-compliant DDL.</a:t>
            </a:r>
          </a:p>
        </p:txBody>
      </p:sp>
    </p:spTree>
    <p:extLst>
      <p:ext uri="{BB962C8B-B14F-4D97-AF65-F5344CB8AC3E}">
        <p14:creationId xmlns:p14="http://schemas.microsoft.com/office/powerpoint/2010/main" val="752654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CDS: </a:t>
            </a:r>
            <a:r>
              <a:rPr lang="en-US" sz="4000" b="1" dirty="0" smtClean="0">
                <a:solidFill>
                  <a:srgbClr val="000000"/>
                </a:solidFill>
              </a:rPr>
              <a:t>Common Basics for Domain Specific Framework</a:t>
            </a:r>
            <a:r>
              <a:rPr lang="en-US" b="1" dirty="0" smtClean="0">
                <a:solidFill>
                  <a:srgbClr val="000000"/>
                </a:solidFill>
              </a:rPr>
              <a:t> </a:t>
            </a:r>
            <a:endParaRPr lang="en-US" b="1" i="0" dirty="0">
              <a:solidFill>
                <a:srgbClr val="000000"/>
              </a:solidFill>
              <a:effectLst/>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 Placeholder 2"/>
          <p:cNvSpPr txBox="1">
            <a:spLocks/>
          </p:cNvSpPr>
          <p:nvPr/>
        </p:nvSpPr>
        <p:spPr>
          <a:xfrm>
            <a:off x="424131" y="1576172"/>
            <a:ext cx="5976599" cy="3505379"/>
          </a:xfrm>
          <a:prstGeom prst="rect">
            <a:avLst/>
          </a:prstGeom>
          <a:no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93" indent="-285693">
              <a:spcAft>
                <a:spcPts val="900"/>
              </a:spcAft>
              <a:buFont typeface="Wingdings" panose="05000000000000000000" pitchFamily="2" charset="2"/>
              <a:buChar char="§"/>
            </a:pPr>
            <a:r>
              <a:rPr lang="en-US" sz="1800" dirty="0" smtClean="0">
                <a:solidFill>
                  <a:srgbClr val="000000"/>
                </a:solidFill>
                <a:cs typeface="Optima"/>
              </a:rPr>
              <a:t>Reusable and unified view model for all use cases</a:t>
            </a:r>
          </a:p>
          <a:p>
            <a:pPr marL="285693" indent="-285693">
              <a:spcAft>
                <a:spcPts val="900"/>
              </a:spcAft>
              <a:buFont typeface="Wingdings" panose="05000000000000000000" pitchFamily="2" charset="2"/>
              <a:buChar char="§"/>
            </a:pPr>
            <a:r>
              <a:rPr lang="en-US" sz="1800" dirty="0" smtClean="0">
                <a:solidFill>
                  <a:srgbClr val="000000"/>
                </a:solidFill>
                <a:cs typeface="Optima"/>
              </a:rPr>
              <a:t>Annotations enabling flexible usage in different contexts</a:t>
            </a:r>
          </a:p>
          <a:p>
            <a:pPr marL="285693" indent="-285693">
              <a:spcAft>
                <a:spcPts val="900"/>
              </a:spcAft>
              <a:buFont typeface="Wingdings" panose="05000000000000000000" pitchFamily="2" charset="2"/>
              <a:buChar char="§"/>
            </a:pPr>
            <a:r>
              <a:rPr lang="en-US" sz="1800" dirty="0" smtClean="0"/>
              <a:t>Efficient development </a:t>
            </a:r>
            <a:endParaRPr lang="en-US" sz="1800" dirty="0"/>
          </a:p>
        </p:txBody>
      </p:sp>
      <p:graphicFrame>
        <p:nvGraphicFramePr>
          <p:cNvPr id="7" name="Diagram 6"/>
          <p:cNvGraphicFramePr/>
          <p:nvPr>
            <p:extLst/>
          </p:nvPr>
        </p:nvGraphicFramePr>
        <p:xfrm>
          <a:off x="6096600" y="1473297"/>
          <a:ext cx="6490604" cy="4108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CDS Associations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 Placeholder 2"/>
          <p:cNvSpPr txBox="1">
            <a:spLocks/>
          </p:cNvSpPr>
          <p:nvPr/>
        </p:nvSpPr>
        <p:spPr>
          <a:xfrm>
            <a:off x="325336" y="1351761"/>
            <a:ext cx="5416640" cy="507444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spcBef>
                <a:spcPts val="600"/>
              </a:spcBef>
            </a:pPr>
            <a:r>
              <a:rPr lang="en-US" dirty="0" smtClean="0"/>
              <a:t>Associations define relationships between entities in the data model</a:t>
            </a:r>
          </a:p>
          <a:p>
            <a:pPr>
              <a:spcBef>
                <a:spcPts val="1625"/>
              </a:spcBef>
              <a:defRPr/>
            </a:pPr>
            <a:r>
              <a:rPr lang="en-US" altLang="de-DE" sz="1800" dirty="0" smtClean="0"/>
              <a:t>Association definition contains</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Target entity with optional alias (Recommended to start with _)</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Cardinality[min .. max] (optional)</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ON condition represents JOIN condition</a:t>
            </a:r>
            <a:br>
              <a:rPr lang="en-US" altLang="de-DE" dirty="0" smtClean="0"/>
            </a:br>
            <a:r>
              <a:rPr lang="en-US" altLang="de-DE" dirty="0" smtClean="0">
                <a:sym typeface="Wingdings" panose="05000000000000000000" pitchFamily="2" charset="2"/>
              </a:rPr>
              <a:t></a:t>
            </a:r>
            <a:r>
              <a:rPr lang="en-US" altLang="de-DE" dirty="0" smtClean="0"/>
              <a:t> easy to refactor</a:t>
            </a:r>
          </a:p>
          <a:p>
            <a:pPr marL="1" lvl="2">
              <a:spcBef>
                <a:spcPct val="20000"/>
              </a:spcBef>
              <a:spcAft>
                <a:spcPct val="5000"/>
              </a:spcAft>
              <a:buClr>
                <a:schemeClr val="accent1"/>
              </a:buClr>
              <a:buSzPct val="80000"/>
              <a:defRPr/>
            </a:pPr>
            <a:r>
              <a:rPr lang="en-US" altLang="de-DE" b="1" dirty="0" smtClean="0"/>
              <a:t>Consumption of Association</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From </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Projection list</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Aggregations</a:t>
            </a:r>
          </a:p>
          <a:p>
            <a:pPr marL="271409" lvl="4" indent="-263472">
              <a:spcBef>
                <a:spcPct val="20000"/>
              </a:spcBef>
              <a:spcAft>
                <a:spcPct val="5000"/>
              </a:spcAft>
              <a:buClr>
                <a:schemeClr val="accent1"/>
              </a:buClr>
              <a:buSzPct val="80000"/>
              <a:buFont typeface="Wingdings" pitchFamily="2" charset="2"/>
              <a:buChar char="n"/>
              <a:defRPr/>
            </a:pPr>
            <a:r>
              <a:rPr lang="en-US" altLang="de-DE" dirty="0" smtClean="0"/>
              <a:t>WHERE, GROUP BY and HAVING clauses</a:t>
            </a:r>
          </a:p>
          <a:p>
            <a:pPr marL="7936" lvl="4">
              <a:spcBef>
                <a:spcPct val="20000"/>
              </a:spcBef>
              <a:spcAft>
                <a:spcPct val="5000"/>
              </a:spcAft>
              <a:buClr>
                <a:schemeClr val="accent1"/>
              </a:buClr>
              <a:buSzPct val="80000"/>
              <a:defRPr/>
            </a:pPr>
            <a:r>
              <a:rPr lang="en-US" altLang="de-DE" b="1" dirty="0" smtClean="0"/>
              <a:t>Path Expressions Support</a:t>
            </a:r>
          </a:p>
          <a:p>
            <a:pPr marL="271409" lvl="4" indent="-263472">
              <a:spcBef>
                <a:spcPct val="20000"/>
              </a:spcBef>
              <a:spcAft>
                <a:spcPct val="5000"/>
              </a:spcAft>
              <a:buClr>
                <a:schemeClr val="accent1"/>
              </a:buClr>
              <a:buSzPct val="80000"/>
              <a:buFont typeface="Wingdings" pitchFamily="2" charset="2"/>
              <a:buChar char="n"/>
              <a:defRPr/>
            </a:pPr>
            <a:r>
              <a:rPr lang="en-US" dirty="0" smtClean="0"/>
              <a:t>Simplified consumption both in CDS view and Open SQL</a:t>
            </a:r>
          </a:p>
          <a:p>
            <a:pPr marL="7936" lvl="4">
              <a:spcBef>
                <a:spcPct val="20000"/>
              </a:spcBef>
              <a:spcAft>
                <a:spcPct val="5000"/>
              </a:spcAft>
              <a:buClr>
                <a:schemeClr val="accent1"/>
              </a:buClr>
              <a:buSzPct val="80000"/>
              <a:defRPr/>
            </a:pPr>
            <a:r>
              <a:rPr lang="en-US" altLang="de-DE" b="1" dirty="0" smtClean="0"/>
              <a:t>Filter Expressions Support</a:t>
            </a:r>
          </a:p>
          <a:p>
            <a:endParaRPr lang="en-US" dirty="0"/>
          </a:p>
        </p:txBody>
      </p:sp>
      <p:pic>
        <p:nvPicPr>
          <p:cNvPr id="3" name="Picture 2"/>
          <p:cNvPicPr>
            <a:picLocks noChangeAspect="1"/>
          </p:cNvPicPr>
          <p:nvPr/>
        </p:nvPicPr>
        <p:blipFill>
          <a:blip r:embed="rId3"/>
          <a:stretch>
            <a:fillRect/>
          </a:stretch>
        </p:blipFill>
        <p:spPr>
          <a:xfrm>
            <a:off x="5635960" y="1796935"/>
            <a:ext cx="6336571" cy="3996571"/>
          </a:xfrm>
          <a:prstGeom prst="rect">
            <a:avLst/>
          </a:prstGeom>
        </p:spPr>
      </p:pic>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CDS Associations : Advantages</a:t>
            </a:r>
            <a:endParaRPr lang="en-US" b="1" dirty="0"/>
          </a:p>
        </p:txBody>
      </p:sp>
      <p:sp>
        <p:nvSpPr>
          <p:cNvPr id="7" name="Text Placeholder 2"/>
          <p:cNvSpPr txBox="1">
            <a:spLocks/>
          </p:cNvSpPr>
          <p:nvPr/>
        </p:nvSpPr>
        <p:spPr>
          <a:xfrm>
            <a:off x="324000" y="1692001"/>
            <a:ext cx="4224188" cy="4392000"/>
          </a:xfrm>
          <a:prstGeom prst="rect">
            <a:avLst/>
          </a:prstGeom>
        </p:spPr>
        <p:txBody>
          <a:bodyPr vert="horz" lIns="0" tIns="0" rIns="0" bIns="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Why would you use associations?</a:t>
            </a:r>
          </a:p>
          <a:p>
            <a:pPr lvl="2">
              <a:spcBef>
                <a:spcPts val="800"/>
              </a:spcBef>
            </a:pPr>
            <a:r>
              <a:rPr lang="en-US" dirty="0" smtClean="0"/>
              <a:t>Easy model consumption</a:t>
            </a:r>
          </a:p>
          <a:p>
            <a:pPr lvl="3">
              <a:spcBef>
                <a:spcPts val="800"/>
              </a:spcBef>
            </a:pPr>
            <a:r>
              <a:rPr lang="en-US" dirty="0" smtClean="0"/>
              <a:t>Path expressions</a:t>
            </a:r>
          </a:p>
          <a:p>
            <a:pPr lvl="3">
              <a:spcBef>
                <a:spcPts val="800"/>
              </a:spcBef>
            </a:pPr>
            <a:r>
              <a:rPr lang="en-US" dirty="0" smtClean="0"/>
              <a:t>Filter expressions</a:t>
            </a:r>
          </a:p>
          <a:p>
            <a:pPr lvl="2">
              <a:spcBef>
                <a:spcPts val="800"/>
              </a:spcBef>
            </a:pPr>
            <a:r>
              <a:rPr lang="en-US" dirty="0" smtClean="0"/>
              <a:t>Small(</a:t>
            </a:r>
            <a:r>
              <a:rPr lang="en-US" dirty="0" err="1" smtClean="0"/>
              <a:t>er</a:t>
            </a:r>
            <a:r>
              <a:rPr lang="en-US" dirty="0" smtClean="0"/>
              <a:t>) re-use views</a:t>
            </a:r>
          </a:p>
          <a:p>
            <a:pPr lvl="2">
              <a:spcBef>
                <a:spcPts val="800"/>
              </a:spcBef>
            </a:pPr>
            <a:r>
              <a:rPr lang="en-US" dirty="0" smtClean="0"/>
              <a:t>“JOINs on demand”: </a:t>
            </a:r>
            <a:br>
              <a:rPr lang="en-US" dirty="0" smtClean="0"/>
            </a:br>
            <a:r>
              <a:rPr lang="en-US" dirty="0" smtClean="0"/>
              <a:t>JOINs are only generated if the corresponding association is consumed</a:t>
            </a:r>
            <a:endParaRPr lang="en-US" dirty="0"/>
          </a:p>
        </p:txBody>
      </p:sp>
      <p:pic>
        <p:nvPicPr>
          <p:cNvPr id="8" name="Picture Placeholder 5"/>
          <p:cNvPicPr>
            <a:picLocks noChangeAspect="1"/>
          </p:cNvPicPr>
          <p:nvPr/>
        </p:nvPicPr>
        <p:blipFill>
          <a:blip r:embed="rId3" cstate="print">
            <a:extLst>
              <a:ext uri="{28A0092B-C50C-407E-A947-70E740481C1C}">
                <a14:useLocalDpi xmlns:a14="http://schemas.microsoft.com/office/drawing/2010/main" val="0"/>
              </a:ext>
            </a:extLst>
          </a:blip>
          <a:srcRect l="10294" r="10294"/>
          <a:stretch>
            <a:fillRect/>
          </a:stretch>
        </p:blipFill>
        <p:spPr>
          <a:xfrm>
            <a:off x="4706939" y="1692001"/>
            <a:ext cx="7164387" cy="4392000"/>
          </a:xfrm>
          <a:prstGeom prst="rect">
            <a:avLst/>
          </a:prstGeom>
        </p:spPr>
      </p:pic>
    </p:spTree>
    <p:extLst>
      <p:ext uri="{BB962C8B-B14F-4D97-AF65-F5344CB8AC3E}">
        <p14:creationId xmlns:p14="http://schemas.microsoft.com/office/powerpoint/2010/main" val="3867772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Virtual Data Model ( VDM )</a:t>
            </a:r>
            <a:endParaRPr lang="en-US" b="1" dirty="0"/>
          </a:p>
        </p:txBody>
      </p:sp>
      <p:sp>
        <p:nvSpPr>
          <p:cNvPr id="7" name="Rectangle 30"/>
          <p:cNvSpPr>
            <a:spLocks noChangeArrowheads="1"/>
          </p:cNvSpPr>
          <p:nvPr/>
        </p:nvSpPr>
        <p:spPr bwMode="auto">
          <a:xfrm>
            <a:off x="505295" y="4880528"/>
            <a:ext cx="5618064" cy="1531774"/>
          </a:xfrm>
          <a:prstGeom prst="rect">
            <a:avLst/>
          </a:prstGeom>
          <a:solidFill>
            <a:srgbClr val="D2DEF0"/>
          </a:solidFill>
          <a:ln w="12700">
            <a:solidFill>
              <a:schemeClr val="tx1"/>
            </a:solidFill>
            <a:miter lim="800000"/>
            <a:headEnd/>
            <a:tailEnd/>
          </a:ln>
        </p:spPr>
        <p:txBody>
          <a:bodyPr lIns="71966" tIns="35984" rIns="35984" bIns="35984" anchor="b"/>
          <a:lstStyle/>
          <a:p>
            <a:pPr>
              <a:buClrTx/>
              <a:buSzTx/>
              <a:buFontTx/>
              <a:buNone/>
            </a:pPr>
            <a:r>
              <a:rPr lang="en-US" sz="1400" b="1"/>
              <a:t>HANA Platform</a:t>
            </a:r>
            <a:endParaRPr lang="en-US" sz="1400" b="1" dirty="0"/>
          </a:p>
        </p:txBody>
      </p:sp>
      <p:sp>
        <p:nvSpPr>
          <p:cNvPr id="8" name="Text Placeholder 231"/>
          <p:cNvSpPr txBox="1">
            <a:spLocks/>
          </p:cNvSpPr>
          <p:nvPr/>
        </p:nvSpPr>
        <p:spPr>
          <a:xfrm>
            <a:off x="6667747" y="1620419"/>
            <a:ext cx="5429630" cy="4791882"/>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chemeClr val="tx2"/>
                </a:solidFill>
              </a:rPr>
              <a:t>Customers and Partners can develop on released VDM views</a:t>
            </a:r>
          </a:p>
          <a:p>
            <a:r>
              <a:rPr lang="de-DE" sz="1600" dirty="0" smtClean="0">
                <a:solidFill>
                  <a:schemeClr val="tx2"/>
                </a:solidFill>
              </a:rPr>
              <a:t>VDM is the data model and source for all types of applications</a:t>
            </a:r>
          </a:p>
          <a:p>
            <a:pPr marL="742950" lvl="1" indent="-285750">
              <a:buFont typeface="Wingdings" panose="05000000000000000000" pitchFamily="2" charset="2"/>
              <a:buChar char="§"/>
            </a:pPr>
            <a:r>
              <a:rPr lang="de-DE" dirty="0" smtClean="0"/>
              <a:t>Transactional</a:t>
            </a:r>
          </a:p>
          <a:p>
            <a:pPr marL="742950" lvl="1" indent="-285750">
              <a:buFont typeface="Wingdings" panose="05000000000000000000" pitchFamily="2" charset="2"/>
              <a:buChar char="§"/>
            </a:pPr>
            <a:r>
              <a:rPr lang="de-DE" dirty="0" smtClean="0"/>
              <a:t>Analytical</a:t>
            </a:r>
          </a:p>
          <a:p>
            <a:pPr marL="742950" lvl="1" indent="-285750">
              <a:buFont typeface="Wingdings" panose="05000000000000000000" pitchFamily="2" charset="2"/>
              <a:buChar char="§"/>
            </a:pPr>
            <a:r>
              <a:rPr lang="de-DE" dirty="0" smtClean="0"/>
              <a:t>External interfaces</a:t>
            </a:r>
          </a:p>
          <a:p>
            <a:r>
              <a:rPr lang="de-DE" sz="1800" dirty="0" smtClean="0">
                <a:solidFill>
                  <a:schemeClr val="tx2"/>
                </a:solidFill>
              </a:rPr>
              <a:t>VDM is a set of views on SAP S/4HANA application data</a:t>
            </a:r>
          </a:p>
          <a:p>
            <a:pPr marL="742950" lvl="1" indent="-285750">
              <a:buFont typeface="Wingdings" panose="05000000000000000000" pitchFamily="2" charset="2"/>
              <a:buChar char="§"/>
            </a:pPr>
            <a:r>
              <a:rPr lang="de-DE" dirty="0" smtClean="0"/>
              <a:t>Business-oriented</a:t>
            </a:r>
          </a:p>
          <a:p>
            <a:pPr marL="742950" lvl="1" indent="-285750">
              <a:buFont typeface="Wingdings" panose="05000000000000000000" pitchFamily="2" charset="2"/>
              <a:buChar char="§"/>
            </a:pPr>
            <a:r>
              <a:rPr lang="de-DE" dirty="0" smtClean="0"/>
              <a:t>Understandable &amp; semantically rich</a:t>
            </a:r>
          </a:p>
          <a:p>
            <a:pPr marL="742950" lvl="1" indent="-285750">
              <a:buFont typeface="Wingdings" panose="05000000000000000000" pitchFamily="2" charset="2"/>
              <a:buChar char="§"/>
            </a:pPr>
            <a:r>
              <a:rPr lang="de-DE" dirty="0" smtClean="0"/>
              <a:t>Reusable &amp; stable</a:t>
            </a:r>
          </a:p>
          <a:p>
            <a:pPr marL="742950" lvl="1" indent="-285750">
              <a:buFont typeface="Wingdings" panose="05000000000000000000" pitchFamily="2" charset="2"/>
              <a:buChar char="§"/>
            </a:pPr>
            <a:r>
              <a:rPr lang="de-DE" dirty="0" smtClean="0"/>
              <a:t>Executed on SAP HANA</a:t>
            </a:r>
          </a:p>
          <a:p>
            <a:pPr marL="742950" lvl="1" indent="-285750">
              <a:buFont typeface="Wingdings" panose="05000000000000000000" pitchFamily="2" charset="2"/>
              <a:buChar char="§"/>
            </a:pPr>
            <a:r>
              <a:rPr lang="de-DE" dirty="0" smtClean="0"/>
              <a:t>Implemented as ABAP CDS views (core data services)</a:t>
            </a:r>
          </a:p>
          <a:p>
            <a:endParaRPr lang="de-DE" dirty="0" smtClean="0"/>
          </a:p>
          <a:p>
            <a:pPr lvl="2"/>
            <a:endParaRPr lang="de-DE" dirty="0"/>
          </a:p>
        </p:txBody>
      </p:sp>
      <p:grpSp>
        <p:nvGrpSpPr>
          <p:cNvPr id="9" name="Group 8"/>
          <p:cNvGrpSpPr/>
          <p:nvPr/>
        </p:nvGrpSpPr>
        <p:grpSpPr>
          <a:xfrm>
            <a:off x="5074684" y="2651416"/>
            <a:ext cx="264990" cy="504314"/>
            <a:chOff x="6834931" y="2598768"/>
            <a:chExt cx="265051" cy="504431"/>
          </a:xfrm>
        </p:grpSpPr>
        <p:sp>
          <p:nvSpPr>
            <p:cNvPr id="10" name="AutoShape 74"/>
            <p:cNvSpPr>
              <a:spLocks noChangeArrowheads="1"/>
            </p:cNvSpPr>
            <p:nvPr/>
          </p:nvSpPr>
          <p:spPr bwMode="auto">
            <a:xfrm>
              <a:off x="6834931" y="2778769"/>
              <a:ext cx="144429" cy="144430"/>
            </a:xfrm>
            <a:prstGeom prst="flowChartConnector">
              <a:avLst/>
            </a:prstGeom>
            <a:solidFill>
              <a:schemeClr val="bg1"/>
            </a:solidFill>
            <a:ln w="17780">
              <a:solidFill>
                <a:schemeClr val="tx1"/>
              </a:solidFill>
              <a:round/>
              <a:headEnd/>
              <a:tailEnd/>
            </a:ln>
          </p:spPr>
          <p:txBody>
            <a:bodyPr wrap="none" lIns="89958" tIns="46778" rIns="89958" bIns="46778" anchor="ctr"/>
            <a:lstStyle/>
            <a:p>
              <a:endParaRPr lang="en-US"/>
            </a:p>
          </p:txBody>
        </p:sp>
        <p:cxnSp>
          <p:nvCxnSpPr>
            <p:cNvPr id="11" name="AutoShape 75"/>
            <p:cNvCxnSpPr>
              <a:cxnSpLocks noChangeShapeType="1"/>
              <a:endCxn id="10" idx="4"/>
            </p:cNvCxnSpPr>
            <p:nvPr/>
          </p:nvCxnSpPr>
          <p:spPr bwMode="auto">
            <a:xfrm flipV="1">
              <a:off x="6907145" y="2923199"/>
              <a:ext cx="1" cy="180000"/>
            </a:xfrm>
            <a:prstGeom prst="straightConnector1">
              <a:avLst/>
            </a:prstGeom>
            <a:noFill/>
            <a:ln w="15875">
              <a:solidFill>
                <a:schemeClr val="tx1"/>
              </a:solidFill>
              <a:round/>
              <a:headEnd/>
              <a:tailEnd/>
            </a:ln>
          </p:spPr>
        </p:cxnSp>
        <p:cxnSp>
          <p:nvCxnSpPr>
            <p:cNvPr id="12" name="AutoShape 76"/>
            <p:cNvCxnSpPr>
              <a:cxnSpLocks noChangeShapeType="1"/>
              <a:stCxn id="10" idx="0"/>
            </p:cNvCxnSpPr>
            <p:nvPr/>
          </p:nvCxnSpPr>
          <p:spPr bwMode="auto">
            <a:xfrm flipV="1">
              <a:off x="6907146" y="2598768"/>
              <a:ext cx="1377" cy="180001"/>
            </a:xfrm>
            <a:prstGeom prst="straightConnector1">
              <a:avLst/>
            </a:prstGeom>
            <a:noFill/>
            <a:ln w="15875">
              <a:solidFill>
                <a:schemeClr val="tx1"/>
              </a:solidFill>
              <a:round/>
              <a:headEnd/>
              <a:tailEnd/>
            </a:ln>
          </p:spPr>
        </p:cxnSp>
        <p:grpSp>
          <p:nvGrpSpPr>
            <p:cNvPr id="13" name="Group 77"/>
            <p:cNvGrpSpPr>
              <a:grpSpLocks/>
            </p:cNvGrpSpPr>
            <p:nvPr/>
          </p:nvGrpSpPr>
          <p:grpSpPr bwMode="auto">
            <a:xfrm>
              <a:off x="7014277" y="2742265"/>
              <a:ext cx="85705" cy="177759"/>
              <a:chOff x="1528" y="1363"/>
              <a:chExt cx="54" cy="112"/>
            </a:xfrm>
          </p:grpSpPr>
          <p:sp>
            <p:nvSpPr>
              <p:cNvPr id="15" name="Line 78"/>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89958" tIns="46778" rIns="89958" bIns="46778" anchor="ctr"/>
              <a:lstStyle/>
              <a:p>
                <a:endParaRPr lang="en-US"/>
              </a:p>
            </p:txBody>
          </p:sp>
          <p:sp>
            <p:nvSpPr>
              <p:cNvPr id="16" name="Text Box 79"/>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sp>
        <p:nvSpPr>
          <p:cNvPr id="17" name="AutoShape 49"/>
          <p:cNvSpPr>
            <a:spLocks noChangeArrowheads="1"/>
          </p:cNvSpPr>
          <p:nvPr/>
        </p:nvSpPr>
        <p:spPr bwMode="auto">
          <a:xfrm>
            <a:off x="640383" y="5326570"/>
            <a:ext cx="5273248" cy="617400"/>
          </a:xfrm>
          <a:prstGeom prst="roundRect">
            <a:avLst>
              <a:gd name="adj" fmla="val 50000"/>
            </a:avLst>
          </a:prstGeom>
          <a:solidFill>
            <a:schemeClr val="bg1"/>
          </a:solidFill>
          <a:ln w="12700">
            <a:solidFill>
              <a:schemeClr val="tx1"/>
            </a:solidFill>
            <a:round/>
            <a:headEnd/>
            <a:tailEnd/>
          </a:ln>
        </p:spPr>
        <p:txBody>
          <a:bodyPr lIns="35984" tIns="35984" rIns="35984" bIns="35984" anchor="ctr"/>
          <a:lstStyle/>
          <a:p>
            <a:pPr algn="ctr">
              <a:buClrTx/>
              <a:buSzTx/>
              <a:buFontTx/>
              <a:buNone/>
            </a:pPr>
            <a:r>
              <a:rPr lang="en-US" sz="1600" dirty="0"/>
              <a:t>SAP S/4HANA Core Tables (ECC) </a:t>
            </a:r>
          </a:p>
          <a:p>
            <a:pPr algn="ctr">
              <a:buClrTx/>
              <a:buSzTx/>
              <a:buFontTx/>
              <a:buNone/>
            </a:pPr>
            <a:r>
              <a:rPr lang="en-US" sz="1600" dirty="0"/>
              <a:t>&gt;40 000 Tables (technical, cryptic, unrelated)</a:t>
            </a:r>
          </a:p>
        </p:txBody>
      </p:sp>
      <p:sp>
        <p:nvSpPr>
          <p:cNvPr id="18" name="Rectangle 30"/>
          <p:cNvSpPr>
            <a:spLocks noChangeArrowheads="1"/>
          </p:cNvSpPr>
          <p:nvPr/>
        </p:nvSpPr>
        <p:spPr bwMode="auto">
          <a:xfrm>
            <a:off x="642872" y="3151371"/>
            <a:ext cx="5270291" cy="1927398"/>
          </a:xfrm>
          <a:prstGeom prst="rect">
            <a:avLst/>
          </a:prstGeom>
          <a:solidFill>
            <a:srgbClr val="9AD3F0"/>
          </a:solidFill>
          <a:ln w="12700">
            <a:solidFill>
              <a:schemeClr val="tx1"/>
            </a:solidFill>
            <a:prstDash val="solid"/>
            <a:round/>
            <a:headEnd/>
            <a:tailEnd/>
          </a:ln>
        </p:spPr>
        <p:txBody>
          <a:bodyPr lIns="35984" tIns="35984" rIns="35984" bIns="35984" anchor="t"/>
          <a:lstStyle/>
          <a:p>
            <a:pPr>
              <a:buClrTx/>
              <a:buSzTx/>
              <a:buFontTx/>
              <a:buNone/>
            </a:pPr>
            <a:r>
              <a:rPr lang="en-US" sz="1400" b="1" dirty="0"/>
              <a:t>Virtual Data Model (CDS)</a:t>
            </a:r>
          </a:p>
        </p:txBody>
      </p:sp>
      <p:cxnSp>
        <p:nvCxnSpPr>
          <p:cNvPr id="19" name="Straight Arrow Connector 18"/>
          <p:cNvCxnSpPr>
            <a:stCxn id="20" idx="3"/>
            <a:endCxn id="22" idx="1"/>
          </p:cNvCxnSpPr>
          <p:nvPr/>
        </p:nvCxnSpPr>
        <p:spPr>
          <a:xfrm flipV="1">
            <a:off x="2914757" y="3841479"/>
            <a:ext cx="692312" cy="4762"/>
          </a:xfrm>
          <a:prstGeom prst="straightConnector1">
            <a:avLst/>
          </a:prstGeom>
          <a:ln w="19050">
            <a:solidFill>
              <a:schemeClr val="tx1"/>
            </a:solidFill>
            <a:headEnd type="none" w="med" len="med"/>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gray">
          <a:xfrm>
            <a:off x="1069884" y="3627064"/>
            <a:ext cx="1844874" cy="438351"/>
          </a:xfrm>
          <a:prstGeom prst="rect">
            <a:avLst/>
          </a:prstGeom>
          <a:solidFill>
            <a:srgbClr val="FFC000"/>
          </a:solidFill>
          <a:ln w="6350" algn="ctr">
            <a:noFill/>
            <a:miter lim="800000"/>
            <a:headEnd/>
            <a:tailEnd/>
          </a:ln>
          <a:scene3d>
            <a:camera prst="orthographicFront"/>
            <a:lightRig rig="threePt" dir="t"/>
          </a:scene3d>
          <a:sp3d>
            <a:bevelT/>
          </a:sp3d>
        </p:spPr>
        <p:txBody>
          <a:bodyPr wrap="none" lIns="35984" tIns="71966" rIns="35984" bIns="71966" anchor="ctr"/>
          <a:lstStyle/>
          <a:p>
            <a:pPr algn="ctr">
              <a:spcBef>
                <a:spcPct val="50000"/>
              </a:spcBef>
              <a:buClr>
                <a:srgbClr val="F0AB00"/>
              </a:buClr>
              <a:buSzPct val="80000"/>
            </a:pPr>
            <a:r>
              <a:rPr lang="de-DE" sz="1600" kern="0" dirty="0" err="1">
                <a:ea typeface="Arial Unicode MS" pitchFamily="34" charset="-128"/>
                <a:cs typeface="Arial Unicode MS" pitchFamily="34" charset="-128"/>
              </a:rPr>
              <a:t>SalesOrder</a:t>
            </a:r>
            <a:endParaRPr lang="de-DE" sz="1600" kern="0" dirty="0">
              <a:ea typeface="Arial Unicode MS" pitchFamily="34" charset="-128"/>
              <a:cs typeface="Arial Unicode MS" pitchFamily="34" charset="-128"/>
            </a:endParaRPr>
          </a:p>
        </p:txBody>
      </p:sp>
      <p:sp>
        <p:nvSpPr>
          <p:cNvPr id="21" name="Rectangle 20"/>
          <p:cNvSpPr/>
          <p:nvPr/>
        </p:nvSpPr>
        <p:spPr bwMode="gray">
          <a:xfrm>
            <a:off x="1069883" y="4363382"/>
            <a:ext cx="1844874" cy="438351"/>
          </a:xfrm>
          <a:prstGeom prst="rect">
            <a:avLst/>
          </a:prstGeom>
          <a:solidFill>
            <a:srgbClr val="FFC000"/>
          </a:solidFill>
          <a:ln w="6350" algn="ctr">
            <a:noFill/>
            <a:miter lim="800000"/>
            <a:headEnd/>
            <a:tailEnd/>
          </a:ln>
          <a:scene3d>
            <a:camera prst="orthographicFront"/>
            <a:lightRig rig="threePt" dir="t"/>
          </a:scene3d>
          <a:sp3d>
            <a:bevelT/>
          </a:sp3d>
        </p:spPr>
        <p:txBody>
          <a:bodyPr wrap="none" lIns="35984" tIns="71966" rIns="35984" bIns="71966" anchor="ctr"/>
          <a:lstStyle/>
          <a:p>
            <a:pPr algn="ctr">
              <a:spcBef>
                <a:spcPct val="50000"/>
              </a:spcBef>
              <a:buClr>
                <a:srgbClr val="F0AB00"/>
              </a:buClr>
              <a:buSzPct val="80000"/>
            </a:pPr>
            <a:r>
              <a:rPr lang="de-DE" sz="1600" kern="0">
                <a:ea typeface="Arial Unicode MS" pitchFamily="34" charset="-128"/>
                <a:cs typeface="Arial Unicode MS" pitchFamily="34" charset="-128"/>
              </a:rPr>
              <a:t>SalesOrderItem</a:t>
            </a:r>
            <a:endParaRPr lang="de-DE" sz="1600" kern="0" dirty="0">
              <a:ea typeface="Arial Unicode MS" pitchFamily="34" charset="-128"/>
              <a:cs typeface="Arial Unicode MS" pitchFamily="34" charset="-128"/>
            </a:endParaRPr>
          </a:p>
        </p:txBody>
      </p:sp>
      <p:sp>
        <p:nvSpPr>
          <p:cNvPr id="22" name="Rectangle 21"/>
          <p:cNvSpPr/>
          <p:nvPr/>
        </p:nvSpPr>
        <p:spPr bwMode="gray">
          <a:xfrm>
            <a:off x="3607070" y="3622302"/>
            <a:ext cx="1844874" cy="438351"/>
          </a:xfrm>
          <a:prstGeom prst="rect">
            <a:avLst/>
          </a:prstGeom>
          <a:solidFill>
            <a:srgbClr val="FFC000"/>
          </a:solidFill>
          <a:ln w="6350" algn="ctr">
            <a:noFill/>
            <a:miter lim="800000"/>
            <a:headEnd/>
            <a:tailEnd/>
          </a:ln>
          <a:scene3d>
            <a:camera prst="orthographicFront"/>
            <a:lightRig rig="threePt" dir="t"/>
          </a:scene3d>
          <a:sp3d>
            <a:bevelT/>
          </a:sp3d>
        </p:spPr>
        <p:txBody>
          <a:bodyPr wrap="none" lIns="35984" tIns="71966" rIns="35984" bIns="71966" anchor="ctr"/>
          <a:lstStyle/>
          <a:p>
            <a:pPr algn="ctr">
              <a:spcBef>
                <a:spcPct val="50000"/>
              </a:spcBef>
              <a:buClr>
                <a:srgbClr val="F0AB00"/>
              </a:buClr>
              <a:buSzPct val="80000"/>
            </a:pPr>
            <a:r>
              <a:rPr lang="de-DE" sz="1600" kern="0">
                <a:ea typeface="Arial Unicode MS" pitchFamily="34" charset="-128"/>
                <a:cs typeface="Arial Unicode MS" pitchFamily="34" charset="-128"/>
              </a:rPr>
              <a:t>Customer</a:t>
            </a:r>
            <a:endParaRPr lang="de-DE" sz="1600" kern="0" dirty="0">
              <a:ea typeface="Arial Unicode MS" pitchFamily="34" charset="-128"/>
              <a:cs typeface="Arial Unicode MS" pitchFamily="34" charset="-128"/>
            </a:endParaRPr>
          </a:p>
        </p:txBody>
      </p:sp>
      <p:sp>
        <p:nvSpPr>
          <p:cNvPr id="23" name="Rectangle 22"/>
          <p:cNvSpPr/>
          <p:nvPr/>
        </p:nvSpPr>
        <p:spPr bwMode="gray">
          <a:xfrm>
            <a:off x="3607070" y="4363382"/>
            <a:ext cx="1844874" cy="438351"/>
          </a:xfrm>
          <a:prstGeom prst="rect">
            <a:avLst/>
          </a:prstGeom>
          <a:solidFill>
            <a:srgbClr val="FFC000"/>
          </a:solidFill>
          <a:ln w="6350" algn="ctr">
            <a:noFill/>
            <a:miter lim="800000"/>
            <a:headEnd/>
            <a:tailEnd/>
          </a:ln>
          <a:scene3d>
            <a:camera prst="orthographicFront"/>
            <a:lightRig rig="threePt" dir="t"/>
          </a:scene3d>
          <a:sp3d>
            <a:bevelT/>
          </a:sp3d>
        </p:spPr>
        <p:txBody>
          <a:bodyPr wrap="none" lIns="35984" tIns="71966" rIns="35984" bIns="71966" anchor="ctr"/>
          <a:lstStyle/>
          <a:p>
            <a:pPr algn="ctr">
              <a:spcBef>
                <a:spcPct val="50000"/>
              </a:spcBef>
              <a:buClr>
                <a:srgbClr val="F0AB00"/>
              </a:buClr>
              <a:buSzPct val="80000"/>
            </a:pPr>
            <a:r>
              <a:rPr lang="de-DE" sz="1600" kern="0">
                <a:ea typeface="Arial Unicode MS" pitchFamily="34" charset="-128"/>
                <a:cs typeface="Arial Unicode MS" pitchFamily="34" charset="-128"/>
              </a:rPr>
              <a:t>Material</a:t>
            </a:r>
            <a:endParaRPr lang="de-DE" sz="1600" kern="0" dirty="0">
              <a:ea typeface="Arial Unicode MS" pitchFamily="34" charset="-128"/>
              <a:cs typeface="Arial Unicode MS" pitchFamily="34" charset="-128"/>
            </a:endParaRPr>
          </a:p>
        </p:txBody>
      </p:sp>
      <p:cxnSp>
        <p:nvCxnSpPr>
          <p:cNvPr id="24" name="Straight Arrow Connector 23"/>
          <p:cNvCxnSpPr>
            <a:stCxn id="21" idx="3"/>
            <a:endCxn id="23" idx="1"/>
          </p:cNvCxnSpPr>
          <p:nvPr/>
        </p:nvCxnSpPr>
        <p:spPr>
          <a:xfrm>
            <a:off x="2914757" y="4582558"/>
            <a:ext cx="692313" cy="0"/>
          </a:xfrm>
          <a:prstGeom prst="straightConnector1">
            <a:avLst/>
          </a:prstGeom>
          <a:ln w="19050">
            <a:solidFill>
              <a:schemeClr val="tx1"/>
            </a:solidFill>
            <a:headEnd type="none" w="med" len="med"/>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2"/>
            <a:endCxn id="21" idx="0"/>
          </p:cNvCxnSpPr>
          <p:nvPr/>
        </p:nvCxnSpPr>
        <p:spPr>
          <a:xfrm flipH="1">
            <a:off x="1992321" y="4065416"/>
            <a:ext cx="1" cy="297968"/>
          </a:xfrm>
          <a:prstGeom prst="straightConnector1">
            <a:avLst/>
          </a:prstGeom>
          <a:ln w="19050">
            <a:solidFill>
              <a:schemeClr val="tx1"/>
            </a:solidFill>
            <a:headEnd type="diamond" w="lg" len="lg"/>
            <a:tailEnd type="non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501652" y="1323360"/>
            <a:ext cx="1510975" cy="1510975"/>
          </a:xfrm>
          <a:prstGeom prst="rect">
            <a:avLst/>
          </a:prstGeom>
        </p:spPr>
      </p:pic>
      <p:grpSp>
        <p:nvGrpSpPr>
          <p:cNvPr id="27" name="Group 26"/>
          <p:cNvGrpSpPr/>
          <p:nvPr/>
        </p:nvGrpSpPr>
        <p:grpSpPr>
          <a:xfrm>
            <a:off x="3216384" y="2630628"/>
            <a:ext cx="264990" cy="504314"/>
            <a:chOff x="6834931" y="2598768"/>
            <a:chExt cx="265051" cy="504431"/>
          </a:xfrm>
        </p:grpSpPr>
        <p:sp>
          <p:nvSpPr>
            <p:cNvPr id="28" name="AutoShape 74"/>
            <p:cNvSpPr>
              <a:spLocks noChangeArrowheads="1"/>
            </p:cNvSpPr>
            <p:nvPr/>
          </p:nvSpPr>
          <p:spPr bwMode="auto">
            <a:xfrm>
              <a:off x="6834931" y="2778769"/>
              <a:ext cx="144429" cy="144430"/>
            </a:xfrm>
            <a:prstGeom prst="flowChartConnector">
              <a:avLst/>
            </a:prstGeom>
            <a:solidFill>
              <a:schemeClr val="bg1"/>
            </a:solidFill>
            <a:ln w="17780">
              <a:solidFill>
                <a:schemeClr val="tx1"/>
              </a:solidFill>
              <a:round/>
              <a:headEnd/>
              <a:tailEnd/>
            </a:ln>
          </p:spPr>
          <p:txBody>
            <a:bodyPr wrap="none" lIns="89958" tIns="46778" rIns="89958" bIns="46778" anchor="ctr"/>
            <a:lstStyle/>
            <a:p>
              <a:endParaRPr lang="en-US"/>
            </a:p>
          </p:txBody>
        </p:sp>
        <p:cxnSp>
          <p:nvCxnSpPr>
            <p:cNvPr id="29" name="AutoShape 75"/>
            <p:cNvCxnSpPr>
              <a:cxnSpLocks noChangeShapeType="1"/>
              <a:endCxn id="28" idx="4"/>
            </p:cNvCxnSpPr>
            <p:nvPr/>
          </p:nvCxnSpPr>
          <p:spPr bwMode="auto">
            <a:xfrm flipV="1">
              <a:off x="6907145" y="2923199"/>
              <a:ext cx="1" cy="180000"/>
            </a:xfrm>
            <a:prstGeom prst="straightConnector1">
              <a:avLst/>
            </a:prstGeom>
            <a:noFill/>
            <a:ln w="15875">
              <a:solidFill>
                <a:schemeClr val="tx1"/>
              </a:solidFill>
              <a:round/>
              <a:headEnd/>
              <a:tailEnd/>
            </a:ln>
          </p:spPr>
        </p:cxnSp>
        <p:cxnSp>
          <p:nvCxnSpPr>
            <p:cNvPr id="30" name="AutoShape 76"/>
            <p:cNvCxnSpPr>
              <a:cxnSpLocks noChangeShapeType="1"/>
              <a:stCxn id="28" idx="0"/>
            </p:cNvCxnSpPr>
            <p:nvPr/>
          </p:nvCxnSpPr>
          <p:spPr bwMode="auto">
            <a:xfrm flipV="1">
              <a:off x="6907146" y="2598768"/>
              <a:ext cx="1377" cy="180001"/>
            </a:xfrm>
            <a:prstGeom prst="straightConnector1">
              <a:avLst/>
            </a:prstGeom>
            <a:noFill/>
            <a:ln w="15875">
              <a:solidFill>
                <a:schemeClr val="tx1"/>
              </a:solidFill>
              <a:round/>
              <a:headEnd/>
              <a:tailEnd/>
            </a:ln>
          </p:spPr>
        </p:cxnSp>
        <p:grpSp>
          <p:nvGrpSpPr>
            <p:cNvPr id="31" name="Group 77"/>
            <p:cNvGrpSpPr>
              <a:grpSpLocks/>
            </p:cNvGrpSpPr>
            <p:nvPr/>
          </p:nvGrpSpPr>
          <p:grpSpPr bwMode="auto">
            <a:xfrm>
              <a:off x="7014277" y="2742265"/>
              <a:ext cx="85705" cy="177759"/>
              <a:chOff x="1528" y="1363"/>
              <a:chExt cx="54" cy="112"/>
            </a:xfrm>
          </p:grpSpPr>
          <p:sp>
            <p:nvSpPr>
              <p:cNvPr id="32" name="Line 78"/>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89958" tIns="46778" rIns="89958" bIns="46778" anchor="ctr"/>
              <a:lstStyle/>
              <a:p>
                <a:endParaRPr lang="en-US"/>
              </a:p>
            </p:txBody>
          </p:sp>
          <p:sp>
            <p:nvSpPr>
              <p:cNvPr id="33" name="Text Box 79"/>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grpSp>
        <p:nvGrpSpPr>
          <p:cNvPr id="34" name="Group 33"/>
          <p:cNvGrpSpPr/>
          <p:nvPr/>
        </p:nvGrpSpPr>
        <p:grpSpPr>
          <a:xfrm>
            <a:off x="1189671" y="2655771"/>
            <a:ext cx="264990" cy="504314"/>
            <a:chOff x="6834931" y="2598768"/>
            <a:chExt cx="265051" cy="504431"/>
          </a:xfrm>
        </p:grpSpPr>
        <p:sp>
          <p:nvSpPr>
            <p:cNvPr id="35" name="AutoShape 74"/>
            <p:cNvSpPr>
              <a:spLocks noChangeArrowheads="1"/>
            </p:cNvSpPr>
            <p:nvPr/>
          </p:nvSpPr>
          <p:spPr bwMode="auto">
            <a:xfrm>
              <a:off x="6834931" y="2778769"/>
              <a:ext cx="144429" cy="144430"/>
            </a:xfrm>
            <a:prstGeom prst="flowChartConnector">
              <a:avLst/>
            </a:prstGeom>
            <a:solidFill>
              <a:schemeClr val="bg1"/>
            </a:solidFill>
            <a:ln w="17780">
              <a:solidFill>
                <a:schemeClr val="tx1"/>
              </a:solidFill>
              <a:round/>
              <a:headEnd/>
              <a:tailEnd/>
            </a:ln>
          </p:spPr>
          <p:txBody>
            <a:bodyPr wrap="none" lIns="89958" tIns="46778" rIns="89958" bIns="46778" anchor="ctr"/>
            <a:lstStyle/>
            <a:p>
              <a:endParaRPr lang="en-US"/>
            </a:p>
          </p:txBody>
        </p:sp>
        <p:cxnSp>
          <p:nvCxnSpPr>
            <p:cNvPr id="36" name="AutoShape 75"/>
            <p:cNvCxnSpPr>
              <a:cxnSpLocks noChangeShapeType="1"/>
              <a:endCxn id="35" idx="4"/>
            </p:cNvCxnSpPr>
            <p:nvPr/>
          </p:nvCxnSpPr>
          <p:spPr bwMode="auto">
            <a:xfrm flipV="1">
              <a:off x="6907145" y="2923199"/>
              <a:ext cx="1" cy="180000"/>
            </a:xfrm>
            <a:prstGeom prst="straightConnector1">
              <a:avLst/>
            </a:prstGeom>
            <a:noFill/>
            <a:ln w="15875">
              <a:solidFill>
                <a:schemeClr val="tx1"/>
              </a:solidFill>
              <a:round/>
              <a:headEnd/>
              <a:tailEnd/>
            </a:ln>
          </p:spPr>
        </p:cxnSp>
        <p:cxnSp>
          <p:nvCxnSpPr>
            <p:cNvPr id="37" name="AutoShape 76"/>
            <p:cNvCxnSpPr>
              <a:cxnSpLocks noChangeShapeType="1"/>
              <a:stCxn id="35" idx="0"/>
            </p:cNvCxnSpPr>
            <p:nvPr/>
          </p:nvCxnSpPr>
          <p:spPr bwMode="auto">
            <a:xfrm flipV="1">
              <a:off x="6907146" y="2598768"/>
              <a:ext cx="1377" cy="180001"/>
            </a:xfrm>
            <a:prstGeom prst="straightConnector1">
              <a:avLst/>
            </a:prstGeom>
            <a:noFill/>
            <a:ln w="15875">
              <a:solidFill>
                <a:schemeClr val="tx1"/>
              </a:solidFill>
              <a:round/>
              <a:headEnd/>
              <a:tailEnd/>
            </a:ln>
          </p:spPr>
        </p:cxnSp>
        <p:grpSp>
          <p:nvGrpSpPr>
            <p:cNvPr id="38" name="Group 77"/>
            <p:cNvGrpSpPr>
              <a:grpSpLocks/>
            </p:cNvGrpSpPr>
            <p:nvPr/>
          </p:nvGrpSpPr>
          <p:grpSpPr bwMode="auto">
            <a:xfrm>
              <a:off x="7014277" y="2742265"/>
              <a:ext cx="85705" cy="177759"/>
              <a:chOff x="1528" y="1363"/>
              <a:chExt cx="54" cy="112"/>
            </a:xfrm>
          </p:grpSpPr>
          <p:sp>
            <p:nvSpPr>
              <p:cNvPr id="39" name="Line 78"/>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89958" tIns="46778" rIns="89958" bIns="46778" anchor="ctr"/>
              <a:lstStyle/>
              <a:p>
                <a:endParaRPr lang="en-US"/>
              </a:p>
            </p:txBody>
          </p:sp>
          <p:sp>
            <p:nvSpPr>
              <p:cNvPr id="40" name="Text Box 79"/>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pic>
        <p:nvPicPr>
          <p:cNvPr id="41" name="Picture 40"/>
          <p:cNvPicPr>
            <a:picLocks noChangeAspect="1"/>
          </p:cNvPicPr>
          <p:nvPr/>
        </p:nvPicPr>
        <p:blipFill>
          <a:blip r:embed="rId4"/>
          <a:stretch>
            <a:fillRect/>
          </a:stretch>
        </p:blipFill>
        <p:spPr>
          <a:xfrm>
            <a:off x="4392298" y="1312921"/>
            <a:ext cx="1520865" cy="1520865"/>
          </a:xfrm>
          <a:prstGeom prst="rect">
            <a:avLst/>
          </a:prstGeom>
        </p:spPr>
      </p:pic>
      <p:pic>
        <p:nvPicPr>
          <p:cNvPr id="42" name="Picture 41"/>
          <p:cNvPicPr>
            <a:picLocks noChangeAspect="1"/>
          </p:cNvPicPr>
          <p:nvPr/>
        </p:nvPicPr>
        <p:blipFill>
          <a:blip r:embed="rId5"/>
          <a:stretch>
            <a:fillRect/>
          </a:stretch>
        </p:blipFill>
        <p:spPr>
          <a:xfrm>
            <a:off x="2453117" y="1284421"/>
            <a:ext cx="1647775" cy="1647775"/>
          </a:xfrm>
          <a:prstGeom prst="rect">
            <a:avLst/>
          </a:prstGeom>
        </p:spPr>
      </p:pic>
    </p:spTree>
    <p:extLst>
      <p:ext uri="{BB962C8B-B14F-4D97-AF65-F5344CB8AC3E}">
        <p14:creationId xmlns:p14="http://schemas.microsoft.com/office/powerpoint/2010/main" val="401832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0"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VDM Layering Architecture</a:t>
            </a:r>
            <a:endParaRPr lang="en-US" b="1" dirty="0"/>
          </a:p>
        </p:txBody>
      </p:sp>
      <p:pic>
        <p:nvPicPr>
          <p:cNvPr id="3" name="Picture 2"/>
          <p:cNvPicPr>
            <a:picLocks noChangeAspect="1"/>
          </p:cNvPicPr>
          <p:nvPr/>
        </p:nvPicPr>
        <p:blipFill>
          <a:blip r:embed="rId3"/>
          <a:stretch>
            <a:fillRect/>
          </a:stretch>
        </p:blipFill>
        <p:spPr>
          <a:xfrm>
            <a:off x="469656" y="1740979"/>
            <a:ext cx="11114286" cy="4785714"/>
          </a:xfrm>
          <a:prstGeom prst="rect">
            <a:avLst/>
          </a:prstGeom>
        </p:spPr>
      </p:pic>
    </p:spTree>
    <p:extLst>
      <p:ext uri="{BB962C8B-B14F-4D97-AF65-F5344CB8AC3E}">
        <p14:creationId xmlns:p14="http://schemas.microsoft.com/office/powerpoint/2010/main" val="129459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241648"/>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Type’s of VDM View</a:t>
            </a:r>
            <a:endParaRPr lang="en-US" b="1" dirty="0"/>
          </a:p>
        </p:txBody>
      </p:sp>
      <p:sp>
        <p:nvSpPr>
          <p:cNvPr id="43" name="Cylinder 2"/>
          <p:cNvSpPr/>
          <p:nvPr/>
        </p:nvSpPr>
        <p:spPr bwMode="gray">
          <a:xfrm>
            <a:off x="429579" y="5616060"/>
            <a:ext cx="8234863" cy="786896"/>
          </a:xfrm>
          <a:prstGeom prst="can">
            <a:avLst/>
          </a:prstGeom>
          <a:solidFill>
            <a:srgbClr val="008FD3"/>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800" kern="0">
                <a:solidFill>
                  <a:schemeClr val="bg1"/>
                </a:solidFill>
                <a:ea typeface="Arial Unicode MS" pitchFamily="34" charset="-128"/>
                <a:cs typeface="Arial Unicode MS" pitchFamily="34" charset="-128"/>
              </a:rPr>
              <a:t>Application Data (Tables)</a:t>
            </a:r>
            <a:endParaRPr lang="de-DE" sz="1800" kern="0" dirty="0" err="1">
              <a:solidFill>
                <a:schemeClr val="bg1"/>
              </a:solidFill>
              <a:ea typeface="Arial Unicode MS" pitchFamily="34" charset="-128"/>
              <a:cs typeface="Arial Unicode MS" pitchFamily="34" charset="-128"/>
            </a:endParaRPr>
          </a:p>
        </p:txBody>
      </p:sp>
      <p:sp>
        <p:nvSpPr>
          <p:cNvPr id="44" name="Cylinder 6"/>
          <p:cNvSpPr/>
          <p:nvPr/>
        </p:nvSpPr>
        <p:spPr bwMode="gray">
          <a:xfrm>
            <a:off x="429579" y="4738516"/>
            <a:ext cx="8234863" cy="786896"/>
          </a:xfrm>
          <a:prstGeom prst="can">
            <a:avLst/>
          </a:prstGeom>
          <a:solidFill>
            <a:srgbClr val="609A7F"/>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800" kern="0">
                <a:solidFill>
                  <a:schemeClr val="bg1"/>
                </a:solidFill>
                <a:ea typeface="Arial Unicode MS" pitchFamily="34" charset="-128"/>
                <a:cs typeface="Arial Unicode MS" pitchFamily="34" charset="-128"/>
              </a:rPr>
              <a:t>VDM Basic Interface Views I_*</a:t>
            </a:r>
            <a:endParaRPr lang="de-DE" sz="1800" kern="0" dirty="0" err="1">
              <a:solidFill>
                <a:schemeClr val="bg1"/>
              </a:solidFill>
              <a:ea typeface="Arial Unicode MS" pitchFamily="34" charset="-128"/>
              <a:cs typeface="Arial Unicode MS" pitchFamily="34" charset="-128"/>
            </a:endParaRPr>
          </a:p>
        </p:txBody>
      </p:sp>
      <p:sp>
        <p:nvSpPr>
          <p:cNvPr id="45" name="Cylinder 7"/>
          <p:cNvSpPr/>
          <p:nvPr/>
        </p:nvSpPr>
        <p:spPr bwMode="gray">
          <a:xfrm>
            <a:off x="2554468" y="3862796"/>
            <a:ext cx="3985083" cy="786896"/>
          </a:xfrm>
          <a:prstGeom prst="can">
            <a:avLst/>
          </a:prstGeom>
          <a:solidFill>
            <a:srgbClr val="A8A340"/>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800" kern="0">
                <a:solidFill>
                  <a:schemeClr val="bg1"/>
                </a:solidFill>
                <a:ea typeface="Arial Unicode MS" pitchFamily="34" charset="-128"/>
                <a:cs typeface="Arial Unicode MS" pitchFamily="34" charset="-128"/>
              </a:rPr>
              <a:t>VDM Composite Interface Views I_*</a:t>
            </a:r>
            <a:endParaRPr lang="de-DE" sz="1800" kern="0" dirty="0" err="1">
              <a:solidFill>
                <a:schemeClr val="bg1"/>
              </a:solidFill>
              <a:ea typeface="Arial Unicode MS" pitchFamily="34" charset="-128"/>
              <a:cs typeface="Arial Unicode MS" pitchFamily="34" charset="-128"/>
            </a:endParaRPr>
          </a:p>
        </p:txBody>
      </p:sp>
      <p:sp>
        <p:nvSpPr>
          <p:cNvPr id="46" name="Cylinder 8"/>
          <p:cNvSpPr/>
          <p:nvPr/>
        </p:nvSpPr>
        <p:spPr bwMode="gray">
          <a:xfrm>
            <a:off x="429579" y="2983428"/>
            <a:ext cx="3985083" cy="786896"/>
          </a:xfrm>
          <a:prstGeom prst="can">
            <a:avLst/>
          </a:prstGeom>
          <a:solidFill>
            <a:srgbClr val="F0AB00"/>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800" kern="0">
                <a:solidFill>
                  <a:schemeClr val="bg1"/>
                </a:solidFill>
                <a:ea typeface="Arial Unicode MS" pitchFamily="34" charset="-128"/>
                <a:cs typeface="Arial Unicode MS" pitchFamily="34" charset="-128"/>
              </a:rPr>
              <a:t>VDM Consumption Views C_*</a:t>
            </a:r>
            <a:endParaRPr lang="de-DE" sz="1800" kern="0" dirty="0" err="1">
              <a:solidFill>
                <a:schemeClr val="bg1"/>
              </a:solidFill>
              <a:ea typeface="Arial Unicode MS" pitchFamily="34" charset="-128"/>
              <a:cs typeface="Arial Unicode MS" pitchFamily="34" charset="-128"/>
            </a:endParaRPr>
          </a:p>
        </p:txBody>
      </p:sp>
      <p:sp>
        <p:nvSpPr>
          <p:cNvPr id="47" name="Cylinder 9"/>
          <p:cNvSpPr/>
          <p:nvPr/>
        </p:nvSpPr>
        <p:spPr bwMode="gray">
          <a:xfrm>
            <a:off x="4679360" y="2983428"/>
            <a:ext cx="3985083" cy="786896"/>
          </a:xfrm>
          <a:prstGeom prst="can">
            <a:avLst/>
          </a:prstGeom>
          <a:solidFill>
            <a:srgbClr val="F0AB00"/>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1800" kern="0" dirty="0">
                <a:solidFill>
                  <a:schemeClr val="bg1"/>
                </a:solidFill>
                <a:ea typeface="Arial Unicode MS" pitchFamily="34" charset="-128"/>
                <a:cs typeface="Arial Unicode MS" pitchFamily="34" charset="-128"/>
              </a:rPr>
              <a:t>VDM External API Views A_*</a:t>
            </a:r>
          </a:p>
        </p:txBody>
      </p:sp>
      <p:pic>
        <p:nvPicPr>
          <p:cNvPr id="48" name="Picture 47"/>
          <p:cNvPicPr>
            <a:picLocks noChangeAspect="1"/>
          </p:cNvPicPr>
          <p:nvPr/>
        </p:nvPicPr>
        <p:blipFill>
          <a:blip r:embed="rId3"/>
          <a:stretch>
            <a:fillRect/>
          </a:stretch>
        </p:blipFill>
        <p:spPr>
          <a:xfrm>
            <a:off x="6814780" y="1104517"/>
            <a:ext cx="1586716" cy="1586716"/>
          </a:xfrm>
          <a:prstGeom prst="rect">
            <a:avLst/>
          </a:prstGeom>
        </p:spPr>
      </p:pic>
      <p:pic>
        <p:nvPicPr>
          <p:cNvPr id="49" name="Picture 48"/>
          <p:cNvPicPr>
            <a:picLocks noChangeAspect="1"/>
          </p:cNvPicPr>
          <p:nvPr/>
        </p:nvPicPr>
        <p:blipFill>
          <a:blip r:embed="rId4"/>
          <a:stretch>
            <a:fillRect/>
          </a:stretch>
        </p:blipFill>
        <p:spPr>
          <a:xfrm>
            <a:off x="769827" y="1339241"/>
            <a:ext cx="1351992" cy="1351992"/>
          </a:xfrm>
          <a:prstGeom prst="rect">
            <a:avLst/>
          </a:prstGeom>
        </p:spPr>
      </p:pic>
      <p:pic>
        <p:nvPicPr>
          <p:cNvPr id="50" name="Picture 49"/>
          <p:cNvPicPr>
            <a:picLocks noChangeAspect="1"/>
          </p:cNvPicPr>
          <p:nvPr/>
        </p:nvPicPr>
        <p:blipFill>
          <a:blip r:embed="rId5"/>
          <a:stretch>
            <a:fillRect/>
          </a:stretch>
        </p:blipFill>
        <p:spPr>
          <a:xfrm>
            <a:off x="2281989" y="1166120"/>
            <a:ext cx="1701646" cy="1701646"/>
          </a:xfrm>
          <a:prstGeom prst="rect">
            <a:avLst/>
          </a:prstGeom>
        </p:spPr>
      </p:pic>
      <p:pic>
        <p:nvPicPr>
          <p:cNvPr id="51" name="Picture 50"/>
          <p:cNvPicPr>
            <a:picLocks noChangeAspect="1"/>
          </p:cNvPicPr>
          <p:nvPr/>
        </p:nvPicPr>
        <p:blipFill>
          <a:blip r:embed="rId6"/>
          <a:stretch>
            <a:fillRect/>
          </a:stretch>
        </p:blipFill>
        <p:spPr>
          <a:xfrm>
            <a:off x="4699484" y="1064569"/>
            <a:ext cx="1779322" cy="1779322"/>
          </a:xfrm>
          <a:prstGeom prst="rect">
            <a:avLst/>
          </a:prstGeom>
        </p:spPr>
      </p:pic>
      <p:sp>
        <p:nvSpPr>
          <p:cNvPr id="52" name="TextBox 51"/>
          <p:cNvSpPr txBox="1"/>
          <p:nvPr/>
        </p:nvSpPr>
        <p:spPr>
          <a:xfrm>
            <a:off x="9004432" y="5824886"/>
            <a:ext cx="2684752" cy="30770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2000" kern="0">
                <a:ea typeface="Arial Unicode MS" pitchFamily="34" charset="-128"/>
                <a:cs typeface="Arial Unicode MS" pitchFamily="34" charset="-128"/>
              </a:rPr>
              <a:t>Cryptic, invisible</a:t>
            </a:r>
            <a:endParaRPr lang="de-DE" sz="2000" kern="0" dirty="0" err="1">
              <a:ea typeface="Arial Unicode MS" pitchFamily="34" charset="-128"/>
              <a:cs typeface="Arial Unicode MS" pitchFamily="34" charset="-128"/>
            </a:endParaRPr>
          </a:p>
        </p:txBody>
      </p:sp>
      <p:sp>
        <p:nvSpPr>
          <p:cNvPr id="53" name="TextBox 52"/>
          <p:cNvSpPr txBox="1"/>
          <p:nvPr/>
        </p:nvSpPr>
        <p:spPr>
          <a:xfrm>
            <a:off x="9004430" y="4978112"/>
            <a:ext cx="2684752" cy="30770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2000" kern="0">
                <a:ea typeface="Arial Unicode MS" pitchFamily="34" charset="-128"/>
                <a:cs typeface="Arial Unicode MS" pitchFamily="34" charset="-128"/>
              </a:rPr>
              <a:t>Basic VDM for reuse</a:t>
            </a:r>
            <a:endParaRPr lang="de-DE" sz="2000" kern="0" dirty="0" err="1">
              <a:ea typeface="Arial Unicode MS" pitchFamily="34" charset="-128"/>
              <a:cs typeface="Arial Unicode MS" pitchFamily="34" charset="-128"/>
            </a:endParaRPr>
          </a:p>
        </p:txBody>
      </p:sp>
      <p:sp>
        <p:nvSpPr>
          <p:cNvPr id="54" name="TextBox 53"/>
          <p:cNvSpPr txBox="1"/>
          <p:nvPr/>
        </p:nvSpPr>
        <p:spPr>
          <a:xfrm>
            <a:off x="9004430" y="3948539"/>
            <a:ext cx="2684752" cy="61541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2000" kern="0">
                <a:ea typeface="Arial Unicode MS" pitchFamily="34" charset="-128"/>
                <a:cs typeface="Arial Unicode MS" pitchFamily="34" charset="-128"/>
              </a:rPr>
              <a:t>Convenience and special views for reuse</a:t>
            </a:r>
            <a:endParaRPr lang="de-DE" sz="2000" kern="0" dirty="0" err="1">
              <a:ea typeface="Arial Unicode MS" pitchFamily="34" charset="-128"/>
              <a:cs typeface="Arial Unicode MS" pitchFamily="34" charset="-128"/>
            </a:endParaRPr>
          </a:p>
        </p:txBody>
      </p:sp>
      <p:sp>
        <p:nvSpPr>
          <p:cNvPr id="55" name="TextBox 54"/>
          <p:cNvSpPr txBox="1"/>
          <p:nvPr/>
        </p:nvSpPr>
        <p:spPr>
          <a:xfrm>
            <a:off x="9004430" y="3069172"/>
            <a:ext cx="2684752" cy="61541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2000" kern="0">
                <a:ea typeface="Arial Unicode MS" pitchFamily="34" charset="-128"/>
                <a:cs typeface="Arial Unicode MS" pitchFamily="34" charset="-128"/>
              </a:rPr>
              <a:t>Purpose-built for apps  and APIs</a:t>
            </a:r>
            <a:endParaRPr lang="de-DE" sz="2000" kern="0" dirty="0" err="1">
              <a:ea typeface="Arial Unicode MS" pitchFamily="34" charset="-128"/>
              <a:cs typeface="Arial Unicode MS" pitchFamily="34" charset="-128"/>
            </a:endParaRPr>
          </a:p>
        </p:txBody>
      </p:sp>
      <p:cxnSp>
        <p:nvCxnSpPr>
          <p:cNvPr id="56" name="Straight Connector 55"/>
          <p:cNvCxnSpPr/>
          <p:nvPr/>
        </p:nvCxnSpPr>
        <p:spPr>
          <a:xfrm>
            <a:off x="270980" y="5569179"/>
            <a:ext cx="11579720" cy="0"/>
          </a:xfrm>
          <a:prstGeom prst="line">
            <a:avLst/>
          </a:prstGeom>
          <a:ln w="190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004431" y="1654899"/>
            <a:ext cx="2684752" cy="30770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2000" kern="0">
                <a:ea typeface="Arial Unicode MS" pitchFamily="34" charset="-128"/>
                <a:cs typeface="Arial Unicode MS" pitchFamily="34" charset="-128"/>
              </a:rPr>
              <a:t>All types of consumers</a:t>
            </a:r>
            <a:endParaRPr lang="de-DE"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238211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When to Use which Annotation</a:t>
            </a:r>
            <a:endParaRPr lang="en-US" b="1" dirty="0"/>
          </a:p>
        </p:txBody>
      </p:sp>
      <p:sp>
        <p:nvSpPr>
          <p:cNvPr id="43" name="Rectangle 42">
            <a:extLst>
              <a:ext uri="{FF2B5EF4-FFF2-40B4-BE49-F238E27FC236}">
                <a16:creationId xmlns:a16="http://schemas.microsoft.com/office/drawing/2014/main" xmlns="" id="{7AB47E7A-5367-4CE2-969B-DA116A53EB06}"/>
              </a:ext>
            </a:extLst>
          </p:cNvPr>
          <p:cNvSpPr/>
          <p:nvPr/>
        </p:nvSpPr>
        <p:spPr>
          <a:xfrm>
            <a:off x="-11133" y="2706624"/>
            <a:ext cx="3273552" cy="111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Views</a:t>
            </a:r>
          </a:p>
        </p:txBody>
      </p:sp>
      <p:sp>
        <p:nvSpPr>
          <p:cNvPr id="44" name="Rectangle 43">
            <a:extLst>
              <a:ext uri="{FF2B5EF4-FFF2-40B4-BE49-F238E27FC236}">
                <a16:creationId xmlns:a16="http://schemas.microsoft.com/office/drawing/2014/main" xmlns="" id="{F93178D0-9106-45F5-86A5-CED82C7E249B}"/>
              </a:ext>
            </a:extLst>
          </p:cNvPr>
          <p:cNvSpPr/>
          <p:nvPr/>
        </p:nvSpPr>
        <p:spPr>
          <a:xfrm>
            <a:off x="7953291" y="1179576"/>
            <a:ext cx="3178830" cy="91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Application</a:t>
            </a:r>
          </a:p>
        </p:txBody>
      </p:sp>
      <p:sp>
        <p:nvSpPr>
          <p:cNvPr id="45" name="Rectangle 44">
            <a:extLst>
              <a:ext uri="{FF2B5EF4-FFF2-40B4-BE49-F238E27FC236}">
                <a16:creationId xmlns:a16="http://schemas.microsoft.com/office/drawing/2014/main" xmlns="" id="{3C4E0E28-CB9E-4E87-848C-D9AFDAA2AC9C}"/>
              </a:ext>
            </a:extLst>
          </p:cNvPr>
          <p:cNvSpPr/>
          <p:nvPr/>
        </p:nvSpPr>
        <p:spPr>
          <a:xfrm>
            <a:off x="7953291" y="2247479"/>
            <a:ext cx="3178830" cy="91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Analytics </a:t>
            </a:r>
          </a:p>
        </p:txBody>
      </p:sp>
      <p:sp>
        <p:nvSpPr>
          <p:cNvPr id="46" name="Rectangle 45">
            <a:extLst>
              <a:ext uri="{FF2B5EF4-FFF2-40B4-BE49-F238E27FC236}">
                <a16:creationId xmlns:a16="http://schemas.microsoft.com/office/drawing/2014/main" xmlns="" id="{92079551-2A9B-438A-AE28-FE6376FB10E4}"/>
              </a:ext>
            </a:extLst>
          </p:cNvPr>
          <p:cNvSpPr/>
          <p:nvPr/>
        </p:nvSpPr>
        <p:spPr>
          <a:xfrm>
            <a:off x="7953291" y="3264408"/>
            <a:ext cx="3178830" cy="91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Transactional App</a:t>
            </a:r>
          </a:p>
        </p:txBody>
      </p:sp>
      <p:sp>
        <p:nvSpPr>
          <p:cNvPr id="47" name="Rectangle 46">
            <a:extLst>
              <a:ext uri="{FF2B5EF4-FFF2-40B4-BE49-F238E27FC236}">
                <a16:creationId xmlns:a16="http://schemas.microsoft.com/office/drawing/2014/main" xmlns="" id="{8A1F9C06-D66E-4B0D-95C2-F483CE6343C3}"/>
              </a:ext>
            </a:extLst>
          </p:cNvPr>
          <p:cNvSpPr/>
          <p:nvPr/>
        </p:nvSpPr>
        <p:spPr>
          <a:xfrm>
            <a:off x="7953291" y="4300990"/>
            <a:ext cx="3178830" cy="91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Embedded Analytics</a:t>
            </a:r>
          </a:p>
          <a:p>
            <a:pPr algn="ctr"/>
            <a:r>
              <a:rPr lang="en-US" dirty="0"/>
              <a:t>SAP Analytics Cloud</a:t>
            </a:r>
          </a:p>
        </p:txBody>
      </p:sp>
      <p:sp>
        <p:nvSpPr>
          <p:cNvPr id="48" name="Rectangle 47">
            <a:extLst>
              <a:ext uri="{FF2B5EF4-FFF2-40B4-BE49-F238E27FC236}">
                <a16:creationId xmlns:a16="http://schemas.microsoft.com/office/drawing/2014/main" xmlns="" id="{056F5CDA-6612-4C0D-8A59-D23E18E5B54F}"/>
              </a:ext>
            </a:extLst>
          </p:cNvPr>
          <p:cNvSpPr/>
          <p:nvPr/>
        </p:nvSpPr>
        <p:spPr>
          <a:xfrm>
            <a:off x="7953291" y="5337572"/>
            <a:ext cx="3178830" cy="91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ABAP Report</a:t>
            </a:r>
          </a:p>
        </p:txBody>
      </p:sp>
      <p:sp>
        <p:nvSpPr>
          <p:cNvPr id="49" name="Arrow: Right 6">
            <a:extLst>
              <a:ext uri="{FF2B5EF4-FFF2-40B4-BE49-F238E27FC236}">
                <a16:creationId xmlns:a16="http://schemas.microsoft.com/office/drawing/2014/main" xmlns="" id="{5F545D7B-B142-4372-8653-5A49544A0353}"/>
              </a:ext>
            </a:extLst>
          </p:cNvPr>
          <p:cNvSpPr/>
          <p:nvPr/>
        </p:nvSpPr>
        <p:spPr>
          <a:xfrm flipH="1">
            <a:off x="11010435" y="1674806"/>
            <a:ext cx="1112520" cy="40036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or: Elbow 13">
            <a:extLst>
              <a:ext uri="{FF2B5EF4-FFF2-40B4-BE49-F238E27FC236}">
                <a16:creationId xmlns:a16="http://schemas.microsoft.com/office/drawing/2014/main" xmlns="" id="{7A0DB770-BE28-41F1-8F0F-CB1DED19D3AE}"/>
              </a:ext>
            </a:extLst>
          </p:cNvPr>
          <p:cNvCxnSpPr>
            <a:stCxn id="44" idx="1"/>
          </p:cNvCxnSpPr>
          <p:nvPr/>
        </p:nvCxnSpPr>
        <p:spPr>
          <a:xfrm rot="10800000" flipV="1">
            <a:off x="3262419" y="1638720"/>
            <a:ext cx="4690872" cy="1232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509C9664-54B6-43E2-8114-2A9CD2921674}"/>
              </a:ext>
            </a:extLst>
          </p:cNvPr>
          <p:cNvSpPr txBox="1"/>
          <p:nvPr/>
        </p:nvSpPr>
        <p:spPr>
          <a:xfrm>
            <a:off x="5588439" y="1259088"/>
            <a:ext cx="2282192" cy="369332"/>
          </a:xfrm>
          <a:prstGeom prst="rect">
            <a:avLst/>
          </a:prstGeom>
          <a:noFill/>
        </p:spPr>
        <p:txBody>
          <a:bodyPr wrap="square" rtlCol="0">
            <a:spAutoFit/>
          </a:bodyPr>
          <a:lstStyle/>
          <a:p>
            <a:r>
              <a:rPr lang="en-US" dirty="0"/>
              <a:t>@OData</a:t>
            </a:r>
          </a:p>
        </p:txBody>
      </p:sp>
      <p:cxnSp>
        <p:nvCxnSpPr>
          <p:cNvPr id="52" name="Connector: Elbow 16">
            <a:extLst>
              <a:ext uri="{FF2B5EF4-FFF2-40B4-BE49-F238E27FC236}">
                <a16:creationId xmlns:a16="http://schemas.microsoft.com/office/drawing/2014/main" xmlns="" id="{FA41F6D6-8DCC-409F-8AE5-EFC37F7F6B86}"/>
              </a:ext>
            </a:extLst>
          </p:cNvPr>
          <p:cNvCxnSpPr>
            <a:stCxn id="45" idx="1"/>
          </p:cNvCxnSpPr>
          <p:nvPr/>
        </p:nvCxnSpPr>
        <p:spPr>
          <a:xfrm rot="10800000" flipV="1">
            <a:off x="3262419" y="2706624"/>
            <a:ext cx="4690872" cy="347472"/>
          </a:xfrm>
          <a:prstGeom prst="bentConnector3">
            <a:avLst>
              <a:gd name="adj1" fmla="val 4220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C92A0BB0-CBB5-445F-8CA7-6678E146E433}"/>
              </a:ext>
            </a:extLst>
          </p:cNvPr>
          <p:cNvSpPr txBox="1"/>
          <p:nvPr/>
        </p:nvSpPr>
        <p:spPr>
          <a:xfrm>
            <a:off x="5921467" y="2326991"/>
            <a:ext cx="1819656" cy="369332"/>
          </a:xfrm>
          <a:prstGeom prst="rect">
            <a:avLst/>
          </a:prstGeom>
          <a:noFill/>
        </p:spPr>
        <p:txBody>
          <a:bodyPr wrap="square" rtlCol="0">
            <a:spAutoFit/>
          </a:bodyPr>
          <a:lstStyle/>
          <a:p>
            <a:r>
              <a:rPr lang="en-US" dirty="0"/>
              <a:t>@Analytic</a:t>
            </a:r>
          </a:p>
        </p:txBody>
      </p:sp>
      <p:cxnSp>
        <p:nvCxnSpPr>
          <p:cNvPr id="54" name="Connector: Elbow 20">
            <a:extLst>
              <a:ext uri="{FF2B5EF4-FFF2-40B4-BE49-F238E27FC236}">
                <a16:creationId xmlns:a16="http://schemas.microsoft.com/office/drawing/2014/main" xmlns="" id="{39F68651-F7F9-4C92-ABCE-0622DEB42068}"/>
              </a:ext>
            </a:extLst>
          </p:cNvPr>
          <p:cNvCxnSpPr>
            <a:stCxn id="46" idx="1"/>
            <a:endCxn id="43" idx="3"/>
          </p:cNvCxnSpPr>
          <p:nvPr/>
        </p:nvCxnSpPr>
        <p:spPr>
          <a:xfrm rot="10800000">
            <a:off x="3262419" y="3264409"/>
            <a:ext cx="4690872" cy="4591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B952A6A8-DA4A-4874-9BF3-7E212B47791E}"/>
              </a:ext>
            </a:extLst>
          </p:cNvPr>
          <p:cNvSpPr txBox="1"/>
          <p:nvPr/>
        </p:nvSpPr>
        <p:spPr>
          <a:xfrm>
            <a:off x="5963711" y="3195467"/>
            <a:ext cx="1655064" cy="646331"/>
          </a:xfrm>
          <a:prstGeom prst="rect">
            <a:avLst/>
          </a:prstGeom>
          <a:noFill/>
        </p:spPr>
        <p:txBody>
          <a:bodyPr wrap="square" rtlCol="0">
            <a:spAutoFit/>
          </a:bodyPr>
          <a:lstStyle/>
          <a:p>
            <a:r>
              <a:rPr lang="en-US" dirty="0"/>
              <a:t>@</a:t>
            </a:r>
            <a:r>
              <a:rPr lang="en-US" dirty="0" err="1"/>
              <a:t>ObjectModel</a:t>
            </a:r>
            <a:endParaRPr lang="en-US" dirty="0"/>
          </a:p>
          <a:p>
            <a:r>
              <a:rPr lang="en-US" dirty="0"/>
              <a:t>@UI</a:t>
            </a:r>
          </a:p>
        </p:txBody>
      </p:sp>
      <p:cxnSp>
        <p:nvCxnSpPr>
          <p:cNvPr id="56" name="Connector: Elbow 23">
            <a:extLst>
              <a:ext uri="{FF2B5EF4-FFF2-40B4-BE49-F238E27FC236}">
                <a16:creationId xmlns:a16="http://schemas.microsoft.com/office/drawing/2014/main" xmlns="" id="{E1BBEA34-361D-49C7-9037-80898482587B}"/>
              </a:ext>
            </a:extLst>
          </p:cNvPr>
          <p:cNvCxnSpPr>
            <a:stCxn id="47" idx="1"/>
          </p:cNvCxnSpPr>
          <p:nvPr/>
        </p:nvCxnSpPr>
        <p:spPr>
          <a:xfrm rot="10800000">
            <a:off x="3262419" y="3493981"/>
            <a:ext cx="4690872" cy="1266154"/>
          </a:xfrm>
          <a:prstGeom prst="bentConnector3">
            <a:avLst>
              <a:gd name="adj1" fmla="val 51559"/>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5DF8B88B-84A8-480E-A297-1C58EFB96644}"/>
              </a:ext>
            </a:extLst>
          </p:cNvPr>
          <p:cNvSpPr txBox="1"/>
          <p:nvPr/>
        </p:nvSpPr>
        <p:spPr>
          <a:xfrm>
            <a:off x="5921799" y="4233673"/>
            <a:ext cx="1766316" cy="646331"/>
          </a:xfrm>
          <a:prstGeom prst="rect">
            <a:avLst/>
          </a:prstGeom>
          <a:noFill/>
        </p:spPr>
        <p:txBody>
          <a:bodyPr wrap="square" rtlCol="0">
            <a:spAutoFit/>
          </a:bodyPr>
          <a:lstStyle/>
          <a:p>
            <a:r>
              <a:rPr lang="en-US" dirty="0"/>
              <a:t>@</a:t>
            </a:r>
            <a:r>
              <a:rPr lang="en-US" dirty="0" err="1"/>
              <a:t>AnalyticDetails</a:t>
            </a:r>
            <a:endParaRPr lang="en-US" dirty="0"/>
          </a:p>
          <a:p>
            <a:r>
              <a:rPr lang="en-US" dirty="0"/>
              <a:t>@</a:t>
            </a:r>
            <a:r>
              <a:rPr lang="en-US" dirty="0" err="1"/>
              <a:t>DefaultAgg</a:t>
            </a:r>
            <a:endParaRPr lang="en-US" dirty="0"/>
          </a:p>
        </p:txBody>
      </p:sp>
      <p:cxnSp>
        <p:nvCxnSpPr>
          <p:cNvPr id="58" name="Connector: Elbow 27">
            <a:extLst>
              <a:ext uri="{FF2B5EF4-FFF2-40B4-BE49-F238E27FC236}">
                <a16:creationId xmlns:a16="http://schemas.microsoft.com/office/drawing/2014/main" xmlns="" id="{6EC5ED8A-B888-40DD-92A2-D353BD504C46}"/>
              </a:ext>
            </a:extLst>
          </p:cNvPr>
          <p:cNvCxnSpPr>
            <a:stCxn id="48" idx="1"/>
          </p:cNvCxnSpPr>
          <p:nvPr/>
        </p:nvCxnSpPr>
        <p:spPr>
          <a:xfrm rot="10800000">
            <a:off x="3262419" y="3723555"/>
            <a:ext cx="4690872" cy="2073163"/>
          </a:xfrm>
          <a:prstGeom prst="bentConnector3">
            <a:avLst>
              <a:gd name="adj1" fmla="val 59357"/>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49F196B7-AB0B-4FBE-BACD-74DCFF6AA214}"/>
              </a:ext>
            </a:extLst>
          </p:cNvPr>
          <p:cNvSpPr txBox="1"/>
          <p:nvPr/>
        </p:nvSpPr>
        <p:spPr>
          <a:xfrm>
            <a:off x="5594139" y="5454202"/>
            <a:ext cx="1766316" cy="369332"/>
          </a:xfrm>
          <a:prstGeom prst="rect">
            <a:avLst/>
          </a:prstGeom>
          <a:noFill/>
        </p:spPr>
        <p:txBody>
          <a:bodyPr wrap="square" rtlCol="0">
            <a:spAutoFit/>
          </a:bodyPr>
          <a:lstStyle/>
          <a:p>
            <a:r>
              <a:rPr lang="en-US" dirty="0"/>
              <a:t>@Semantic</a:t>
            </a:r>
          </a:p>
        </p:txBody>
      </p:sp>
    </p:spTree>
    <p:extLst>
      <p:ext uri="{BB962C8B-B14F-4D97-AF65-F5344CB8AC3E}">
        <p14:creationId xmlns:p14="http://schemas.microsoft.com/office/powerpoint/2010/main" val="2353728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255140" y="235024"/>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Create ODATA on top of CDS</a:t>
            </a:r>
            <a:endParaRPr lang="en-US" b="1" dirty="0"/>
          </a:p>
        </p:txBody>
      </p:sp>
      <p:sp>
        <p:nvSpPr>
          <p:cNvPr id="43" name="TextBox 42">
            <a:extLst>
              <a:ext uri="{FF2B5EF4-FFF2-40B4-BE49-F238E27FC236}">
                <a16:creationId xmlns:a16="http://schemas.microsoft.com/office/drawing/2014/main" xmlns="" id="{2668874E-C0FA-4ADA-BBF6-2FE5710B408A}"/>
              </a:ext>
            </a:extLst>
          </p:cNvPr>
          <p:cNvSpPr txBox="1"/>
          <p:nvPr/>
        </p:nvSpPr>
        <p:spPr>
          <a:xfrm>
            <a:off x="163528" y="923731"/>
            <a:ext cx="11900954" cy="4524315"/>
          </a:xfrm>
          <a:prstGeom prst="rect">
            <a:avLst/>
          </a:prstGeom>
          <a:noFill/>
        </p:spPr>
        <p:txBody>
          <a:bodyPr wrap="square" rtlCol="0">
            <a:spAutoFit/>
          </a:bodyPr>
          <a:lstStyle/>
          <a:p>
            <a:pPr marL="342900" indent="-342900">
              <a:buAutoNum type="arabicPeriod"/>
            </a:pPr>
            <a:r>
              <a:rPr lang="en-US" dirty="0"/>
              <a:t>Add an annotation called @Odata.publish: true</a:t>
            </a:r>
          </a:p>
          <a:p>
            <a:pPr marL="342900" indent="-342900">
              <a:buAutoNum type="arabicPeriod"/>
            </a:pPr>
            <a:r>
              <a:rPr lang="en-US" dirty="0"/>
              <a:t>Hover the mouse on warning sign and copy the name of the service</a:t>
            </a:r>
          </a:p>
          <a:p>
            <a:pPr marL="342900" indent="-342900">
              <a:buAutoNum type="arabicPeriod"/>
            </a:pPr>
            <a:r>
              <a:rPr lang="en-US" dirty="0"/>
              <a:t>Go to SAP system using Ctrl + 6 and </a:t>
            </a:r>
            <a:r>
              <a:rPr lang="en-US" dirty="0" err="1"/>
              <a:t>tcode</a:t>
            </a:r>
            <a:r>
              <a:rPr lang="en-US" dirty="0"/>
              <a:t> : /n/IWFND/MAINT_SERVICE</a:t>
            </a:r>
          </a:p>
          <a:p>
            <a:pPr marL="342900" indent="-342900">
              <a:buAutoNum type="arabicPeriod"/>
            </a:pPr>
            <a:r>
              <a:rPr lang="en-US" dirty="0"/>
              <a:t>Click on add service</a:t>
            </a:r>
          </a:p>
          <a:p>
            <a:pPr marL="342900" indent="-342900">
              <a:buAutoNum type="arabicPeriod"/>
            </a:pPr>
            <a:r>
              <a:rPr lang="en-US" dirty="0"/>
              <a:t>Enter LOCAL and Service name we copies in step 2</a:t>
            </a:r>
          </a:p>
          <a:p>
            <a:pPr marL="342900" indent="-342900">
              <a:buAutoNum type="arabicPeriod"/>
            </a:pPr>
            <a:r>
              <a:rPr lang="en-US" dirty="0"/>
              <a:t>Hit Enter</a:t>
            </a:r>
          </a:p>
          <a:p>
            <a:pPr marL="342900" indent="-342900">
              <a:buAutoNum type="arabicPeriod"/>
            </a:pPr>
            <a:r>
              <a:rPr lang="en-US" dirty="0"/>
              <a:t>Select and choose ADD Service </a:t>
            </a:r>
          </a:p>
          <a:p>
            <a:pPr marL="342900" indent="-342900">
              <a:buAutoNum type="arabicPeriod"/>
            </a:pPr>
            <a:r>
              <a:rPr lang="en-US" dirty="0"/>
              <a:t>Choose package and TR</a:t>
            </a:r>
          </a:p>
          <a:p>
            <a:pPr marL="342900" indent="-342900">
              <a:buAutoNum type="arabicPeriod"/>
            </a:pPr>
            <a:r>
              <a:rPr lang="en-US" dirty="0"/>
              <a:t>Come back to CDS navigator view and double click on ODATA node</a:t>
            </a:r>
          </a:p>
          <a:p>
            <a:pPr marL="342900" indent="-342900">
              <a:buAutoNum type="arabicPeriod"/>
            </a:pPr>
            <a:r>
              <a:rPr lang="en-US" dirty="0"/>
              <a:t>Enter ABAP credentials and test the service.</a:t>
            </a:r>
          </a:p>
          <a:p>
            <a:endParaRPr lang="en-US" dirty="0"/>
          </a:p>
          <a:p>
            <a:r>
              <a:rPr lang="en-US" dirty="0">
                <a:hlinkClick r:id="rId3"/>
              </a:rPr>
              <a:t>https://help.sap.com/doc/abapdocu_751_index_htm/7.51/en-US/index.htm?file=abencds_annotations.htm</a:t>
            </a:r>
            <a:endParaRPr lang="en-US" dirty="0"/>
          </a:p>
          <a:p>
            <a:r>
              <a:rPr lang="en-US" dirty="0">
                <a:hlinkClick r:id="rId4"/>
              </a:rPr>
              <a:t>https://help.sap.com/viewer/8308e6d301d54584a33cd04a9861bc52/2020.000/en-US/8573b810511948c8a99c0672abc159aa.html</a:t>
            </a:r>
            <a:endParaRPr lang="en-US" dirty="0"/>
          </a:p>
          <a:p>
            <a:endParaRPr lang="en-US" dirty="0"/>
          </a:p>
          <a:p>
            <a:endParaRPr lang="en-US" dirty="0"/>
          </a:p>
        </p:txBody>
      </p:sp>
      <p:pic>
        <p:nvPicPr>
          <p:cNvPr id="3" name="Picture 2"/>
          <p:cNvPicPr>
            <a:picLocks noChangeAspect="1"/>
          </p:cNvPicPr>
          <p:nvPr/>
        </p:nvPicPr>
        <p:blipFill>
          <a:blip r:embed="rId5"/>
          <a:stretch>
            <a:fillRect/>
          </a:stretch>
        </p:blipFill>
        <p:spPr>
          <a:xfrm>
            <a:off x="7995823" y="1711498"/>
            <a:ext cx="4050000" cy="1692857"/>
          </a:xfrm>
          <a:prstGeom prst="rect">
            <a:avLst/>
          </a:prstGeom>
        </p:spPr>
      </p:pic>
      <p:sp>
        <p:nvSpPr>
          <p:cNvPr id="44" name="Rounded Rectangle 43"/>
          <p:cNvSpPr/>
          <p:nvPr/>
        </p:nvSpPr>
        <p:spPr bwMode="gray">
          <a:xfrm>
            <a:off x="5368853" y="2559509"/>
            <a:ext cx="2029308" cy="310562"/>
          </a:xfrm>
          <a:prstGeom prst="roundRect">
            <a:avLst>
              <a:gd name="adj" fmla="val 50000"/>
            </a:avLst>
          </a:prstGeom>
          <a:noFill/>
          <a:ln w="9525" algn="ctr">
            <a:solidFill>
              <a:schemeClr val="accent4">
                <a:lumMod val="75000"/>
              </a:schemeClr>
            </a:solidFill>
            <a:prstDash val="solid"/>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400" kern="0" dirty="0">
                <a:solidFill>
                  <a:schemeClr val="accent4">
                    <a:lumMod val="75000"/>
                  </a:schemeClr>
                </a:solidFill>
                <a:ea typeface="Arial Unicode MS" pitchFamily="34" charset="-128"/>
                <a:cs typeface="Arial Unicode MS" pitchFamily="34" charset="-128"/>
              </a:rPr>
              <a:t>OData exposure</a:t>
            </a:r>
          </a:p>
        </p:txBody>
      </p:sp>
      <p:cxnSp>
        <p:nvCxnSpPr>
          <p:cNvPr id="45" name="Straight Connector 44"/>
          <p:cNvCxnSpPr/>
          <p:nvPr/>
        </p:nvCxnSpPr>
        <p:spPr>
          <a:xfrm flipV="1">
            <a:off x="7397093" y="2711956"/>
            <a:ext cx="567000" cy="16929"/>
          </a:xfrm>
          <a:prstGeom prst="line">
            <a:avLst/>
          </a:prstGeom>
          <a:ln w="635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722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6</a:t>
            </a:r>
            <a:endParaRPr lang="en-US" sz="8000" b="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6</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285750" lvl="0" indent="-285750">
              <a:buFont typeface="Arial" panose="020B0604020202020204" pitchFamily="34" charset="0"/>
              <a:buChar char="•"/>
            </a:pPr>
            <a:r>
              <a:rPr lang="en-US" i="1" dirty="0"/>
              <a:t>Introduction of  CDS(Core Data &amp; Service ) </a:t>
            </a:r>
          </a:p>
          <a:p>
            <a:pPr marL="285750" lvl="0" indent="-285750">
              <a:buFont typeface="Arial" panose="020B0604020202020204" pitchFamily="34" charset="0"/>
              <a:buChar char="•"/>
            </a:pPr>
            <a:r>
              <a:rPr lang="en-US" i="1" dirty="0"/>
              <a:t>Concept of  CDS View</a:t>
            </a:r>
          </a:p>
          <a:p>
            <a:pPr marL="285750" lvl="0" indent="-285750">
              <a:buFont typeface="Arial" panose="020B0604020202020204" pitchFamily="34" charset="0"/>
              <a:buChar char="•"/>
            </a:pPr>
            <a:r>
              <a:rPr lang="en-US" i="1" dirty="0"/>
              <a:t>Describing Standard CDS View</a:t>
            </a:r>
          </a:p>
          <a:p>
            <a:pPr marL="285750" lvl="0" indent="-285750">
              <a:buFont typeface="Arial" panose="020B0604020202020204" pitchFamily="34" charset="0"/>
              <a:buChar char="•"/>
            </a:pPr>
            <a:r>
              <a:rPr lang="en-US" i="1" dirty="0"/>
              <a:t>Understanding Concept of  Code to Data Paradigm </a:t>
            </a:r>
          </a:p>
          <a:p>
            <a:pPr marL="285750" indent="-285750">
              <a:buFont typeface="Arial" panose="020B0604020202020204" pitchFamily="34" charset="0"/>
              <a:buChar char="•"/>
            </a:pPr>
            <a:r>
              <a:rPr lang="en-US" i="1" dirty="0"/>
              <a:t> Creating CDS Entities</a:t>
            </a:r>
          </a:p>
          <a:p>
            <a:endParaRPr lang="en-US" i="1" dirty="0"/>
          </a:p>
          <a:p>
            <a:r>
              <a:rPr lang="en-US" dirty="0"/>
              <a:t>--Break--</a:t>
            </a:r>
          </a:p>
          <a:p>
            <a:endParaRPr lang="en-US" dirty="0"/>
          </a:p>
          <a:p>
            <a:pPr marL="285750" lvl="0" indent="-285750">
              <a:buFont typeface="Arial" panose="020B0604020202020204" pitchFamily="34" charset="0"/>
              <a:buChar char="•"/>
            </a:pPr>
            <a:r>
              <a:rPr lang="en-US" i="1" dirty="0"/>
              <a:t>CDS Associations</a:t>
            </a:r>
          </a:p>
          <a:p>
            <a:pPr marL="285750" lvl="0" indent="-285750">
              <a:buFont typeface="Arial" panose="020B0604020202020204" pitchFamily="34" charset="0"/>
              <a:buChar char="•"/>
            </a:pPr>
            <a:r>
              <a:rPr lang="en-US" i="1" dirty="0"/>
              <a:t>Describing CDS View on View</a:t>
            </a:r>
          </a:p>
          <a:p>
            <a:pPr marL="285750" lvl="0" indent="-285750">
              <a:buFont typeface="Arial" panose="020B0604020202020204" pitchFamily="34" charset="0"/>
              <a:buChar char="•"/>
            </a:pPr>
            <a:r>
              <a:rPr lang="en-US" i="1" dirty="0"/>
              <a:t>Making Virtual Data Model’s (VDM ) </a:t>
            </a:r>
          </a:p>
          <a:p>
            <a:pPr marL="895243" lvl="1" indent="-285750">
              <a:buFont typeface="Wingdings" panose="05000000000000000000" pitchFamily="2" charset="2"/>
              <a:buChar char="Ø"/>
            </a:pPr>
            <a:r>
              <a:rPr lang="en-US" i="1" dirty="0"/>
              <a:t>Basic/Interface View</a:t>
            </a:r>
          </a:p>
          <a:p>
            <a:pPr marL="895243" lvl="1" indent="-285750">
              <a:buFont typeface="Wingdings" panose="05000000000000000000" pitchFamily="2" charset="2"/>
              <a:buChar char="Ø"/>
            </a:pPr>
            <a:r>
              <a:rPr lang="en-US" i="1" dirty="0"/>
              <a:t>Composite View</a:t>
            </a:r>
          </a:p>
          <a:p>
            <a:pPr marL="895243" lvl="1" indent="-285750">
              <a:buFont typeface="Wingdings" panose="05000000000000000000" pitchFamily="2" charset="2"/>
              <a:buChar char="Ø"/>
            </a:pPr>
            <a:r>
              <a:rPr lang="en-US" i="1" dirty="0"/>
              <a:t>Consumption View</a:t>
            </a:r>
          </a:p>
          <a:p>
            <a:pPr marL="285750" lvl="0" indent="-285750">
              <a:buFont typeface="Arial" panose="020B0604020202020204" pitchFamily="34" charset="0"/>
              <a:buChar char="•"/>
            </a:pPr>
            <a:r>
              <a:rPr lang="en-US" i="1" dirty="0"/>
              <a:t>Describing CDS Angle</a:t>
            </a:r>
          </a:p>
          <a:p>
            <a:pPr marL="285750" lvl="0" indent="-285750">
              <a:buFont typeface="Arial" panose="020B0604020202020204" pitchFamily="34" charset="0"/>
              <a:buChar char="•"/>
            </a:pPr>
            <a:r>
              <a:rPr lang="en-US" i="1" dirty="0"/>
              <a:t>Create your own OData Service on top of CDS Views</a:t>
            </a:r>
            <a:endParaRPr lang="en-US" sz="1600" i="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Introduction to Core Data &amp; Services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8" name="Picture Placeholder 4"/>
          <p:cNvPicPr>
            <a:picLocks noChangeAspect="1"/>
          </p:cNvPicPr>
          <p:nvPr/>
        </p:nvPicPr>
        <p:blipFill>
          <a:blip r:embed="rId3">
            <a:extLst>
              <a:ext uri="{28A0092B-C50C-407E-A947-70E740481C1C}">
                <a14:useLocalDpi xmlns:a14="http://schemas.microsoft.com/office/drawing/2010/main" val="0"/>
              </a:ext>
            </a:extLst>
          </a:blip>
          <a:srcRect t="37690" b="37690"/>
          <a:stretch>
            <a:fillRect/>
          </a:stretch>
        </p:blipFill>
        <p:spPr>
          <a:xfrm>
            <a:off x="324000" y="1116158"/>
            <a:ext cx="11545200" cy="2134800"/>
          </a:xfrm>
          <a:prstGeom prst="rect">
            <a:avLst/>
          </a:prstGeom>
        </p:spPr>
      </p:pic>
      <p:sp>
        <p:nvSpPr>
          <p:cNvPr id="6" name="Rectangle 5"/>
          <p:cNvSpPr/>
          <p:nvPr/>
        </p:nvSpPr>
        <p:spPr>
          <a:xfrm>
            <a:off x="425142" y="4022829"/>
            <a:ext cx="11444058" cy="923330"/>
          </a:xfrm>
          <a:prstGeom prst="rect">
            <a:avLst/>
          </a:prstGeom>
        </p:spPr>
        <p:txBody>
          <a:bodyPr wrap="square">
            <a:spAutoFit/>
          </a:bodyPr>
          <a:lstStyle/>
          <a:p>
            <a:r>
              <a:rPr lang="en-US" b="1" dirty="0">
                <a:solidFill>
                  <a:srgbClr val="202124"/>
                </a:solidFill>
                <a:latin typeface="arial" panose="020B0604020202020204" pitchFamily="34" charset="0"/>
              </a:rPr>
              <a:t>CDS</a:t>
            </a:r>
            <a:r>
              <a:rPr lang="en-US" dirty="0">
                <a:solidFill>
                  <a:srgbClr val="202124"/>
                </a:solidFill>
                <a:latin typeface="arial" panose="020B0604020202020204" pitchFamily="34" charset="0"/>
              </a:rPr>
              <a:t> stands for Core Data Services. This is the new programming paradigm within new SAP environment specifically </a:t>
            </a:r>
            <a:r>
              <a:rPr lang="en-US" b="1" dirty="0">
                <a:solidFill>
                  <a:srgbClr val="202124"/>
                </a:solidFill>
                <a:latin typeface="arial" panose="020B0604020202020204" pitchFamily="34" charset="0"/>
              </a:rPr>
              <a:t>S</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4HANA</a:t>
            </a:r>
            <a:r>
              <a:rPr lang="en-US" dirty="0">
                <a:solidFill>
                  <a:srgbClr val="202124"/>
                </a:solidFill>
                <a:latin typeface="arial" panose="020B0604020202020204" pitchFamily="34" charset="0"/>
              </a:rPr>
              <a:t> systems</a:t>
            </a:r>
            <a:r>
              <a:rPr lang="en-US" dirty="0" smtClean="0">
                <a:solidFill>
                  <a:srgbClr val="202124"/>
                </a:solidFill>
                <a:latin typeface="arial" panose="020B0604020202020204" pitchFamily="34" charset="0"/>
              </a:rPr>
              <a:t>. </a:t>
            </a:r>
            <a:r>
              <a:rPr lang="en-US" dirty="0">
                <a:solidFill>
                  <a:srgbClr val="202124"/>
                </a:solidFill>
                <a:latin typeface="arial" panose="020B0604020202020204" pitchFamily="34" charset="0"/>
              </a:rPr>
              <a:t>So </a:t>
            </a:r>
            <a:r>
              <a:rPr lang="en-US" b="1" dirty="0">
                <a:solidFill>
                  <a:srgbClr val="202124"/>
                </a:solidFill>
                <a:latin typeface="arial" panose="020B0604020202020204" pitchFamily="34" charset="0"/>
              </a:rPr>
              <a:t>CDS views</a:t>
            </a:r>
            <a:r>
              <a:rPr lang="en-US" dirty="0">
                <a:solidFill>
                  <a:srgbClr val="202124"/>
                </a:solidFill>
                <a:latin typeface="arial" panose="020B0604020202020204" pitchFamily="34" charset="0"/>
              </a:rPr>
              <a:t> are the new programming design concepts which can achieve Code-to-Data paradigm which actually means Code push down into the database for processing.</a:t>
            </a:r>
            <a:endParaRPr lang="en-US" dirty="0"/>
          </a:p>
        </p:txBody>
      </p:sp>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Core Data &amp; Services at Glance</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grpSp>
        <p:nvGrpSpPr>
          <p:cNvPr id="13" name="Group 12"/>
          <p:cNvGrpSpPr/>
          <p:nvPr/>
        </p:nvGrpSpPr>
        <p:grpSpPr>
          <a:xfrm>
            <a:off x="324429" y="1335903"/>
            <a:ext cx="5815522" cy="1476986"/>
            <a:chOff x="323476" y="1336592"/>
            <a:chExt cx="5816868" cy="1477328"/>
          </a:xfrm>
        </p:grpSpPr>
        <p:sp>
          <p:nvSpPr>
            <p:cNvPr id="14" name="TextBox 13"/>
            <p:cNvSpPr txBox="1"/>
            <p:nvPr/>
          </p:nvSpPr>
          <p:spPr>
            <a:xfrm>
              <a:off x="323476" y="1336592"/>
              <a:ext cx="640162" cy="14773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9598" dirty="0">
                  <a:ln w="12700">
                    <a:solidFill>
                      <a:schemeClr val="bg1">
                        <a:lumMod val="85000"/>
                      </a:schemeClr>
                    </a:solidFill>
                    <a:prstDash val="solid"/>
                  </a:ln>
                  <a:solidFill>
                    <a:schemeClr val="tx1">
                      <a:lumMod val="50000"/>
                      <a:lumOff val="50000"/>
                    </a:schemeClr>
                  </a:solidFill>
                  <a:latin typeface="Avenir Light"/>
                </a:rPr>
                <a:t>1</a:t>
              </a:r>
            </a:p>
          </p:txBody>
        </p:sp>
        <p:sp>
          <p:nvSpPr>
            <p:cNvPr id="15" name="TextBox 14"/>
            <p:cNvSpPr txBox="1"/>
            <p:nvPr/>
          </p:nvSpPr>
          <p:spPr>
            <a:xfrm>
              <a:off x="1146254" y="1651935"/>
              <a:ext cx="4994090" cy="907131"/>
            </a:xfrm>
            <a:prstGeom prst="rect">
              <a:avLst/>
            </a:prstGeom>
            <a:noFill/>
          </p:spPr>
          <p:txBody>
            <a:bodyPr wrap="square" lIns="0" tIns="0" rIns="107975" bIns="0" rtlCol="0">
              <a:no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Semantically Rich Data-Models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Domain specific languages </a:t>
              </a:r>
              <a:r>
                <a:rPr lang="en-US" sz="1600" kern="0" dirty="0">
                  <a:ea typeface="Arial Unicode MS" pitchFamily="34" charset="-128"/>
                  <a:cs typeface="Arial Unicode MS" pitchFamily="34" charset="-128"/>
                </a:rPr>
                <a:t>(DDL, QL, DCL)</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Declarative, close to conceptual thinking</a:t>
              </a:r>
              <a:r>
                <a:rPr lang="en-US" sz="1600" kern="0" dirty="0">
                  <a:ea typeface="Arial Unicode MS" pitchFamily="34" charset="-128"/>
                  <a:cs typeface="Arial Unicode MS" pitchFamily="34" charset="-128"/>
                </a:rPr>
                <a:t> </a:t>
              </a:r>
            </a:p>
          </p:txBody>
        </p:sp>
      </p:grpSp>
      <p:grpSp>
        <p:nvGrpSpPr>
          <p:cNvPr id="16" name="Group 15"/>
          <p:cNvGrpSpPr/>
          <p:nvPr/>
        </p:nvGrpSpPr>
        <p:grpSpPr>
          <a:xfrm>
            <a:off x="324429" y="3083110"/>
            <a:ext cx="5633750" cy="1476986"/>
            <a:chOff x="323476" y="1336592"/>
            <a:chExt cx="5635054" cy="1477328"/>
          </a:xfrm>
        </p:grpSpPr>
        <p:sp>
          <p:nvSpPr>
            <p:cNvPr id="17" name="TextBox 16"/>
            <p:cNvSpPr txBox="1"/>
            <p:nvPr/>
          </p:nvSpPr>
          <p:spPr>
            <a:xfrm>
              <a:off x="323476" y="1336592"/>
              <a:ext cx="640162" cy="14773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9598" dirty="0">
                  <a:ln w="12700">
                    <a:solidFill>
                      <a:schemeClr val="bg1">
                        <a:lumMod val="85000"/>
                      </a:schemeClr>
                    </a:solidFill>
                    <a:prstDash val="solid"/>
                  </a:ln>
                  <a:solidFill>
                    <a:schemeClr val="tx1">
                      <a:lumMod val="50000"/>
                      <a:lumOff val="50000"/>
                    </a:schemeClr>
                  </a:solidFill>
                  <a:latin typeface="Avenir Light"/>
                </a:rPr>
                <a:t>2</a:t>
              </a:r>
            </a:p>
          </p:txBody>
        </p:sp>
        <p:sp>
          <p:nvSpPr>
            <p:cNvPr id="18" name="TextBox 17"/>
            <p:cNvSpPr txBox="1"/>
            <p:nvPr/>
          </p:nvSpPr>
          <p:spPr>
            <a:xfrm>
              <a:off x="1146254" y="1613739"/>
              <a:ext cx="4812276" cy="907131"/>
            </a:xfrm>
            <a:prstGeom prst="rect">
              <a:avLst/>
            </a:prstGeom>
            <a:noFill/>
          </p:spPr>
          <p:txBody>
            <a:bodyPr wrap="square" lIns="0" tIns="0" rIns="107975" bIns="0" rtlCol="0">
              <a:no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CDS is completely based on SQL</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Any ‘Standard SQL’ features directly available like joins, unions, build-in functions, …</a:t>
              </a:r>
            </a:p>
          </p:txBody>
        </p:sp>
      </p:grpSp>
      <p:grpSp>
        <p:nvGrpSpPr>
          <p:cNvPr id="19" name="Group 18"/>
          <p:cNvGrpSpPr/>
          <p:nvPr/>
        </p:nvGrpSpPr>
        <p:grpSpPr>
          <a:xfrm>
            <a:off x="324429" y="4829558"/>
            <a:ext cx="5633750" cy="1476986"/>
            <a:chOff x="323476" y="1336592"/>
            <a:chExt cx="5635054" cy="1477328"/>
          </a:xfrm>
        </p:grpSpPr>
        <p:sp>
          <p:nvSpPr>
            <p:cNvPr id="20" name="TextBox 19"/>
            <p:cNvSpPr txBox="1"/>
            <p:nvPr/>
          </p:nvSpPr>
          <p:spPr>
            <a:xfrm>
              <a:off x="323476" y="1336592"/>
              <a:ext cx="640162" cy="14773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9598" dirty="0">
                  <a:ln w="12700">
                    <a:solidFill>
                      <a:schemeClr val="bg1">
                        <a:lumMod val="85000"/>
                      </a:schemeClr>
                    </a:solidFill>
                    <a:prstDash val="solid"/>
                  </a:ln>
                  <a:solidFill>
                    <a:schemeClr val="tx1">
                      <a:lumMod val="50000"/>
                      <a:lumOff val="50000"/>
                    </a:schemeClr>
                  </a:solidFill>
                  <a:latin typeface="Avenir Light"/>
                </a:rPr>
                <a:t>3</a:t>
              </a:r>
            </a:p>
          </p:txBody>
        </p:sp>
        <p:sp>
          <p:nvSpPr>
            <p:cNvPr id="21" name="TextBox 20"/>
            <p:cNvSpPr txBox="1"/>
            <p:nvPr/>
          </p:nvSpPr>
          <p:spPr>
            <a:xfrm>
              <a:off x="1146254" y="1632837"/>
              <a:ext cx="4812276" cy="907131"/>
            </a:xfrm>
            <a:prstGeom prst="rect">
              <a:avLst/>
            </a:prstGeom>
            <a:noFill/>
          </p:spPr>
          <p:txBody>
            <a:bodyPr wrap="square" lIns="0" tIns="0" rIns="107975" bIns="0" rtlCol="0">
              <a:no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Fully Compatible with Any DB</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Generated and managed SQL Views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Modern Open SQL</a:t>
              </a:r>
            </a:p>
          </p:txBody>
        </p:sp>
      </p:grpSp>
      <p:grpSp>
        <p:nvGrpSpPr>
          <p:cNvPr id="22" name="Group 21"/>
          <p:cNvGrpSpPr/>
          <p:nvPr/>
        </p:nvGrpSpPr>
        <p:grpSpPr>
          <a:xfrm>
            <a:off x="6309839" y="1335903"/>
            <a:ext cx="5584585" cy="1476986"/>
            <a:chOff x="323476" y="1336592"/>
            <a:chExt cx="5635053" cy="1477328"/>
          </a:xfrm>
        </p:grpSpPr>
        <p:sp>
          <p:nvSpPr>
            <p:cNvPr id="23" name="TextBox 22"/>
            <p:cNvSpPr txBox="1"/>
            <p:nvPr/>
          </p:nvSpPr>
          <p:spPr>
            <a:xfrm>
              <a:off x="323476" y="1336592"/>
              <a:ext cx="640162" cy="14773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9598" dirty="0">
                  <a:ln w="12700">
                    <a:solidFill>
                      <a:schemeClr val="bg1">
                        <a:lumMod val="85000"/>
                      </a:schemeClr>
                    </a:solidFill>
                    <a:prstDash val="solid"/>
                  </a:ln>
                  <a:solidFill>
                    <a:schemeClr val="tx1">
                      <a:lumMod val="50000"/>
                      <a:lumOff val="50000"/>
                    </a:schemeClr>
                  </a:solidFill>
                  <a:latin typeface="Avenir Light"/>
                </a:rPr>
                <a:t>4</a:t>
              </a:r>
            </a:p>
          </p:txBody>
        </p:sp>
        <p:sp>
          <p:nvSpPr>
            <p:cNvPr id="24" name="TextBox 23"/>
            <p:cNvSpPr txBox="1"/>
            <p:nvPr/>
          </p:nvSpPr>
          <p:spPr>
            <a:xfrm>
              <a:off x="1096086" y="1632837"/>
              <a:ext cx="4862443" cy="907131"/>
            </a:xfrm>
            <a:prstGeom prst="rect">
              <a:avLst/>
            </a:prstGeom>
            <a:noFill/>
          </p:spPr>
          <p:txBody>
            <a:bodyPr wrap="square" lIns="0" tIns="0" rIns="0" bIns="0" rtlCol="0">
              <a:no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Common Basis for Domain-Specific Frameworks </a:t>
              </a:r>
              <a:r>
                <a:rPr lang="en-US" sz="1800" kern="0" dirty="0">
                  <a:ea typeface="Arial Unicode MS" pitchFamily="34" charset="-128"/>
                  <a:cs typeface="Arial Unicode MS" pitchFamily="34" charset="-128"/>
                </a:rPr>
                <a:t>e.g. UI, Analytics, </a:t>
              </a:r>
              <a:r>
                <a:rPr lang="en-US" sz="1800" kern="0" dirty="0" err="1">
                  <a:ea typeface="Arial Unicode MS" pitchFamily="34" charset="-128"/>
                  <a:cs typeface="Arial Unicode MS" pitchFamily="34" charset="-128"/>
                </a:rPr>
                <a:t>Odata</a:t>
              </a:r>
              <a:r>
                <a:rPr lang="en-US" sz="1800" kern="0" dirty="0">
                  <a:ea typeface="Arial Unicode MS" pitchFamily="34" charset="-128"/>
                  <a:cs typeface="Arial Unicode MS" pitchFamily="34" charset="-128"/>
                </a:rPr>
                <a:t>, BW,…</a:t>
              </a:r>
            </a:p>
            <a:p>
              <a:pPr fontAlgn="base">
                <a:spcBef>
                  <a:spcPts val="600"/>
                </a:spcBef>
                <a:spcAft>
                  <a:spcPct val="0"/>
                </a:spcAft>
                <a:buClr>
                  <a:srgbClr val="F0AB00"/>
                </a:buClr>
                <a:buSzPct val="80000"/>
              </a:pPr>
              <a:r>
                <a:rPr lang="en-US" sz="1800" i="1" kern="0" dirty="0">
                  <a:solidFill>
                    <a:srgbClr val="3991D0"/>
                  </a:solidFill>
                  <a:ea typeface="Arial Unicode MS" pitchFamily="34" charset="-128"/>
                  <a:cs typeface="Arial Unicode MS" pitchFamily="34" charset="-128"/>
                </a:rPr>
                <a:t>@</a:t>
              </a:r>
              <a:r>
                <a:rPr lang="en-US" sz="1800" i="1" kern="0" dirty="0" err="1">
                  <a:solidFill>
                    <a:srgbClr val="3991D0"/>
                  </a:solidFill>
                  <a:ea typeface="Arial Unicode MS" pitchFamily="34" charset="-128"/>
                  <a:cs typeface="Arial Unicode MS" pitchFamily="34" charset="-128"/>
                </a:rPr>
                <a:t>AnalyticsDetails.aggregationBehaviour</a:t>
              </a:r>
              <a:r>
                <a:rPr lang="en-US" sz="1800" i="1" kern="0" dirty="0">
                  <a:solidFill>
                    <a:srgbClr val="3991D0"/>
                  </a:solidFill>
                  <a:ea typeface="Arial Unicode MS" pitchFamily="34" charset="-128"/>
                  <a:cs typeface="Arial Unicode MS" pitchFamily="34" charset="-128"/>
                </a:rPr>
                <a:t>: </a:t>
              </a:r>
              <a:r>
                <a:rPr lang="en-US" sz="1800" i="1" kern="0" dirty="0" smtClean="0">
                  <a:solidFill>
                    <a:srgbClr val="3991D0"/>
                  </a:solidFill>
                  <a:ea typeface="Arial Unicode MS" pitchFamily="34" charset="-128"/>
                  <a:cs typeface="Arial Unicode MS" pitchFamily="34" charset="-128"/>
                </a:rPr>
                <a:t>SUM </a:t>
              </a:r>
              <a:endParaRPr lang="en-US" sz="1800" i="1" kern="0" dirty="0">
                <a:solidFill>
                  <a:srgbClr val="3991D0"/>
                </a:solidFill>
                <a:ea typeface="Arial Unicode MS" pitchFamily="34" charset="-128"/>
                <a:cs typeface="Arial Unicode MS" pitchFamily="34" charset="-128"/>
              </a:endParaRPr>
            </a:p>
          </p:txBody>
        </p:sp>
      </p:grpSp>
      <p:grpSp>
        <p:nvGrpSpPr>
          <p:cNvPr id="25" name="Group 24"/>
          <p:cNvGrpSpPr/>
          <p:nvPr/>
        </p:nvGrpSpPr>
        <p:grpSpPr>
          <a:xfrm>
            <a:off x="6309840" y="3082730"/>
            <a:ext cx="5710890" cy="1476986"/>
            <a:chOff x="323476" y="1336592"/>
            <a:chExt cx="5789915" cy="1477328"/>
          </a:xfrm>
        </p:grpSpPr>
        <p:sp>
          <p:nvSpPr>
            <p:cNvPr id="26" name="TextBox 25"/>
            <p:cNvSpPr txBox="1"/>
            <p:nvPr/>
          </p:nvSpPr>
          <p:spPr>
            <a:xfrm>
              <a:off x="323476" y="1336592"/>
              <a:ext cx="648870" cy="14773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9598" dirty="0">
                  <a:ln w="12700">
                    <a:solidFill>
                      <a:schemeClr val="bg1">
                        <a:lumMod val="85000"/>
                      </a:schemeClr>
                    </a:solidFill>
                    <a:prstDash val="solid"/>
                  </a:ln>
                  <a:solidFill>
                    <a:schemeClr val="tx1">
                      <a:lumMod val="50000"/>
                      <a:lumOff val="50000"/>
                    </a:schemeClr>
                  </a:solidFill>
                  <a:latin typeface="Avenir Light"/>
                </a:rPr>
                <a:t>5</a:t>
              </a:r>
            </a:p>
          </p:txBody>
        </p:sp>
        <p:sp>
          <p:nvSpPr>
            <p:cNvPr id="27" name="TextBox 26"/>
            <p:cNvSpPr txBox="1"/>
            <p:nvPr/>
          </p:nvSpPr>
          <p:spPr>
            <a:xfrm>
              <a:off x="1109440" y="1623288"/>
              <a:ext cx="5003951" cy="907131"/>
            </a:xfrm>
            <a:prstGeom prst="rect">
              <a:avLst/>
            </a:prstGeom>
            <a:noFill/>
          </p:spPr>
          <p:txBody>
            <a:bodyPr wrap="square" lIns="0" tIns="0" rIns="0" bIns="0" rtlCol="0">
              <a:no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Built-in Functions and Code Pushdown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Table Functions for Breakout Scenarios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Rich Set of Built-in SQL Functions</a:t>
              </a:r>
            </a:p>
          </p:txBody>
        </p:sp>
      </p:grpSp>
      <p:grpSp>
        <p:nvGrpSpPr>
          <p:cNvPr id="28" name="Group 27"/>
          <p:cNvGrpSpPr/>
          <p:nvPr/>
        </p:nvGrpSpPr>
        <p:grpSpPr>
          <a:xfrm>
            <a:off x="6309840" y="4829558"/>
            <a:ext cx="5586783" cy="1476986"/>
            <a:chOff x="323476" y="1336592"/>
            <a:chExt cx="5635054" cy="1477328"/>
          </a:xfrm>
        </p:grpSpPr>
        <p:sp>
          <p:nvSpPr>
            <p:cNvPr id="29" name="TextBox 28"/>
            <p:cNvSpPr txBox="1"/>
            <p:nvPr/>
          </p:nvSpPr>
          <p:spPr>
            <a:xfrm>
              <a:off x="323476" y="1336592"/>
              <a:ext cx="640162" cy="14773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9598" dirty="0">
                  <a:ln w="12700">
                    <a:solidFill>
                      <a:schemeClr val="bg1">
                        <a:lumMod val="85000"/>
                      </a:schemeClr>
                    </a:solidFill>
                    <a:prstDash val="solid"/>
                  </a:ln>
                  <a:solidFill>
                    <a:schemeClr val="tx1">
                      <a:lumMod val="50000"/>
                      <a:lumOff val="50000"/>
                    </a:schemeClr>
                  </a:solidFill>
                  <a:latin typeface="Avenir Light"/>
                </a:rPr>
                <a:t>6</a:t>
              </a:r>
            </a:p>
          </p:txBody>
        </p:sp>
        <p:sp>
          <p:nvSpPr>
            <p:cNvPr id="30" name="TextBox 29"/>
            <p:cNvSpPr txBox="1"/>
            <p:nvPr/>
          </p:nvSpPr>
          <p:spPr>
            <a:xfrm>
              <a:off x="1095782" y="1623288"/>
              <a:ext cx="4862748" cy="907131"/>
            </a:xfrm>
            <a:prstGeom prst="rect">
              <a:avLst/>
            </a:prstGeom>
            <a:noFill/>
          </p:spPr>
          <p:txBody>
            <a:bodyPr wrap="square" lIns="0" tIns="0" rIns="0" bIns="0" rtlCol="0">
              <a:no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Extensible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On model level thru extensions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On meta-model level thru annotations</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Concept of CDS</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3" name="TextBox 42">
            <a:extLst>
              <a:ext uri="{FF2B5EF4-FFF2-40B4-BE49-F238E27FC236}">
                <a16:creationId xmlns:a16="http://schemas.microsoft.com/office/drawing/2014/main" xmlns="" id="{C3D67074-ABBF-4F1F-8F04-07B7C002C1DF}"/>
              </a:ext>
            </a:extLst>
          </p:cNvPr>
          <p:cNvSpPr txBox="1"/>
          <p:nvPr/>
        </p:nvSpPr>
        <p:spPr>
          <a:xfrm>
            <a:off x="228600" y="934720"/>
            <a:ext cx="11734800" cy="535531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Can I develop CDS views if my Company is not on HANA?</a:t>
            </a:r>
          </a:p>
          <a:p>
            <a:pPr lvl="1">
              <a:defRPr/>
            </a:pPr>
            <a:r>
              <a:rPr lang="en-US" dirty="0">
                <a:solidFill>
                  <a:prstClr val="black"/>
                </a:solidFill>
                <a:latin typeface="Calibri"/>
              </a:rPr>
              <a:t>Yes, Provided your ABAP system is above NW 7.4 SP6 +. You may not get the full potential as you may get when you are on HANA.</a:t>
            </a:r>
          </a:p>
          <a:p>
            <a:pPr lvl="1">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a:solidFill>
                  <a:prstClr val="black"/>
                </a:solidFill>
                <a:latin typeface="Calibri"/>
              </a:rPr>
              <a:t>Are CDS views same as HANA Calculation Views?</a:t>
            </a:r>
          </a:p>
          <a:p>
            <a:pPr lvl="1">
              <a:defRPr/>
            </a:pPr>
            <a:r>
              <a:rPr lang="en-US" dirty="0">
                <a:solidFill>
                  <a:prstClr val="black"/>
                </a:solidFill>
                <a:latin typeface="Calibri"/>
              </a:rPr>
              <a:t>No. HANA Calc view created in HANA Directly, But CDS views are created in ABAP. When you activate it generate Runtime object which is a HANA View inside of HANA.</a:t>
            </a:r>
          </a:p>
          <a:p>
            <a:pPr lvl="1">
              <a:defRPr/>
            </a:pPr>
            <a:endParaRPr lang="en-US" dirty="0">
              <a:solidFill>
                <a:prstClr val="black"/>
              </a:solidFill>
              <a:latin typeface="Calibri"/>
            </a:endParaRPr>
          </a:p>
          <a:p>
            <a:pPr marL="342900" indent="-342900">
              <a:buAutoNum type="arabicPeriod" startAt="3"/>
              <a:defRPr/>
            </a:pPr>
            <a:r>
              <a:rPr lang="en-US" dirty="0">
                <a:solidFill>
                  <a:prstClr val="black"/>
                </a:solidFill>
                <a:latin typeface="Calibri"/>
              </a:rPr>
              <a:t>Which system do I code cds views.</a:t>
            </a:r>
          </a:p>
          <a:p>
            <a:pPr lvl="1">
              <a:defRPr/>
            </a:pPr>
            <a:r>
              <a:rPr lang="en-US" dirty="0">
                <a:solidFill>
                  <a:prstClr val="black"/>
                </a:solidFill>
                <a:latin typeface="Calibri"/>
              </a:rPr>
              <a:t>ABAP system only using ADT</a:t>
            </a:r>
          </a:p>
          <a:p>
            <a:pPr lvl="1">
              <a:defRPr/>
            </a:pPr>
            <a:endParaRPr lang="en-US"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AutoNum type="arabicPeriod" startAt="4"/>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Which is the best way and best practice to implement the CDS views? </a:t>
            </a:r>
            <a:r>
              <a:rPr lang="en-US" dirty="0">
                <a:solidFill>
                  <a:prstClr val="black"/>
                </a:solidFill>
                <a:latin typeface="Calibri"/>
              </a:rPr>
              <a:t>Are there some guidelines on CDS views for S/4HANA?</a:t>
            </a:r>
          </a:p>
          <a:p>
            <a:pPr lvl="1">
              <a:defRPr/>
            </a:pPr>
            <a:r>
              <a:rPr lang="en-US" dirty="0">
                <a:solidFill>
                  <a:prstClr val="black"/>
                </a:solidFill>
                <a:latin typeface="Calibri"/>
              </a:rPr>
              <a:t>You can get good performance with CDS views, there are guidelines which we can use like VDM</a:t>
            </a:r>
          </a:p>
          <a:p>
            <a:pPr lvl="1">
              <a:defRPr/>
            </a:pPr>
            <a:endParaRPr lang="en-US"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AutoNum type="arabicPlain" startAt="5"/>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 have heard about </a:t>
            </a:r>
            <a:r>
              <a:rPr lang="en-US" dirty="0">
                <a:solidFill>
                  <a:prstClr val="black"/>
                </a:solidFill>
                <a:latin typeface="Calibri"/>
              </a:rPr>
              <a:t>HANA CDS views also, are these same?</a:t>
            </a:r>
          </a:p>
          <a:p>
            <a:pPr lvl="1">
              <a:defRPr/>
            </a:pPr>
            <a:r>
              <a:rPr lang="en-US" dirty="0">
                <a:solidFill>
                  <a:prstClr val="black"/>
                </a:solidFill>
                <a:latin typeface="Calibri"/>
              </a:rPr>
              <a:t>No. ABAP CDS and HANA CDS are one concept but 2 flavor. HANA CDS is used in companies who buys HANA only, they don’t have ABAP system</a:t>
            </a:r>
            <a:r>
              <a:rPr lang="en-US" dirty="0">
                <a:solidFill>
                  <a:prstClr val="black"/>
                </a:solidFill>
              </a:rPr>
              <a:t>. </a:t>
            </a:r>
            <a:r>
              <a:rPr lang="en-US" dirty="0">
                <a:solidFill>
                  <a:prstClr val="black"/>
                </a:solidFill>
                <a:hlinkClick r:id="rId4"/>
              </a:rPr>
              <a:t>https://www.youtube.com/watch?v=rTsAg_OGh-A</a:t>
            </a:r>
            <a:endParaRPr lang="en-US" dirty="0">
              <a:solidFill>
                <a:prstClr val="black"/>
              </a:solidFill>
            </a:endParaRPr>
          </a:p>
          <a:p>
            <a:pPr lvl="1">
              <a:defRPr/>
            </a:pPr>
            <a:endParaRPr lang="en-US" dirty="0">
              <a:solidFill>
                <a:prstClr val="black"/>
              </a:solidFill>
              <a:latin typeface="Calibri"/>
            </a:endParaRPr>
          </a:p>
        </p:txBody>
      </p:sp>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Concept of CDS</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5" name="TextBox 4">
            <a:extLst>
              <a:ext uri="{FF2B5EF4-FFF2-40B4-BE49-F238E27FC236}">
                <a16:creationId xmlns:a16="http://schemas.microsoft.com/office/drawing/2014/main" xmlns="" id="{C3D67074-ABBF-4F1F-8F04-07B7C002C1DF}"/>
              </a:ext>
            </a:extLst>
          </p:cNvPr>
          <p:cNvSpPr txBox="1"/>
          <p:nvPr/>
        </p:nvSpPr>
        <p:spPr>
          <a:xfrm>
            <a:off x="228600" y="934720"/>
            <a:ext cx="11734800" cy="5078313"/>
          </a:xfrm>
          <a:prstGeom prst="rect">
            <a:avLst/>
          </a:prstGeom>
          <a:noFill/>
        </p:spPr>
        <p:txBody>
          <a:bodyPr wrap="square" rtlCol="0">
            <a:spAutoFit/>
          </a:bodyPr>
          <a:lstStyle/>
          <a:p>
            <a:pPr marL="342900" lvl="0" indent="-342900">
              <a:buFontTx/>
              <a:buAutoNum type="arabicPeriod"/>
              <a:defRPr/>
            </a:pPr>
            <a:r>
              <a:rPr lang="en-US" dirty="0">
                <a:solidFill>
                  <a:prstClr val="black"/>
                </a:solidFill>
              </a:rPr>
              <a:t>If I am not from ABAP Background, do I need to learn ABAP to code CDS Views?</a:t>
            </a:r>
          </a:p>
          <a:p>
            <a:pPr lvl="1">
              <a:defRPr/>
            </a:pPr>
            <a:r>
              <a:rPr lang="en-US" dirty="0">
                <a:solidFill>
                  <a:prstClr val="black"/>
                </a:solidFill>
              </a:rPr>
              <a:t>From here, CDS is completely new syntax.</a:t>
            </a:r>
          </a:p>
          <a:p>
            <a:pPr lvl="1">
              <a:defRPr/>
            </a:pPr>
            <a:endParaRPr lang="en-US" dirty="0">
              <a:solidFill>
                <a:prstClr val="black"/>
              </a:solidFill>
            </a:endParaRPr>
          </a:p>
          <a:p>
            <a:pPr marL="342900" lvl="0" indent="-342900">
              <a:buFontTx/>
              <a:buAutoNum type="arabicPeriod"/>
              <a:defRPr/>
            </a:pPr>
            <a:r>
              <a:rPr lang="en-US" dirty="0">
                <a:solidFill>
                  <a:prstClr val="black"/>
                </a:solidFill>
              </a:rPr>
              <a:t>Can I also create new DB Table using CDS, or is it only for Views?</a:t>
            </a:r>
          </a:p>
          <a:p>
            <a:pPr lvl="1">
              <a:defRPr/>
            </a:pPr>
            <a:r>
              <a:rPr lang="en-US" dirty="0">
                <a:solidFill>
                  <a:prstClr val="black"/>
                </a:solidFill>
              </a:rPr>
              <a:t>Yes, indeed if you learn ABAP on Cloud, perhaps this is the only way to create table in ABAP on Cloud System.</a:t>
            </a:r>
          </a:p>
          <a:p>
            <a:pPr lvl="1">
              <a:defRPr/>
            </a:pPr>
            <a:endParaRPr lang="en-US" dirty="0">
              <a:solidFill>
                <a:prstClr val="black"/>
              </a:solidFill>
            </a:endParaRPr>
          </a:p>
          <a:p>
            <a:pPr marL="342900" lvl="0" indent="-342900">
              <a:buFontTx/>
              <a:buAutoNum type="arabicPeriod"/>
              <a:defRPr/>
            </a:pPr>
            <a:r>
              <a:rPr lang="en-US" dirty="0">
                <a:solidFill>
                  <a:prstClr val="black"/>
                </a:solidFill>
              </a:rPr>
              <a:t>Can we update data also from CDS views or is it only View data.</a:t>
            </a:r>
          </a:p>
          <a:p>
            <a:pPr lvl="1">
              <a:defRPr/>
            </a:pPr>
            <a:r>
              <a:rPr lang="en-US" dirty="0">
                <a:solidFill>
                  <a:prstClr val="black"/>
                </a:solidFill>
              </a:rPr>
              <a:t>No. But when this concept is combined with frameworks like BOPF and RAP. Here CDS will work like template/data structure/BO to tell the framework what kind of data to work.</a:t>
            </a:r>
          </a:p>
          <a:p>
            <a:pPr lvl="1">
              <a:defRPr/>
            </a:pPr>
            <a:endParaRPr lang="en-US" dirty="0">
              <a:solidFill>
                <a:prstClr val="black"/>
              </a:solidFill>
            </a:endParaRPr>
          </a:p>
          <a:p>
            <a:pPr marL="342900" lvl="0" indent="-342900">
              <a:buFontTx/>
              <a:buAutoNum type="arabicPeriod"/>
              <a:defRPr/>
            </a:pPr>
            <a:r>
              <a:rPr lang="en-US" dirty="0">
                <a:solidFill>
                  <a:prstClr val="black"/>
                </a:solidFill>
              </a:rPr>
              <a:t>Can Fiori App Call CDS view directly</a:t>
            </a:r>
          </a:p>
          <a:p>
            <a:pPr lvl="1">
              <a:defRPr/>
            </a:pPr>
            <a:r>
              <a:rPr lang="en-US" dirty="0">
                <a:solidFill>
                  <a:prstClr val="black"/>
                </a:solidFill>
              </a:rPr>
              <a:t>No. FIORI ONLY AND ONLY TALKS TO </a:t>
            </a:r>
            <a:r>
              <a:rPr lang="en-US" b="1" dirty="0">
                <a:solidFill>
                  <a:prstClr val="black"/>
                </a:solidFill>
              </a:rPr>
              <a:t>ODATA</a:t>
            </a:r>
          </a:p>
          <a:p>
            <a:pPr lvl="1">
              <a:defRPr/>
            </a:pPr>
            <a:endParaRPr lang="en-US" b="1" dirty="0">
              <a:solidFill>
                <a:prstClr val="black"/>
              </a:solidFill>
            </a:endParaRPr>
          </a:p>
          <a:p>
            <a:pPr marL="342900" lvl="0" indent="-342900">
              <a:buFontTx/>
              <a:buAutoNum type="arabicPeriod"/>
              <a:defRPr/>
            </a:pPr>
            <a:r>
              <a:rPr lang="en-US" dirty="0">
                <a:solidFill>
                  <a:prstClr val="black"/>
                </a:solidFill>
              </a:rPr>
              <a:t>Can BO Reporting tool consume CDS views?</a:t>
            </a:r>
          </a:p>
          <a:p>
            <a:pPr lvl="1">
              <a:defRPr/>
            </a:pPr>
            <a:r>
              <a:rPr lang="en-US" dirty="0">
                <a:solidFill>
                  <a:prstClr val="black"/>
                </a:solidFill>
              </a:rPr>
              <a:t>Yes, even SAP Analytics Cloud.</a:t>
            </a:r>
          </a:p>
          <a:p>
            <a:pPr lvl="1">
              <a:defRPr/>
            </a:pPr>
            <a:endParaRPr lang="en-US" dirty="0">
              <a:solidFill>
                <a:prstClr val="black"/>
              </a:solidFill>
            </a:endParaRPr>
          </a:p>
          <a:p>
            <a:pPr marL="342900" lvl="0" indent="-342900">
              <a:buFontTx/>
              <a:buAutoNum type="arabicPeriod"/>
              <a:defRPr/>
            </a:pPr>
            <a:r>
              <a:rPr lang="en-US" dirty="0">
                <a:solidFill>
                  <a:prstClr val="black"/>
                </a:solidFill>
              </a:rPr>
              <a:t>What is VDM, we hear this term a lot?</a:t>
            </a:r>
          </a:p>
          <a:p>
            <a:pPr lvl="1">
              <a:defRPr/>
            </a:pPr>
            <a:r>
              <a:rPr lang="en-US" dirty="0">
                <a:solidFill>
                  <a:prstClr val="black"/>
                </a:solidFill>
              </a:rPr>
              <a:t>Virtual Data Modeling, This is a gold standard to build views in SAP S/4HANA.</a:t>
            </a:r>
          </a:p>
        </p:txBody>
      </p:sp>
    </p:spTree>
    <p:extLst>
      <p:ext uri="{BB962C8B-B14F-4D97-AF65-F5344CB8AC3E}">
        <p14:creationId xmlns:p14="http://schemas.microsoft.com/office/powerpoint/2010/main" val="289574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Concept of CDS</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Box 5">
            <a:extLst>
              <a:ext uri="{FF2B5EF4-FFF2-40B4-BE49-F238E27FC236}">
                <a16:creationId xmlns:a16="http://schemas.microsoft.com/office/drawing/2014/main" xmlns="" id="{C3D67074-ABBF-4F1F-8F04-07B7C002C1DF}"/>
              </a:ext>
            </a:extLst>
          </p:cNvPr>
          <p:cNvSpPr txBox="1"/>
          <p:nvPr/>
        </p:nvSpPr>
        <p:spPr>
          <a:xfrm>
            <a:off x="228600" y="934720"/>
            <a:ext cx="11734800" cy="5078313"/>
          </a:xfrm>
          <a:prstGeom prst="rect">
            <a:avLst/>
          </a:prstGeom>
          <a:noFill/>
        </p:spPr>
        <p:txBody>
          <a:bodyPr wrap="square" rtlCol="0">
            <a:spAutoFit/>
          </a:bodyPr>
          <a:lstStyle/>
          <a:p>
            <a:pPr marL="342900" lvl="0" indent="-342900">
              <a:buFontTx/>
              <a:buAutoNum type="arabicPeriod"/>
              <a:defRPr/>
            </a:pPr>
            <a:r>
              <a:rPr lang="en-US" dirty="0">
                <a:solidFill>
                  <a:prstClr val="black"/>
                </a:solidFill>
              </a:rPr>
              <a:t>Can we pass parameters to CDS, is there any way I can pass SELECT-OPTIONS also</a:t>
            </a:r>
          </a:p>
          <a:p>
            <a:pPr lvl="1">
              <a:defRPr/>
            </a:pPr>
            <a:r>
              <a:rPr lang="en-US" dirty="0">
                <a:solidFill>
                  <a:prstClr val="black"/>
                </a:solidFill>
              </a:rPr>
              <a:t>We can pass parameter, we cant code SELECT-OPTION directly</a:t>
            </a:r>
          </a:p>
          <a:p>
            <a:pPr lvl="1">
              <a:defRPr/>
            </a:pPr>
            <a:endParaRPr lang="en-US" dirty="0">
              <a:solidFill>
                <a:prstClr val="black"/>
              </a:solidFill>
            </a:endParaRPr>
          </a:p>
          <a:p>
            <a:pPr marL="342900" lvl="0" indent="-342900">
              <a:buFontTx/>
              <a:buAutoNum type="arabicPeriod"/>
              <a:defRPr/>
            </a:pPr>
            <a:r>
              <a:rPr lang="en-US" dirty="0">
                <a:solidFill>
                  <a:prstClr val="black"/>
                </a:solidFill>
              </a:rPr>
              <a:t>Can I call SQL Script code in CDS, Or can I call AMDP in CDS..</a:t>
            </a:r>
          </a:p>
          <a:p>
            <a:pPr lvl="1">
              <a:defRPr/>
            </a:pPr>
            <a:r>
              <a:rPr lang="en-US" dirty="0">
                <a:solidFill>
                  <a:prstClr val="black"/>
                </a:solidFill>
              </a:rPr>
              <a:t>Yes, we have starring NW 7.5 a new option which called CDS table function</a:t>
            </a:r>
          </a:p>
          <a:p>
            <a:pPr lvl="1">
              <a:defRPr/>
            </a:pPr>
            <a:endParaRPr lang="en-US" dirty="0">
              <a:solidFill>
                <a:prstClr val="black"/>
              </a:solidFill>
            </a:endParaRPr>
          </a:p>
          <a:p>
            <a:pPr marL="342900" lvl="0" indent="-342900">
              <a:buFontTx/>
              <a:buAutoNum type="arabicPeriod"/>
              <a:defRPr/>
            </a:pPr>
            <a:r>
              <a:rPr lang="en-US" dirty="0">
                <a:solidFill>
                  <a:prstClr val="black"/>
                </a:solidFill>
              </a:rPr>
              <a:t>How do we secure Data using CDS views</a:t>
            </a:r>
          </a:p>
          <a:p>
            <a:pPr lvl="1">
              <a:defRPr/>
            </a:pPr>
            <a:r>
              <a:rPr lang="en-US" dirty="0">
                <a:solidFill>
                  <a:prstClr val="black"/>
                </a:solidFill>
              </a:rPr>
              <a:t>CDS DCL concept</a:t>
            </a:r>
          </a:p>
          <a:p>
            <a:pPr lvl="1">
              <a:defRPr/>
            </a:pPr>
            <a:endParaRPr lang="en-US" dirty="0">
              <a:solidFill>
                <a:prstClr val="black"/>
              </a:solidFill>
            </a:endParaRPr>
          </a:p>
          <a:p>
            <a:pPr marL="342900" lvl="0" indent="-342900">
              <a:buFontTx/>
              <a:buAutoNum type="arabicPeriod"/>
              <a:defRPr/>
            </a:pPr>
            <a:r>
              <a:rPr lang="en-US" dirty="0">
                <a:solidFill>
                  <a:prstClr val="black"/>
                </a:solidFill>
              </a:rPr>
              <a:t>Can I extend a SAP Delivered CDS view?</a:t>
            </a:r>
          </a:p>
          <a:p>
            <a:pPr lvl="1">
              <a:defRPr/>
            </a:pPr>
            <a:r>
              <a:rPr lang="en-US" dirty="0">
                <a:solidFill>
                  <a:prstClr val="black"/>
                </a:solidFill>
              </a:rPr>
              <a:t>Yes, we have CDS Extension concept</a:t>
            </a:r>
          </a:p>
          <a:p>
            <a:pPr lvl="1">
              <a:defRPr/>
            </a:pPr>
            <a:endParaRPr lang="en-US" dirty="0">
              <a:solidFill>
                <a:prstClr val="black"/>
              </a:solidFill>
            </a:endParaRPr>
          </a:p>
          <a:p>
            <a:pPr marL="342900" lvl="0" indent="-342900">
              <a:buFontTx/>
              <a:buAutoNum type="arabicPeriod"/>
              <a:defRPr/>
            </a:pPr>
            <a:r>
              <a:rPr lang="en-US" dirty="0">
                <a:solidFill>
                  <a:prstClr val="black"/>
                </a:solidFill>
              </a:rPr>
              <a:t>Where can I find the list of All the SAP Delivered CDS views in S/4HANA.</a:t>
            </a:r>
          </a:p>
          <a:p>
            <a:pPr lvl="0">
              <a:defRPr/>
            </a:pPr>
            <a:r>
              <a:rPr lang="en-US" dirty="0" smtClean="0">
                <a:solidFill>
                  <a:prstClr val="black"/>
                </a:solidFill>
              </a:rPr>
              <a:t>	</a:t>
            </a:r>
            <a:r>
              <a:rPr lang="en-US" dirty="0" smtClean="0">
                <a:solidFill>
                  <a:prstClr val="black"/>
                </a:solidFill>
                <a:hlinkClick r:id="rId4"/>
              </a:rPr>
              <a:t>https</a:t>
            </a:r>
            <a:r>
              <a:rPr lang="en-US" dirty="0">
                <a:solidFill>
                  <a:prstClr val="black"/>
                </a:solidFill>
                <a:hlinkClick r:id="rId4"/>
              </a:rPr>
              <a:t>://api.sap.com/themes/CDSViews</a:t>
            </a:r>
            <a:endParaRPr lang="en-US" dirty="0">
              <a:solidFill>
                <a:prstClr val="black"/>
              </a:solidFill>
            </a:endParaRPr>
          </a:p>
          <a:p>
            <a:pPr lvl="0">
              <a:defRPr/>
            </a:pPr>
            <a:endParaRPr lang="en-US" dirty="0">
              <a:solidFill>
                <a:prstClr val="black"/>
              </a:solidFill>
            </a:endParaRPr>
          </a:p>
          <a:p>
            <a:pPr marL="342900" lvl="0" indent="-342900">
              <a:buAutoNum type="arabicPeriod" startAt="6"/>
              <a:defRPr/>
            </a:pPr>
            <a:r>
              <a:rPr lang="en-US" dirty="0">
                <a:solidFill>
                  <a:prstClr val="black"/>
                </a:solidFill>
              </a:rPr>
              <a:t>I hear a term called CDS Entity, SAP says that this will overwrite CDS views. Is it true?</a:t>
            </a:r>
          </a:p>
          <a:p>
            <a:pPr lvl="0">
              <a:defRPr/>
            </a:pPr>
            <a:r>
              <a:rPr lang="en-US" dirty="0">
                <a:solidFill>
                  <a:prstClr val="black"/>
                </a:solidFill>
              </a:rPr>
              <a:t> </a:t>
            </a:r>
            <a:r>
              <a:rPr lang="en-US" dirty="0" smtClean="0">
                <a:solidFill>
                  <a:prstClr val="black"/>
                </a:solidFill>
              </a:rPr>
              <a:t>         Yes</a:t>
            </a:r>
            <a:r>
              <a:rPr lang="en-US" dirty="0">
                <a:solidFill>
                  <a:prstClr val="black"/>
                </a:solidFill>
              </a:rPr>
              <a:t>. </a:t>
            </a:r>
          </a:p>
          <a:p>
            <a:pPr lvl="0">
              <a:defRPr/>
            </a:pPr>
            <a:endParaRPr lang="en-US" dirty="0">
              <a:solidFill>
                <a:prstClr val="black"/>
              </a:solidFill>
            </a:endParaRPr>
          </a:p>
        </p:txBody>
      </p:sp>
    </p:spTree>
    <p:extLst>
      <p:ext uri="{BB962C8B-B14F-4D97-AF65-F5344CB8AC3E}">
        <p14:creationId xmlns:p14="http://schemas.microsoft.com/office/powerpoint/2010/main" val="30781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Paradigm Changes in Application Programming</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Rectangle 6"/>
          <p:cNvSpPr/>
          <p:nvPr/>
        </p:nvSpPr>
        <p:spPr bwMode="gray">
          <a:xfrm>
            <a:off x="4093026" y="3859956"/>
            <a:ext cx="4246034" cy="1838165"/>
          </a:xfrm>
          <a:prstGeom prst="rect">
            <a:avLst/>
          </a:prstGeom>
          <a:solidFill>
            <a:schemeClr val="bg1"/>
          </a:solidFill>
          <a:ln w="19050" cmpd="sng" algn="ctr">
            <a:solidFill>
              <a:schemeClr val="accent5"/>
            </a:solidFill>
            <a:miter lim="800000"/>
            <a:headEnd/>
            <a:tailEnd/>
          </a:ln>
        </p:spPr>
        <p:txBody>
          <a:bodyPr vert="vert270" lIns="89958" tIns="71966" rIns="89958" bIns="71966" rtlCol="0" anchor="ctr"/>
          <a:lstStyle/>
          <a:p>
            <a:pPr algn="ctr" defTabSz="914034" fontAlgn="base">
              <a:spcBef>
                <a:spcPct val="50000"/>
              </a:spcBef>
              <a:spcAft>
                <a:spcPct val="0"/>
              </a:spcAft>
              <a:buClr>
                <a:srgbClr val="F0AB00"/>
              </a:buClr>
              <a:buSzPct val="80000"/>
            </a:pPr>
            <a:endParaRPr lang="en-GB" sz="1800" kern="0" dirty="0">
              <a:solidFill>
                <a:schemeClr val="bg1">
                  <a:lumMod val="50000"/>
                </a:schemeClr>
              </a:solidFill>
              <a:ea typeface="Arial Unicode MS" pitchFamily="34" charset="-128"/>
              <a:cs typeface="Arial Unicode MS" pitchFamily="34" charset="-128"/>
            </a:endParaRPr>
          </a:p>
        </p:txBody>
      </p:sp>
      <p:sp>
        <p:nvSpPr>
          <p:cNvPr id="9" name="Rectangle 8"/>
          <p:cNvSpPr/>
          <p:nvPr/>
        </p:nvSpPr>
        <p:spPr>
          <a:xfrm>
            <a:off x="5990254" y="4234143"/>
            <a:ext cx="1501488" cy="830613"/>
          </a:xfrm>
          <a:prstGeom prst="rect">
            <a:avLst/>
          </a:prstGeom>
          <a:noFill/>
          <a:ln w="19050" cmpd="sng">
            <a:noFill/>
          </a:ln>
        </p:spPr>
        <p:txBody>
          <a:bodyPr wrap="none" lIns="91398" tIns="45698" rIns="91398" bIns="45698">
            <a:spAutoFit/>
          </a:bodyPr>
          <a:lstStyle/>
          <a:p>
            <a:r>
              <a:rPr lang="en-GB" sz="2400" dirty="0">
                <a:ln w="12700">
                  <a:solidFill>
                    <a:schemeClr val="bg1">
                      <a:lumMod val="65000"/>
                    </a:schemeClr>
                  </a:solidFill>
                  <a:prstDash val="solid"/>
                </a:ln>
                <a:solidFill>
                  <a:srgbClr val="000000"/>
                </a:solidFill>
                <a:latin typeface="+mn-lt"/>
              </a:rPr>
              <a:t/>
            </a:r>
            <a:br>
              <a:rPr lang="en-GB" sz="2400" dirty="0">
                <a:ln w="12700">
                  <a:solidFill>
                    <a:schemeClr val="bg1">
                      <a:lumMod val="65000"/>
                    </a:schemeClr>
                  </a:solidFill>
                  <a:prstDash val="solid"/>
                </a:ln>
                <a:solidFill>
                  <a:srgbClr val="000000"/>
                </a:solidFill>
                <a:latin typeface="+mn-lt"/>
              </a:rPr>
            </a:br>
            <a:r>
              <a:rPr lang="en-GB" sz="2400" dirty="0">
                <a:ln w="12700">
                  <a:solidFill>
                    <a:schemeClr val="tx1">
                      <a:lumMod val="50000"/>
                      <a:lumOff val="50000"/>
                    </a:schemeClr>
                  </a:solidFill>
                  <a:prstDash val="solid"/>
                </a:ln>
                <a:solidFill>
                  <a:srgbClr val="7F7F7F"/>
                </a:solidFill>
                <a:latin typeface="+mn-lt"/>
              </a:rPr>
              <a:t>Database</a:t>
            </a:r>
          </a:p>
        </p:txBody>
      </p:sp>
      <p:sp>
        <p:nvSpPr>
          <p:cNvPr id="10" name="Rectangle 9"/>
          <p:cNvSpPr/>
          <p:nvPr/>
        </p:nvSpPr>
        <p:spPr bwMode="gray">
          <a:xfrm>
            <a:off x="4095745" y="1938660"/>
            <a:ext cx="4226160" cy="1560304"/>
          </a:xfrm>
          <a:prstGeom prst="rect">
            <a:avLst/>
          </a:prstGeom>
          <a:solidFill>
            <a:schemeClr val="bg1"/>
          </a:solidFill>
          <a:ln w="19050" cmpd="sng" algn="ctr">
            <a:solidFill>
              <a:schemeClr val="accent2"/>
            </a:solidFill>
            <a:miter lim="800000"/>
            <a:headEnd/>
            <a:tailEnd/>
          </a:ln>
        </p:spPr>
        <p:txBody>
          <a:bodyPr vert="vert270" lIns="89958" tIns="71966" rIns="89958" bIns="71966" rtlCol="0" anchor="ctr"/>
          <a:lstStyle/>
          <a:p>
            <a:pPr algn="ctr" defTabSz="914034" fontAlgn="base">
              <a:spcBef>
                <a:spcPct val="50000"/>
              </a:spcBef>
              <a:spcAft>
                <a:spcPct val="0"/>
              </a:spcAft>
              <a:buClr>
                <a:srgbClr val="F0AB00"/>
              </a:buClr>
              <a:buSzPct val="80000"/>
            </a:pPr>
            <a:endParaRPr lang="en-GB" sz="1800" kern="0" dirty="0">
              <a:solidFill>
                <a:schemeClr val="bg1">
                  <a:lumMod val="50000"/>
                </a:schemeClr>
              </a:solidFill>
              <a:ea typeface="Arial Unicode MS" pitchFamily="34" charset="-128"/>
              <a:cs typeface="Arial Unicode MS" pitchFamily="34" charset="-128"/>
            </a:endParaRPr>
          </a:p>
        </p:txBody>
      </p:sp>
      <p:sp>
        <p:nvSpPr>
          <p:cNvPr id="11" name="Rectangle 10"/>
          <p:cNvSpPr/>
          <p:nvPr/>
        </p:nvSpPr>
        <p:spPr>
          <a:xfrm>
            <a:off x="5990254" y="2156830"/>
            <a:ext cx="2047896" cy="1199772"/>
          </a:xfrm>
          <a:prstGeom prst="rect">
            <a:avLst/>
          </a:prstGeom>
          <a:noFill/>
          <a:ln w="19050" cmpd="sng">
            <a:noFill/>
          </a:ln>
        </p:spPr>
        <p:txBody>
          <a:bodyPr wrap="none" lIns="91398" tIns="45698" rIns="91398" bIns="45698">
            <a:spAutoFit/>
          </a:bodyPr>
          <a:lstStyle/>
          <a:p>
            <a:r>
              <a:rPr lang="en-GB" sz="2400" dirty="0">
                <a:ln w="12700">
                  <a:solidFill>
                    <a:schemeClr val="tx1">
                      <a:lumMod val="50000"/>
                      <a:lumOff val="50000"/>
                    </a:schemeClr>
                  </a:solidFill>
                  <a:prstDash val="solid"/>
                </a:ln>
                <a:solidFill>
                  <a:schemeClr val="tx1">
                    <a:lumMod val="50000"/>
                    <a:lumOff val="50000"/>
                  </a:schemeClr>
                </a:solidFill>
                <a:latin typeface="+mn-lt"/>
              </a:rPr>
              <a:t>Application </a:t>
            </a:r>
            <a:br>
              <a:rPr lang="en-GB" sz="2400" dirty="0">
                <a:ln w="12700">
                  <a:solidFill>
                    <a:schemeClr val="tx1">
                      <a:lumMod val="50000"/>
                      <a:lumOff val="50000"/>
                    </a:schemeClr>
                  </a:solidFill>
                  <a:prstDash val="solid"/>
                </a:ln>
                <a:solidFill>
                  <a:schemeClr val="tx1">
                    <a:lumMod val="50000"/>
                    <a:lumOff val="50000"/>
                  </a:schemeClr>
                </a:solidFill>
                <a:latin typeface="+mn-lt"/>
              </a:rPr>
            </a:br>
            <a:r>
              <a:rPr lang="en-GB" sz="2400" dirty="0">
                <a:ln w="12700">
                  <a:solidFill>
                    <a:schemeClr val="tx1">
                      <a:lumMod val="50000"/>
                      <a:lumOff val="50000"/>
                    </a:schemeClr>
                  </a:solidFill>
                  <a:prstDash val="solid"/>
                </a:ln>
                <a:solidFill>
                  <a:schemeClr val="tx1">
                    <a:lumMod val="50000"/>
                    <a:lumOff val="50000"/>
                  </a:schemeClr>
                </a:solidFill>
                <a:latin typeface="+mn-lt"/>
              </a:rPr>
              <a:t>Programming</a:t>
            </a:r>
            <a:br>
              <a:rPr lang="en-GB" sz="2400" dirty="0">
                <a:ln w="12700">
                  <a:solidFill>
                    <a:schemeClr val="tx1">
                      <a:lumMod val="50000"/>
                      <a:lumOff val="50000"/>
                    </a:schemeClr>
                  </a:solidFill>
                  <a:prstDash val="solid"/>
                </a:ln>
                <a:solidFill>
                  <a:schemeClr val="tx1">
                    <a:lumMod val="50000"/>
                    <a:lumOff val="50000"/>
                  </a:schemeClr>
                </a:solidFill>
                <a:latin typeface="+mn-lt"/>
              </a:rPr>
            </a:br>
            <a:r>
              <a:rPr lang="en-GB" sz="2400" dirty="0">
                <a:ln w="12700">
                  <a:solidFill>
                    <a:schemeClr val="tx1">
                      <a:lumMod val="50000"/>
                      <a:lumOff val="50000"/>
                    </a:schemeClr>
                  </a:solidFill>
                  <a:prstDash val="solid"/>
                </a:ln>
                <a:solidFill>
                  <a:schemeClr val="tx1">
                    <a:lumMod val="50000"/>
                    <a:lumOff val="50000"/>
                  </a:schemeClr>
                </a:solidFill>
                <a:latin typeface="+mn-lt"/>
              </a:rPr>
              <a:t>Models</a:t>
            </a:r>
          </a:p>
        </p:txBody>
      </p:sp>
      <p:sp>
        <p:nvSpPr>
          <p:cNvPr id="12" name="Right Triangle 11"/>
          <p:cNvSpPr/>
          <p:nvPr/>
        </p:nvSpPr>
        <p:spPr bwMode="gray">
          <a:xfrm>
            <a:off x="8575994" y="1938660"/>
            <a:ext cx="2836413" cy="3759461"/>
          </a:xfrm>
          <a:prstGeom prst="rtTriangle">
            <a:avLst/>
          </a:prstGeom>
          <a:solidFill>
            <a:schemeClr val="bg1">
              <a:alpha val="0"/>
            </a:schemeClr>
          </a:solidFill>
          <a:ln w="19050" cmpd="sng">
            <a:solidFill>
              <a:schemeClr val="accent3"/>
            </a:solidFill>
            <a:headEnd/>
            <a:tailEnd/>
          </a:ln>
        </p:spPr>
        <p:style>
          <a:lnRef idx="2">
            <a:schemeClr val="accent6"/>
          </a:lnRef>
          <a:fillRef idx="1">
            <a:schemeClr val="lt1"/>
          </a:fillRef>
          <a:effectRef idx="0">
            <a:schemeClr val="accent6"/>
          </a:effectRef>
          <a:fontRef idx="minor">
            <a:schemeClr val="dk1"/>
          </a:fontRef>
        </p:style>
        <p:txBody>
          <a:bodyPr lIns="89958" tIns="71966" rIns="89958" bIns="71966" rtlCol="0" anchor="ctr"/>
          <a:lstStyle/>
          <a:p>
            <a:pPr algn="ctr" defTabSz="914034"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3" name="Right Triangle 12"/>
          <p:cNvSpPr/>
          <p:nvPr/>
        </p:nvSpPr>
        <p:spPr bwMode="gray">
          <a:xfrm rot="10800000">
            <a:off x="927660" y="1935958"/>
            <a:ext cx="2897371" cy="3759462"/>
          </a:xfrm>
          <a:prstGeom prst="rtTriangle">
            <a:avLst/>
          </a:prstGeom>
          <a:noFill/>
          <a:ln w="19050" cmpd="sng">
            <a:solidFill>
              <a:schemeClr val="accent1"/>
            </a:solidFill>
            <a:headEnd/>
            <a:tailEnd/>
          </a:ln>
        </p:spPr>
        <p:style>
          <a:lnRef idx="2">
            <a:schemeClr val="accent6"/>
          </a:lnRef>
          <a:fillRef idx="1">
            <a:schemeClr val="lt1"/>
          </a:fillRef>
          <a:effectRef idx="0">
            <a:schemeClr val="accent6"/>
          </a:effectRef>
          <a:fontRef idx="minor">
            <a:schemeClr val="dk1"/>
          </a:fontRef>
        </p:style>
        <p:txBody>
          <a:bodyPr lIns="89958" tIns="71966" rIns="89958" bIns="71966" rtlCol="0" anchor="ctr"/>
          <a:lstStyle/>
          <a:p>
            <a:pPr algn="ctr" defTabSz="914034"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sp>
        <p:nvSpPr>
          <p:cNvPr id="14" name="TextBox 13"/>
          <p:cNvSpPr txBox="1"/>
          <p:nvPr/>
        </p:nvSpPr>
        <p:spPr>
          <a:xfrm rot="3116429">
            <a:off x="508792" y="3753488"/>
            <a:ext cx="3130054" cy="276871"/>
          </a:xfrm>
          <a:prstGeom prst="rect">
            <a:avLst/>
          </a:prstGeom>
          <a:noFill/>
          <a:ln w="19050" cmpd="sng">
            <a:noFill/>
          </a:ln>
        </p:spPr>
        <p:txBody>
          <a:bodyPr wrap="square" lIns="0" tIns="0" rIns="0" bIns="0" rtlCol="0">
            <a:spAutoFit/>
          </a:bodyPr>
          <a:lstStyle/>
          <a:p>
            <a:pPr algn="ctr" fontAlgn="base">
              <a:spcBef>
                <a:spcPts val="600"/>
              </a:spcBef>
              <a:spcAft>
                <a:spcPct val="0"/>
              </a:spcAft>
              <a:buClr>
                <a:srgbClr val="F0AB00"/>
              </a:buClr>
              <a:buSzPct val="80000"/>
            </a:pPr>
            <a:r>
              <a:rPr lang="en-US" sz="1800" kern="0" dirty="0">
                <a:latin typeface="+mn-lt"/>
                <a:ea typeface="Arial Unicode MS" pitchFamily="34" charset="-128"/>
                <a:cs typeface="Avenir Book"/>
              </a:rPr>
              <a:t>Classic Approach</a:t>
            </a:r>
          </a:p>
        </p:txBody>
      </p:sp>
      <p:sp>
        <p:nvSpPr>
          <p:cNvPr id="15" name="TextBox 14"/>
          <p:cNvSpPr txBox="1"/>
          <p:nvPr/>
        </p:nvSpPr>
        <p:spPr>
          <a:xfrm rot="3216082">
            <a:off x="8725688" y="3628662"/>
            <a:ext cx="3207439" cy="276871"/>
          </a:xfrm>
          <a:prstGeom prst="rect">
            <a:avLst/>
          </a:prstGeom>
          <a:noFill/>
          <a:ln w="19050" cmpd="sng">
            <a:noFill/>
          </a:ln>
        </p:spPr>
        <p:txBody>
          <a:bodyPr wrap="square" lIns="0" tIns="0" rIns="0" bIns="0" rtlCol="0">
            <a:spAutoFit/>
          </a:bodyPr>
          <a:lstStyle/>
          <a:p>
            <a:pPr algn="ctr" fontAlgn="base">
              <a:spcBef>
                <a:spcPts val="600"/>
              </a:spcBef>
              <a:spcAft>
                <a:spcPct val="0"/>
              </a:spcAft>
              <a:buClr>
                <a:srgbClr val="F0AB00"/>
              </a:buClr>
              <a:buSzPct val="80000"/>
            </a:pPr>
            <a:r>
              <a:rPr lang="en-US" sz="1800" kern="0" dirty="0">
                <a:latin typeface="+mn-lt"/>
                <a:ea typeface="Arial Unicode MS" pitchFamily="34" charset="-128"/>
                <a:cs typeface="Arial"/>
              </a:rPr>
              <a:t>Data </a:t>
            </a:r>
            <a:r>
              <a:rPr lang="en-US" sz="1800" kern="0" dirty="0">
                <a:latin typeface="+mn-lt"/>
                <a:ea typeface="Arial Unicode MS" pitchFamily="34" charset="-128"/>
                <a:cs typeface="Avenir Book"/>
              </a:rPr>
              <a:t>Centric</a:t>
            </a:r>
            <a:r>
              <a:rPr lang="en-US" sz="1800" kern="0" dirty="0">
                <a:latin typeface="+mn-lt"/>
                <a:ea typeface="Arial Unicode MS" pitchFamily="34" charset="-128"/>
                <a:cs typeface="Arial"/>
              </a:rPr>
              <a:t> Approach</a:t>
            </a:r>
          </a:p>
        </p:txBody>
      </p:sp>
      <p:sp>
        <p:nvSpPr>
          <p:cNvPr id="17" name="Isosceles Triangle 16"/>
          <p:cNvSpPr/>
          <p:nvPr/>
        </p:nvSpPr>
        <p:spPr bwMode="gray">
          <a:xfrm>
            <a:off x="4096819" y="3538012"/>
            <a:ext cx="2125015" cy="270790"/>
          </a:xfrm>
          <a:prstGeom prst="triangle">
            <a:avLst/>
          </a:prstGeom>
          <a:solidFill>
            <a:srgbClr val="F0AB00"/>
          </a:solidFill>
          <a:ln w="19050" cmpd="sng">
            <a:solidFill>
              <a:schemeClr val="accent1"/>
            </a:solidFill>
            <a:headEnd/>
            <a:tailEnd/>
          </a:ln>
        </p:spPr>
        <p:style>
          <a:lnRef idx="2">
            <a:schemeClr val="accent6"/>
          </a:lnRef>
          <a:fillRef idx="1">
            <a:schemeClr val="lt1"/>
          </a:fillRef>
          <a:effectRef idx="0">
            <a:schemeClr val="accent6"/>
          </a:effectRef>
          <a:fontRef idx="minor">
            <a:schemeClr val="dk1"/>
          </a:fontRef>
        </p:style>
        <p:txBody>
          <a:bodyPr lIns="89958" tIns="71966" rIns="89958" bIns="71966" rtlCol="0" anchor="ctr"/>
          <a:lstStyle/>
          <a:p>
            <a:pPr algn="ctr" defTabSz="914034"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8" name="Isosceles Triangle 17"/>
          <p:cNvSpPr/>
          <p:nvPr/>
        </p:nvSpPr>
        <p:spPr bwMode="gray">
          <a:xfrm rot="10800000">
            <a:off x="6235715" y="3568929"/>
            <a:ext cx="2125015" cy="245846"/>
          </a:xfrm>
          <a:prstGeom prst="triangle">
            <a:avLst/>
          </a:prstGeom>
          <a:solidFill>
            <a:schemeClr val="accent3"/>
          </a:solidFill>
          <a:ln w="19050" cmpd="sng" algn="ctr">
            <a:solidFill>
              <a:schemeClr val="accent3"/>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20" name="TextBox 19"/>
          <p:cNvSpPr txBox="1"/>
          <p:nvPr/>
        </p:nvSpPr>
        <p:spPr>
          <a:xfrm>
            <a:off x="1621984" y="2043532"/>
            <a:ext cx="2122236" cy="984657"/>
          </a:xfrm>
          <a:prstGeom prst="rect">
            <a:avLst/>
          </a:prstGeom>
          <a:noFill/>
          <a:ln w="19050" cmpd="sng">
            <a:noFill/>
          </a:ln>
        </p:spPr>
        <p:txBody>
          <a:bodyPr wrap="square" lIns="0" tIns="0" rIns="0" bIns="0" rtlCol="0">
            <a:spAutoFit/>
          </a:bodyPr>
          <a:lstStyle/>
          <a:p>
            <a:pPr algn="r" fontAlgn="base">
              <a:spcBef>
                <a:spcPts val="600"/>
              </a:spcBef>
              <a:spcAft>
                <a:spcPct val="0"/>
              </a:spcAft>
              <a:buClr>
                <a:srgbClr val="F0AB00"/>
              </a:buClr>
              <a:buSzPct val="80000"/>
            </a:pPr>
            <a:r>
              <a:rPr lang="en-US" sz="1600" b="1" kern="0" dirty="0">
                <a:solidFill>
                  <a:schemeClr val="accent4"/>
                </a:solidFill>
                <a:latin typeface="+mn-lt"/>
                <a:ea typeface="Arial Unicode MS" pitchFamily="34" charset="-128"/>
                <a:cs typeface="Avenir Black"/>
              </a:rPr>
              <a:t>Data-to-Code</a:t>
            </a:r>
            <a:r>
              <a:rPr lang="en-US" sz="1600" kern="0" dirty="0">
                <a:latin typeface="+mn-lt"/>
                <a:ea typeface="Arial Unicode MS" pitchFamily="34" charset="-128"/>
                <a:cs typeface="Avenir Black"/>
              </a:rPr>
              <a:t/>
            </a:r>
            <a:br>
              <a:rPr lang="en-US" sz="1600" kern="0" dirty="0">
                <a:latin typeface="+mn-lt"/>
                <a:ea typeface="Arial Unicode MS" pitchFamily="34" charset="-128"/>
                <a:cs typeface="Avenir Black"/>
              </a:rPr>
            </a:br>
            <a:r>
              <a:rPr lang="en-US" sz="1600" kern="0" dirty="0">
                <a:latin typeface="+mn-lt"/>
                <a:ea typeface="Arial Unicode MS" pitchFamily="34" charset="-128"/>
                <a:cs typeface="Avenir Book"/>
              </a:rPr>
              <a:t>Intensive computations</a:t>
            </a:r>
            <a:br>
              <a:rPr lang="en-US" sz="1600" kern="0" dirty="0">
                <a:latin typeface="+mn-lt"/>
                <a:ea typeface="Arial Unicode MS" pitchFamily="34" charset="-128"/>
                <a:cs typeface="Avenir Book"/>
              </a:rPr>
            </a:br>
            <a:r>
              <a:rPr lang="en-US" sz="1600" kern="0" dirty="0">
                <a:latin typeface="+mn-lt"/>
                <a:ea typeface="Arial Unicode MS" pitchFamily="34" charset="-128"/>
                <a:cs typeface="Avenir Book"/>
              </a:rPr>
              <a:t>in </a:t>
            </a:r>
            <a:r>
              <a:rPr lang="en-US" sz="1600" b="1" kern="0" dirty="0">
                <a:latin typeface="+mn-lt"/>
                <a:ea typeface="Arial Unicode MS" pitchFamily="34" charset="-128"/>
                <a:cs typeface="Avenir Black"/>
              </a:rPr>
              <a:t>APPLICATION</a:t>
            </a:r>
            <a:r>
              <a:rPr lang="en-US" sz="1600" kern="0" dirty="0">
                <a:latin typeface="+mn-lt"/>
                <a:ea typeface="Arial Unicode MS" pitchFamily="34" charset="-128"/>
                <a:cs typeface="Avenir Book"/>
              </a:rPr>
              <a:t/>
            </a:r>
            <a:br>
              <a:rPr lang="en-US" sz="1600" kern="0" dirty="0">
                <a:latin typeface="+mn-lt"/>
                <a:ea typeface="Arial Unicode MS" pitchFamily="34" charset="-128"/>
                <a:cs typeface="Avenir Book"/>
              </a:rPr>
            </a:br>
            <a:r>
              <a:rPr lang="en-US" sz="1600" kern="0" dirty="0">
                <a:latin typeface="+mn-lt"/>
                <a:ea typeface="Arial Unicode MS" pitchFamily="34" charset="-128"/>
                <a:cs typeface="Avenir Book"/>
              </a:rPr>
              <a:t>layer</a:t>
            </a:r>
          </a:p>
        </p:txBody>
      </p:sp>
      <p:sp>
        <p:nvSpPr>
          <p:cNvPr id="21" name="TextBox 20"/>
          <p:cNvSpPr txBox="1"/>
          <p:nvPr/>
        </p:nvSpPr>
        <p:spPr>
          <a:xfrm>
            <a:off x="8669740" y="4610878"/>
            <a:ext cx="2023481" cy="984657"/>
          </a:xfrm>
          <a:prstGeom prst="rect">
            <a:avLst/>
          </a:prstGeom>
          <a:noFill/>
          <a:ln w="19050" cmpd="sng">
            <a:noFill/>
          </a:ln>
        </p:spPr>
        <p:txBody>
          <a:bodyPr wrap="square" lIns="0" tIns="0" rIns="0" bIns="0" rtlCol="0">
            <a:spAutoFit/>
          </a:bodyPr>
          <a:lstStyle/>
          <a:p>
            <a:pPr fontAlgn="base">
              <a:spcBef>
                <a:spcPts val="600"/>
              </a:spcBef>
              <a:spcAft>
                <a:spcPct val="0"/>
              </a:spcAft>
              <a:buClr>
                <a:srgbClr val="F0AB00"/>
              </a:buClr>
              <a:buSzPct val="80000"/>
            </a:pPr>
            <a:r>
              <a:rPr lang="en-US" sz="1600" b="1" kern="0" dirty="0">
                <a:solidFill>
                  <a:schemeClr val="accent3"/>
                </a:solidFill>
                <a:latin typeface="+mn-lt"/>
                <a:ea typeface="Arial Unicode MS" pitchFamily="34" charset="-128"/>
                <a:cs typeface="Avenir Black"/>
              </a:rPr>
              <a:t>Code-to-Data</a:t>
            </a:r>
            <a:r>
              <a:rPr lang="en-US" sz="1600" b="1" kern="0" dirty="0">
                <a:latin typeface="+mn-lt"/>
                <a:ea typeface="Arial Unicode MS" pitchFamily="34" charset="-128"/>
                <a:cs typeface="Avenir Black"/>
              </a:rPr>
              <a:t/>
            </a:r>
            <a:br>
              <a:rPr lang="en-US" sz="1600" b="1" kern="0" dirty="0">
                <a:latin typeface="+mn-lt"/>
                <a:ea typeface="Arial Unicode MS" pitchFamily="34" charset="-128"/>
                <a:cs typeface="Avenir Black"/>
              </a:rPr>
            </a:br>
            <a:r>
              <a:rPr lang="en-US" sz="1600" kern="0" dirty="0">
                <a:latin typeface="+mn-lt"/>
                <a:ea typeface="Arial Unicode MS" pitchFamily="34" charset="-128"/>
                <a:cs typeface="Avenir Book"/>
              </a:rPr>
              <a:t>Intensive computations</a:t>
            </a:r>
            <a:br>
              <a:rPr lang="en-US" sz="1600" kern="0" dirty="0">
                <a:latin typeface="+mn-lt"/>
                <a:ea typeface="Arial Unicode MS" pitchFamily="34" charset="-128"/>
                <a:cs typeface="Avenir Book"/>
              </a:rPr>
            </a:br>
            <a:r>
              <a:rPr lang="en-US" sz="1600" kern="0" dirty="0">
                <a:latin typeface="+mn-lt"/>
                <a:ea typeface="Arial Unicode MS" pitchFamily="34" charset="-128"/>
                <a:cs typeface="Avenir Book"/>
              </a:rPr>
              <a:t>in </a:t>
            </a:r>
            <a:r>
              <a:rPr lang="en-US" sz="1600" b="1" kern="0" dirty="0">
                <a:latin typeface="+mn-lt"/>
                <a:ea typeface="Arial Unicode MS" pitchFamily="34" charset="-128"/>
                <a:cs typeface="Avenir Black"/>
              </a:rPr>
              <a:t>DATABASE</a:t>
            </a:r>
            <a:r>
              <a:rPr lang="en-US" sz="1600" kern="0" dirty="0">
                <a:latin typeface="+mn-lt"/>
                <a:ea typeface="Arial Unicode MS" pitchFamily="34" charset="-128"/>
                <a:cs typeface="Avenir Book"/>
              </a:rPr>
              <a:t> layer</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7000" y="4234143"/>
            <a:ext cx="1186320" cy="118632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3296" y="2156829"/>
            <a:ext cx="1180411" cy="1180411"/>
          </a:xfrm>
          <a:prstGeom prst="rect">
            <a:avLst/>
          </a:prstGeom>
        </p:spPr>
      </p:pic>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5732</TotalTime>
  <Words>2021</Words>
  <Application>Microsoft Office PowerPoint</Application>
  <PresentationFormat>Widescreen</PresentationFormat>
  <Paragraphs>266</Paragraphs>
  <Slides>25</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 Unicode MS</vt:lpstr>
      <vt:lpstr>Arial</vt:lpstr>
      <vt:lpstr>Arial</vt:lpstr>
      <vt:lpstr>Arial Black</vt:lpstr>
      <vt:lpstr>Avenir Black</vt:lpstr>
      <vt:lpstr>Avenir Book</vt:lpstr>
      <vt:lpstr>Avenir Light</vt:lpstr>
      <vt:lpstr>Calibri</vt:lpstr>
      <vt:lpstr>Calibri Light</vt:lpstr>
      <vt:lpstr>Candara</vt:lpstr>
      <vt:lpstr>Optima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523</cp:revision>
  <dcterms:created xsi:type="dcterms:W3CDTF">2016-07-10T03:33:26Z</dcterms:created>
  <dcterms:modified xsi:type="dcterms:W3CDTF">2021-04-29T15:45:10Z</dcterms:modified>
</cp:coreProperties>
</file>