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410" r:id="rId3"/>
    <p:sldId id="463" r:id="rId4"/>
    <p:sldId id="398" r:id="rId5"/>
    <p:sldId id="411" r:id="rId6"/>
    <p:sldId id="479" r:id="rId7"/>
    <p:sldId id="480" r:id="rId8"/>
    <p:sldId id="481" r:id="rId9"/>
    <p:sldId id="482" r:id="rId10"/>
    <p:sldId id="487" r:id="rId11"/>
    <p:sldId id="483" r:id="rId12"/>
    <p:sldId id="419" r:id="rId13"/>
    <p:sldId id="484" r:id="rId14"/>
    <p:sldId id="485" r:id="rId15"/>
    <p:sldId id="486" r:id="rId16"/>
    <p:sldId id="465" r:id="rId17"/>
    <p:sldId id="488" r:id="rId18"/>
    <p:sldId id="489" r:id="rId19"/>
    <p:sldId id="490" r:id="rId20"/>
    <p:sldId id="464" r:id="rId21"/>
    <p:sldId id="412" r:id="rId22"/>
    <p:sldId id="476" r:id="rId23"/>
    <p:sldId id="477" r:id="rId24"/>
    <p:sldId id="399"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5326" autoAdjust="0"/>
  </p:normalViewPr>
  <p:slideViewPr>
    <p:cSldViewPr snapToGrid="0">
      <p:cViewPr varScale="1">
        <p:scale>
          <a:sx n="72" d="100"/>
          <a:sy n="72" d="100"/>
        </p:scale>
        <p:origin x="1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20</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Data Category Annotations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 Placeholder 2"/>
          <p:cNvSpPr txBox="1">
            <a:spLocks/>
          </p:cNvSpPr>
          <p:nvPr/>
        </p:nvSpPr>
        <p:spPr>
          <a:xfrm>
            <a:off x="324000" y="1081086"/>
            <a:ext cx="11545200" cy="43910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tx2"/>
                </a:solidFill>
              </a:rPr>
              <a:t>Annotate the data category as follows:</a:t>
            </a:r>
          </a:p>
          <a:p>
            <a:endParaRPr lang="en-US" sz="1800" dirty="0" smtClean="0">
              <a:solidFill>
                <a:schemeClr val="tx2"/>
              </a:solidFill>
            </a:endParaRPr>
          </a:p>
          <a:p>
            <a:pPr marL="285750" indent="-285750">
              <a:buFont typeface="Wingdings" panose="05000000000000000000" pitchFamily="2" charset="2"/>
              <a:buChar char="q"/>
            </a:pPr>
            <a:r>
              <a:rPr lang="en-US" sz="1800" dirty="0" smtClean="0">
                <a:solidFill>
                  <a:schemeClr val="tx2"/>
                </a:solidFill>
              </a:rPr>
              <a:t>Plain transaction data as </a:t>
            </a:r>
            <a:r>
              <a:rPr lang="en-US" sz="1800" dirty="0" smtClean="0">
                <a:solidFill>
                  <a:schemeClr val="tx2"/>
                </a:solidFill>
                <a:latin typeface="Courier New" panose="02070309020205020404" pitchFamily="49" charset="0"/>
                <a:cs typeface="Courier New" panose="02070309020205020404" pitchFamily="49" charset="0"/>
              </a:rPr>
              <a:t>@</a:t>
            </a:r>
            <a:r>
              <a:rPr lang="en-US" sz="1800" dirty="0" err="1" smtClean="0">
                <a:solidFill>
                  <a:schemeClr val="tx2"/>
                </a:solidFill>
                <a:latin typeface="Courier New" panose="02070309020205020404" pitchFamily="49" charset="0"/>
                <a:cs typeface="Courier New" panose="02070309020205020404" pitchFamily="49" charset="0"/>
              </a:rPr>
              <a:t>Analytics.dataCategory</a:t>
            </a:r>
            <a:r>
              <a:rPr lang="en-US" sz="1800" dirty="0" smtClean="0">
                <a:solidFill>
                  <a:schemeClr val="tx2"/>
                </a:solidFill>
                <a:latin typeface="Courier New" panose="02070309020205020404" pitchFamily="49" charset="0"/>
                <a:cs typeface="Courier New" panose="02070309020205020404" pitchFamily="49" charset="0"/>
              </a:rPr>
              <a:t>: #FACT</a:t>
            </a:r>
            <a:r>
              <a:rPr lang="en-US" sz="1800" dirty="0" smtClean="0">
                <a:solidFill>
                  <a:schemeClr val="tx2"/>
                </a:solidFill>
              </a:rPr>
              <a:t>,</a:t>
            </a:r>
          </a:p>
          <a:p>
            <a:endParaRPr lang="en-US" sz="1800" dirty="0" smtClean="0">
              <a:solidFill>
                <a:schemeClr val="tx2"/>
              </a:solidFill>
            </a:endParaRPr>
          </a:p>
          <a:p>
            <a:pPr marL="285750" indent="-285750">
              <a:buFont typeface="Wingdings" panose="05000000000000000000" pitchFamily="2" charset="2"/>
              <a:buChar char="q"/>
            </a:pPr>
            <a:r>
              <a:rPr lang="en-US" sz="1800" dirty="0" smtClean="0">
                <a:solidFill>
                  <a:schemeClr val="tx2"/>
                </a:solidFill>
              </a:rPr>
              <a:t>Transaction data containing all relevant fields for data aggregation as </a:t>
            </a:r>
            <a:r>
              <a:rPr lang="en-US" sz="1800" dirty="0" smtClean="0">
                <a:solidFill>
                  <a:schemeClr val="tx2"/>
                </a:solidFill>
                <a:latin typeface="Courier New" panose="02070309020205020404" pitchFamily="49" charset="0"/>
                <a:cs typeface="Courier New" panose="02070309020205020404" pitchFamily="49" charset="0"/>
              </a:rPr>
              <a:t>@</a:t>
            </a:r>
            <a:r>
              <a:rPr lang="en-US" sz="1800" dirty="0" err="1" smtClean="0">
                <a:solidFill>
                  <a:schemeClr val="tx2"/>
                </a:solidFill>
                <a:latin typeface="Courier New" panose="02070309020205020404" pitchFamily="49" charset="0"/>
                <a:cs typeface="Courier New" panose="02070309020205020404" pitchFamily="49" charset="0"/>
              </a:rPr>
              <a:t>Analytics.dataCategory</a:t>
            </a:r>
            <a:r>
              <a:rPr lang="en-US" sz="1800" dirty="0" smtClean="0">
                <a:solidFill>
                  <a:schemeClr val="tx2"/>
                </a:solidFill>
                <a:latin typeface="Courier New" panose="02070309020205020404" pitchFamily="49" charset="0"/>
                <a:cs typeface="Courier New" panose="02070309020205020404" pitchFamily="49" charset="0"/>
              </a:rPr>
              <a:t>: #CUBE</a:t>
            </a:r>
            <a:r>
              <a:rPr lang="en-US" sz="1800" dirty="0" smtClean="0">
                <a:solidFill>
                  <a:schemeClr val="tx2"/>
                </a:solidFill>
              </a:rPr>
              <a:t>,</a:t>
            </a:r>
          </a:p>
          <a:p>
            <a:endParaRPr lang="en-US" sz="1800" dirty="0" smtClean="0">
              <a:solidFill>
                <a:schemeClr val="tx2"/>
              </a:solidFill>
            </a:endParaRPr>
          </a:p>
          <a:p>
            <a:pPr marL="285750" indent="-285750">
              <a:buFont typeface="Wingdings" panose="05000000000000000000" pitchFamily="2" charset="2"/>
              <a:buChar char="q"/>
            </a:pPr>
            <a:r>
              <a:rPr lang="en-US" sz="1800" dirty="0" smtClean="0">
                <a:solidFill>
                  <a:schemeClr val="tx2"/>
                </a:solidFill>
              </a:rPr>
              <a:t>Business documents, configuration and master data including keys and attributes as </a:t>
            </a:r>
            <a:r>
              <a:rPr lang="en-US" sz="1800" dirty="0" smtClean="0">
                <a:solidFill>
                  <a:schemeClr val="tx2"/>
                </a:solidFill>
                <a:latin typeface="Courier New" panose="02070309020205020404" pitchFamily="49" charset="0"/>
                <a:cs typeface="Courier New" panose="02070309020205020404" pitchFamily="49" charset="0"/>
              </a:rPr>
              <a:t>@</a:t>
            </a:r>
            <a:r>
              <a:rPr lang="en-US" sz="1800" dirty="0" err="1" smtClean="0">
                <a:solidFill>
                  <a:schemeClr val="tx2"/>
                </a:solidFill>
                <a:latin typeface="Courier New" panose="02070309020205020404" pitchFamily="49" charset="0"/>
                <a:cs typeface="Courier New" panose="02070309020205020404" pitchFamily="49" charset="0"/>
              </a:rPr>
              <a:t>Analytics.dataCategory</a:t>
            </a:r>
            <a:r>
              <a:rPr lang="en-US" sz="1800" dirty="0" smtClean="0">
                <a:solidFill>
                  <a:schemeClr val="tx2"/>
                </a:solidFill>
                <a:latin typeface="Courier New" panose="02070309020205020404" pitchFamily="49" charset="0"/>
                <a:cs typeface="Courier New" panose="02070309020205020404" pitchFamily="49" charset="0"/>
              </a:rPr>
              <a:t>: #DIMENSION</a:t>
            </a:r>
            <a:r>
              <a:rPr lang="en-US" sz="1800" dirty="0" smtClean="0">
                <a:solidFill>
                  <a:schemeClr val="tx2"/>
                </a:solidFill>
              </a:rPr>
              <a:t>,</a:t>
            </a:r>
          </a:p>
          <a:p>
            <a:endParaRPr lang="en-US" sz="1800" dirty="0" smtClean="0">
              <a:solidFill>
                <a:schemeClr val="tx2"/>
              </a:solidFill>
            </a:endParaRPr>
          </a:p>
          <a:p>
            <a:pPr marL="285750" indent="-285750">
              <a:buFont typeface="Wingdings" panose="05000000000000000000" pitchFamily="2" charset="2"/>
              <a:buChar char="q"/>
            </a:pPr>
            <a:r>
              <a:rPr lang="en-US" sz="1800" dirty="0" smtClean="0">
                <a:solidFill>
                  <a:schemeClr val="tx2"/>
                </a:solidFill>
              </a:rPr>
              <a:t>Language-dependent texts as </a:t>
            </a:r>
            <a:r>
              <a:rPr lang="en-US" sz="1800" dirty="0" smtClean="0">
                <a:solidFill>
                  <a:schemeClr val="tx2"/>
                </a:solidFill>
                <a:latin typeface="Courier New" panose="02070309020205020404" pitchFamily="49" charset="0"/>
                <a:cs typeface="Courier New" panose="02070309020205020404" pitchFamily="49" charset="0"/>
              </a:rPr>
              <a:t>@</a:t>
            </a:r>
            <a:r>
              <a:rPr lang="en-US" sz="1800" dirty="0" err="1" smtClean="0">
                <a:solidFill>
                  <a:schemeClr val="tx2"/>
                </a:solidFill>
                <a:latin typeface="Courier New" panose="02070309020205020404" pitchFamily="49" charset="0"/>
                <a:cs typeface="Courier New" panose="02070309020205020404" pitchFamily="49" charset="0"/>
              </a:rPr>
              <a:t>ObjectModel.dataCategory</a:t>
            </a:r>
            <a:r>
              <a:rPr lang="en-US" sz="1800" dirty="0" smtClean="0">
                <a:solidFill>
                  <a:schemeClr val="tx2"/>
                </a:solidFill>
                <a:latin typeface="Courier New" panose="02070309020205020404" pitchFamily="49" charset="0"/>
                <a:cs typeface="Courier New" panose="02070309020205020404" pitchFamily="49" charset="0"/>
              </a:rPr>
              <a:t>: #TEXT</a:t>
            </a:r>
            <a:r>
              <a:rPr lang="en-US" sz="1800" dirty="0" smtClean="0">
                <a:solidFill>
                  <a:schemeClr val="tx2"/>
                </a:solidFill>
              </a:rPr>
              <a:t>,</a:t>
            </a:r>
          </a:p>
          <a:p>
            <a:endParaRPr lang="en-US" sz="1800" dirty="0" smtClean="0">
              <a:solidFill>
                <a:schemeClr val="tx2"/>
              </a:solidFill>
            </a:endParaRPr>
          </a:p>
          <a:p>
            <a:pPr marL="285750" indent="-285750">
              <a:buFont typeface="Wingdings" panose="05000000000000000000" pitchFamily="2" charset="2"/>
              <a:buChar char="q"/>
            </a:pPr>
            <a:r>
              <a:rPr lang="en-US" sz="1800" dirty="0" smtClean="0">
                <a:solidFill>
                  <a:schemeClr val="tx2"/>
                </a:solidFill>
              </a:rPr>
              <a:t>Hierarchies as </a:t>
            </a:r>
            <a:r>
              <a:rPr lang="en-US" sz="1800" dirty="0" smtClean="0">
                <a:solidFill>
                  <a:schemeClr val="tx2"/>
                </a:solidFill>
                <a:latin typeface="Courier New" panose="02070309020205020404" pitchFamily="49" charset="0"/>
                <a:cs typeface="Courier New" panose="02070309020205020404" pitchFamily="49" charset="0"/>
              </a:rPr>
              <a:t>@</a:t>
            </a:r>
            <a:r>
              <a:rPr lang="en-US" sz="1800" dirty="0" err="1" smtClean="0">
                <a:solidFill>
                  <a:schemeClr val="tx2"/>
                </a:solidFill>
                <a:latin typeface="Courier New" panose="02070309020205020404" pitchFamily="49" charset="0"/>
                <a:cs typeface="Courier New" panose="02070309020205020404" pitchFamily="49" charset="0"/>
              </a:rPr>
              <a:t>ObjectModel.dataCategory</a:t>
            </a:r>
            <a:r>
              <a:rPr lang="en-US" sz="1800" dirty="0" smtClean="0">
                <a:solidFill>
                  <a:schemeClr val="tx2"/>
                </a:solidFill>
                <a:latin typeface="Courier New" panose="02070309020205020404" pitchFamily="49" charset="0"/>
                <a:cs typeface="Courier New" panose="02070309020205020404" pitchFamily="49" charset="0"/>
              </a:rPr>
              <a:t>: #HIERARCHY</a:t>
            </a:r>
            <a:r>
              <a:rPr lang="en-US" sz="1800" dirty="0" smtClean="0">
                <a:solidFill>
                  <a:schemeClr val="tx2"/>
                </a:solidFill>
                <a:cs typeface="Courier New" panose="02070309020205020404" pitchFamily="49" charset="0"/>
              </a:rPr>
              <a:t>.</a:t>
            </a:r>
          </a:p>
          <a:p>
            <a:endParaRPr lang="en-US" dirty="0"/>
          </a:p>
        </p:txBody>
      </p:sp>
    </p:spTree>
    <p:extLst>
      <p:ext uri="{BB962C8B-B14F-4D97-AF65-F5344CB8AC3E}">
        <p14:creationId xmlns:p14="http://schemas.microsoft.com/office/powerpoint/2010/main" val="1754199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Using CDS for Analytics</a:t>
            </a:r>
            <a:endParaRPr lang="en-US" sz="2400"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Box 5">
            <a:extLst>
              <a:ext uri="{FF2B5EF4-FFF2-40B4-BE49-F238E27FC236}">
                <a16:creationId xmlns:a16="http://schemas.microsoft.com/office/drawing/2014/main" xmlns="" id="{2668874E-C0FA-4ADA-BBF6-2FE5710B408A}"/>
              </a:ext>
            </a:extLst>
          </p:cNvPr>
          <p:cNvSpPr txBox="1"/>
          <p:nvPr/>
        </p:nvSpPr>
        <p:spPr>
          <a:xfrm>
            <a:off x="163528" y="963487"/>
            <a:ext cx="11900954" cy="1477328"/>
          </a:xfrm>
          <a:prstGeom prst="rect">
            <a:avLst/>
          </a:prstGeom>
          <a:noFill/>
        </p:spPr>
        <p:txBody>
          <a:bodyPr wrap="square" rtlCol="0">
            <a:spAutoFit/>
          </a:bodyPr>
          <a:lstStyle/>
          <a:p>
            <a:r>
              <a:rPr lang="en-US" dirty="0"/>
              <a:t>Use Case:</a:t>
            </a:r>
          </a:p>
          <a:p>
            <a:r>
              <a:rPr lang="en-US" dirty="0"/>
              <a:t>We want to develop analytics for the business, where they can see the total sales in the system by per customer, per country and per product.</a:t>
            </a:r>
          </a:p>
          <a:p>
            <a:r>
              <a:rPr lang="en-US" dirty="0"/>
              <a:t>The end user should be able to slice and dice the data and also be able to arrange the columns and rows based on their need in an analytic report.</a:t>
            </a:r>
          </a:p>
        </p:txBody>
      </p:sp>
      <p:sp>
        <p:nvSpPr>
          <p:cNvPr id="7" name="Rectangle 6">
            <a:extLst>
              <a:ext uri="{FF2B5EF4-FFF2-40B4-BE49-F238E27FC236}">
                <a16:creationId xmlns:a16="http://schemas.microsoft.com/office/drawing/2014/main" xmlns="" id="{95305A73-D4CF-4368-ACA3-532432E96357}"/>
              </a:ext>
            </a:extLst>
          </p:cNvPr>
          <p:cNvSpPr/>
          <p:nvPr/>
        </p:nvSpPr>
        <p:spPr>
          <a:xfrm>
            <a:off x="2549770" y="5134710"/>
            <a:ext cx="2242038"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Views</a:t>
            </a:r>
          </a:p>
        </p:txBody>
      </p:sp>
      <p:sp>
        <p:nvSpPr>
          <p:cNvPr id="8" name="Rectangle 7">
            <a:extLst>
              <a:ext uri="{FF2B5EF4-FFF2-40B4-BE49-F238E27FC236}">
                <a16:creationId xmlns:a16="http://schemas.microsoft.com/office/drawing/2014/main" xmlns="" id="{499A60D9-6CCB-43EC-A02D-04E0CF8F6AFF}"/>
              </a:ext>
            </a:extLst>
          </p:cNvPr>
          <p:cNvSpPr/>
          <p:nvPr/>
        </p:nvSpPr>
        <p:spPr>
          <a:xfrm>
            <a:off x="5225562" y="5134709"/>
            <a:ext cx="2242038"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Views</a:t>
            </a:r>
          </a:p>
        </p:txBody>
      </p:sp>
      <p:sp>
        <p:nvSpPr>
          <p:cNvPr id="9" name="Rectangle 8">
            <a:extLst>
              <a:ext uri="{FF2B5EF4-FFF2-40B4-BE49-F238E27FC236}">
                <a16:creationId xmlns:a16="http://schemas.microsoft.com/office/drawing/2014/main" xmlns="" id="{50BB26DA-E3A3-4CC8-A073-12F8DED1246B}"/>
              </a:ext>
            </a:extLst>
          </p:cNvPr>
          <p:cNvSpPr/>
          <p:nvPr/>
        </p:nvSpPr>
        <p:spPr>
          <a:xfrm>
            <a:off x="7929196" y="5134708"/>
            <a:ext cx="2242038"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Views</a:t>
            </a:r>
          </a:p>
        </p:txBody>
      </p:sp>
      <p:sp>
        <p:nvSpPr>
          <p:cNvPr id="10" name="Rectangle 9">
            <a:extLst>
              <a:ext uri="{FF2B5EF4-FFF2-40B4-BE49-F238E27FC236}">
                <a16:creationId xmlns:a16="http://schemas.microsoft.com/office/drawing/2014/main" xmlns="" id="{34496FBC-FC20-41CF-8A26-BE4DAFCB0F58}"/>
              </a:ext>
            </a:extLst>
          </p:cNvPr>
          <p:cNvSpPr/>
          <p:nvPr/>
        </p:nvSpPr>
        <p:spPr>
          <a:xfrm>
            <a:off x="4387362" y="4034286"/>
            <a:ext cx="3657600" cy="61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Interface View</a:t>
            </a:r>
          </a:p>
          <a:p>
            <a:pPr algn="ctr"/>
            <a:r>
              <a:rPr lang="en-US" dirty="0"/>
              <a:t>#CUBE</a:t>
            </a:r>
          </a:p>
        </p:txBody>
      </p:sp>
      <p:sp>
        <p:nvSpPr>
          <p:cNvPr id="11" name="Rectangle 10">
            <a:extLst>
              <a:ext uri="{FF2B5EF4-FFF2-40B4-BE49-F238E27FC236}">
                <a16:creationId xmlns:a16="http://schemas.microsoft.com/office/drawing/2014/main" xmlns="" id="{19CB4630-F58E-42C6-8FA0-6BC48B4843E6}"/>
              </a:ext>
            </a:extLst>
          </p:cNvPr>
          <p:cNvSpPr/>
          <p:nvPr/>
        </p:nvSpPr>
        <p:spPr>
          <a:xfrm>
            <a:off x="4387362" y="2998179"/>
            <a:ext cx="3657600" cy="61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Consumption View</a:t>
            </a:r>
          </a:p>
          <a:p>
            <a:pPr algn="ctr"/>
            <a:r>
              <a:rPr lang="en-US" dirty="0"/>
              <a:t>Analytic Query</a:t>
            </a:r>
          </a:p>
        </p:txBody>
      </p:sp>
      <p:sp>
        <p:nvSpPr>
          <p:cNvPr id="12" name="Arrow: Right 8">
            <a:extLst>
              <a:ext uri="{FF2B5EF4-FFF2-40B4-BE49-F238E27FC236}">
                <a16:creationId xmlns:a16="http://schemas.microsoft.com/office/drawing/2014/main" xmlns="" id="{2C5E2438-59B4-4010-A1ED-E109A3BB03D6}"/>
              </a:ext>
            </a:extLst>
          </p:cNvPr>
          <p:cNvSpPr/>
          <p:nvPr/>
        </p:nvSpPr>
        <p:spPr>
          <a:xfrm>
            <a:off x="8132885" y="4034286"/>
            <a:ext cx="729761" cy="55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A9E232F3-55F1-45CF-AF47-5FBF71BF7EBC}"/>
              </a:ext>
            </a:extLst>
          </p:cNvPr>
          <p:cNvSpPr txBox="1"/>
          <p:nvPr/>
        </p:nvSpPr>
        <p:spPr>
          <a:xfrm>
            <a:off x="9023724" y="4155965"/>
            <a:ext cx="3040758" cy="369332"/>
          </a:xfrm>
          <a:prstGeom prst="rect">
            <a:avLst/>
          </a:prstGeom>
          <a:noFill/>
        </p:spPr>
        <p:txBody>
          <a:bodyPr wrap="square" rtlCol="0">
            <a:spAutoFit/>
          </a:bodyPr>
          <a:lstStyle/>
          <a:p>
            <a:r>
              <a:rPr lang="en-US" dirty="0"/>
              <a:t>RSRTS_ODP_DIS</a:t>
            </a:r>
          </a:p>
        </p:txBody>
      </p:sp>
      <p:sp>
        <p:nvSpPr>
          <p:cNvPr id="14" name="Arrow: Right 13">
            <a:extLst>
              <a:ext uri="{FF2B5EF4-FFF2-40B4-BE49-F238E27FC236}">
                <a16:creationId xmlns:a16="http://schemas.microsoft.com/office/drawing/2014/main" xmlns="" id="{656EDFDA-E378-49A3-A338-10E28546835E}"/>
              </a:ext>
            </a:extLst>
          </p:cNvPr>
          <p:cNvSpPr/>
          <p:nvPr/>
        </p:nvSpPr>
        <p:spPr>
          <a:xfrm>
            <a:off x="8132885" y="3056954"/>
            <a:ext cx="729761" cy="55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BD3D1442-EC04-4A36-896F-B12723AAD8FA}"/>
              </a:ext>
            </a:extLst>
          </p:cNvPr>
          <p:cNvSpPr txBox="1"/>
          <p:nvPr/>
        </p:nvSpPr>
        <p:spPr>
          <a:xfrm>
            <a:off x="9061177" y="3099233"/>
            <a:ext cx="916598" cy="369332"/>
          </a:xfrm>
          <a:prstGeom prst="rect">
            <a:avLst/>
          </a:prstGeom>
          <a:noFill/>
        </p:spPr>
        <p:txBody>
          <a:bodyPr wrap="square">
            <a:spAutoFit/>
          </a:bodyPr>
          <a:lstStyle/>
          <a:p>
            <a:r>
              <a:rPr lang="en-US" dirty="0"/>
              <a:t>RSRT</a:t>
            </a:r>
          </a:p>
        </p:txBody>
      </p:sp>
      <p:sp>
        <p:nvSpPr>
          <p:cNvPr id="17" name="Arrow: Right 8">
            <a:extLst>
              <a:ext uri="{FF2B5EF4-FFF2-40B4-BE49-F238E27FC236}">
                <a16:creationId xmlns:a16="http://schemas.microsoft.com/office/drawing/2014/main" xmlns="" id="{2C5E2438-59B4-4010-A1ED-E109A3BB03D6}"/>
              </a:ext>
            </a:extLst>
          </p:cNvPr>
          <p:cNvSpPr/>
          <p:nvPr/>
        </p:nvSpPr>
        <p:spPr>
          <a:xfrm rot="16200000">
            <a:off x="6102542" y="4676136"/>
            <a:ext cx="429683" cy="453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8">
            <a:extLst>
              <a:ext uri="{FF2B5EF4-FFF2-40B4-BE49-F238E27FC236}">
                <a16:creationId xmlns:a16="http://schemas.microsoft.com/office/drawing/2014/main" xmlns="" id="{2C5E2438-59B4-4010-A1ED-E109A3BB03D6}"/>
              </a:ext>
            </a:extLst>
          </p:cNvPr>
          <p:cNvSpPr/>
          <p:nvPr/>
        </p:nvSpPr>
        <p:spPr>
          <a:xfrm rot="16200000">
            <a:off x="6127637" y="3589377"/>
            <a:ext cx="379476" cy="43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133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Embedded Analytics</a:t>
            </a:r>
            <a:endParaRPr lang="en-US" sz="2400"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5" name="Rectangle 4"/>
          <p:cNvSpPr/>
          <p:nvPr/>
        </p:nvSpPr>
        <p:spPr>
          <a:xfrm>
            <a:off x="261765" y="1007310"/>
            <a:ext cx="11345016" cy="923330"/>
          </a:xfrm>
          <a:prstGeom prst="rect">
            <a:avLst/>
          </a:prstGeom>
        </p:spPr>
        <p:txBody>
          <a:bodyPr wrap="square">
            <a:spAutoFit/>
          </a:bodyPr>
          <a:lstStyle/>
          <a:p>
            <a:r>
              <a:rPr lang="en-US" dirty="0">
                <a:solidFill>
                  <a:srgbClr val="202124"/>
                </a:solidFill>
                <a:latin typeface="arial" panose="020B0604020202020204" pitchFamily="34" charset="0"/>
              </a:rPr>
              <a:t>The </a:t>
            </a:r>
            <a:r>
              <a:rPr lang="en-US" b="1" dirty="0">
                <a:solidFill>
                  <a:srgbClr val="202124"/>
                </a:solidFill>
                <a:latin typeface="arial" panose="020B0604020202020204" pitchFamily="34" charset="0"/>
              </a:rPr>
              <a:t>embedded analytics</a:t>
            </a:r>
            <a:r>
              <a:rPr lang="en-US" dirty="0">
                <a:solidFill>
                  <a:srgbClr val="202124"/>
                </a:solidFill>
                <a:latin typeface="arial" panose="020B0604020202020204" pitchFamily="34" charset="0"/>
              </a:rPr>
              <a:t> in SAP </a:t>
            </a:r>
            <a:r>
              <a:rPr lang="en-US" b="1" dirty="0">
                <a:solidFill>
                  <a:srgbClr val="202124"/>
                </a:solidFill>
                <a:latin typeface="arial" panose="020B0604020202020204" pitchFamily="34" charset="0"/>
              </a:rPr>
              <a:t>S</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4HANA</a:t>
            </a:r>
            <a:r>
              <a:rPr lang="en-US" dirty="0">
                <a:solidFill>
                  <a:srgbClr val="202124"/>
                </a:solidFill>
                <a:latin typeface="arial" panose="020B0604020202020204" pitchFamily="34" charset="0"/>
              </a:rPr>
              <a:t> provide real-time insights into transactional data. ... With predefined content – visualized in Fiori – the solution offers a kick-start in operational reporting, without the direct need for a separate reporting platform.</a:t>
            </a:r>
            <a:endParaRPr lang="en-US" dirty="0"/>
          </a:p>
        </p:txBody>
      </p:sp>
      <p:pic>
        <p:nvPicPr>
          <p:cNvPr id="1026" name="Picture 2" descr="https://blogs.sap.com/wp-content/uploads/2016/05/component_view_962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849" y="1988525"/>
            <a:ext cx="8002116" cy="447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708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Query Browser </a:t>
            </a:r>
            <a:endParaRPr lang="en-US" sz="2400"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5" name="Rectangle 4"/>
          <p:cNvSpPr/>
          <p:nvPr/>
        </p:nvSpPr>
        <p:spPr>
          <a:xfrm>
            <a:off x="344558" y="1067596"/>
            <a:ext cx="11264348" cy="923330"/>
          </a:xfrm>
          <a:prstGeom prst="rect">
            <a:avLst/>
          </a:prstGeom>
        </p:spPr>
        <p:txBody>
          <a:bodyPr wrap="square">
            <a:spAutoFit/>
          </a:bodyPr>
          <a:lstStyle/>
          <a:p>
            <a:r>
              <a:rPr lang="en-US" dirty="0">
                <a:solidFill>
                  <a:srgbClr val="202124"/>
                </a:solidFill>
                <a:latin typeface="arial" panose="020B0604020202020204" pitchFamily="34" charset="0"/>
              </a:rPr>
              <a:t>The </a:t>
            </a:r>
            <a:r>
              <a:rPr lang="en-US" b="1" dirty="0">
                <a:solidFill>
                  <a:srgbClr val="202124"/>
                </a:solidFill>
                <a:latin typeface="arial" panose="020B0604020202020204" pitchFamily="34" charset="0"/>
              </a:rPr>
              <a:t>Query Browser</a:t>
            </a:r>
            <a:r>
              <a:rPr lang="en-US" dirty="0">
                <a:solidFill>
                  <a:srgbClr val="202124"/>
                </a:solidFill>
                <a:latin typeface="arial" panose="020B0604020202020204" pitchFamily="34" charset="0"/>
              </a:rPr>
              <a:t> is an SAP </a:t>
            </a:r>
            <a:r>
              <a:rPr lang="en-US" b="1" dirty="0" err="1">
                <a:solidFill>
                  <a:srgbClr val="202124"/>
                </a:solidFill>
                <a:latin typeface="arial" panose="020B0604020202020204" pitchFamily="34" charset="0"/>
              </a:rPr>
              <a:t>fiori</a:t>
            </a:r>
            <a:r>
              <a:rPr lang="en-US" dirty="0">
                <a:solidFill>
                  <a:srgbClr val="202124"/>
                </a:solidFill>
                <a:latin typeface="arial" panose="020B0604020202020204" pitchFamily="34" charset="0"/>
              </a:rPr>
              <a:t> application which allows end-user to search for an analytical </a:t>
            </a:r>
            <a:r>
              <a:rPr lang="en-US" b="1" dirty="0">
                <a:solidFill>
                  <a:srgbClr val="202124"/>
                </a:solidFill>
                <a:latin typeface="arial" panose="020B0604020202020204" pitchFamily="34" charset="0"/>
              </a:rPr>
              <a:t>query</a:t>
            </a:r>
            <a:r>
              <a:rPr lang="en-US" dirty="0">
                <a:solidFill>
                  <a:srgbClr val="202124"/>
                </a:solidFill>
                <a:latin typeface="arial" panose="020B0604020202020204" pitchFamily="34" charset="0"/>
              </a:rPr>
              <a:t> and perform ad-hoc reporting on it. The </a:t>
            </a:r>
            <a:r>
              <a:rPr lang="en-US" b="1" dirty="0">
                <a:solidFill>
                  <a:srgbClr val="202124"/>
                </a:solidFill>
                <a:latin typeface="arial" panose="020B0604020202020204" pitchFamily="34" charset="0"/>
              </a:rPr>
              <a:t>Query Browser</a:t>
            </a:r>
            <a:r>
              <a:rPr lang="en-US" dirty="0">
                <a:solidFill>
                  <a:srgbClr val="202124"/>
                </a:solidFill>
                <a:latin typeface="arial" panose="020B0604020202020204" pitchFamily="34" charset="0"/>
              </a:rPr>
              <a:t> is available as a tile in SAP </a:t>
            </a:r>
            <a:r>
              <a:rPr lang="en-US" b="1" dirty="0">
                <a:solidFill>
                  <a:srgbClr val="202124"/>
                </a:solidFill>
                <a:latin typeface="arial" panose="020B0604020202020204" pitchFamily="34" charset="0"/>
              </a:rPr>
              <a:t>Fiori</a:t>
            </a:r>
            <a:r>
              <a:rPr lang="en-US" dirty="0">
                <a:solidFill>
                  <a:srgbClr val="202124"/>
                </a:solidFill>
                <a:latin typeface="arial" panose="020B0604020202020204" pitchFamily="34" charset="0"/>
              </a:rPr>
              <a:t> Launchpad. It displays all the SAP standard analytical </a:t>
            </a:r>
            <a:r>
              <a:rPr lang="en-US" b="1" dirty="0">
                <a:solidFill>
                  <a:srgbClr val="202124"/>
                </a:solidFill>
                <a:latin typeface="arial" panose="020B0604020202020204" pitchFamily="34" charset="0"/>
              </a:rPr>
              <a:t>queries</a:t>
            </a:r>
            <a:r>
              <a:rPr lang="en-US" dirty="0">
                <a:solidFill>
                  <a:srgbClr val="202124"/>
                </a:solidFill>
                <a:latin typeface="arial" panose="020B0604020202020204" pitchFamily="34" charset="0"/>
              </a:rPr>
              <a:t> and custom analytical </a:t>
            </a:r>
            <a:r>
              <a:rPr lang="en-US" b="1" dirty="0">
                <a:solidFill>
                  <a:srgbClr val="202124"/>
                </a:solidFill>
                <a:latin typeface="arial" panose="020B0604020202020204" pitchFamily="34" charset="0"/>
              </a:rPr>
              <a:t>queries</a:t>
            </a:r>
            <a:r>
              <a:rPr lang="en-US" dirty="0">
                <a:solidFill>
                  <a:srgbClr val="202124"/>
                </a:solidFill>
                <a:latin typeface="arial" panose="020B0604020202020204" pitchFamily="34" charset="0"/>
              </a:rPr>
              <a:t> to which the user has access.</a:t>
            </a:r>
            <a:endParaRPr lang="en-US" dirty="0"/>
          </a:p>
        </p:txBody>
      </p:sp>
      <p:pic>
        <p:nvPicPr>
          <p:cNvPr id="2050" name="Picture 2" descr="Query Browser in S/4 HANA Analy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770" y="2351578"/>
            <a:ext cx="8231124"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356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Analytic List Page</a:t>
            </a:r>
            <a:endParaRPr lang="en-US" sz="2400"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5" name="Rectangle 4"/>
          <p:cNvSpPr/>
          <p:nvPr/>
        </p:nvSpPr>
        <p:spPr>
          <a:xfrm>
            <a:off x="261764" y="934028"/>
            <a:ext cx="11519419" cy="1477328"/>
          </a:xfrm>
          <a:prstGeom prst="rect">
            <a:avLst/>
          </a:prstGeom>
        </p:spPr>
        <p:txBody>
          <a:bodyPr wrap="square">
            <a:spAutoFit/>
          </a:bodyPr>
          <a:lstStyle/>
          <a:p>
            <a:r>
              <a:rPr lang="en-US" dirty="0">
                <a:latin typeface="Benton Sans"/>
              </a:rPr>
              <a:t>Analytical List Page (ALP) is an SAP Fiori elements application for detailed analytics</a:t>
            </a:r>
            <a:r>
              <a:rPr lang="en-US" dirty="0" smtClean="0">
                <a:latin typeface="Benton Sans"/>
              </a:rPr>
              <a:t>.</a:t>
            </a:r>
          </a:p>
          <a:p>
            <a:endParaRPr lang="en-US" dirty="0">
              <a:latin typeface="Benton Sans"/>
            </a:endParaRPr>
          </a:p>
          <a:p>
            <a:r>
              <a:rPr lang="en-US" dirty="0">
                <a:latin typeface="Benton Sans"/>
              </a:rPr>
              <a:t>ALP lets you analyze data from different perspectives, investigate a root cause, and to act on transactional content. You can identify relevant areas within data sets or significant single instances using data visualization and business intelligence. All this can be done seamlessly within one page.</a:t>
            </a:r>
            <a:endParaRPr lang="en-US" b="0" i="0" dirty="0">
              <a:effectLst/>
              <a:latin typeface="Benton Sans"/>
            </a:endParaRPr>
          </a:p>
        </p:txBody>
      </p:sp>
      <p:pic>
        <p:nvPicPr>
          <p:cNvPr id="3074" name="Picture 2" descr="Analytical List Page | SAP Fiori Design Guidelin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035" y="2412794"/>
            <a:ext cx="5212080" cy="437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499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Overview Page ( OVP )</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381033" y="948329"/>
            <a:ext cx="10962826" cy="923330"/>
          </a:xfrm>
          <a:prstGeom prst="rect">
            <a:avLst/>
          </a:prstGeom>
        </p:spPr>
        <p:txBody>
          <a:bodyPr wrap="square">
            <a:spAutoFit/>
          </a:bodyPr>
          <a:lstStyle/>
          <a:p>
            <a:r>
              <a:rPr lang="en-US" dirty="0">
                <a:solidFill>
                  <a:srgbClr val="202124"/>
                </a:solidFill>
                <a:latin typeface="arial" panose="020B0604020202020204" pitchFamily="34" charset="0"/>
              </a:rPr>
              <a:t>The </a:t>
            </a:r>
            <a:r>
              <a:rPr lang="en-US" b="1" dirty="0">
                <a:solidFill>
                  <a:srgbClr val="202124"/>
                </a:solidFill>
                <a:latin typeface="arial" panose="020B0604020202020204" pitchFamily="34" charset="0"/>
              </a:rPr>
              <a:t>overview page</a:t>
            </a:r>
            <a:r>
              <a:rPr lang="en-US" dirty="0">
                <a:solidFill>
                  <a:srgbClr val="202124"/>
                </a:solidFill>
                <a:latin typeface="arial" panose="020B0604020202020204" pitchFamily="34" charset="0"/>
              </a:rPr>
              <a:t> (OVP) is a data-driven SAP Fiori app type and floorplan that provides all the information a user needs in a single </a:t>
            </a:r>
            <a:r>
              <a:rPr lang="en-US" b="1" dirty="0">
                <a:solidFill>
                  <a:srgbClr val="202124"/>
                </a:solidFill>
                <a:latin typeface="arial" panose="020B0604020202020204" pitchFamily="34" charset="0"/>
              </a:rPr>
              <a:t>page</a:t>
            </a:r>
            <a:r>
              <a:rPr lang="en-US" dirty="0">
                <a:solidFill>
                  <a:srgbClr val="202124"/>
                </a:solidFill>
                <a:latin typeface="arial" panose="020B0604020202020204" pitchFamily="34" charset="0"/>
              </a:rPr>
              <a:t>, based on the user's specific domain or role. It allows the user to focus on the most important tasks, and view, filter, and react to information quickly</a:t>
            </a:r>
            <a:endParaRPr lang="en-US" dirty="0"/>
          </a:p>
        </p:txBody>
      </p:sp>
      <p:pic>
        <p:nvPicPr>
          <p:cNvPr id="4098" name="Picture 2" descr="Overview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53" y="2113747"/>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CDS Data Control Language ( DCL )</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Rechteck 29"/>
          <p:cNvSpPr/>
          <p:nvPr/>
        </p:nvSpPr>
        <p:spPr>
          <a:xfrm>
            <a:off x="5648215" y="1487940"/>
            <a:ext cx="2853751" cy="4738188"/>
          </a:xfrm>
          <a:prstGeom prst="rect">
            <a:avLst/>
          </a:prstGeom>
          <a:noFill/>
          <a:ln w="19050" cmpd="sng">
            <a:solidFill>
              <a:schemeClr val="tx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vert="horz" lIns="85710" tIns="85710" rIns="85710" bIns="171421" rtlCol="0" anchor="t"/>
          <a:lstStyle/>
          <a:p>
            <a:pPr algn="ctr"/>
            <a:r>
              <a:rPr lang="en-US" sz="1400" dirty="0">
                <a:solidFill>
                  <a:schemeClr val="tx1">
                    <a:lumMod val="65000"/>
                    <a:lumOff val="35000"/>
                  </a:schemeClr>
                </a:solidFill>
              </a:rPr>
              <a:t>Classical approach</a:t>
            </a:r>
          </a:p>
        </p:txBody>
      </p:sp>
      <p:sp>
        <p:nvSpPr>
          <p:cNvPr id="9" name="Rechteck 29"/>
          <p:cNvSpPr/>
          <p:nvPr/>
        </p:nvSpPr>
        <p:spPr>
          <a:xfrm>
            <a:off x="9004034" y="1487946"/>
            <a:ext cx="2853751" cy="4738188"/>
          </a:xfrm>
          <a:prstGeom prst="rect">
            <a:avLst/>
          </a:prstGeom>
          <a:noFill/>
          <a:ln w="19050" cmpd="sng">
            <a:solidFill>
              <a:schemeClr val="tx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vert="horz" lIns="85710" tIns="85710" rIns="85710" bIns="171421" rtlCol="0" anchor="t"/>
          <a:lstStyle/>
          <a:p>
            <a:pPr algn="ctr"/>
            <a:r>
              <a:rPr lang="en-US" sz="1400" dirty="0">
                <a:solidFill>
                  <a:schemeClr val="tx1">
                    <a:lumMod val="65000"/>
                    <a:lumOff val="35000"/>
                  </a:schemeClr>
                </a:solidFill>
              </a:rPr>
              <a:t>DCL approach</a:t>
            </a:r>
          </a:p>
        </p:txBody>
      </p:sp>
      <p:sp>
        <p:nvSpPr>
          <p:cNvPr id="10" name="Rounded Rectangle 9"/>
          <p:cNvSpPr/>
          <p:nvPr/>
        </p:nvSpPr>
        <p:spPr bwMode="gray">
          <a:xfrm>
            <a:off x="5743906" y="2096788"/>
            <a:ext cx="836714" cy="58105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PFCG</a:t>
            </a:r>
          </a:p>
        </p:txBody>
      </p:sp>
      <p:sp>
        <p:nvSpPr>
          <p:cNvPr id="11" name="Rectangle 10"/>
          <p:cNvSpPr/>
          <p:nvPr/>
        </p:nvSpPr>
        <p:spPr bwMode="gray">
          <a:xfrm>
            <a:off x="6789798" y="4444240"/>
            <a:ext cx="1504348" cy="81624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rPr>
              <a:t>ABAP Authorization Check</a:t>
            </a:r>
          </a:p>
        </p:txBody>
      </p:sp>
      <p:sp>
        <p:nvSpPr>
          <p:cNvPr id="12" name="Rectangle 11"/>
          <p:cNvSpPr/>
          <p:nvPr/>
        </p:nvSpPr>
        <p:spPr bwMode="gray">
          <a:xfrm>
            <a:off x="6789798" y="5382958"/>
            <a:ext cx="1495241" cy="6624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&lt;Code&gt;</a:t>
            </a:r>
          </a:p>
        </p:txBody>
      </p:sp>
      <p:cxnSp>
        <p:nvCxnSpPr>
          <p:cNvPr id="13" name="Straight Connector 12"/>
          <p:cNvCxnSpPr>
            <a:endCxn id="16" idx="0"/>
          </p:cNvCxnSpPr>
          <p:nvPr/>
        </p:nvCxnSpPr>
        <p:spPr>
          <a:xfrm>
            <a:off x="7537418" y="3404154"/>
            <a:ext cx="2" cy="276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a:endCxn id="11" idx="0"/>
          </p:cNvCxnSpPr>
          <p:nvPr/>
        </p:nvCxnSpPr>
        <p:spPr>
          <a:xfrm>
            <a:off x="7537418" y="4192448"/>
            <a:ext cx="4554" cy="251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a:stCxn id="10" idx="2"/>
            <a:endCxn id="11" idx="1"/>
          </p:cNvCxnSpPr>
          <p:nvPr/>
        </p:nvCxnSpPr>
        <p:spPr>
          <a:xfrm rot="16200000" flipH="1">
            <a:off x="5388768" y="3451334"/>
            <a:ext cx="2174525" cy="627535"/>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gray">
          <a:xfrm>
            <a:off x="6789799" y="3681125"/>
            <a:ext cx="1495241" cy="5035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SQL</a:t>
            </a:r>
          </a:p>
        </p:txBody>
      </p:sp>
      <p:cxnSp>
        <p:nvCxnSpPr>
          <p:cNvPr id="17" name="Straight Connector 16"/>
          <p:cNvCxnSpPr>
            <a:cxnSpLocks/>
            <a:stCxn id="11" idx="2"/>
          </p:cNvCxnSpPr>
          <p:nvPr/>
        </p:nvCxnSpPr>
        <p:spPr>
          <a:xfrm flipH="1">
            <a:off x="7537420" y="5260489"/>
            <a:ext cx="4552" cy="105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9099725" y="2096794"/>
            <a:ext cx="836714" cy="58105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PFCG</a:t>
            </a:r>
          </a:p>
        </p:txBody>
      </p:sp>
      <p:sp>
        <p:nvSpPr>
          <p:cNvPr id="19" name="Rectangle 18"/>
          <p:cNvSpPr/>
          <p:nvPr/>
        </p:nvSpPr>
        <p:spPr bwMode="gray">
          <a:xfrm>
            <a:off x="10145617" y="2096793"/>
            <a:ext cx="1495241" cy="132479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&lt;Code&gt;</a:t>
            </a:r>
          </a:p>
        </p:txBody>
      </p:sp>
      <p:sp>
        <p:nvSpPr>
          <p:cNvPr id="20" name="Rectangle 19"/>
          <p:cNvSpPr/>
          <p:nvPr/>
        </p:nvSpPr>
        <p:spPr bwMode="gray">
          <a:xfrm>
            <a:off x="10145617" y="5382963"/>
            <a:ext cx="1495241" cy="6624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&lt;Code&gt;</a:t>
            </a:r>
          </a:p>
        </p:txBody>
      </p:sp>
      <p:cxnSp>
        <p:nvCxnSpPr>
          <p:cNvPr id="21" name="Straight Connector 20"/>
          <p:cNvCxnSpPr>
            <a:stCxn id="19" idx="2"/>
            <a:endCxn id="23" idx="0"/>
          </p:cNvCxnSpPr>
          <p:nvPr/>
        </p:nvCxnSpPr>
        <p:spPr>
          <a:xfrm flipH="1">
            <a:off x="10893237" y="3421591"/>
            <a:ext cx="1" cy="3989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2"/>
          </p:cNvCxnSpPr>
          <p:nvPr/>
        </p:nvCxnSpPr>
        <p:spPr>
          <a:xfrm rot="16200000" flipH="1">
            <a:off x="9134589" y="3061340"/>
            <a:ext cx="1394524" cy="627535"/>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gray">
          <a:xfrm>
            <a:off x="10145616" y="3820584"/>
            <a:ext cx="1495241" cy="5035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SQL</a:t>
            </a:r>
          </a:p>
        </p:txBody>
      </p:sp>
      <p:cxnSp>
        <p:nvCxnSpPr>
          <p:cNvPr id="24" name="Straight Connector 23"/>
          <p:cNvCxnSpPr/>
          <p:nvPr/>
        </p:nvCxnSpPr>
        <p:spPr>
          <a:xfrm>
            <a:off x="10893236" y="4324159"/>
            <a:ext cx="2" cy="10420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bwMode="gray">
          <a:xfrm>
            <a:off x="9099725" y="2832793"/>
            <a:ext cx="836714" cy="581052"/>
          </a:xfrm>
          <a:prstGeom prst="roundRect">
            <a:avLst/>
          </a:prstGeom>
          <a:ln w="28575">
            <a:solidFill>
              <a:srgbClr val="C00000"/>
            </a:solidFill>
            <a:headEnd/>
            <a:tailEnd/>
          </a:ln>
        </p:spPr>
        <p:style>
          <a:lnRef idx="2">
            <a:schemeClr val="accent2"/>
          </a:lnRef>
          <a:fillRef idx="1">
            <a:schemeClr val="lt1"/>
          </a:fillRef>
          <a:effectRef idx="0">
            <a:schemeClr val="accent2"/>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DCL</a:t>
            </a:r>
          </a:p>
        </p:txBody>
      </p:sp>
      <p:sp>
        <p:nvSpPr>
          <p:cNvPr id="26" name="Rounded Rectangle 25"/>
          <p:cNvSpPr/>
          <p:nvPr/>
        </p:nvSpPr>
        <p:spPr bwMode="gray">
          <a:xfrm>
            <a:off x="9102123" y="4628465"/>
            <a:ext cx="836714" cy="58105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CDS View</a:t>
            </a:r>
          </a:p>
        </p:txBody>
      </p:sp>
      <p:cxnSp>
        <p:nvCxnSpPr>
          <p:cNvPr id="27" name="Elbow Connector 26"/>
          <p:cNvCxnSpPr>
            <a:stCxn id="26" idx="0"/>
            <a:endCxn id="23" idx="1"/>
          </p:cNvCxnSpPr>
          <p:nvPr/>
        </p:nvCxnSpPr>
        <p:spPr>
          <a:xfrm rot="5400000" flipH="1" flipV="1">
            <a:off x="9555001" y="4037851"/>
            <a:ext cx="556093" cy="625136"/>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gray">
          <a:xfrm>
            <a:off x="9369378" y="3888866"/>
            <a:ext cx="349898" cy="34989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defTabSz="9142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&amp;</a:t>
            </a:r>
            <a:endParaRPr lang="en-US" sz="300" kern="0" dirty="0">
              <a:ea typeface="Arial Unicode MS" pitchFamily="34" charset="-128"/>
              <a:cs typeface="Arial Unicode MS" pitchFamily="34" charset="-128"/>
            </a:endParaRPr>
          </a:p>
        </p:txBody>
      </p:sp>
      <p:sp>
        <p:nvSpPr>
          <p:cNvPr id="29" name="Rectangle 28"/>
          <p:cNvSpPr/>
          <p:nvPr/>
        </p:nvSpPr>
        <p:spPr bwMode="gray">
          <a:xfrm>
            <a:off x="6789798" y="2096788"/>
            <a:ext cx="1495241" cy="132479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&lt;Code&gt;</a:t>
            </a:r>
          </a:p>
        </p:txBody>
      </p:sp>
      <p:sp>
        <p:nvSpPr>
          <p:cNvPr id="30" name="Text Placeholder 9"/>
          <p:cNvSpPr txBox="1">
            <a:spLocks/>
          </p:cNvSpPr>
          <p:nvPr/>
        </p:nvSpPr>
        <p:spPr>
          <a:xfrm>
            <a:off x="212278" y="1524509"/>
            <a:ext cx="5025541" cy="4592148"/>
          </a:xfrm>
          <a:prstGeom prst="rect">
            <a:avLst/>
          </a:prstGeom>
          <a:ln w="12700" cap="flat" cmpd="sng" algn="ctr">
            <a:noFill/>
            <a:prstDash val="solid"/>
            <a:miter lim="800000"/>
          </a:ln>
        </p:spPr>
        <p:style>
          <a:lnRef idx="2">
            <a:schemeClr val="accent3"/>
          </a:lnRef>
          <a:fillRef idx="1">
            <a:schemeClr val="lt1"/>
          </a:fillRef>
          <a:effectRef idx="0">
            <a:schemeClr val="accent3"/>
          </a:effectRef>
          <a:fontRef idx="minor">
            <a:schemeClr val="dk1"/>
          </a:fontRef>
        </p:style>
        <p:txBody>
          <a:bodyPr vert="horz" wrap="square" lIns="179958" tIns="147566" rIns="108853" bIns="100777"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285693" indent="-285693"/>
            <a:r>
              <a:rPr lang="en-US" sz="1800" smtClean="0">
                <a:solidFill>
                  <a:srgbClr val="000000"/>
                </a:solidFill>
                <a:cs typeface="Optima"/>
              </a:rPr>
              <a:t>Declarative</a:t>
            </a:r>
            <a:r>
              <a:rPr lang="en-US" sz="1800" smtClean="0">
                <a:solidFill>
                  <a:srgbClr val="000000"/>
                </a:solidFill>
                <a:cs typeface="Arial"/>
              </a:rPr>
              <a:t> </a:t>
            </a:r>
            <a:r>
              <a:rPr lang="en-US" sz="1800" smtClean="0">
                <a:solidFill>
                  <a:srgbClr val="000000"/>
                </a:solidFill>
                <a:cs typeface="Optima"/>
              </a:rPr>
              <a:t>approach instead of coded</a:t>
            </a:r>
          </a:p>
          <a:p>
            <a:pPr marL="285693" indent="-285693"/>
            <a:r>
              <a:rPr lang="en-US" sz="1800" smtClean="0">
                <a:solidFill>
                  <a:srgbClr val="000000"/>
                </a:solidFill>
                <a:cs typeface="Optima"/>
              </a:rPr>
              <a:t>Based on CDS modeling objects and therefore part of the data-model</a:t>
            </a:r>
          </a:p>
          <a:p>
            <a:pPr marL="285693" indent="-285693"/>
            <a:r>
              <a:rPr lang="en-US" sz="1800" smtClean="0">
                <a:solidFill>
                  <a:srgbClr val="000000"/>
                </a:solidFill>
                <a:cs typeface="Arial"/>
              </a:rPr>
              <a:t>Authorizations are also pushed down to DB by extending the Open SQL SELECT statement</a:t>
            </a:r>
          </a:p>
          <a:p>
            <a:pPr marL="285693" indent="-285693"/>
            <a:r>
              <a:rPr lang="en-US" sz="1800" smtClean="0">
                <a:solidFill>
                  <a:srgbClr val="000000"/>
                </a:solidFill>
                <a:cs typeface="Arial"/>
              </a:rPr>
              <a:t>Authorizations are only defined once and automatically (re-) used everywhere</a:t>
            </a:r>
          </a:p>
          <a:p>
            <a:pPr marL="285693" indent="-285693"/>
            <a:endParaRPr lang="en-US" sz="1800" dirty="0">
              <a:solidFill>
                <a:srgbClr val="000000"/>
              </a:solidFill>
              <a:cs typeface="Arial"/>
            </a:endParaRPr>
          </a:p>
        </p:txBody>
      </p:sp>
    </p:spTree>
    <p:extLst>
      <p:ext uri="{BB962C8B-B14F-4D97-AF65-F5344CB8AC3E}">
        <p14:creationId xmlns:p14="http://schemas.microsoft.com/office/powerpoint/2010/main" val="3464166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Authorizations for CDS Views</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8" name="Picture 7"/>
          <p:cNvPicPr>
            <a:picLocks noChangeAspect="1"/>
          </p:cNvPicPr>
          <p:nvPr/>
        </p:nvPicPr>
        <p:blipFill>
          <a:blip r:embed="rId3"/>
          <a:stretch>
            <a:fillRect/>
          </a:stretch>
        </p:blipFill>
        <p:spPr>
          <a:xfrm>
            <a:off x="2792971" y="3984276"/>
            <a:ext cx="1079750" cy="1079750"/>
          </a:xfrm>
          <a:prstGeom prst="rect">
            <a:avLst/>
          </a:prstGeom>
        </p:spPr>
      </p:pic>
      <p:sp>
        <p:nvSpPr>
          <p:cNvPr id="9" name="Rectangle 8"/>
          <p:cNvSpPr/>
          <p:nvPr/>
        </p:nvSpPr>
        <p:spPr>
          <a:xfrm>
            <a:off x="3932423" y="4365746"/>
            <a:ext cx="6677011" cy="646181"/>
          </a:xfrm>
          <a:prstGeom prst="rect">
            <a:avLst/>
          </a:prstGeom>
        </p:spPr>
        <p:txBody>
          <a:bodyPr wrap="square">
            <a:spAutoFit/>
          </a:bodyPr>
          <a:lstStyle/>
          <a:p>
            <a:r>
              <a:rPr lang="de-DE" sz="1800" dirty="0" err="1"/>
              <a:t>Authorization</a:t>
            </a:r>
            <a:r>
              <a:rPr lang="de-DE" sz="1800" dirty="0"/>
              <a:t> </a:t>
            </a:r>
            <a:r>
              <a:rPr lang="de-DE" sz="1800" dirty="0" err="1"/>
              <a:t>enforcements</a:t>
            </a:r>
            <a:r>
              <a:rPr lang="de-DE" sz="1800" dirty="0"/>
              <a:t> </a:t>
            </a:r>
            <a:r>
              <a:rPr lang="de-DE" sz="1800" dirty="0" err="1"/>
              <a:t>of</a:t>
            </a:r>
            <a:r>
              <a:rPr lang="de-DE" sz="1800" dirty="0"/>
              <a:t> DCLs </a:t>
            </a:r>
            <a:r>
              <a:rPr lang="de-DE" sz="1800" dirty="0" err="1"/>
              <a:t>are</a:t>
            </a:r>
            <a:r>
              <a:rPr lang="de-DE" sz="1800" dirty="0"/>
              <a:t> </a:t>
            </a:r>
            <a:r>
              <a:rPr lang="de-DE" sz="1800" b="1" dirty="0" err="1"/>
              <a:t>injected</a:t>
            </a:r>
            <a:r>
              <a:rPr lang="de-DE" sz="1800" b="1" dirty="0"/>
              <a:t> </a:t>
            </a:r>
            <a:r>
              <a:rPr lang="de-DE" sz="1800" b="1" dirty="0" err="1"/>
              <a:t>as</a:t>
            </a:r>
            <a:r>
              <a:rPr lang="de-DE" sz="1800" b="1" dirty="0"/>
              <a:t> additional </a:t>
            </a:r>
            <a:r>
              <a:rPr lang="de-DE" sz="1800" b="1" dirty="0" err="1"/>
              <a:t>filter</a:t>
            </a:r>
            <a:r>
              <a:rPr lang="de-DE" sz="1800" b="1" dirty="0"/>
              <a:t> </a:t>
            </a:r>
            <a:r>
              <a:rPr lang="de-DE" sz="1800" dirty="0" err="1"/>
              <a:t>criteria</a:t>
            </a:r>
            <a:r>
              <a:rPr lang="de-DE" sz="1800" dirty="0"/>
              <a:t>.</a:t>
            </a:r>
          </a:p>
        </p:txBody>
      </p:sp>
      <p:pic>
        <p:nvPicPr>
          <p:cNvPr id="10" name="Picture 9"/>
          <p:cNvPicPr>
            <a:picLocks noChangeAspect="1"/>
          </p:cNvPicPr>
          <p:nvPr/>
        </p:nvPicPr>
        <p:blipFill>
          <a:blip r:embed="rId4"/>
          <a:stretch>
            <a:fillRect/>
          </a:stretch>
        </p:blipFill>
        <p:spPr>
          <a:xfrm>
            <a:off x="2735507" y="2129757"/>
            <a:ext cx="1079750" cy="1079750"/>
          </a:xfrm>
          <a:prstGeom prst="rect">
            <a:avLst/>
          </a:prstGeom>
        </p:spPr>
      </p:pic>
      <p:sp>
        <p:nvSpPr>
          <p:cNvPr id="11" name="Rectangle 10"/>
          <p:cNvSpPr/>
          <p:nvPr/>
        </p:nvSpPr>
        <p:spPr>
          <a:xfrm>
            <a:off x="3815257" y="2296745"/>
            <a:ext cx="6794175" cy="646181"/>
          </a:xfrm>
          <a:prstGeom prst="rect">
            <a:avLst/>
          </a:prstGeom>
        </p:spPr>
        <p:txBody>
          <a:bodyPr wrap="square">
            <a:spAutoFit/>
          </a:bodyPr>
          <a:lstStyle/>
          <a:p>
            <a:r>
              <a:rPr lang="de-DE" sz="1800" b="1" dirty="0"/>
              <a:t>Access </a:t>
            </a:r>
            <a:r>
              <a:rPr lang="de-DE" sz="1800" b="1" dirty="0" err="1"/>
              <a:t>restrictions</a:t>
            </a:r>
            <a:r>
              <a:rPr lang="de-DE" sz="1800" b="1" dirty="0"/>
              <a:t> </a:t>
            </a:r>
            <a:r>
              <a:rPr lang="de-DE" sz="1800" dirty="0"/>
              <a:t>on </a:t>
            </a:r>
            <a:r>
              <a:rPr lang="de-DE" sz="1800" dirty="0" err="1"/>
              <a:t>record</a:t>
            </a:r>
            <a:r>
              <a:rPr lang="de-DE" sz="1800" dirty="0"/>
              <a:t> </a:t>
            </a:r>
            <a:r>
              <a:rPr lang="de-DE" sz="1800" dirty="0" err="1"/>
              <a:t>level</a:t>
            </a:r>
            <a:r>
              <a:rPr lang="de-DE" sz="1800" dirty="0"/>
              <a:t> </a:t>
            </a:r>
            <a:r>
              <a:rPr lang="de-DE" sz="1800" dirty="0" err="1"/>
              <a:t>are</a:t>
            </a:r>
            <a:r>
              <a:rPr lang="de-DE" sz="1800" dirty="0"/>
              <a:t> </a:t>
            </a:r>
            <a:r>
              <a:rPr lang="de-DE" sz="1800" b="1" dirty="0" err="1"/>
              <a:t>expressed</a:t>
            </a:r>
            <a:r>
              <a:rPr lang="de-DE" sz="1800" b="1" dirty="0"/>
              <a:t> </a:t>
            </a:r>
            <a:r>
              <a:rPr lang="de-DE" sz="1800" b="1" dirty="0" err="1"/>
              <a:t>by</a:t>
            </a:r>
            <a:r>
              <a:rPr lang="de-DE" sz="1800" b="1" dirty="0"/>
              <a:t> </a:t>
            </a:r>
            <a:r>
              <a:rPr lang="de-DE" sz="1800" b="1" dirty="0" err="1"/>
              <a:t>roles</a:t>
            </a:r>
            <a:r>
              <a:rPr lang="de-DE" sz="1800" dirty="0"/>
              <a:t> in </a:t>
            </a:r>
            <a:r>
              <a:rPr lang="de-DE" sz="1800" dirty="0" err="1"/>
              <a:t>the</a:t>
            </a:r>
            <a:r>
              <a:rPr lang="de-DE" sz="1800" dirty="0"/>
              <a:t> Data Control Language (DCL).</a:t>
            </a:r>
          </a:p>
        </p:txBody>
      </p:sp>
      <p:sp>
        <p:nvSpPr>
          <p:cNvPr id="12" name="Rectangle 11"/>
          <p:cNvSpPr/>
          <p:nvPr/>
        </p:nvSpPr>
        <p:spPr>
          <a:xfrm>
            <a:off x="1324078" y="3209509"/>
            <a:ext cx="8090888" cy="646181"/>
          </a:xfrm>
          <a:prstGeom prst="rect">
            <a:avLst/>
          </a:prstGeom>
        </p:spPr>
        <p:txBody>
          <a:bodyPr wrap="square">
            <a:spAutoFit/>
          </a:bodyPr>
          <a:lstStyle/>
          <a:p>
            <a:r>
              <a:rPr lang="de-DE" sz="1800" dirty="0" err="1"/>
              <a:t>Authorization</a:t>
            </a:r>
            <a:r>
              <a:rPr lang="de-DE" sz="1800" dirty="0"/>
              <a:t> </a:t>
            </a:r>
            <a:r>
              <a:rPr lang="de-DE" sz="1800" dirty="0" err="1"/>
              <a:t>enforcements</a:t>
            </a:r>
            <a:r>
              <a:rPr lang="de-DE" sz="1800" dirty="0"/>
              <a:t> </a:t>
            </a:r>
            <a:r>
              <a:rPr lang="de-DE" sz="1800" dirty="0" err="1"/>
              <a:t>of</a:t>
            </a:r>
            <a:r>
              <a:rPr lang="de-DE" sz="1800" dirty="0"/>
              <a:t> DCLs </a:t>
            </a:r>
            <a:r>
              <a:rPr lang="de-DE" sz="1800" dirty="0" err="1"/>
              <a:t>are</a:t>
            </a:r>
            <a:r>
              <a:rPr lang="de-DE" sz="1800" dirty="0"/>
              <a:t> </a:t>
            </a:r>
            <a:r>
              <a:rPr lang="de-DE" sz="1800" b="1" dirty="0" err="1"/>
              <a:t>automatically</a:t>
            </a:r>
            <a:r>
              <a:rPr lang="de-DE" sz="1800" b="1" dirty="0"/>
              <a:t> </a:t>
            </a:r>
            <a:r>
              <a:rPr lang="de-DE" sz="1800" b="1" dirty="0" err="1"/>
              <a:t>applied</a:t>
            </a:r>
            <a:r>
              <a:rPr lang="de-DE" sz="1800" b="1" dirty="0"/>
              <a:t> </a:t>
            </a:r>
            <a:r>
              <a:rPr lang="de-DE" sz="1800" b="1" dirty="0" err="1"/>
              <a:t>for</a:t>
            </a:r>
            <a:r>
              <a:rPr lang="de-DE" sz="1800" b="1" dirty="0"/>
              <a:t> </a:t>
            </a:r>
            <a:r>
              <a:rPr lang="de-DE" sz="1800" b="1" dirty="0" err="1"/>
              <a:t>direct</a:t>
            </a:r>
            <a:r>
              <a:rPr lang="de-DE" sz="1800" b="1" dirty="0"/>
              <a:t> ABAP SQL </a:t>
            </a:r>
            <a:r>
              <a:rPr lang="de-DE" sz="1800" b="1" dirty="0" err="1"/>
              <a:t>selects</a:t>
            </a:r>
            <a:r>
              <a:rPr lang="de-DE" sz="1800" dirty="0"/>
              <a:t> on </a:t>
            </a:r>
            <a:r>
              <a:rPr lang="de-DE" sz="1800" dirty="0" err="1"/>
              <a:t>their</a:t>
            </a:r>
            <a:r>
              <a:rPr lang="de-DE" sz="1800" dirty="0"/>
              <a:t> </a:t>
            </a:r>
            <a:r>
              <a:rPr lang="de-DE" sz="1800" dirty="0" err="1"/>
              <a:t>protected</a:t>
            </a:r>
            <a:r>
              <a:rPr lang="de-DE" sz="1800" dirty="0"/>
              <a:t> CDS </a:t>
            </a:r>
            <a:r>
              <a:rPr lang="de-DE" sz="1800" dirty="0" err="1"/>
              <a:t>views</a:t>
            </a:r>
            <a:r>
              <a:rPr lang="de-DE" sz="1800" dirty="0"/>
              <a:t>.</a:t>
            </a:r>
          </a:p>
        </p:txBody>
      </p:sp>
      <p:pic>
        <p:nvPicPr>
          <p:cNvPr id="13" name="Picture 12"/>
          <p:cNvPicPr>
            <a:picLocks noChangeAspect="1"/>
          </p:cNvPicPr>
          <p:nvPr/>
        </p:nvPicPr>
        <p:blipFill>
          <a:blip r:embed="rId5"/>
          <a:stretch>
            <a:fillRect/>
          </a:stretch>
        </p:blipFill>
        <p:spPr>
          <a:xfrm>
            <a:off x="322944" y="1207096"/>
            <a:ext cx="1079750" cy="1079750"/>
          </a:xfrm>
          <a:prstGeom prst="rect">
            <a:avLst/>
          </a:prstGeom>
        </p:spPr>
      </p:pic>
      <p:sp>
        <p:nvSpPr>
          <p:cNvPr id="14" name="Rectangle 13"/>
          <p:cNvSpPr/>
          <p:nvPr/>
        </p:nvSpPr>
        <p:spPr>
          <a:xfrm>
            <a:off x="1324077" y="1465763"/>
            <a:ext cx="7054804" cy="646181"/>
          </a:xfrm>
          <a:prstGeom prst="rect">
            <a:avLst/>
          </a:prstGeom>
        </p:spPr>
        <p:txBody>
          <a:bodyPr wrap="square">
            <a:spAutoFit/>
          </a:bodyPr>
          <a:lstStyle/>
          <a:p>
            <a:r>
              <a:rPr lang="de-DE" sz="1800" dirty="0"/>
              <a:t>All CDS </a:t>
            </a:r>
            <a:r>
              <a:rPr lang="de-DE" sz="1800" dirty="0" err="1"/>
              <a:t>views</a:t>
            </a:r>
            <a:r>
              <a:rPr lang="de-DE" sz="1800" dirty="0"/>
              <a:t> </a:t>
            </a:r>
            <a:r>
              <a:rPr lang="de-DE" sz="1800" dirty="0" err="1"/>
              <a:t>which</a:t>
            </a:r>
            <a:r>
              <a:rPr lang="de-DE" sz="1800" dirty="0"/>
              <a:t> </a:t>
            </a:r>
            <a:r>
              <a:rPr lang="de-DE" sz="1800" dirty="0" err="1"/>
              <a:t>expose</a:t>
            </a:r>
            <a:r>
              <a:rPr lang="de-DE" sz="1800" dirty="0"/>
              <a:t> </a:t>
            </a:r>
            <a:r>
              <a:rPr lang="de-DE" sz="1800" b="1" dirty="0"/>
              <a:t>sensitive </a:t>
            </a:r>
            <a:r>
              <a:rPr lang="de-DE" sz="1800" b="1" dirty="0" err="1"/>
              <a:t>or</a:t>
            </a:r>
            <a:r>
              <a:rPr lang="de-DE" sz="1800" b="1" dirty="0"/>
              <a:t> </a:t>
            </a:r>
            <a:r>
              <a:rPr lang="de-DE" sz="1800" b="1" dirty="0" err="1"/>
              <a:t>data</a:t>
            </a:r>
            <a:r>
              <a:rPr lang="de-DE" sz="1800" b="1" dirty="0"/>
              <a:t> </a:t>
            </a:r>
            <a:r>
              <a:rPr lang="de-DE" sz="1800" b="1" dirty="0" err="1"/>
              <a:t>privacy</a:t>
            </a:r>
            <a:r>
              <a:rPr lang="de-DE" sz="1800" b="1" dirty="0"/>
              <a:t> </a:t>
            </a:r>
            <a:r>
              <a:rPr lang="de-DE" sz="1800" b="1" dirty="0" err="1"/>
              <a:t>and</a:t>
            </a:r>
            <a:r>
              <a:rPr lang="de-DE" sz="1800" b="1" dirty="0"/>
              <a:t> </a:t>
            </a:r>
            <a:r>
              <a:rPr lang="de-DE" sz="1800" b="1" dirty="0" err="1"/>
              <a:t>protection</a:t>
            </a:r>
            <a:r>
              <a:rPr lang="de-DE" sz="1800" b="1" dirty="0"/>
              <a:t> relevant </a:t>
            </a:r>
            <a:r>
              <a:rPr lang="de-DE" sz="1800" b="1" dirty="0" err="1"/>
              <a:t>data</a:t>
            </a:r>
            <a:r>
              <a:rPr lang="de-DE" sz="1800" b="1" dirty="0"/>
              <a:t> must </a:t>
            </a:r>
            <a:r>
              <a:rPr lang="de-DE" sz="1800" b="1" dirty="0" err="1"/>
              <a:t>be</a:t>
            </a:r>
            <a:r>
              <a:rPr lang="de-DE" sz="1800" b="1" dirty="0"/>
              <a:t> </a:t>
            </a:r>
            <a:r>
              <a:rPr lang="de-DE" sz="1800" b="1" dirty="0" err="1"/>
              <a:t>secured</a:t>
            </a:r>
            <a:r>
              <a:rPr lang="de-DE" sz="1800" b="1" dirty="0"/>
              <a:t>.</a:t>
            </a:r>
          </a:p>
        </p:txBody>
      </p:sp>
      <p:pic>
        <p:nvPicPr>
          <p:cNvPr id="15" name="Picture 14"/>
          <p:cNvPicPr>
            <a:picLocks noChangeAspect="1"/>
          </p:cNvPicPr>
          <p:nvPr/>
        </p:nvPicPr>
        <p:blipFill>
          <a:blip r:embed="rId6"/>
          <a:stretch>
            <a:fillRect/>
          </a:stretch>
        </p:blipFill>
        <p:spPr>
          <a:xfrm>
            <a:off x="244326" y="2935991"/>
            <a:ext cx="1079750" cy="1079750"/>
          </a:xfrm>
          <a:prstGeom prst="rect">
            <a:avLst/>
          </a:prstGeom>
        </p:spPr>
      </p:pic>
      <p:pic>
        <p:nvPicPr>
          <p:cNvPr id="16" name="Picture 15"/>
          <p:cNvPicPr>
            <a:picLocks noChangeAspect="1"/>
          </p:cNvPicPr>
          <p:nvPr/>
        </p:nvPicPr>
        <p:blipFill>
          <a:blip r:embed="rId7"/>
          <a:stretch>
            <a:fillRect/>
          </a:stretch>
        </p:blipFill>
        <p:spPr>
          <a:xfrm>
            <a:off x="322944" y="5127461"/>
            <a:ext cx="1079750" cy="1079750"/>
          </a:xfrm>
          <a:prstGeom prst="rect">
            <a:avLst/>
          </a:prstGeom>
        </p:spPr>
      </p:pic>
      <p:sp>
        <p:nvSpPr>
          <p:cNvPr id="17" name="Rectangle 16"/>
          <p:cNvSpPr/>
          <p:nvPr/>
        </p:nvSpPr>
        <p:spPr>
          <a:xfrm>
            <a:off x="1341326" y="5347441"/>
            <a:ext cx="9329479" cy="646181"/>
          </a:xfrm>
          <a:prstGeom prst="rect">
            <a:avLst/>
          </a:prstGeom>
        </p:spPr>
        <p:txBody>
          <a:bodyPr wrap="square">
            <a:spAutoFit/>
          </a:bodyPr>
          <a:lstStyle/>
          <a:p>
            <a:r>
              <a:rPr lang="de-DE" sz="1800" dirty="0" err="1"/>
              <a:t>If</a:t>
            </a:r>
            <a:r>
              <a:rPr lang="de-DE" sz="1800" dirty="0"/>
              <a:t> </a:t>
            </a:r>
            <a:r>
              <a:rPr lang="de-DE" sz="1800" b="1" dirty="0"/>
              <a:t>multiple DCLs </a:t>
            </a:r>
            <a:r>
              <a:rPr lang="de-DE" sz="1800" dirty="0" err="1"/>
              <a:t>are</a:t>
            </a:r>
            <a:r>
              <a:rPr lang="de-DE" sz="1800" dirty="0"/>
              <a:t> </a:t>
            </a:r>
            <a:r>
              <a:rPr lang="de-DE" sz="1800" dirty="0" err="1"/>
              <a:t>defined</a:t>
            </a:r>
            <a:r>
              <a:rPr lang="de-DE" sz="1800" dirty="0"/>
              <a:t> </a:t>
            </a:r>
            <a:r>
              <a:rPr lang="de-DE" sz="1800" dirty="0" err="1"/>
              <a:t>for</a:t>
            </a:r>
            <a:r>
              <a:rPr lang="de-DE" sz="1800" dirty="0"/>
              <a:t> a </a:t>
            </a:r>
            <a:r>
              <a:rPr lang="de-DE" sz="1800" dirty="0" err="1"/>
              <a:t>single</a:t>
            </a:r>
            <a:r>
              <a:rPr lang="de-DE" sz="1800" dirty="0"/>
              <a:t> CDS </a:t>
            </a:r>
            <a:r>
              <a:rPr lang="de-DE" sz="1800" dirty="0" err="1"/>
              <a:t>view</a:t>
            </a:r>
            <a:r>
              <a:rPr lang="de-DE" sz="1800" dirty="0"/>
              <a:t> </a:t>
            </a:r>
            <a:r>
              <a:rPr lang="de-DE" sz="1800" dirty="0" err="1"/>
              <a:t>the</a:t>
            </a:r>
            <a:r>
              <a:rPr lang="de-DE" sz="1800" dirty="0"/>
              <a:t> </a:t>
            </a:r>
            <a:r>
              <a:rPr lang="de-DE" sz="1800" dirty="0" err="1"/>
              <a:t>access</a:t>
            </a:r>
            <a:r>
              <a:rPr lang="de-DE" sz="1800" dirty="0"/>
              <a:t> </a:t>
            </a:r>
            <a:r>
              <a:rPr lang="de-DE" sz="1800" dirty="0" err="1"/>
              <a:t>restrictions</a:t>
            </a:r>
            <a:r>
              <a:rPr lang="de-DE" sz="1800" dirty="0"/>
              <a:t> </a:t>
            </a:r>
            <a:r>
              <a:rPr lang="de-DE" sz="1800" b="1" dirty="0" err="1"/>
              <a:t>are</a:t>
            </a:r>
            <a:r>
              <a:rPr lang="de-DE" sz="1800" b="1" dirty="0"/>
              <a:t> </a:t>
            </a:r>
            <a:r>
              <a:rPr lang="de-DE" sz="1800" b="1" dirty="0" err="1"/>
              <a:t>combined</a:t>
            </a:r>
            <a:r>
              <a:rPr lang="de-DE" sz="1800" b="1" dirty="0"/>
              <a:t> </a:t>
            </a:r>
            <a:r>
              <a:rPr lang="de-DE" sz="1800" b="1" dirty="0" err="1"/>
              <a:t>by</a:t>
            </a:r>
            <a:r>
              <a:rPr lang="de-DE" sz="1800" b="1" dirty="0"/>
              <a:t> a </a:t>
            </a:r>
            <a:r>
              <a:rPr lang="de-DE" sz="1800" b="1" dirty="0" err="1"/>
              <a:t>logical</a:t>
            </a:r>
            <a:r>
              <a:rPr lang="de-DE" sz="1800" b="1" dirty="0"/>
              <a:t> OR</a:t>
            </a:r>
            <a:r>
              <a:rPr lang="de-DE" sz="1800" dirty="0"/>
              <a:t> (i.e. </a:t>
            </a:r>
            <a:r>
              <a:rPr lang="de-DE" sz="1800" dirty="0" err="1"/>
              <a:t>the</a:t>
            </a:r>
            <a:r>
              <a:rPr lang="de-DE" sz="1800" dirty="0"/>
              <a:t> </a:t>
            </a:r>
            <a:r>
              <a:rPr lang="de-DE" sz="1800" dirty="0" err="1"/>
              <a:t>access</a:t>
            </a:r>
            <a:r>
              <a:rPr lang="de-DE" sz="1800" dirty="0"/>
              <a:t> </a:t>
            </a:r>
            <a:r>
              <a:rPr lang="de-DE" sz="1800" dirty="0" err="1"/>
              <a:t>is</a:t>
            </a:r>
            <a:r>
              <a:rPr lang="de-DE" sz="1800" dirty="0"/>
              <a:t> </a:t>
            </a:r>
            <a:r>
              <a:rPr lang="de-DE" sz="1800" dirty="0" err="1"/>
              <a:t>less</a:t>
            </a:r>
            <a:r>
              <a:rPr lang="de-DE" sz="1800" dirty="0"/>
              <a:t> </a:t>
            </a:r>
            <a:r>
              <a:rPr lang="de-DE" sz="1800" dirty="0" err="1"/>
              <a:t>restricted</a:t>
            </a:r>
            <a:r>
              <a:rPr lang="de-DE" sz="1800" dirty="0"/>
              <a:t> </a:t>
            </a:r>
            <a:r>
              <a:rPr lang="de-DE" sz="1800" dirty="0" err="1"/>
              <a:t>than</a:t>
            </a:r>
            <a:r>
              <a:rPr lang="de-DE" sz="1800" dirty="0"/>
              <a:t> </a:t>
            </a:r>
            <a:r>
              <a:rPr lang="de-DE" sz="1800" dirty="0" err="1"/>
              <a:t>defined</a:t>
            </a:r>
            <a:r>
              <a:rPr lang="de-DE" sz="1800" dirty="0"/>
              <a:t> </a:t>
            </a:r>
            <a:r>
              <a:rPr lang="de-DE" sz="1800" dirty="0" err="1"/>
              <a:t>by</a:t>
            </a:r>
            <a:r>
              <a:rPr lang="de-DE" sz="1800" dirty="0"/>
              <a:t> </a:t>
            </a:r>
            <a:r>
              <a:rPr lang="de-DE" sz="1800" dirty="0" err="1"/>
              <a:t>the</a:t>
            </a:r>
            <a:r>
              <a:rPr lang="de-DE" sz="1800" dirty="0"/>
              <a:t> individual DCLs).</a:t>
            </a:r>
          </a:p>
        </p:txBody>
      </p:sp>
    </p:spTree>
    <p:extLst>
      <p:ext uri="{BB962C8B-B14F-4D97-AF65-F5344CB8AC3E}">
        <p14:creationId xmlns:p14="http://schemas.microsoft.com/office/powerpoint/2010/main" val="4315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 Aspect</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Rounded Rectangle 7"/>
          <p:cNvSpPr/>
          <p:nvPr/>
        </p:nvSpPr>
        <p:spPr bwMode="gray">
          <a:xfrm>
            <a:off x="2582932" y="2072947"/>
            <a:ext cx="8589885" cy="1048439"/>
          </a:xfrm>
          <a:prstGeom prst="roundRect">
            <a:avLst>
              <a:gd name="adj" fmla="val 4902"/>
            </a:avLst>
          </a:prstGeom>
          <a:noFill/>
          <a:ln w="19050" algn="ctr">
            <a:solidFill>
              <a:schemeClr val="accent3"/>
            </a:solidFill>
            <a:miter lim="800000"/>
            <a:headEnd/>
            <a:tailEnd/>
          </a:ln>
        </p:spPr>
        <p:txBody>
          <a:bodyPr wrap="square" lIns="215950" tIns="179958" rIns="107975" bIns="107975" rtlCol="0" anchor="t" anchorCtr="0">
            <a:noAutofit/>
          </a:bodyPr>
          <a:lstStyle/>
          <a:p>
            <a:r>
              <a:rPr lang="en-US" sz="2000" dirty="0">
                <a:solidFill>
                  <a:srgbClr val="4172B2"/>
                </a:solidFill>
                <a:latin typeface="+mj-lt"/>
              </a:rPr>
              <a:t>An aspect can be used to define user-dependent values which can be compared to one or more columns of the data model</a:t>
            </a:r>
          </a:p>
        </p:txBody>
      </p:sp>
      <p:sp>
        <p:nvSpPr>
          <p:cNvPr id="9" name="Rounded Rectangle 8"/>
          <p:cNvSpPr/>
          <p:nvPr/>
        </p:nvSpPr>
        <p:spPr bwMode="gray">
          <a:xfrm>
            <a:off x="2582932" y="4462072"/>
            <a:ext cx="8787901" cy="1788121"/>
          </a:xfrm>
          <a:prstGeom prst="roundRect">
            <a:avLst>
              <a:gd name="adj" fmla="val 4902"/>
            </a:avLst>
          </a:prstGeom>
          <a:noFill/>
          <a:ln w="19050" algn="ctr">
            <a:solidFill>
              <a:schemeClr val="accent6">
                <a:lumMod val="50000"/>
              </a:schemeClr>
            </a:solidFill>
            <a:miter lim="800000"/>
            <a:headEnd/>
            <a:tailEnd/>
          </a:ln>
        </p:spPr>
        <p:txBody>
          <a:bodyPr wrap="square" lIns="215950" tIns="179958" rIns="107975" bIns="107975" rtlCol="0" anchor="t" anchorCtr="0">
            <a:noAutofit/>
          </a:bodyPr>
          <a:lstStyle/>
          <a:p>
            <a:pPr marL="342900" indent="-342900">
              <a:buFont typeface="Arial" panose="020B0604020202020204" pitchFamily="34" charset="0"/>
              <a:buChar char="•"/>
            </a:pPr>
            <a:r>
              <a:rPr lang="en-US" sz="2000" dirty="0">
                <a:solidFill>
                  <a:schemeClr val="accent6">
                    <a:lumMod val="50000"/>
                  </a:schemeClr>
                </a:solidFill>
                <a:latin typeface="+mj-lt"/>
              </a:rPr>
              <a:t>PFCG_AUTH aspect is a pre-delivered aspect that links the object model not to a user attribute but to his ABAP PFCG authorizations</a:t>
            </a:r>
          </a:p>
          <a:p>
            <a:pPr marL="342900" indent="-342900">
              <a:buFont typeface="Arial" panose="020B0604020202020204" pitchFamily="34" charset="0"/>
              <a:buChar char="•"/>
            </a:pPr>
            <a:endParaRPr lang="en-US" sz="2000" dirty="0">
              <a:solidFill>
                <a:schemeClr val="accent6">
                  <a:lumMod val="50000"/>
                </a:schemeClr>
              </a:solidFill>
              <a:latin typeface="+mj-lt"/>
            </a:endParaRPr>
          </a:p>
          <a:p>
            <a:pPr marL="342900" indent="-342900">
              <a:buFont typeface="Arial" panose="020B0604020202020204" pitchFamily="34" charset="0"/>
              <a:buChar char="•"/>
            </a:pPr>
            <a:r>
              <a:rPr lang="en-US" sz="2000" dirty="0">
                <a:solidFill>
                  <a:schemeClr val="accent6">
                    <a:lumMod val="50000"/>
                  </a:schemeClr>
                </a:solidFill>
                <a:latin typeface="+mj-lt"/>
              </a:rPr>
              <a:t>USER aspect can be used to compare the current logged on user with column of the date model</a:t>
            </a:r>
          </a:p>
          <a:p>
            <a:endParaRPr lang="en-US" sz="2000" dirty="0">
              <a:solidFill>
                <a:schemeClr val="accent6">
                  <a:lumMod val="50000"/>
                </a:schemeClr>
              </a:solidFill>
              <a:latin typeface="+mj-lt"/>
            </a:endParaRPr>
          </a:p>
        </p:txBody>
      </p:sp>
      <p:sp>
        <p:nvSpPr>
          <p:cNvPr id="10" name="Oval 9"/>
          <p:cNvSpPr/>
          <p:nvPr/>
        </p:nvSpPr>
        <p:spPr bwMode="gray">
          <a:xfrm>
            <a:off x="811975" y="3121387"/>
            <a:ext cx="1388604" cy="1388604"/>
          </a:xfrm>
          <a:prstGeom prst="ellipse">
            <a:avLst/>
          </a:prstGeom>
          <a:blipFill>
            <a:blip r:embed="rId3"/>
            <a:stretch>
              <a:fillRect/>
            </a:stretch>
          </a:blipFill>
          <a:ln w="190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800" kern="0" dirty="0" err="1">
              <a:ea typeface="Arial Unicode MS" pitchFamily="34" charset="-128"/>
              <a:cs typeface="Arial Unicode MS" pitchFamily="34" charset="-128"/>
            </a:endParaRPr>
          </a:p>
        </p:txBody>
      </p:sp>
      <p:cxnSp>
        <p:nvCxnSpPr>
          <p:cNvPr id="11" name="Elbow Connector 10"/>
          <p:cNvCxnSpPr>
            <a:stCxn id="10" idx="0"/>
            <a:endCxn id="8" idx="1"/>
          </p:cNvCxnSpPr>
          <p:nvPr/>
        </p:nvCxnSpPr>
        <p:spPr>
          <a:xfrm rot="5400000" flipH="1" flipV="1">
            <a:off x="1782495" y="2320949"/>
            <a:ext cx="524220" cy="1076655"/>
          </a:xfrm>
          <a:prstGeom prst="bentConnector2">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a:stCxn id="10" idx="4"/>
            <a:endCxn id="9" idx="1"/>
          </p:cNvCxnSpPr>
          <p:nvPr/>
        </p:nvCxnSpPr>
        <p:spPr>
          <a:xfrm rot="16200000" flipH="1">
            <a:off x="1621533" y="4394734"/>
            <a:ext cx="846142" cy="1076655"/>
          </a:xfrm>
          <a:prstGeom prst="bentConnector2">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26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Runtime Behavior </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3" name="TextBox 42"/>
          <p:cNvSpPr txBox="1"/>
          <p:nvPr/>
        </p:nvSpPr>
        <p:spPr>
          <a:xfrm>
            <a:off x="3907684" y="2263111"/>
            <a:ext cx="4379807" cy="738493"/>
          </a:xfrm>
          <a:prstGeom prst="rect">
            <a:avLst/>
          </a:prstGeom>
          <a:noFill/>
        </p:spPr>
        <p:txBody>
          <a:bodyPr wrap="square" lIns="0" tIns="0" rIns="0" bIns="0" rtlCol="0">
            <a:spAutoFit/>
          </a:bodyPr>
          <a:lstStyle/>
          <a:p>
            <a:pPr fontAlgn="base">
              <a:spcAft>
                <a:spcPct val="0"/>
              </a:spcAft>
              <a:buClr>
                <a:srgbClr val="F0AB00"/>
              </a:buClr>
              <a:buSzPct val="80000"/>
            </a:pPr>
            <a:r>
              <a:rPr lang="en-US" sz="1600" dirty="0">
                <a:solidFill>
                  <a:srgbClr val="0000FF"/>
                </a:solidFill>
                <a:latin typeface="Consolas" panose="020B0609020204030204" pitchFamily="49" charset="0"/>
                <a:ea typeface="ＭＳ Ｐゴシック" pitchFamily="34" charset="-128"/>
              </a:rPr>
              <a:t>SELECT</a:t>
            </a:r>
            <a:r>
              <a:rPr lang="en-US" sz="1100" kern="0" dirty="0">
                <a:latin typeface="Courier New" pitchFamily="49" charset="0"/>
                <a:ea typeface="Arial Unicode MS" pitchFamily="34" charset="-128"/>
                <a:cs typeface="Courier New" pitchFamily="49" charset="0"/>
              </a:rPr>
              <a:t> </a:t>
            </a:r>
            <a:r>
              <a:rPr lang="en-US" sz="1600" dirty="0">
                <a:solidFill>
                  <a:srgbClr val="0000FF"/>
                </a:solidFill>
                <a:latin typeface="Consolas" panose="020B0609020204030204" pitchFamily="49" charset="0"/>
                <a:ea typeface="ＭＳ Ｐゴシック" pitchFamily="34" charset="-128"/>
              </a:rPr>
              <a:t>… FROM … INTO …</a:t>
            </a:r>
          </a:p>
          <a:p>
            <a:pPr fontAlgn="base">
              <a:spcAft>
                <a:spcPct val="0"/>
              </a:spcAft>
              <a:buClr>
                <a:srgbClr val="F0AB00"/>
              </a:buClr>
              <a:buSzPct val="80000"/>
            </a:pPr>
            <a:r>
              <a:rPr lang="en-US" sz="1100" kern="0" dirty="0">
                <a:latin typeface="Courier New" pitchFamily="49" charset="0"/>
                <a:ea typeface="Arial Unicode MS" pitchFamily="34" charset="-128"/>
                <a:cs typeface="Courier New" pitchFamily="49" charset="0"/>
              </a:rPr>
              <a:t>  </a:t>
            </a:r>
            <a:r>
              <a:rPr lang="en-US" sz="1600" dirty="0">
                <a:solidFill>
                  <a:srgbClr val="0000FF"/>
                </a:solidFill>
                <a:latin typeface="Consolas" panose="020B0609020204030204" pitchFamily="49" charset="0"/>
                <a:ea typeface="ＭＳ Ｐゴシック" pitchFamily="34" charset="-128"/>
              </a:rPr>
              <a:t>WHERE …</a:t>
            </a:r>
            <a:br>
              <a:rPr lang="en-US" sz="1600" dirty="0">
                <a:solidFill>
                  <a:srgbClr val="0000FF"/>
                </a:solidFill>
                <a:latin typeface="Consolas" panose="020B0609020204030204" pitchFamily="49" charset="0"/>
                <a:ea typeface="ＭＳ Ｐゴシック" pitchFamily="34" charset="-128"/>
              </a:rPr>
            </a:br>
            <a:r>
              <a:rPr lang="en-US" sz="1600" dirty="0">
                <a:solidFill>
                  <a:srgbClr val="0000FF"/>
                </a:solidFill>
                <a:latin typeface="Consolas" panose="020B0609020204030204" pitchFamily="49" charset="0"/>
                <a:ea typeface="ＭＳ Ｐゴシック" pitchFamily="34" charset="-128"/>
              </a:rPr>
              <a:t>   AND </a:t>
            </a:r>
            <a:r>
              <a:rPr lang="en-US" sz="1600" b="1" dirty="0">
                <a:solidFill>
                  <a:srgbClr val="000000"/>
                </a:solidFill>
                <a:latin typeface="Consolas" panose="020B0609020204030204" pitchFamily="49" charset="0"/>
                <a:ea typeface="MS PGothic" panose="020B0600070205080204" pitchFamily="34" charset="-128"/>
              </a:rPr>
              <a:t>&lt;Authorization Filter Condition&gt;  </a:t>
            </a:r>
          </a:p>
        </p:txBody>
      </p:sp>
      <p:sp>
        <p:nvSpPr>
          <p:cNvPr id="44" name="Rectangle 43"/>
          <p:cNvSpPr/>
          <p:nvPr/>
        </p:nvSpPr>
        <p:spPr bwMode="gray">
          <a:xfrm>
            <a:off x="4616465" y="5242209"/>
            <a:ext cx="2962244" cy="704848"/>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a:latin typeface="Arial Black" pitchFamily="34" charset="0"/>
                <a:ea typeface="Arial Unicode MS" pitchFamily="34" charset="-128"/>
                <a:cs typeface="Arial Unicode MS" pitchFamily="34" charset="-128"/>
              </a:rPr>
              <a:t>User Profile</a:t>
            </a:r>
          </a:p>
        </p:txBody>
      </p:sp>
      <p:sp>
        <p:nvSpPr>
          <p:cNvPr id="45" name="Rectangle 44"/>
          <p:cNvSpPr/>
          <p:nvPr/>
        </p:nvSpPr>
        <p:spPr bwMode="gray">
          <a:xfrm>
            <a:off x="4616465" y="3653053"/>
            <a:ext cx="2962244" cy="737859"/>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dirty="0">
                <a:latin typeface="Arial Black" pitchFamily="34" charset="0"/>
              </a:rPr>
              <a:t>ABAP Data Base Interface</a:t>
            </a:r>
            <a:endParaRPr lang="en-US" sz="1600" kern="0" dirty="0">
              <a:latin typeface="Arial Black" pitchFamily="34" charset="0"/>
              <a:ea typeface="Arial Unicode MS" pitchFamily="34" charset="-128"/>
              <a:cs typeface="Arial Unicode MS" pitchFamily="34" charset="-128"/>
            </a:endParaRPr>
          </a:p>
        </p:txBody>
      </p:sp>
      <p:sp>
        <p:nvSpPr>
          <p:cNvPr id="46" name="Right Arrow 45"/>
          <p:cNvSpPr/>
          <p:nvPr/>
        </p:nvSpPr>
        <p:spPr bwMode="gray">
          <a:xfrm>
            <a:off x="3735098" y="3874345"/>
            <a:ext cx="589657" cy="295275"/>
          </a:xfrm>
          <a:prstGeom prst="rightArrow">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sp>
        <p:nvSpPr>
          <p:cNvPr id="47" name="Right Arrow 46"/>
          <p:cNvSpPr/>
          <p:nvPr/>
        </p:nvSpPr>
        <p:spPr bwMode="gray">
          <a:xfrm flipH="1">
            <a:off x="7870419" y="3874344"/>
            <a:ext cx="587234" cy="295275"/>
          </a:xfrm>
          <a:prstGeom prst="rightArrow">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sp>
        <p:nvSpPr>
          <p:cNvPr id="48" name="Right Arrow 47"/>
          <p:cNvSpPr/>
          <p:nvPr/>
        </p:nvSpPr>
        <p:spPr bwMode="gray">
          <a:xfrm rot="16200000">
            <a:off x="5829863" y="4650442"/>
            <a:ext cx="543021" cy="295275"/>
          </a:xfrm>
          <a:prstGeom prst="rightArrow">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grpSp>
        <p:nvGrpSpPr>
          <p:cNvPr id="49" name="Group 48"/>
          <p:cNvGrpSpPr/>
          <p:nvPr/>
        </p:nvGrpSpPr>
        <p:grpSpPr>
          <a:xfrm>
            <a:off x="1117614" y="3474461"/>
            <a:ext cx="2202230" cy="1252310"/>
            <a:chOff x="1116461" y="3475265"/>
            <a:chExt cx="2202740" cy="1252600"/>
          </a:xfrm>
        </p:grpSpPr>
        <p:sp>
          <p:nvSpPr>
            <p:cNvPr id="50" name="Rectangle 49"/>
            <p:cNvSpPr/>
            <p:nvPr/>
          </p:nvSpPr>
          <p:spPr bwMode="gray">
            <a:xfrm>
              <a:off x="1116461" y="3475265"/>
              <a:ext cx="2202740" cy="1252600"/>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dirty="0">
                  <a:latin typeface="Arial Black" pitchFamily="34" charset="0"/>
                  <a:ea typeface="Arial Unicode MS" pitchFamily="34" charset="-128"/>
                  <a:cs typeface="Arial Unicode MS" pitchFamily="34" charset="-128"/>
                </a:rPr>
                <a:t>DCL</a:t>
              </a:r>
              <a:r>
                <a:rPr lang="en-US" sz="1600" kern="0" dirty="0">
                  <a:ea typeface="Arial Unicode MS" pitchFamily="34" charset="-128"/>
                  <a:cs typeface="Arial Unicode MS" pitchFamily="34" charset="-128"/>
                </a:rPr>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Authorization Object</a:t>
              </a:r>
              <a:br>
                <a:rPr lang="en-US" sz="1600" kern="0" dirty="0">
                  <a:ea typeface="Arial Unicode MS" pitchFamily="34" charset="-128"/>
                  <a:cs typeface="Arial Unicode MS" pitchFamily="34" charset="-128"/>
                </a:rPr>
              </a:br>
              <a:endParaRPr lang="en-US" sz="1600" kern="0" dirty="0">
                <a:ea typeface="Arial Unicode MS" pitchFamily="34" charset="-128"/>
                <a:cs typeface="Arial Unicode MS" pitchFamily="34" charset="-128"/>
              </a:endParaRPr>
            </a:p>
            <a:p>
              <a:pPr algn="ctr" defTabSz="914400" fontAlgn="base">
                <a:spcBef>
                  <a:spcPts val="1000"/>
                </a:spcBef>
                <a:spcAft>
                  <a:spcPct val="0"/>
                </a:spcAft>
                <a:buClr>
                  <a:srgbClr val="F0AB00"/>
                </a:buClr>
                <a:buSzPct val="80000"/>
              </a:pPr>
              <a:r>
                <a:rPr lang="en-US" sz="1600" kern="0" dirty="0">
                  <a:ea typeface="Arial Unicode MS" pitchFamily="34" charset="-128"/>
                  <a:cs typeface="Arial Unicode MS" pitchFamily="34" charset="-128"/>
                </a:rPr>
                <a:t>View fields</a:t>
              </a:r>
            </a:p>
          </p:txBody>
        </p:sp>
        <p:grpSp>
          <p:nvGrpSpPr>
            <p:cNvPr id="51" name="Group 50"/>
            <p:cNvGrpSpPr/>
            <p:nvPr/>
          </p:nvGrpSpPr>
          <p:grpSpPr>
            <a:xfrm rot="16200000">
              <a:off x="2057719" y="4029037"/>
              <a:ext cx="320224" cy="405558"/>
              <a:chOff x="5238750" y="4962525"/>
              <a:chExt cx="285750" cy="228600"/>
            </a:xfrm>
            <a:solidFill>
              <a:schemeClr val="accent2"/>
            </a:solidFill>
          </p:grpSpPr>
          <p:sp>
            <p:nvSpPr>
              <p:cNvPr id="52" name="Right Arrow 51"/>
              <p:cNvSpPr/>
              <p:nvPr/>
            </p:nvSpPr>
            <p:spPr bwMode="gray">
              <a:xfrm>
                <a:off x="5238750" y="4962525"/>
                <a:ext cx="285750" cy="114300"/>
              </a:xfrm>
              <a:prstGeom prst="rightArrow">
                <a:avLst/>
              </a:prstGeom>
              <a:grp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sp>
            <p:nvSpPr>
              <p:cNvPr id="53" name="Right Arrow 52"/>
              <p:cNvSpPr/>
              <p:nvPr/>
            </p:nvSpPr>
            <p:spPr bwMode="gray">
              <a:xfrm flipH="1">
                <a:off x="5238750" y="5076825"/>
                <a:ext cx="285750" cy="114300"/>
              </a:xfrm>
              <a:prstGeom prst="rightArrow">
                <a:avLst/>
              </a:prstGeom>
              <a:grp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grpSp>
      </p:grpSp>
      <p:sp>
        <p:nvSpPr>
          <p:cNvPr id="54" name="Rectangle 53"/>
          <p:cNvSpPr/>
          <p:nvPr/>
        </p:nvSpPr>
        <p:spPr bwMode="gray">
          <a:xfrm>
            <a:off x="8875331" y="3474461"/>
            <a:ext cx="1581149" cy="1252310"/>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dirty="0">
                <a:latin typeface="Arial Black" pitchFamily="34" charset="0"/>
                <a:ea typeface="Arial Unicode MS" pitchFamily="34" charset="-128"/>
                <a:cs typeface="Arial Unicode MS" pitchFamily="34" charset="-128"/>
              </a:rPr>
              <a:t>DDL</a:t>
            </a:r>
            <a:br>
              <a:rPr lang="en-US" sz="1600" kern="0" dirty="0">
                <a:latin typeface="Arial Black" pitchFamily="34" charset="0"/>
                <a:ea typeface="Arial Unicode MS" pitchFamily="34" charset="-128"/>
                <a:cs typeface="Arial Unicode MS" pitchFamily="34" charset="-128"/>
              </a:rPr>
            </a:br>
            <a:r>
              <a:rPr lang="en-US" sz="1600" kern="0" dirty="0">
                <a:latin typeface="+mj-lt"/>
                <a:ea typeface="Arial Unicode MS" pitchFamily="34" charset="-128"/>
                <a:cs typeface="Arial Unicode MS" pitchFamily="34" charset="-128"/>
              </a:rPr>
              <a:t>CDS View</a:t>
            </a:r>
            <a:br>
              <a:rPr lang="en-US" sz="1600" kern="0" dirty="0">
                <a:latin typeface="+mj-lt"/>
                <a:ea typeface="Arial Unicode MS" pitchFamily="34" charset="-128"/>
                <a:cs typeface="Arial Unicode MS" pitchFamily="34" charset="-128"/>
              </a:rPr>
            </a:br>
            <a:r>
              <a:rPr lang="en-US" sz="1600" kern="0" dirty="0">
                <a:latin typeface="+mj-lt"/>
                <a:ea typeface="Arial Unicode MS" pitchFamily="34" charset="-128"/>
                <a:cs typeface="Arial Unicode MS" pitchFamily="34" charset="-128"/>
              </a:rPr>
              <a:t/>
            </a:r>
            <a:br>
              <a:rPr lang="en-US" sz="1600" kern="0" dirty="0">
                <a:latin typeface="+mj-lt"/>
                <a:ea typeface="Arial Unicode MS" pitchFamily="34" charset="-128"/>
                <a:cs typeface="Arial Unicode MS" pitchFamily="34" charset="-128"/>
              </a:rPr>
            </a:br>
            <a:endParaRPr lang="en-US" sz="1600" kern="0" dirty="0">
              <a:latin typeface="+mj-lt"/>
              <a:ea typeface="Arial Unicode MS" pitchFamily="34" charset="-128"/>
              <a:cs typeface="Arial Unicode MS" pitchFamily="34" charset="-128"/>
            </a:endParaRPr>
          </a:p>
        </p:txBody>
      </p:sp>
      <p:sp>
        <p:nvSpPr>
          <p:cNvPr id="55" name="Right Arrow 54"/>
          <p:cNvSpPr/>
          <p:nvPr/>
        </p:nvSpPr>
        <p:spPr bwMode="gray">
          <a:xfrm rot="16200000">
            <a:off x="5810345" y="3141209"/>
            <a:ext cx="574486" cy="295275"/>
          </a:xfrm>
          <a:prstGeom prst="rightArrow">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sp>
        <p:nvSpPr>
          <p:cNvPr id="56" name="TextBox 55"/>
          <p:cNvSpPr txBox="1"/>
          <p:nvPr/>
        </p:nvSpPr>
        <p:spPr>
          <a:xfrm>
            <a:off x="325336" y="1551171"/>
            <a:ext cx="1122843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During runtime the SELECT statement for a CDS view will automatically be enhanced with the authorization filter.</a:t>
            </a:r>
          </a:p>
        </p:txBody>
      </p:sp>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Which DCL Roles are Evaluated When ?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5" name="Rectangle 64"/>
          <p:cNvSpPr/>
          <p:nvPr/>
        </p:nvSpPr>
        <p:spPr bwMode="gray">
          <a:xfrm>
            <a:off x="7151921" y="1016214"/>
            <a:ext cx="4800087" cy="5429159"/>
          </a:xfrm>
          <a:prstGeom prst="rect">
            <a:avLst/>
          </a:prstGeom>
          <a:solidFill>
            <a:srgbClr val="F0AB00"/>
          </a:solidFill>
          <a:ln w="6350" algn="ctr">
            <a:noFill/>
            <a:miter lim="800000"/>
            <a:headEnd/>
            <a:tailEnd/>
          </a:ln>
        </p:spPr>
        <p:txBody>
          <a:bodyPr lIns="89979" tIns="71983" rIns="89979" bIns="71983" rtlCol="0" anchor="t"/>
          <a:lstStyle/>
          <a:p>
            <a:pPr algn="ctr" fontAlgn="base">
              <a:spcBef>
                <a:spcPct val="50000"/>
              </a:spcBef>
              <a:spcAft>
                <a:spcPct val="0"/>
              </a:spcAft>
              <a:buClr>
                <a:srgbClr val="F0AB00"/>
              </a:buClr>
              <a:buSzPct val="80000"/>
            </a:pPr>
            <a:r>
              <a:rPr lang="de-DE" sz="1800" b="1" kern="0" dirty="0">
                <a:solidFill>
                  <a:schemeClr val="bg1"/>
                </a:solidFill>
                <a:ea typeface="Arial Unicode MS" pitchFamily="34" charset="-128"/>
                <a:cs typeface="Arial Unicode MS" pitchFamily="34" charset="-128"/>
              </a:rPr>
              <a:t>ABAP Open SQL</a:t>
            </a:r>
          </a:p>
        </p:txBody>
      </p:sp>
      <p:sp>
        <p:nvSpPr>
          <p:cNvPr id="66" name="Rectangle 65"/>
          <p:cNvSpPr/>
          <p:nvPr/>
        </p:nvSpPr>
        <p:spPr bwMode="gray">
          <a:xfrm>
            <a:off x="4208797" y="1016214"/>
            <a:ext cx="2472637" cy="5429159"/>
          </a:xfrm>
          <a:prstGeom prst="rect">
            <a:avLst/>
          </a:prstGeom>
          <a:solidFill>
            <a:srgbClr val="A8A340"/>
          </a:solidFill>
          <a:ln w="6350" algn="ctr">
            <a:noFill/>
            <a:miter lim="800000"/>
            <a:headEnd/>
            <a:tailEnd/>
          </a:ln>
        </p:spPr>
        <p:txBody>
          <a:bodyPr lIns="89979" tIns="71983" rIns="89979" bIns="71983" rtlCol="0" anchor="t"/>
          <a:lstStyle/>
          <a:p>
            <a:pPr algn="ctr" fontAlgn="base">
              <a:spcBef>
                <a:spcPct val="50000"/>
              </a:spcBef>
              <a:spcAft>
                <a:spcPct val="0"/>
              </a:spcAft>
              <a:buClr>
                <a:srgbClr val="F0AB00"/>
              </a:buClr>
              <a:buSzPct val="80000"/>
            </a:pPr>
            <a:r>
              <a:rPr lang="de-DE" sz="1800" b="1" kern="0">
                <a:solidFill>
                  <a:schemeClr val="bg1"/>
                </a:solidFill>
                <a:ea typeface="Arial Unicode MS" pitchFamily="34" charset="-128"/>
                <a:cs typeface="Arial Unicode MS" pitchFamily="34" charset="-128"/>
              </a:rPr>
              <a:t>DCL Roles</a:t>
            </a:r>
            <a:endParaRPr lang="de-DE" sz="1800" b="1" kern="0" dirty="0">
              <a:solidFill>
                <a:schemeClr val="bg1"/>
              </a:solidFill>
              <a:ea typeface="Arial Unicode MS" pitchFamily="34" charset="-128"/>
              <a:cs typeface="Arial Unicode MS" pitchFamily="34" charset="-128"/>
            </a:endParaRPr>
          </a:p>
        </p:txBody>
      </p:sp>
      <p:sp>
        <p:nvSpPr>
          <p:cNvPr id="67" name="Rectangle 66"/>
          <p:cNvSpPr/>
          <p:nvPr/>
        </p:nvSpPr>
        <p:spPr bwMode="gray">
          <a:xfrm>
            <a:off x="347413" y="1036082"/>
            <a:ext cx="3423543" cy="5429159"/>
          </a:xfrm>
          <a:prstGeom prst="rect">
            <a:avLst/>
          </a:prstGeom>
          <a:solidFill>
            <a:srgbClr val="609A7F"/>
          </a:solidFill>
          <a:ln w="6350" algn="ctr">
            <a:noFill/>
            <a:miter lim="800000"/>
            <a:headEnd/>
            <a:tailEnd/>
          </a:ln>
        </p:spPr>
        <p:txBody>
          <a:bodyPr lIns="89979" tIns="71983" rIns="89979" bIns="71983" rtlCol="0" anchor="t"/>
          <a:lstStyle/>
          <a:p>
            <a:pPr algn="ctr" fontAlgn="base">
              <a:spcBef>
                <a:spcPct val="50000"/>
              </a:spcBef>
              <a:spcAft>
                <a:spcPct val="0"/>
              </a:spcAft>
              <a:buClr>
                <a:srgbClr val="F0AB00"/>
              </a:buClr>
              <a:buSzPct val="80000"/>
            </a:pPr>
            <a:r>
              <a:rPr lang="de-DE" sz="1800" b="1" kern="0">
                <a:solidFill>
                  <a:schemeClr val="bg1"/>
                </a:solidFill>
                <a:ea typeface="Arial Unicode MS" pitchFamily="34" charset="-128"/>
                <a:cs typeface="Arial Unicode MS" pitchFamily="34" charset="-128"/>
              </a:rPr>
              <a:t>CDS Views</a:t>
            </a:r>
            <a:endParaRPr lang="de-DE" sz="1800" b="1" kern="0" dirty="0">
              <a:solidFill>
                <a:schemeClr val="bg1"/>
              </a:solidFill>
              <a:ea typeface="Arial Unicode MS" pitchFamily="34" charset="-128"/>
              <a:cs typeface="Arial Unicode MS" pitchFamily="34" charset="-128"/>
            </a:endParaRPr>
          </a:p>
        </p:txBody>
      </p:sp>
      <p:cxnSp>
        <p:nvCxnSpPr>
          <p:cNvPr id="68" name="Straight Arrow Connector 67"/>
          <p:cNvCxnSpPr>
            <a:stCxn id="114" idx="1"/>
            <a:endCxn id="75" idx="3"/>
          </p:cNvCxnSpPr>
          <p:nvPr/>
        </p:nvCxnSpPr>
        <p:spPr>
          <a:xfrm flipH="1" flipV="1">
            <a:off x="2278105" y="3395462"/>
            <a:ext cx="5214901" cy="15906"/>
          </a:xfrm>
          <a:prstGeom prst="straightConnector1">
            <a:avLst/>
          </a:prstGeom>
          <a:ln w="38100">
            <a:solidFill>
              <a:srgbClr val="008FD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15" idx="1"/>
            <a:endCxn id="82" idx="3"/>
          </p:cNvCxnSpPr>
          <p:nvPr/>
        </p:nvCxnSpPr>
        <p:spPr>
          <a:xfrm flipH="1">
            <a:off x="2278107" y="4701958"/>
            <a:ext cx="5214899" cy="6360"/>
          </a:xfrm>
          <a:prstGeom prst="straightConnector1">
            <a:avLst/>
          </a:prstGeom>
          <a:ln w="38100">
            <a:solidFill>
              <a:srgbClr val="008FD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3" idx="1"/>
          </p:cNvCxnSpPr>
          <p:nvPr/>
        </p:nvCxnSpPr>
        <p:spPr>
          <a:xfrm flipH="1">
            <a:off x="2290802" y="2121275"/>
            <a:ext cx="5202204" cy="15565"/>
          </a:xfrm>
          <a:prstGeom prst="straightConnector1">
            <a:avLst/>
          </a:prstGeom>
          <a:ln w="38100">
            <a:solidFill>
              <a:srgbClr val="008FD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898201" y="1712625"/>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72" name="Straight Connector 71"/>
          <p:cNvCxnSpPr/>
          <p:nvPr/>
        </p:nvCxnSpPr>
        <p:spPr>
          <a:xfrm>
            <a:off x="898201" y="2005853"/>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98201" y="1772991"/>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VIEW_D</a:t>
            </a:r>
          </a:p>
        </p:txBody>
      </p:sp>
      <p:sp>
        <p:nvSpPr>
          <p:cNvPr id="74" name="TextBox 73"/>
          <p:cNvSpPr txBox="1"/>
          <p:nvPr/>
        </p:nvSpPr>
        <p:spPr>
          <a:xfrm>
            <a:off x="898200" y="2040350"/>
            <a:ext cx="1379908" cy="40001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AttributeB</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_</a:t>
            </a:r>
            <a:r>
              <a:rPr lang="en-US" sz="1050" kern="0" dirty="0" err="1">
                <a:ea typeface="Arial Unicode MS" pitchFamily="34" charset="-128"/>
                <a:cs typeface="Arial Unicode MS" pitchFamily="34" charset="-128"/>
              </a:rPr>
              <a:t>VIEW_A.AttributeA</a:t>
            </a:r>
            <a:endParaRPr lang="en-US" sz="1050" kern="0" dirty="0">
              <a:ea typeface="Arial Unicode MS" pitchFamily="34" charset="-128"/>
              <a:cs typeface="Arial Unicode MS" pitchFamily="34" charset="-128"/>
            </a:endParaRPr>
          </a:p>
        </p:txBody>
      </p:sp>
      <p:sp>
        <p:nvSpPr>
          <p:cNvPr id="75" name="Rectangle 74"/>
          <p:cNvSpPr/>
          <p:nvPr/>
        </p:nvSpPr>
        <p:spPr bwMode="gray">
          <a:xfrm>
            <a:off x="898199" y="3003051"/>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76" name="Straight Connector 75"/>
          <p:cNvCxnSpPr/>
          <p:nvPr/>
        </p:nvCxnSpPr>
        <p:spPr>
          <a:xfrm>
            <a:off x="898199" y="3296280"/>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98199" y="3063418"/>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b="1" kern="0" dirty="0">
                <a:ea typeface="Arial Unicode MS" pitchFamily="34" charset="-128"/>
                <a:cs typeface="Arial Unicode MS" pitchFamily="34" charset="-128"/>
              </a:rPr>
              <a:t>VIEW_C</a:t>
            </a:r>
          </a:p>
        </p:txBody>
      </p:sp>
      <p:sp>
        <p:nvSpPr>
          <p:cNvPr id="78" name="TextBox 77"/>
          <p:cNvSpPr txBox="1"/>
          <p:nvPr/>
        </p:nvSpPr>
        <p:spPr>
          <a:xfrm>
            <a:off x="898198" y="3330776"/>
            <a:ext cx="1379908" cy="40001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AttributeB</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Association: _VIEW_A</a:t>
            </a:r>
          </a:p>
        </p:txBody>
      </p:sp>
      <p:sp>
        <p:nvSpPr>
          <p:cNvPr id="79" name="Rectangle 78"/>
          <p:cNvSpPr/>
          <p:nvPr/>
        </p:nvSpPr>
        <p:spPr bwMode="gray">
          <a:xfrm>
            <a:off x="898202" y="4299817"/>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80" name="Straight Connector 79"/>
          <p:cNvCxnSpPr/>
          <p:nvPr/>
        </p:nvCxnSpPr>
        <p:spPr>
          <a:xfrm>
            <a:off x="898202" y="4593046"/>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98202" y="4360184"/>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b="1" kern="0" dirty="0">
                <a:ea typeface="Arial Unicode MS" pitchFamily="34" charset="-128"/>
                <a:cs typeface="Arial Unicode MS" pitchFamily="34" charset="-128"/>
              </a:rPr>
              <a:t>VIEW_B</a:t>
            </a:r>
          </a:p>
        </p:txBody>
      </p:sp>
      <p:sp>
        <p:nvSpPr>
          <p:cNvPr id="82" name="TextBox 81"/>
          <p:cNvSpPr txBox="1"/>
          <p:nvPr/>
        </p:nvSpPr>
        <p:spPr>
          <a:xfrm>
            <a:off x="898201" y="4627544"/>
            <a:ext cx="1379908" cy="16154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AttributeB</a:t>
            </a:r>
            <a:endParaRPr lang="en-US" sz="1050" kern="0" dirty="0">
              <a:ea typeface="Arial Unicode MS" pitchFamily="34" charset="-128"/>
              <a:cs typeface="Arial Unicode MS" pitchFamily="34" charset="-128"/>
            </a:endParaRPr>
          </a:p>
        </p:txBody>
      </p:sp>
      <p:sp>
        <p:nvSpPr>
          <p:cNvPr id="83" name="Rectangle 82"/>
          <p:cNvSpPr/>
          <p:nvPr/>
        </p:nvSpPr>
        <p:spPr bwMode="gray">
          <a:xfrm>
            <a:off x="898198" y="5509203"/>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84" name="Straight Connector 83"/>
          <p:cNvCxnSpPr/>
          <p:nvPr/>
        </p:nvCxnSpPr>
        <p:spPr>
          <a:xfrm>
            <a:off x="898198" y="5802432"/>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98198" y="5569570"/>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b="1" kern="0" dirty="0">
                <a:ea typeface="Arial Unicode MS" pitchFamily="34" charset="-128"/>
                <a:cs typeface="Arial Unicode MS" pitchFamily="34" charset="-128"/>
              </a:rPr>
              <a:t>VIEW_A</a:t>
            </a:r>
          </a:p>
        </p:txBody>
      </p:sp>
      <p:sp>
        <p:nvSpPr>
          <p:cNvPr id="86" name="TextBox 85"/>
          <p:cNvSpPr txBox="1"/>
          <p:nvPr/>
        </p:nvSpPr>
        <p:spPr>
          <a:xfrm>
            <a:off x="898197" y="5836930"/>
            <a:ext cx="1379908" cy="16154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AttributeA</a:t>
            </a:r>
            <a:endParaRPr lang="en-US" sz="1050" kern="0" dirty="0">
              <a:ea typeface="Arial Unicode MS" pitchFamily="34" charset="-128"/>
              <a:cs typeface="Arial Unicode MS" pitchFamily="34" charset="-128"/>
            </a:endParaRPr>
          </a:p>
        </p:txBody>
      </p:sp>
      <p:cxnSp>
        <p:nvCxnSpPr>
          <p:cNvPr id="87" name="Straight Arrow Connector 86"/>
          <p:cNvCxnSpPr>
            <a:stCxn id="71" idx="2"/>
            <a:endCxn id="75" idx="0"/>
          </p:cNvCxnSpPr>
          <p:nvPr/>
        </p:nvCxnSpPr>
        <p:spPr>
          <a:xfrm flipH="1">
            <a:off x="1588152" y="2497447"/>
            <a:ext cx="2" cy="50560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2"/>
            <a:endCxn id="79" idx="0"/>
          </p:cNvCxnSpPr>
          <p:nvPr/>
        </p:nvCxnSpPr>
        <p:spPr>
          <a:xfrm>
            <a:off x="1588153" y="3787875"/>
            <a:ext cx="3" cy="5119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646925" y="2678602"/>
            <a:ext cx="1321132" cy="21539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&lt;&lt;select from&gt;&gt;</a:t>
            </a:r>
          </a:p>
        </p:txBody>
      </p:sp>
      <p:sp>
        <p:nvSpPr>
          <p:cNvPr id="90" name="TextBox 89"/>
          <p:cNvSpPr txBox="1"/>
          <p:nvPr/>
        </p:nvSpPr>
        <p:spPr>
          <a:xfrm>
            <a:off x="1646925" y="3968617"/>
            <a:ext cx="1471037" cy="21539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&lt;&lt;select from&gt;&gt;</a:t>
            </a:r>
          </a:p>
        </p:txBody>
      </p:sp>
      <p:sp>
        <p:nvSpPr>
          <p:cNvPr id="91" name="TextBox 90"/>
          <p:cNvSpPr txBox="1"/>
          <p:nvPr/>
        </p:nvSpPr>
        <p:spPr>
          <a:xfrm>
            <a:off x="778304" y="5189223"/>
            <a:ext cx="1604142" cy="21539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&lt;&lt;association&gt;&gt;</a:t>
            </a:r>
          </a:p>
        </p:txBody>
      </p:sp>
      <p:cxnSp>
        <p:nvCxnSpPr>
          <p:cNvPr id="92" name="Connector: Elbow 9"/>
          <p:cNvCxnSpPr>
            <a:stCxn id="78" idx="1"/>
            <a:endCxn id="85" idx="1"/>
          </p:cNvCxnSpPr>
          <p:nvPr/>
        </p:nvCxnSpPr>
        <p:spPr>
          <a:xfrm rot="10800000" flipV="1">
            <a:off x="898197" y="3530785"/>
            <a:ext cx="12697" cy="2146482"/>
          </a:xfrm>
          <a:prstGeom prst="bentConnector3">
            <a:avLst>
              <a:gd name="adj1" fmla="val 180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bwMode="gray">
          <a:xfrm>
            <a:off x="4769802" y="1712625"/>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cxnSp>
        <p:nvCxnSpPr>
          <p:cNvPr id="94" name="Straight Connector 93"/>
          <p:cNvCxnSpPr/>
          <p:nvPr/>
        </p:nvCxnSpPr>
        <p:spPr>
          <a:xfrm>
            <a:off x="4769802" y="2005853"/>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769802" y="1772991"/>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ROLE_D</a:t>
            </a:r>
          </a:p>
        </p:txBody>
      </p:sp>
      <p:sp>
        <p:nvSpPr>
          <p:cNvPr id="96" name="TextBox 95"/>
          <p:cNvSpPr txBox="1"/>
          <p:nvPr/>
        </p:nvSpPr>
        <p:spPr>
          <a:xfrm>
            <a:off x="4769798" y="2040349"/>
            <a:ext cx="1379908" cy="446173"/>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grant select on</a:t>
            </a:r>
          </a:p>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VIEW_D …</a:t>
            </a:r>
          </a:p>
        </p:txBody>
      </p:sp>
      <p:sp>
        <p:nvSpPr>
          <p:cNvPr id="97" name="Rectangle 96"/>
          <p:cNvSpPr/>
          <p:nvPr/>
        </p:nvSpPr>
        <p:spPr bwMode="gray">
          <a:xfrm>
            <a:off x="4769800" y="3003051"/>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cxnSp>
        <p:nvCxnSpPr>
          <p:cNvPr id="98" name="Straight Connector 97"/>
          <p:cNvCxnSpPr/>
          <p:nvPr/>
        </p:nvCxnSpPr>
        <p:spPr>
          <a:xfrm>
            <a:off x="4769800" y="3296280"/>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769800" y="3063418"/>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b="1" kern="0" dirty="0">
                <a:ea typeface="Arial Unicode MS" pitchFamily="34" charset="-128"/>
                <a:cs typeface="Arial Unicode MS" pitchFamily="34" charset="-128"/>
              </a:rPr>
              <a:t>ROLE_C</a:t>
            </a:r>
          </a:p>
        </p:txBody>
      </p:sp>
      <p:sp>
        <p:nvSpPr>
          <p:cNvPr id="100" name="TextBox 99"/>
          <p:cNvSpPr txBox="1"/>
          <p:nvPr/>
        </p:nvSpPr>
        <p:spPr>
          <a:xfrm>
            <a:off x="4769799" y="3330776"/>
            <a:ext cx="1379908" cy="446173"/>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grant select on</a:t>
            </a:r>
          </a:p>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VIEW_C …</a:t>
            </a:r>
          </a:p>
        </p:txBody>
      </p:sp>
      <p:sp>
        <p:nvSpPr>
          <p:cNvPr id="101" name="Rectangle 100"/>
          <p:cNvSpPr/>
          <p:nvPr/>
        </p:nvSpPr>
        <p:spPr bwMode="gray">
          <a:xfrm>
            <a:off x="4769803" y="4299817"/>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cxnSp>
        <p:nvCxnSpPr>
          <p:cNvPr id="102" name="Straight Connector 101"/>
          <p:cNvCxnSpPr/>
          <p:nvPr/>
        </p:nvCxnSpPr>
        <p:spPr>
          <a:xfrm>
            <a:off x="4769803" y="4593046"/>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769803" y="4360184"/>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b="1" kern="0" dirty="0">
                <a:ea typeface="Arial Unicode MS" pitchFamily="34" charset="-128"/>
                <a:cs typeface="Arial Unicode MS" pitchFamily="34" charset="-128"/>
              </a:rPr>
              <a:t>ROLE_B</a:t>
            </a:r>
          </a:p>
        </p:txBody>
      </p:sp>
      <p:sp>
        <p:nvSpPr>
          <p:cNvPr id="104" name="TextBox 103"/>
          <p:cNvSpPr txBox="1"/>
          <p:nvPr/>
        </p:nvSpPr>
        <p:spPr>
          <a:xfrm>
            <a:off x="4769802" y="4627543"/>
            <a:ext cx="1379908" cy="707722"/>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 grant select on</a:t>
            </a:r>
          </a:p>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VIEW_B …</a:t>
            </a:r>
          </a:p>
          <a:p>
            <a:pPr algn="ctr" fontAlgn="base">
              <a:spcBef>
                <a:spcPts val="600"/>
              </a:spcBef>
              <a:spcAft>
                <a:spcPct val="0"/>
              </a:spcAft>
              <a:buClr>
                <a:srgbClr val="F0AB00"/>
              </a:buClr>
              <a:buSzPct val="80000"/>
            </a:pPr>
            <a:endParaRPr lang="en-US" sz="1200" kern="0" dirty="0">
              <a:ea typeface="Arial Unicode MS" pitchFamily="34" charset="-128"/>
              <a:cs typeface="Arial Unicode MS" pitchFamily="34" charset="-128"/>
            </a:endParaRPr>
          </a:p>
        </p:txBody>
      </p:sp>
      <p:sp>
        <p:nvSpPr>
          <p:cNvPr id="105" name="Rectangle 104"/>
          <p:cNvSpPr/>
          <p:nvPr/>
        </p:nvSpPr>
        <p:spPr bwMode="gray">
          <a:xfrm>
            <a:off x="4769799" y="5509203"/>
            <a:ext cx="1379908" cy="784823"/>
          </a:xfrm>
          <a:prstGeom prst="rect">
            <a:avLst/>
          </a:prstGeom>
          <a:solidFill>
            <a:schemeClr val="tx2">
              <a:lumMod val="20000"/>
              <a:lumOff val="80000"/>
            </a:schemeClr>
          </a:solidFill>
          <a:ln w="3175"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cxnSp>
        <p:nvCxnSpPr>
          <p:cNvPr id="106" name="Straight Connector 105"/>
          <p:cNvCxnSpPr/>
          <p:nvPr/>
        </p:nvCxnSpPr>
        <p:spPr>
          <a:xfrm>
            <a:off x="4769799" y="5802432"/>
            <a:ext cx="13799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769799" y="5569570"/>
            <a:ext cx="1379908" cy="21539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b="1" kern="0" dirty="0">
                <a:ea typeface="Arial Unicode MS" pitchFamily="34" charset="-128"/>
                <a:cs typeface="Arial Unicode MS" pitchFamily="34" charset="-128"/>
              </a:rPr>
              <a:t>ROLE_A</a:t>
            </a:r>
          </a:p>
        </p:txBody>
      </p:sp>
      <p:sp>
        <p:nvSpPr>
          <p:cNvPr id="108" name="TextBox 107"/>
          <p:cNvSpPr txBox="1"/>
          <p:nvPr/>
        </p:nvSpPr>
        <p:spPr>
          <a:xfrm>
            <a:off x="4769798" y="5836928"/>
            <a:ext cx="1379908" cy="446173"/>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grant select on</a:t>
            </a:r>
          </a:p>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VIEW_A …</a:t>
            </a:r>
          </a:p>
        </p:txBody>
      </p:sp>
      <p:cxnSp>
        <p:nvCxnSpPr>
          <p:cNvPr id="109" name="Straight Arrow Connector 108"/>
          <p:cNvCxnSpPr>
            <a:stCxn id="95" idx="1"/>
            <a:endCxn id="73" idx="3"/>
          </p:cNvCxnSpPr>
          <p:nvPr/>
        </p:nvCxnSpPr>
        <p:spPr>
          <a:xfrm flipH="1">
            <a:off x="2278107" y="1880688"/>
            <a:ext cx="2491693"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9" idx="1"/>
            <a:endCxn id="77" idx="3"/>
          </p:cNvCxnSpPr>
          <p:nvPr/>
        </p:nvCxnSpPr>
        <p:spPr>
          <a:xfrm flipH="1">
            <a:off x="2278105" y="3171115"/>
            <a:ext cx="2491693"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3" idx="1"/>
            <a:endCxn id="81" idx="3"/>
          </p:cNvCxnSpPr>
          <p:nvPr/>
        </p:nvCxnSpPr>
        <p:spPr>
          <a:xfrm flipH="1">
            <a:off x="2278108" y="4467881"/>
            <a:ext cx="2491693"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7" idx="1"/>
            <a:endCxn id="85" idx="3"/>
          </p:cNvCxnSpPr>
          <p:nvPr/>
        </p:nvCxnSpPr>
        <p:spPr>
          <a:xfrm flipH="1">
            <a:off x="2278104" y="5677267"/>
            <a:ext cx="2491693"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bwMode="gray">
          <a:xfrm>
            <a:off x="7493008" y="1606229"/>
            <a:ext cx="4263104" cy="1030091"/>
          </a:xfrm>
          <a:prstGeom prst="rect">
            <a:avLst/>
          </a:prstGeom>
          <a:solidFill>
            <a:schemeClr val="tx2">
              <a:lumMod val="20000"/>
              <a:lumOff val="80000"/>
            </a:schemeClr>
          </a:solidFill>
          <a:ln w="3175" algn="ctr">
            <a:noFill/>
            <a:miter lim="800000"/>
            <a:headEnd/>
            <a:tailEnd/>
          </a:ln>
        </p:spPr>
        <p:txBody>
          <a:bodyPr lIns="89979" tIns="71983" rIns="89979" bIns="71983" rtlCol="0" anchor="ctr"/>
          <a:lstStyle/>
          <a:p>
            <a:pPr defTabSz="914217" fontAlgn="base">
              <a:spcBef>
                <a:spcPct val="50000"/>
              </a:spcBef>
              <a:spcAft>
                <a:spcPct val="0"/>
              </a:spcAft>
              <a:buClr>
                <a:srgbClr val="F0AB00"/>
              </a:buClr>
              <a:buSzPct val="80000"/>
            </a:pPr>
            <a:r>
              <a:rPr lang="en-US" sz="1400" b="1" kern="0" dirty="0">
                <a:solidFill>
                  <a:schemeClr val="accent6"/>
                </a:solidFill>
                <a:latin typeface="Consolas" panose="020B0609020204030204" pitchFamily="49" charset="0"/>
                <a:ea typeface="Arial Unicode MS" pitchFamily="34" charset="-128"/>
                <a:cs typeface="Courier New" panose="02070309020205020404" pitchFamily="49" charset="0"/>
              </a:rPr>
              <a:t>SELECT 	</a:t>
            </a:r>
            <a:r>
              <a:rPr lang="en-US" sz="1400" kern="0" dirty="0" err="1">
                <a:latin typeface="Consolas" panose="020B0609020204030204" pitchFamily="49" charset="0"/>
                <a:ea typeface="Arial Unicode MS" pitchFamily="34" charset="-128"/>
                <a:cs typeface="Courier New" panose="02070309020205020404" pitchFamily="49" charset="0"/>
              </a:rPr>
              <a:t>AttributeB</a:t>
            </a:r>
            <a:r>
              <a:rPr lang="en-US" sz="1400" kern="0" dirty="0">
                <a:latin typeface="Consolas" panose="020B0609020204030204" pitchFamily="49" charset="0"/>
                <a:ea typeface="Arial Unicode MS" pitchFamily="34" charset="-128"/>
                <a:cs typeface="Courier New" panose="02070309020205020404" pitchFamily="49" charset="0"/>
              </a:rPr>
              <a:t>,</a:t>
            </a:r>
          </a:p>
          <a:p>
            <a:pPr defTabSz="914217" fontAlgn="base">
              <a:spcBef>
                <a:spcPct val="50000"/>
              </a:spcBef>
              <a:spcAft>
                <a:spcPct val="0"/>
              </a:spcAft>
              <a:buClr>
                <a:srgbClr val="F0AB00"/>
              </a:buClr>
              <a:buSzPct val="80000"/>
            </a:pPr>
            <a:r>
              <a:rPr lang="en-US" sz="1400" kern="0" dirty="0">
                <a:latin typeface="Consolas" panose="020B0609020204030204" pitchFamily="49" charset="0"/>
                <a:ea typeface="Arial Unicode MS" pitchFamily="34" charset="-128"/>
                <a:cs typeface="Courier New" panose="02070309020205020404" pitchFamily="49" charset="0"/>
              </a:rPr>
              <a:t>	</a:t>
            </a:r>
            <a:r>
              <a:rPr lang="en-US" sz="1400" kern="0" dirty="0" err="1">
                <a:latin typeface="Consolas" panose="020B0609020204030204" pitchFamily="49" charset="0"/>
                <a:ea typeface="Arial Unicode MS" pitchFamily="34" charset="-128"/>
                <a:cs typeface="Courier New" panose="02070309020205020404" pitchFamily="49" charset="0"/>
              </a:rPr>
              <a:t>AttributeA</a:t>
            </a:r>
            <a:r>
              <a:rPr lang="en-US" sz="1400" kern="0" dirty="0">
                <a:latin typeface="Consolas" panose="020B0609020204030204" pitchFamily="49" charset="0"/>
                <a:ea typeface="Arial Unicode MS" pitchFamily="34" charset="-128"/>
                <a:cs typeface="Courier New" panose="02070309020205020404" pitchFamily="49" charset="0"/>
              </a:rPr>
              <a:t> </a:t>
            </a:r>
          </a:p>
          <a:p>
            <a:pPr defTabSz="914217" fontAlgn="base">
              <a:spcBef>
                <a:spcPct val="50000"/>
              </a:spcBef>
              <a:spcAft>
                <a:spcPct val="0"/>
              </a:spcAft>
              <a:buClr>
                <a:srgbClr val="F0AB00"/>
              </a:buClr>
              <a:buSzPct val="80000"/>
            </a:pPr>
            <a:r>
              <a:rPr lang="en-US" sz="1400" b="1" kern="0" dirty="0">
                <a:solidFill>
                  <a:schemeClr val="accent6"/>
                </a:solidFill>
                <a:latin typeface="Consolas" panose="020B0609020204030204" pitchFamily="49" charset="0"/>
                <a:ea typeface="Arial Unicode MS" pitchFamily="34" charset="-128"/>
                <a:cs typeface="Courier New" panose="02070309020205020404" pitchFamily="49" charset="0"/>
              </a:rPr>
              <a:t>   FROM</a:t>
            </a:r>
            <a:r>
              <a:rPr lang="en-US" sz="1400" kern="0" dirty="0">
                <a:latin typeface="Consolas" panose="020B0609020204030204" pitchFamily="49" charset="0"/>
                <a:ea typeface="Arial Unicode MS" pitchFamily="34" charset="-128"/>
                <a:cs typeface="Courier New" panose="02070309020205020404" pitchFamily="49" charset="0"/>
              </a:rPr>
              <a:t>	VIEW_D</a:t>
            </a:r>
          </a:p>
        </p:txBody>
      </p:sp>
      <p:sp>
        <p:nvSpPr>
          <p:cNvPr id="114" name="Rectangle 113"/>
          <p:cNvSpPr/>
          <p:nvPr/>
        </p:nvSpPr>
        <p:spPr bwMode="gray">
          <a:xfrm>
            <a:off x="7493008" y="2745228"/>
            <a:ext cx="4263104" cy="1332280"/>
          </a:xfrm>
          <a:prstGeom prst="rect">
            <a:avLst/>
          </a:prstGeom>
          <a:solidFill>
            <a:schemeClr val="tx2">
              <a:lumMod val="20000"/>
              <a:lumOff val="80000"/>
            </a:schemeClr>
          </a:solidFill>
          <a:ln w="3175" algn="ctr">
            <a:noFill/>
            <a:miter lim="800000"/>
            <a:headEnd/>
            <a:tailEnd/>
          </a:ln>
        </p:spPr>
        <p:txBody>
          <a:bodyPr lIns="89979" tIns="71983" rIns="89979" bIns="71983" rtlCol="0" anchor="ctr"/>
          <a:lstStyle/>
          <a:p>
            <a:pPr defTabSz="914217" fontAlgn="base">
              <a:spcBef>
                <a:spcPct val="50000"/>
              </a:spcBef>
              <a:spcAft>
                <a:spcPct val="0"/>
              </a:spcAft>
              <a:buClr>
                <a:srgbClr val="F0AB00"/>
              </a:buClr>
              <a:buSzPct val="80000"/>
            </a:pPr>
            <a:r>
              <a:rPr lang="en-US" sz="1400" b="1" kern="0" dirty="0">
                <a:solidFill>
                  <a:schemeClr val="accent6"/>
                </a:solidFill>
                <a:latin typeface="Consolas" panose="020B0609020204030204" pitchFamily="49" charset="0"/>
                <a:ea typeface="Arial Unicode MS" pitchFamily="34" charset="-128"/>
                <a:cs typeface="Courier New" panose="02070309020205020404" pitchFamily="49" charset="0"/>
              </a:rPr>
              <a:t>SELECT</a:t>
            </a:r>
            <a:r>
              <a:rPr lang="en-US" sz="1400" kern="0" dirty="0">
                <a:latin typeface="Consolas" panose="020B0609020204030204" pitchFamily="49" charset="0"/>
                <a:ea typeface="Arial Unicode MS" pitchFamily="34" charset="-128"/>
                <a:cs typeface="Courier New" panose="02070309020205020404" pitchFamily="49" charset="0"/>
              </a:rPr>
              <a:t> 	</a:t>
            </a:r>
            <a:r>
              <a:rPr lang="en-US" sz="1400" kern="0" dirty="0" err="1">
                <a:latin typeface="Consolas" panose="020B0609020204030204" pitchFamily="49" charset="0"/>
                <a:ea typeface="Arial Unicode MS" pitchFamily="34" charset="-128"/>
                <a:cs typeface="Courier New" panose="02070309020205020404" pitchFamily="49" charset="0"/>
              </a:rPr>
              <a:t>AttributeB</a:t>
            </a:r>
            <a:r>
              <a:rPr lang="en-US" sz="1400" kern="0" dirty="0">
                <a:latin typeface="Consolas" panose="020B0609020204030204" pitchFamily="49" charset="0"/>
                <a:ea typeface="Arial Unicode MS" pitchFamily="34" charset="-128"/>
                <a:cs typeface="Courier New" panose="02070309020205020404" pitchFamily="49" charset="0"/>
              </a:rPr>
              <a:t>, </a:t>
            </a:r>
          </a:p>
          <a:p>
            <a:pPr defTabSz="914217" fontAlgn="base">
              <a:spcBef>
                <a:spcPct val="50000"/>
              </a:spcBef>
              <a:spcAft>
                <a:spcPct val="0"/>
              </a:spcAft>
              <a:buClr>
                <a:srgbClr val="F0AB00"/>
              </a:buClr>
              <a:buSzPct val="80000"/>
            </a:pPr>
            <a:r>
              <a:rPr lang="en-US" sz="1400" kern="0" dirty="0">
                <a:latin typeface="Consolas" panose="020B0609020204030204" pitchFamily="49" charset="0"/>
                <a:ea typeface="Arial Unicode MS" pitchFamily="34" charset="-128"/>
                <a:cs typeface="Courier New" panose="02070309020205020404" pitchFamily="49" charset="0"/>
              </a:rPr>
              <a:t>       	_</a:t>
            </a:r>
            <a:r>
              <a:rPr lang="en-US" sz="1400" kern="0" dirty="0" err="1">
                <a:latin typeface="Consolas" panose="020B0609020204030204" pitchFamily="49" charset="0"/>
                <a:ea typeface="Arial Unicode MS" pitchFamily="34" charset="-128"/>
                <a:cs typeface="Courier New" panose="02070309020205020404" pitchFamily="49" charset="0"/>
              </a:rPr>
              <a:t>VIEW_A.AttributeA</a:t>
            </a:r>
            <a:r>
              <a:rPr lang="en-US" sz="1400" kern="0" dirty="0">
                <a:latin typeface="Consolas" panose="020B0609020204030204" pitchFamily="49" charset="0"/>
                <a:ea typeface="Arial Unicode MS" pitchFamily="34" charset="-128"/>
                <a:cs typeface="Courier New" panose="02070309020205020404" pitchFamily="49" charset="0"/>
              </a:rPr>
              <a:t> </a:t>
            </a:r>
          </a:p>
          <a:p>
            <a:pPr defTabSz="914217" fontAlgn="base">
              <a:spcBef>
                <a:spcPct val="50000"/>
              </a:spcBef>
              <a:spcAft>
                <a:spcPct val="0"/>
              </a:spcAft>
              <a:buClr>
                <a:srgbClr val="F0AB00"/>
              </a:buClr>
              <a:buSzPct val="80000"/>
            </a:pPr>
            <a:r>
              <a:rPr lang="en-US" sz="1400" kern="0" dirty="0">
                <a:latin typeface="Consolas" panose="020B0609020204030204" pitchFamily="49" charset="0"/>
                <a:ea typeface="Arial Unicode MS" pitchFamily="34" charset="-128"/>
                <a:cs typeface="Courier New" panose="02070309020205020404" pitchFamily="49" charset="0"/>
              </a:rPr>
              <a:t>   </a:t>
            </a:r>
            <a:r>
              <a:rPr lang="en-US" sz="1400" b="1" kern="0" dirty="0">
                <a:solidFill>
                  <a:schemeClr val="accent6"/>
                </a:solidFill>
                <a:latin typeface="Consolas" panose="020B0609020204030204" pitchFamily="49" charset="0"/>
                <a:ea typeface="Arial Unicode MS" pitchFamily="34" charset="-128"/>
                <a:cs typeface="Courier New" panose="02070309020205020404" pitchFamily="49" charset="0"/>
              </a:rPr>
              <a:t>FROM</a:t>
            </a:r>
            <a:r>
              <a:rPr lang="en-US" sz="1400" kern="0" dirty="0">
                <a:latin typeface="Consolas" panose="020B0609020204030204" pitchFamily="49" charset="0"/>
                <a:ea typeface="Arial Unicode MS" pitchFamily="34" charset="-128"/>
                <a:cs typeface="Courier New" panose="02070309020205020404" pitchFamily="49" charset="0"/>
              </a:rPr>
              <a:t> 	VIEW_C</a:t>
            </a:r>
          </a:p>
        </p:txBody>
      </p:sp>
      <p:sp>
        <p:nvSpPr>
          <p:cNvPr id="115" name="Rectangle 114"/>
          <p:cNvSpPr/>
          <p:nvPr/>
        </p:nvSpPr>
        <p:spPr bwMode="gray">
          <a:xfrm>
            <a:off x="7493008" y="4237860"/>
            <a:ext cx="4263104" cy="928194"/>
          </a:xfrm>
          <a:prstGeom prst="rect">
            <a:avLst/>
          </a:prstGeom>
          <a:solidFill>
            <a:schemeClr val="tx2">
              <a:lumMod val="20000"/>
              <a:lumOff val="80000"/>
            </a:schemeClr>
          </a:solidFill>
          <a:ln w="3175" algn="ctr">
            <a:noFill/>
            <a:miter lim="800000"/>
            <a:headEnd/>
            <a:tailEnd/>
          </a:ln>
        </p:spPr>
        <p:txBody>
          <a:bodyPr lIns="89979" tIns="71983" rIns="89979" bIns="71983" rtlCol="0" anchor="ctr"/>
          <a:lstStyle/>
          <a:p>
            <a:pPr defTabSz="914217" fontAlgn="base">
              <a:spcBef>
                <a:spcPct val="50000"/>
              </a:spcBef>
              <a:spcAft>
                <a:spcPct val="0"/>
              </a:spcAft>
              <a:buClr>
                <a:srgbClr val="F0AB00"/>
              </a:buClr>
              <a:buSzPct val="80000"/>
            </a:pPr>
            <a:r>
              <a:rPr lang="en-US" sz="1400" b="1" kern="0" dirty="0">
                <a:solidFill>
                  <a:schemeClr val="accent6"/>
                </a:solidFill>
                <a:latin typeface="Consolas" panose="020B0609020204030204" pitchFamily="49" charset="0"/>
                <a:ea typeface="Arial Unicode MS" pitchFamily="34" charset="-128"/>
                <a:cs typeface="Courier New" panose="02070309020205020404" pitchFamily="49" charset="0"/>
              </a:rPr>
              <a:t>SELECT </a:t>
            </a:r>
            <a:r>
              <a:rPr lang="en-US" sz="1400" kern="0" dirty="0" err="1">
                <a:latin typeface="Consolas" panose="020B0609020204030204" pitchFamily="49" charset="0"/>
                <a:ea typeface="Arial Unicode MS" pitchFamily="34" charset="-128"/>
                <a:cs typeface="Courier New" panose="02070309020205020404" pitchFamily="49" charset="0"/>
              </a:rPr>
              <a:t>AttributeB</a:t>
            </a:r>
            <a:endParaRPr lang="en-US" sz="1400" kern="0" dirty="0">
              <a:latin typeface="Consolas" panose="020B0609020204030204" pitchFamily="49" charset="0"/>
              <a:ea typeface="Arial Unicode MS" pitchFamily="34" charset="-128"/>
              <a:cs typeface="Courier New" panose="02070309020205020404" pitchFamily="49" charset="0"/>
            </a:endParaRPr>
          </a:p>
          <a:p>
            <a:pPr defTabSz="914217" fontAlgn="base">
              <a:spcBef>
                <a:spcPct val="50000"/>
              </a:spcBef>
              <a:spcAft>
                <a:spcPct val="0"/>
              </a:spcAft>
              <a:buClr>
                <a:srgbClr val="F0AB00"/>
              </a:buClr>
              <a:buSzPct val="80000"/>
            </a:pPr>
            <a:r>
              <a:rPr lang="en-US" sz="1400" kern="0" dirty="0">
                <a:latin typeface="Consolas" panose="020B0609020204030204" pitchFamily="49" charset="0"/>
                <a:ea typeface="Arial Unicode MS" pitchFamily="34" charset="-128"/>
                <a:cs typeface="Courier New" panose="02070309020205020404" pitchFamily="49" charset="0"/>
              </a:rPr>
              <a:t>   </a:t>
            </a:r>
            <a:r>
              <a:rPr lang="en-US" sz="1400" b="1" kern="0" dirty="0">
                <a:solidFill>
                  <a:schemeClr val="accent6"/>
                </a:solidFill>
                <a:latin typeface="Consolas" panose="020B0609020204030204" pitchFamily="49" charset="0"/>
                <a:ea typeface="Arial Unicode MS" pitchFamily="34" charset="-128"/>
                <a:cs typeface="Courier New" panose="02070309020205020404" pitchFamily="49" charset="0"/>
              </a:rPr>
              <a:t>FROM </a:t>
            </a:r>
            <a:r>
              <a:rPr lang="en-US" sz="1400" kern="0" dirty="0">
                <a:latin typeface="Consolas" panose="020B0609020204030204" pitchFamily="49" charset="0"/>
                <a:ea typeface="Arial Unicode MS" pitchFamily="34" charset="-128"/>
                <a:cs typeface="Courier New" panose="02070309020205020404" pitchFamily="49" charset="0"/>
              </a:rPr>
              <a:t>VIEW_B</a:t>
            </a:r>
          </a:p>
        </p:txBody>
      </p:sp>
      <p:sp>
        <p:nvSpPr>
          <p:cNvPr id="116" name="Rectangle 115"/>
          <p:cNvSpPr/>
          <p:nvPr/>
        </p:nvSpPr>
        <p:spPr>
          <a:xfrm>
            <a:off x="9940009" y="2005855"/>
            <a:ext cx="1816103" cy="307706"/>
          </a:xfrm>
          <a:prstGeom prst="rect">
            <a:avLst/>
          </a:prstGeom>
        </p:spPr>
        <p:txBody>
          <a:bodyPr wrap="none">
            <a:spAutoFit/>
          </a:bodyPr>
          <a:lstStyle/>
          <a:p>
            <a:pPr defTabSz="914217" fontAlgn="base">
              <a:spcBef>
                <a:spcPct val="50000"/>
              </a:spcBef>
              <a:spcAft>
                <a:spcPct val="0"/>
              </a:spcAft>
              <a:buClr>
                <a:srgbClr val="F0AB00"/>
              </a:buClr>
              <a:buSzPct val="80000"/>
            </a:pPr>
            <a:r>
              <a:rPr lang="en-US" sz="1400" b="1" kern="0" dirty="0">
                <a:latin typeface="+mj-lt"/>
                <a:ea typeface="Arial Unicode MS" pitchFamily="34" charset="-128"/>
                <a:cs typeface="Arial Unicode MS" pitchFamily="34" charset="-128"/>
              </a:rPr>
              <a:t>Effective: ROLE_D </a:t>
            </a:r>
          </a:p>
        </p:txBody>
      </p:sp>
      <p:sp>
        <p:nvSpPr>
          <p:cNvPr id="117" name="Rectangle 116"/>
          <p:cNvSpPr/>
          <p:nvPr/>
        </p:nvSpPr>
        <p:spPr>
          <a:xfrm>
            <a:off x="10675128" y="2934426"/>
            <a:ext cx="1008516" cy="953886"/>
          </a:xfrm>
          <a:prstGeom prst="rect">
            <a:avLst/>
          </a:prstGeom>
        </p:spPr>
        <p:txBody>
          <a:bodyPr wrap="square">
            <a:spAutoFit/>
          </a:bodyPr>
          <a:lstStyle/>
          <a:p>
            <a:pPr defTabSz="914217" fontAlgn="base">
              <a:spcBef>
                <a:spcPct val="50000"/>
              </a:spcBef>
              <a:spcAft>
                <a:spcPct val="0"/>
              </a:spcAft>
              <a:buClr>
                <a:srgbClr val="F0AB00"/>
              </a:buClr>
              <a:buSzPct val="80000"/>
            </a:pPr>
            <a:r>
              <a:rPr lang="en-US" sz="1400" b="1" kern="0" dirty="0">
                <a:latin typeface="+mn-lt"/>
                <a:ea typeface="Arial Unicode MS" pitchFamily="34" charset="-128"/>
                <a:cs typeface="Arial Unicode MS" pitchFamily="34" charset="-128"/>
              </a:rPr>
              <a:t>Effective: </a:t>
            </a:r>
            <a:r>
              <a:rPr lang="en-US" sz="1400" b="1" kern="0">
                <a:latin typeface="+mn-lt"/>
                <a:ea typeface="Arial Unicode MS" pitchFamily="34" charset="-128"/>
                <a:cs typeface="Arial Unicode MS" pitchFamily="34" charset="-128"/>
              </a:rPr>
              <a:t>ROLE_A resp. ROLE_C</a:t>
            </a:r>
            <a:endParaRPr lang="en-US" sz="1400" b="1" kern="0" dirty="0">
              <a:latin typeface="+mn-lt"/>
              <a:ea typeface="Arial Unicode MS" pitchFamily="34" charset="-128"/>
              <a:cs typeface="Arial Unicode MS" pitchFamily="34" charset="-128"/>
            </a:endParaRPr>
          </a:p>
        </p:txBody>
      </p:sp>
      <p:sp>
        <p:nvSpPr>
          <p:cNvPr id="118" name="Rectangle 117"/>
          <p:cNvSpPr/>
          <p:nvPr/>
        </p:nvSpPr>
        <p:spPr>
          <a:xfrm>
            <a:off x="9917221" y="4538375"/>
            <a:ext cx="1766421" cy="307706"/>
          </a:xfrm>
          <a:prstGeom prst="rect">
            <a:avLst/>
          </a:prstGeom>
        </p:spPr>
        <p:txBody>
          <a:bodyPr wrap="none">
            <a:spAutoFit/>
          </a:bodyPr>
          <a:lstStyle/>
          <a:p>
            <a:pPr defTabSz="914217" fontAlgn="base">
              <a:spcBef>
                <a:spcPct val="50000"/>
              </a:spcBef>
              <a:spcAft>
                <a:spcPct val="0"/>
              </a:spcAft>
              <a:buClr>
                <a:srgbClr val="F0AB00"/>
              </a:buClr>
              <a:buSzPct val="80000"/>
            </a:pPr>
            <a:r>
              <a:rPr lang="en-US" sz="1400" b="1" kern="0" dirty="0">
                <a:latin typeface="+mj-lt"/>
                <a:ea typeface="Arial Unicode MS" pitchFamily="34" charset="-128"/>
                <a:cs typeface="Arial Unicode MS" pitchFamily="34" charset="-128"/>
              </a:rPr>
              <a:t>Effective: ROLE_B</a:t>
            </a:r>
          </a:p>
        </p:txBody>
      </p:sp>
      <p:cxnSp>
        <p:nvCxnSpPr>
          <p:cNvPr id="119" name="Straight Connector 118"/>
          <p:cNvCxnSpPr/>
          <p:nvPr/>
        </p:nvCxnSpPr>
        <p:spPr>
          <a:xfrm flipV="1">
            <a:off x="9221328" y="3711884"/>
            <a:ext cx="1517485" cy="52977"/>
          </a:xfrm>
          <a:prstGeom prst="line">
            <a:avLst/>
          </a:prstGeom>
          <a:ln w="19050">
            <a:solidFill>
              <a:schemeClr val="tx1">
                <a:lumMod val="50000"/>
                <a:lumOff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0301960" y="3296281"/>
            <a:ext cx="436853" cy="115088"/>
          </a:xfrm>
          <a:prstGeom prst="line">
            <a:avLst/>
          </a:prstGeom>
          <a:ln w="19050">
            <a:solidFill>
              <a:schemeClr val="tx1">
                <a:lumMod val="50000"/>
                <a:lumOff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8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93" grpId="0" animBg="1"/>
      <p:bldP spid="95" grpId="0"/>
      <p:bldP spid="96" grpId="0"/>
      <p:bldP spid="97" grpId="0" animBg="1"/>
      <p:bldP spid="99" grpId="0"/>
      <p:bldP spid="100" grpId="0"/>
      <p:bldP spid="101" grpId="0" animBg="1"/>
      <p:bldP spid="103" grpId="0"/>
      <p:bldP spid="104" grpId="0"/>
      <p:bldP spid="105" grpId="0" animBg="1"/>
      <p:bldP spid="107" grpId="0"/>
      <p:bldP spid="108" grpId="0"/>
      <p:bldP spid="113" grpId="0" animBg="1"/>
      <p:bldP spid="114" grpId="0" animBg="1"/>
      <p:bldP spid="115" grpId="0" animBg="1"/>
      <p:bldP spid="116" grpId="0"/>
      <p:bldP spid="117" grpId="0"/>
      <p:bldP spid="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7</a:t>
            </a:r>
            <a:endParaRPr lang="en-US" sz="8000" b="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7</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47878" y="982353"/>
            <a:ext cx="11696243" cy="4801314"/>
          </a:xfrm>
          <a:prstGeom prst="rect">
            <a:avLst/>
          </a:prstGeom>
          <a:noFill/>
        </p:spPr>
        <p:txBody>
          <a:bodyPr wrap="square" rtlCol="0">
            <a:spAutoFit/>
          </a:bodyPr>
          <a:lstStyle/>
          <a:p>
            <a:pPr marL="285750" lvl="0" indent="-285750">
              <a:buFont typeface="Arial" panose="020B0604020202020204" pitchFamily="34" charset="0"/>
              <a:buChar char="•"/>
            </a:pPr>
            <a:r>
              <a:rPr lang="en-US" i="1" dirty="0"/>
              <a:t>Create Fiori App  by CDS</a:t>
            </a:r>
          </a:p>
          <a:p>
            <a:pPr marL="285750" lvl="0" indent="-285750">
              <a:buFont typeface="Arial" panose="020B0604020202020204" pitchFamily="34" charset="0"/>
              <a:buChar char="•"/>
            </a:pPr>
            <a:r>
              <a:rPr lang="en-US" i="1" dirty="0"/>
              <a:t>Elaborating  Uses of  CDS for Analytics</a:t>
            </a:r>
          </a:p>
          <a:p>
            <a:pPr marL="285750" lvl="0" indent="-285750">
              <a:buFont typeface="Arial" panose="020B0604020202020204" pitchFamily="34" charset="0"/>
              <a:buChar char="•"/>
            </a:pPr>
            <a:r>
              <a:rPr lang="en-US" i="1" dirty="0"/>
              <a:t>Describing CDS Annotations </a:t>
            </a:r>
          </a:p>
          <a:p>
            <a:pPr marL="895243" lvl="1" indent="-285750">
              <a:buFont typeface="Wingdings" panose="05000000000000000000" pitchFamily="2" charset="2"/>
              <a:buChar char="Ø"/>
            </a:pPr>
            <a:r>
              <a:rPr lang="en-US" i="1" dirty="0"/>
              <a:t>Object Model Annotations</a:t>
            </a:r>
          </a:p>
          <a:p>
            <a:pPr marL="895243" lvl="1" indent="-285750">
              <a:buFont typeface="Wingdings" panose="05000000000000000000" pitchFamily="2" charset="2"/>
              <a:buChar char="Ø"/>
            </a:pPr>
            <a:r>
              <a:rPr lang="en-US" i="1" dirty="0"/>
              <a:t>OData Annotations</a:t>
            </a:r>
          </a:p>
          <a:p>
            <a:pPr marL="895243" lvl="1" indent="-285750">
              <a:buFont typeface="Wingdings" panose="05000000000000000000" pitchFamily="2" charset="2"/>
              <a:buChar char="Ø"/>
            </a:pPr>
            <a:r>
              <a:rPr lang="en-US" i="1" dirty="0"/>
              <a:t>Analytical Annotations</a:t>
            </a:r>
          </a:p>
          <a:p>
            <a:pPr marL="895243" lvl="1" indent="-285750">
              <a:buFont typeface="Wingdings" panose="05000000000000000000" pitchFamily="2" charset="2"/>
              <a:buChar char="Ø"/>
            </a:pPr>
            <a:r>
              <a:rPr lang="en-US" i="1" dirty="0"/>
              <a:t>End User Annotations</a:t>
            </a:r>
          </a:p>
          <a:p>
            <a:pPr marL="895243" lvl="1" indent="-285750">
              <a:buFont typeface="Wingdings" panose="05000000000000000000" pitchFamily="2" charset="2"/>
              <a:buChar char="Ø"/>
            </a:pPr>
            <a:r>
              <a:rPr lang="en-US" i="1" dirty="0"/>
              <a:t>UI Annotations</a:t>
            </a:r>
          </a:p>
          <a:p>
            <a:r>
              <a:rPr lang="en-US" dirty="0"/>
              <a:t> </a:t>
            </a:r>
          </a:p>
          <a:p>
            <a:r>
              <a:rPr lang="en-US" dirty="0"/>
              <a:t> --Break--</a:t>
            </a:r>
          </a:p>
          <a:p>
            <a:endParaRPr lang="en-US" dirty="0"/>
          </a:p>
          <a:p>
            <a:pPr marL="285750" lvl="0" indent="-285750">
              <a:buFont typeface="Arial" panose="020B0604020202020204" pitchFamily="34" charset="0"/>
              <a:buChar char="•"/>
            </a:pPr>
            <a:r>
              <a:rPr lang="en-US" i="1" dirty="0"/>
              <a:t>S/4HANA  Embedded Analytics</a:t>
            </a:r>
          </a:p>
          <a:p>
            <a:pPr marL="895243" lvl="1" indent="-285750">
              <a:buFont typeface="Wingdings" panose="05000000000000000000" pitchFamily="2" charset="2"/>
              <a:buChar char="Ø"/>
            </a:pPr>
            <a:r>
              <a:rPr lang="en-US" i="1" dirty="0"/>
              <a:t>Query Browser</a:t>
            </a:r>
          </a:p>
          <a:p>
            <a:pPr marL="895243" lvl="1" indent="-285750">
              <a:buFont typeface="Wingdings" panose="05000000000000000000" pitchFamily="2" charset="2"/>
              <a:buChar char="Ø"/>
            </a:pPr>
            <a:r>
              <a:rPr lang="en-US" i="1" dirty="0"/>
              <a:t>ALP (Analytic List Page )</a:t>
            </a:r>
          </a:p>
          <a:p>
            <a:pPr marL="895243" lvl="1" indent="-285750">
              <a:buFont typeface="Wingdings" panose="05000000000000000000" pitchFamily="2" charset="2"/>
              <a:buChar char="Ø"/>
            </a:pPr>
            <a:r>
              <a:rPr lang="en-US" i="1" dirty="0"/>
              <a:t>OVP (Overview Page </a:t>
            </a:r>
            <a:r>
              <a:rPr lang="en-US" i="1" dirty="0" smtClean="0"/>
              <a:t>)</a:t>
            </a:r>
            <a:endParaRPr lang="en-US" i="1" dirty="0"/>
          </a:p>
          <a:p>
            <a:pPr marL="285750" lvl="0" indent="-285750">
              <a:buFont typeface="Arial" panose="020B0604020202020204" pitchFamily="34" charset="0"/>
              <a:buChar char="•"/>
            </a:pPr>
            <a:r>
              <a:rPr lang="en-US" i="1" dirty="0"/>
              <a:t>Making CDS DCL ( Authorization and Secure Programming ) </a:t>
            </a:r>
          </a:p>
          <a:p>
            <a:pPr marL="285750" lvl="0" indent="-285750">
              <a:buFont typeface="Arial" panose="020B0604020202020204" pitchFamily="34" charset="0"/>
              <a:buChar char="•"/>
            </a:pPr>
            <a:r>
              <a:rPr lang="en-US" i="1" dirty="0"/>
              <a:t>Understanding CDS Security</a:t>
            </a:r>
            <a:endParaRPr lang="en-US" i="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Create Fiori App on top of CDS in BAS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5"/>
          <p:cNvPicPr>
            <a:picLocks noChangeAspect="1"/>
          </p:cNvPicPr>
          <p:nvPr/>
        </p:nvPicPr>
        <p:blipFill>
          <a:blip r:embed="rId3"/>
          <a:stretch>
            <a:fillRect/>
          </a:stretch>
        </p:blipFill>
        <p:spPr>
          <a:xfrm>
            <a:off x="437317" y="1019334"/>
            <a:ext cx="10790000" cy="5391048"/>
          </a:xfrm>
          <a:prstGeom prst="rect">
            <a:avLst/>
          </a:prstGeom>
        </p:spPr>
      </p:pic>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Result : Sales </a:t>
            </a:r>
            <a:r>
              <a:rPr lang="en-US" b="1" dirty="0"/>
              <a:t>O</a:t>
            </a:r>
            <a:r>
              <a:rPr lang="en-US" b="1" dirty="0" smtClean="0"/>
              <a:t>rder Processing App (1)</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394953" y="1858865"/>
            <a:ext cx="8057143" cy="3961905"/>
          </a:xfrm>
          <a:prstGeom prst="rect">
            <a:avLst/>
          </a:prstGeom>
        </p:spPr>
      </p:pic>
      <p:sp>
        <p:nvSpPr>
          <p:cNvPr id="9" name="Rectangle 8"/>
          <p:cNvSpPr/>
          <p:nvPr/>
        </p:nvSpPr>
        <p:spPr bwMode="gray">
          <a:xfrm>
            <a:off x="9029438" y="4518516"/>
            <a:ext cx="2962244" cy="704848"/>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dirty="0" smtClean="0">
                <a:latin typeface="Arial Black" pitchFamily="34" charset="0"/>
                <a:ea typeface="Arial Unicode MS" pitchFamily="34" charset="-128"/>
                <a:cs typeface="Arial Unicode MS" pitchFamily="34" charset="-128"/>
              </a:rPr>
              <a:t>CDS NAME</a:t>
            </a:r>
            <a:endParaRPr lang="en-US" sz="1600" kern="0" dirty="0">
              <a:latin typeface="Arial Black" pitchFamily="34" charset="0"/>
              <a:ea typeface="Arial Unicode MS" pitchFamily="34" charset="-128"/>
              <a:cs typeface="Arial Unicode MS" pitchFamily="34" charset="-128"/>
            </a:endParaRPr>
          </a:p>
        </p:txBody>
      </p:sp>
      <p:sp>
        <p:nvSpPr>
          <p:cNvPr id="10" name="Right Arrow 9"/>
          <p:cNvSpPr/>
          <p:nvPr/>
        </p:nvSpPr>
        <p:spPr bwMode="gray">
          <a:xfrm flipH="1">
            <a:off x="8427009" y="4722485"/>
            <a:ext cx="587234" cy="295275"/>
          </a:xfrm>
          <a:prstGeom prst="rightArrow">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Result : Sales </a:t>
            </a:r>
            <a:r>
              <a:rPr lang="en-US" b="1" dirty="0"/>
              <a:t>O</a:t>
            </a:r>
            <a:r>
              <a:rPr lang="en-US" b="1" dirty="0" smtClean="0"/>
              <a:t>rder Processing App (2)</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5" name="Picture 4"/>
          <p:cNvPicPr>
            <a:picLocks noChangeAspect="1"/>
          </p:cNvPicPr>
          <p:nvPr/>
        </p:nvPicPr>
        <p:blipFill>
          <a:blip r:embed="rId3"/>
          <a:stretch>
            <a:fillRect/>
          </a:stretch>
        </p:blipFill>
        <p:spPr>
          <a:xfrm>
            <a:off x="384316" y="1131678"/>
            <a:ext cx="11014286" cy="5108571"/>
          </a:xfrm>
          <a:prstGeom prst="rect">
            <a:avLst/>
          </a:prstGeom>
        </p:spPr>
      </p:pic>
    </p:spTree>
    <p:extLst>
      <p:ext uri="{BB962C8B-B14F-4D97-AF65-F5344CB8AC3E}">
        <p14:creationId xmlns:p14="http://schemas.microsoft.com/office/powerpoint/2010/main" val="1512662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Result : Sales </a:t>
            </a:r>
            <a:r>
              <a:rPr lang="en-US" b="1" dirty="0"/>
              <a:t>O</a:t>
            </a:r>
            <a:r>
              <a:rPr lang="en-US" b="1" dirty="0" smtClean="0"/>
              <a:t>rder Processing App (3)</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385261" y="1083569"/>
            <a:ext cx="9809809" cy="5367334"/>
          </a:xfrm>
          <a:prstGeom prst="rect">
            <a:avLst/>
          </a:prstGeom>
        </p:spPr>
      </p:pic>
    </p:spTree>
    <p:extLst>
      <p:ext uri="{BB962C8B-B14F-4D97-AF65-F5344CB8AC3E}">
        <p14:creationId xmlns:p14="http://schemas.microsoft.com/office/powerpoint/2010/main" val="17453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Result : Sales </a:t>
            </a:r>
            <a:r>
              <a:rPr lang="en-US" b="1" dirty="0"/>
              <a:t>O</a:t>
            </a:r>
            <a:r>
              <a:rPr lang="en-US" b="1" dirty="0" smtClean="0"/>
              <a:t>rder Processing App </a:t>
            </a:r>
            <a:r>
              <a:rPr lang="en-US" sz="2400" b="1" dirty="0" smtClean="0"/>
              <a:t>(Responsive )</a:t>
            </a:r>
            <a:endParaRPr lang="en-US" sz="2400"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2814711" y="1296961"/>
            <a:ext cx="4495238" cy="5085714"/>
          </a:xfrm>
          <a:prstGeom prst="rect">
            <a:avLst/>
          </a:prstGeom>
        </p:spPr>
      </p:pic>
      <p:sp>
        <p:nvSpPr>
          <p:cNvPr id="8" name="Rectangle 7"/>
          <p:cNvSpPr/>
          <p:nvPr/>
        </p:nvSpPr>
        <p:spPr bwMode="gray">
          <a:xfrm>
            <a:off x="7531944" y="3206215"/>
            <a:ext cx="2962244" cy="737859"/>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dirty="0" smtClean="0">
                <a:latin typeface="Arial Black" pitchFamily="34" charset="0"/>
              </a:rPr>
              <a:t>Make Application</a:t>
            </a:r>
            <a:r>
              <a:rPr lang="en-US" sz="1600" dirty="0" smtClean="0">
                <a:latin typeface="Arial Black" pitchFamily="34" charset="0"/>
              </a:rPr>
              <a:t> Mobile Ready</a:t>
            </a:r>
            <a:endParaRPr lang="en-US" sz="1600" kern="0" dirty="0">
              <a:latin typeface="Arial Black" pitchFamily="34" charset="0"/>
              <a:ea typeface="Arial Unicode MS" pitchFamily="34" charset="-128"/>
              <a:cs typeface="Arial Unicode MS" pitchFamily="34" charset="-128"/>
            </a:endParaRPr>
          </a:p>
        </p:txBody>
      </p:sp>
      <p:sp>
        <p:nvSpPr>
          <p:cNvPr id="9" name="Right Arrow 8"/>
          <p:cNvSpPr/>
          <p:nvPr/>
        </p:nvSpPr>
        <p:spPr bwMode="gray">
          <a:xfrm flipH="1">
            <a:off x="6540096" y="3427506"/>
            <a:ext cx="587234" cy="295275"/>
          </a:xfrm>
          <a:prstGeom prst="rightArrow">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a:ea typeface="Arial Unicode MS" pitchFamily="34" charset="-128"/>
              <a:cs typeface="Arial Unicode MS" pitchFamily="34" charset="-128"/>
            </a:endParaRPr>
          </a:p>
        </p:txBody>
      </p:sp>
    </p:spTree>
    <p:extLst>
      <p:ext uri="{BB962C8B-B14F-4D97-AF65-F5344CB8AC3E}">
        <p14:creationId xmlns:p14="http://schemas.microsoft.com/office/powerpoint/2010/main" val="3391336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 Annotations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5" name="Rectangle 4"/>
          <p:cNvSpPr/>
          <p:nvPr/>
        </p:nvSpPr>
        <p:spPr>
          <a:xfrm>
            <a:off x="26502" y="1139832"/>
            <a:ext cx="6096000" cy="3416320"/>
          </a:xfrm>
          <a:prstGeom prst="rect">
            <a:avLst/>
          </a:prstGeom>
        </p:spPr>
        <p:txBody>
          <a:bodyPr>
            <a:spAutoFit/>
          </a:bodyPr>
          <a:lstStyle/>
          <a:p>
            <a:pPr marL="895243" lvl="1" indent="-285750">
              <a:buFont typeface="Wingdings" panose="05000000000000000000" pitchFamily="2" charset="2"/>
              <a:buChar char="Ø"/>
            </a:pPr>
            <a:r>
              <a:rPr lang="en-US" sz="2400" i="1" u="sng" dirty="0">
                <a:solidFill>
                  <a:schemeClr val="accent3">
                    <a:lumMod val="75000"/>
                  </a:schemeClr>
                </a:solidFill>
              </a:rPr>
              <a:t>Object Model </a:t>
            </a:r>
            <a:r>
              <a:rPr lang="en-US" sz="2400" i="1" u="sng" dirty="0" smtClean="0">
                <a:solidFill>
                  <a:schemeClr val="accent3">
                    <a:lumMod val="75000"/>
                  </a:schemeClr>
                </a:solidFill>
              </a:rPr>
              <a:t>Annotations</a:t>
            </a:r>
          </a:p>
          <a:p>
            <a:pPr marL="609493" lvl="1"/>
            <a:endParaRPr lang="en-US" sz="2400" i="1" u="sng" dirty="0">
              <a:solidFill>
                <a:schemeClr val="accent3">
                  <a:lumMod val="75000"/>
                </a:schemeClr>
              </a:solidFill>
            </a:endParaRPr>
          </a:p>
          <a:p>
            <a:pPr marL="895243" lvl="1" indent="-285750">
              <a:buFont typeface="Wingdings" panose="05000000000000000000" pitchFamily="2" charset="2"/>
              <a:buChar char="Ø"/>
            </a:pPr>
            <a:r>
              <a:rPr lang="en-US" sz="2400" i="1" u="sng" dirty="0">
                <a:solidFill>
                  <a:schemeClr val="accent3">
                    <a:lumMod val="75000"/>
                  </a:schemeClr>
                </a:solidFill>
              </a:rPr>
              <a:t>OData </a:t>
            </a:r>
            <a:r>
              <a:rPr lang="en-US" sz="2400" i="1" u="sng" dirty="0" smtClean="0">
                <a:solidFill>
                  <a:schemeClr val="accent3">
                    <a:lumMod val="75000"/>
                  </a:schemeClr>
                </a:solidFill>
              </a:rPr>
              <a:t>Annotations</a:t>
            </a:r>
          </a:p>
          <a:p>
            <a:pPr marL="609493" lvl="1"/>
            <a:endParaRPr lang="en-US" sz="2400" i="1" u="sng" dirty="0">
              <a:solidFill>
                <a:schemeClr val="accent3">
                  <a:lumMod val="75000"/>
                </a:schemeClr>
              </a:solidFill>
            </a:endParaRPr>
          </a:p>
          <a:p>
            <a:pPr marL="895243" lvl="1" indent="-285750">
              <a:buFont typeface="Wingdings" panose="05000000000000000000" pitchFamily="2" charset="2"/>
              <a:buChar char="Ø"/>
            </a:pPr>
            <a:r>
              <a:rPr lang="en-US" sz="2400" i="1" u="sng" dirty="0">
                <a:solidFill>
                  <a:schemeClr val="accent3">
                    <a:lumMod val="75000"/>
                  </a:schemeClr>
                </a:solidFill>
              </a:rPr>
              <a:t>Analytical </a:t>
            </a:r>
            <a:r>
              <a:rPr lang="en-US" sz="2400" i="1" u="sng" dirty="0" smtClean="0">
                <a:solidFill>
                  <a:schemeClr val="accent3">
                    <a:lumMod val="75000"/>
                  </a:schemeClr>
                </a:solidFill>
              </a:rPr>
              <a:t>Annotations</a:t>
            </a:r>
          </a:p>
          <a:p>
            <a:pPr marL="609493" lvl="1"/>
            <a:endParaRPr lang="en-US" sz="2400" i="1" u="sng" dirty="0">
              <a:solidFill>
                <a:schemeClr val="accent3">
                  <a:lumMod val="75000"/>
                </a:schemeClr>
              </a:solidFill>
            </a:endParaRPr>
          </a:p>
          <a:p>
            <a:pPr marL="895243" lvl="1" indent="-285750">
              <a:buFont typeface="Wingdings" panose="05000000000000000000" pitchFamily="2" charset="2"/>
              <a:buChar char="Ø"/>
            </a:pPr>
            <a:r>
              <a:rPr lang="en-US" sz="2400" i="1" u="sng" dirty="0">
                <a:solidFill>
                  <a:schemeClr val="accent3">
                    <a:lumMod val="75000"/>
                  </a:schemeClr>
                </a:solidFill>
              </a:rPr>
              <a:t>End User </a:t>
            </a:r>
            <a:r>
              <a:rPr lang="en-US" sz="2400" i="1" u="sng" dirty="0" smtClean="0">
                <a:solidFill>
                  <a:schemeClr val="accent3">
                    <a:lumMod val="75000"/>
                  </a:schemeClr>
                </a:solidFill>
              </a:rPr>
              <a:t>Annotations</a:t>
            </a:r>
          </a:p>
          <a:p>
            <a:pPr marL="609493" lvl="1"/>
            <a:endParaRPr lang="en-US" sz="2400" i="1" u="sng" dirty="0">
              <a:solidFill>
                <a:schemeClr val="accent3">
                  <a:lumMod val="75000"/>
                </a:schemeClr>
              </a:solidFill>
            </a:endParaRPr>
          </a:p>
          <a:p>
            <a:pPr marL="895243" lvl="1" indent="-285750">
              <a:buFont typeface="Wingdings" panose="05000000000000000000" pitchFamily="2" charset="2"/>
              <a:buChar char="Ø"/>
            </a:pPr>
            <a:r>
              <a:rPr lang="en-US" sz="2400" i="1" u="sng" dirty="0">
                <a:solidFill>
                  <a:schemeClr val="accent3">
                    <a:lumMod val="75000"/>
                  </a:schemeClr>
                </a:solidFill>
              </a:rPr>
              <a:t>UI Annotations</a:t>
            </a:r>
            <a:endParaRPr lang="en-US" sz="2400" i="1" u="sng" dirty="0">
              <a:solidFill>
                <a:schemeClr val="accent3">
                  <a:lumMod val="75000"/>
                </a:schemeClr>
              </a:solidFill>
            </a:endParaRPr>
          </a:p>
        </p:txBody>
      </p:sp>
      <p:pic>
        <p:nvPicPr>
          <p:cNvPr id="7" name="Picture 6"/>
          <p:cNvPicPr>
            <a:picLocks noChangeAspect="1"/>
          </p:cNvPicPr>
          <p:nvPr/>
        </p:nvPicPr>
        <p:blipFill>
          <a:blip r:embed="rId3"/>
          <a:stretch>
            <a:fillRect/>
          </a:stretch>
        </p:blipFill>
        <p:spPr>
          <a:xfrm>
            <a:off x="5383646" y="1112388"/>
            <a:ext cx="5771429" cy="3838095"/>
          </a:xfrm>
          <a:prstGeom prst="rect">
            <a:avLst/>
          </a:prstGeom>
        </p:spPr>
      </p:pic>
    </p:spTree>
    <p:extLst>
      <p:ext uri="{BB962C8B-B14F-4D97-AF65-F5344CB8AC3E}">
        <p14:creationId xmlns:p14="http://schemas.microsoft.com/office/powerpoint/2010/main" val="3529754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6335</TotalTime>
  <Words>1053</Words>
  <Application>Microsoft Office PowerPoint</Application>
  <PresentationFormat>Widescreen</PresentationFormat>
  <Paragraphs>188</Paragraphs>
  <Slides>25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Arial Unicode MS</vt:lpstr>
      <vt:lpstr>MS PGothic</vt:lpstr>
      <vt:lpstr>MS PGothic</vt:lpstr>
      <vt:lpstr>Arial</vt:lpstr>
      <vt:lpstr>Arial</vt:lpstr>
      <vt:lpstr>Arial Black</vt:lpstr>
      <vt:lpstr>Benton Sans</vt:lpstr>
      <vt:lpstr>Calibri</vt:lpstr>
      <vt:lpstr>Calibri Light</vt:lpstr>
      <vt:lpstr>Candara</vt:lpstr>
      <vt:lpstr>Consolas</vt:lpstr>
      <vt:lpstr>Courier New</vt:lpstr>
      <vt:lpstr>Optima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524</cp:revision>
  <dcterms:created xsi:type="dcterms:W3CDTF">2016-07-10T03:33:26Z</dcterms:created>
  <dcterms:modified xsi:type="dcterms:W3CDTF">2021-04-30T05:32:40Z</dcterms:modified>
</cp:coreProperties>
</file>