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410" r:id="rId3"/>
    <p:sldId id="463" r:id="rId4"/>
    <p:sldId id="398" r:id="rId5"/>
    <p:sldId id="411" r:id="rId6"/>
    <p:sldId id="464" r:id="rId7"/>
    <p:sldId id="412" r:id="rId8"/>
    <p:sldId id="465" r:id="rId9"/>
    <p:sldId id="420" r:id="rId10"/>
    <p:sldId id="413" r:id="rId11"/>
    <p:sldId id="479" r:id="rId12"/>
    <p:sldId id="419" r:id="rId13"/>
    <p:sldId id="414" r:id="rId14"/>
    <p:sldId id="466" r:id="rId15"/>
    <p:sldId id="462" r:id="rId16"/>
    <p:sldId id="478" r:id="rId17"/>
    <p:sldId id="480" r:id="rId18"/>
    <p:sldId id="481" r:id="rId19"/>
    <p:sldId id="483" r:id="rId20"/>
    <p:sldId id="482" r:id="rId21"/>
    <p:sldId id="484" r:id="rId22"/>
    <p:sldId id="476" r:id="rId23"/>
    <p:sldId id="477" r:id="rId24"/>
    <p:sldId id="399" r:id="rId25"/>
    <p:sldId id="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5326" autoAdjust="0"/>
  </p:normalViewPr>
  <p:slideViewPr>
    <p:cSldViewPr snapToGrid="0">
      <p:cViewPr varScale="1">
        <p:scale>
          <a:sx n="72" d="100"/>
          <a:sy n="72" d="100"/>
        </p:scale>
        <p:origin x="1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6</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Business Object</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2050" name="Picture 2" descr="https://community.sap.com/images/blta6bfe20e4b6fee33/bopf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780" y="3233188"/>
            <a:ext cx="6210300"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1765" y="1028343"/>
            <a:ext cx="11835612" cy="2031325"/>
          </a:xfrm>
          <a:prstGeom prst="rect">
            <a:avLst/>
          </a:prstGeom>
        </p:spPr>
        <p:txBody>
          <a:bodyPr wrap="square">
            <a:spAutoFit/>
          </a:bodyPr>
          <a:lstStyle/>
          <a:p>
            <a:r>
              <a:rPr lang="en-US" dirty="0">
                <a:solidFill>
                  <a:srgbClr val="3C3C3C"/>
                </a:solidFill>
                <a:latin typeface="SAPBook"/>
              </a:rPr>
              <a:t>The </a:t>
            </a:r>
            <a:r>
              <a:rPr lang="en-US" b="1" dirty="0">
                <a:solidFill>
                  <a:srgbClr val="3C3C3C"/>
                </a:solidFill>
                <a:latin typeface="SAPBook"/>
              </a:rPr>
              <a:t>business objects </a:t>
            </a:r>
            <a:r>
              <a:rPr lang="en-US" dirty="0">
                <a:solidFill>
                  <a:srgbClr val="3C3C3C"/>
                </a:solidFill>
                <a:latin typeface="SAPBook"/>
              </a:rPr>
              <a:t>are the basic units of the BOPF-based programming model. Business applications or processes operate on certain business objects. A business object is represented as a hierarchical tree of nodes. A single node includes a set of semantically related business object data and the corresponding business logic. On the technical level, each node is implemented with a regular Dictionary table, where each node instance corresponds to a single table entry (table rows). Nodes, attributes, and alternative keys set up the </a:t>
            </a:r>
            <a:r>
              <a:rPr lang="en-US" b="1" dirty="0">
                <a:solidFill>
                  <a:srgbClr val="3C3C3C"/>
                </a:solidFill>
                <a:latin typeface="SAPBook"/>
              </a:rPr>
              <a:t>data part</a:t>
            </a:r>
            <a:r>
              <a:rPr lang="en-US" dirty="0">
                <a:solidFill>
                  <a:srgbClr val="3C3C3C"/>
                </a:solidFill>
                <a:latin typeface="SAPBook"/>
              </a:rPr>
              <a:t> of a business object. Again from a technical viewpoint, attributes form the columns of the table. A node serves as an anchor point for connecting the business logic of the </a:t>
            </a:r>
            <a:r>
              <a:rPr lang="en-US" dirty="0" smtClean="0">
                <a:solidFill>
                  <a:srgbClr val="3C3C3C"/>
                </a:solidFill>
                <a:latin typeface="SAPBook"/>
              </a:rPr>
              <a:t>business object.</a:t>
            </a:r>
          </a:p>
        </p:txBody>
      </p:sp>
    </p:spTree>
    <p:extLst>
      <p:ext uri="{BB962C8B-B14F-4D97-AF65-F5344CB8AC3E}">
        <p14:creationId xmlns:p14="http://schemas.microsoft.com/office/powerpoint/2010/main" val="752654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Transactional UX App with CDS &amp; BOPF </a:t>
            </a:r>
          </a:p>
          <a:p>
            <a:r>
              <a:rPr lang="en-US" b="1" dirty="0" smtClean="0"/>
              <a:t>With Draft Functionality</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7" name="Picture 6"/>
          <p:cNvPicPr>
            <a:picLocks noChangeAspect="1"/>
          </p:cNvPicPr>
          <p:nvPr/>
        </p:nvPicPr>
        <p:blipFill rotWithShape="1">
          <a:blip r:embed="rId3"/>
          <a:srcRect r="22065" b="7404"/>
          <a:stretch/>
        </p:blipFill>
        <p:spPr>
          <a:xfrm>
            <a:off x="3817021" y="1647411"/>
            <a:ext cx="3764537" cy="4098803"/>
          </a:xfrm>
          <a:prstGeom prst="rect">
            <a:avLst/>
          </a:prstGeom>
          <a:ln w="12700">
            <a:solidFill>
              <a:srgbClr val="2E3751"/>
            </a:solidFill>
          </a:ln>
          <a:effectLst/>
        </p:spPr>
      </p:pic>
      <p:sp>
        <p:nvSpPr>
          <p:cNvPr id="9" name="Rounded Rectangle 8"/>
          <p:cNvSpPr/>
          <p:nvPr/>
        </p:nvSpPr>
        <p:spPr bwMode="gray">
          <a:xfrm>
            <a:off x="505297" y="1743370"/>
            <a:ext cx="2505319" cy="323502"/>
          </a:xfrm>
          <a:prstGeom prst="roundRect">
            <a:avLst>
              <a:gd name="adj" fmla="val 50000"/>
            </a:avLst>
          </a:prstGeom>
          <a:noFill/>
          <a:ln w="9525" algn="ctr">
            <a:solidFill>
              <a:schemeClr val="accent6">
                <a:lumMod val="50000"/>
              </a:schemeClr>
            </a:solidFill>
            <a:prstDash val="solid"/>
            <a:miter lim="800000"/>
            <a:headEnd/>
            <a:tailEnd/>
          </a:ln>
        </p:spPr>
        <p:txBody>
          <a:bodyPr lIns="89958" tIns="71966" rIns="89958" bIns="71966" rtlCol="0" anchor="ctr"/>
          <a:lstStyle/>
          <a:p>
            <a:pPr algn="ctr" fontAlgn="base">
              <a:spcBef>
                <a:spcPts val="600"/>
              </a:spcBef>
              <a:spcAft>
                <a:spcPct val="0"/>
              </a:spcAft>
              <a:buClr>
                <a:srgbClr val="F0AB00"/>
              </a:buClr>
              <a:buSzPct val="80000"/>
            </a:pPr>
            <a:r>
              <a:rPr lang="en-GB" sz="1400" kern="0" dirty="0">
                <a:solidFill>
                  <a:schemeClr val="accent6">
                    <a:lumMod val="50000"/>
                  </a:schemeClr>
                </a:solidFill>
                <a:ea typeface="Arial Narrow" charset="0"/>
                <a:cs typeface="Arial Narrow" charset="0"/>
              </a:rPr>
              <a:t>Access Control</a:t>
            </a:r>
          </a:p>
        </p:txBody>
      </p:sp>
      <p:grpSp>
        <p:nvGrpSpPr>
          <p:cNvPr id="10" name="Group 9"/>
          <p:cNvGrpSpPr/>
          <p:nvPr/>
        </p:nvGrpSpPr>
        <p:grpSpPr>
          <a:xfrm>
            <a:off x="3753804" y="1945826"/>
            <a:ext cx="2974942" cy="129386"/>
            <a:chOff x="4382180" y="3061155"/>
            <a:chExt cx="2976319" cy="129446"/>
          </a:xfrm>
        </p:grpSpPr>
        <p:sp>
          <p:nvSpPr>
            <p:cNvPr id="11" name="Pie 10"/>
            <p:cNvSpPr/>
            <p:nvPr/>
          </p:nvSpPr>
          <p:spPr bwMode="gray">
            <a:xfrm>
              <a:off x="4382180" y="3061155"/>
              <a:ext cx="119291" cy="129443"/>
            </a:xfrm>
            <a:prstGeom prst="pie">
              <a:avLst>
                <a:gd name="adj1" fmla="val 5399995"/>
                <a:gd name="adj2" fmla="val 16200000"/>
              </a:avLst>
            </a:prstGeom>
            <a:solidFill>
              <a:schemeClr val="accent6">
                <a:lumMod val="50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GB" sz="2000" kern="0" dirty="0" err="1">
                <a:ea typeface="Arial Unicode MS" pitchFamily="34" charset="-128"/>
                <a:cs typeface="Arial Unicode MS" pitchFamily="34" charset="-128"/>
              </a:endParaRPr>
            </a:p>
          </p:txBody>
        </p:sp>
        <p:cxnSp>
          <p:nvCxnSpPr>
            <p:cNvPr id="12" name="Straight Connector 11"/>
            <p:cNvCxnSpPr/>
            <p:nvPr/>
          </p:nvCxnSpPr>
          <p:spPr>
            <a:xfrm flipV="1">
              <a:off x="4441824" y="3190600"/>
              <a:ext cx="2916675" cy="1"/>
            </a:xfrm>
            <a:prstGeom prst="line">
              <a:avLst/>
            </a:prstGeom>
            <a:ln w="63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Rounded Rectangle 12"/>
          <p:cNvSpPr/>
          <p:nvPr/>
        </p:nvSpPr>
        <p:spPr bwMode="gray">
          <a:xfrm>
            <a:off x="505297" y="4176272"/>
            <a:ext cx="2505319" cy="323502"/>
          </a:xfrm>
          <a:prstGeom prst="roundRect">
            <a:avLst>
              <a:gd name="adj" fmla="val 50000"/>
            </a:avLst>
          </a:prstGeom>
          <a:noFill/>
          <a:ln w="9525" algn="ctr">
            <a:solidFill>
              <a:schemeClr val="accent4">
                <a:lumMod val="75000"/>
              </a:schemeClr>
            </a:solidFill>
            <a:prstDash val="solid"/>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400" kern="0" dirty="0">
                <a:solidFill>
                  <a:schemeClr val="accent4">
                    <a:lumMod val="75000"/>
                  </a:schemeClr>
                </a:solidFill>
                <a:ea typeface="Arial Unicode MS" pitchFamily="34" charset="-128"/>
                <a:cs typeface="Arial Unicode MS" pitchFamily="34" charset="-128"/>
              </a:rPr>
              <a:t>OData exposure</a:t>
            </a:r>
          </a:p>
        </p:txBody>
      </p:sp>
      <p:grpSp>
        <p:nvGrpSpPr>
          <p:cNvPr id="14" name="Group 13"/>
          <p:cNvGrpSpPr/>
          <p:nvPr/>
        </p:nvGrpSpPr>
        <p:grpSpPr>
          <a:xfrm>
            <a:off x="3753802" y="4264025"/>
            <a:ext cx="1427302" cy="129386"/>
            <a:chOff x="4382180" y="3061155"/>
            <a:chExt cx="1427963" cy="129446"/>
          </a:xfrm>
        </p:grpSpPr>
        <p:sp>
          <p:nvSpPr>
            <p:cNvPr id="15" name="Pie 14"/>
            <p:cNvSpPr/>
            <p:nvPr/>
          </p:nvSpPr>
          <p:spPr bwMode="gray">
            <a:xfrm>
              <a:off x="4382180" y="3061155"/>
              <a:ext cx="119291" cy="129443"/>
            </a:xfrm>
            <a:prstGeom prst="pie">
              <a:avLst>
                <a:gd name="adj1" fmla="val 5399995"/>
                <a:gd name="adj2" fmla="val 16200000"/>
              </a:avLst>
            </a:prstGeom>
            <a:solidFill>
              <a:schemeClr val="accent4">
                <a:lumMod val="75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GB" sz="2000" kern="0" dirty="0" err="1">
                <a:ea typeface="Arial Unicode MS" pitchFamily="34" charset="-128"/>
                <a:cs typeface="Arial Unicode MS" pitchFamily="34" charset="-128"/>
              </a:endParaRPr>
            </a:p>
          </p:txBody>
        </p:sp>
        <p:cxnSp>
          <p:nvCxnSpPr>
            <p:cNvPr id="16" name="Straight Connector 15"/>
            <p:cNvCxnSpPr/>
            <p:nvPr/>
          </p:nvCxnSpPr>
          <p:spPr>
            <a:xfrm flipV="1">
              <a:off x="4441826" y="3190600"/>
              <a:ext cx="1368317" cy="1"/>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Rounded Rectangle 16"/>
          <p:cNvSpPr/>
          <p:nvPr/>
        </p:nvSpPr>
        <p:spPr bwMode="gray">
          <a:xfrm>
            <a:off x="505297" y="2959820"/>
            <a:ext cx="2505319" cy="323502"/>
          </a:xfrm>
          <a:prstGeom prst="roundRect">
            <a:avLst>
              <a:gd name="adj" fmla="val 50000"/>
            </a:avLst>
          </a:prstGeom>
          <a:noFill/>
          <a:ln w="9525" algn="ctr">
            <a:solidFill>
              <a:schemeClr val="accent3">
                <a:lumMod val="75000"/>
              </a:schemeClr>
            </a:solidFill>
            <a:prstDash val="solid"/>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400" kern="0" dirty="0">
                <a:solidFill>
                  <a:schemeClr val="accent3">
                    <a:lumMod val="75000"/>
                  </a:schemeClr>
                </a:solidFill>
                <a:ea typeface="Arial Unicode MS" pitchFamily="34" charset="-128"/>
                <a:cs typeface="Arial Unicode MS" pitchFamily="34" charset="-128"/>
              </a:rPr>
              <a:t>Search enablement</a:t>
            </a:r>
          </a:p>
        </p:txBody>
      </p:sp>
      <p:grpSp>
        <p:nvGrpSpPr>
          <p:cNvPr id="18" name="Group 17"/>
          <p:cNvGrpSpPr/>
          <p:nvPr/>
        </p:nvGrpSpPr>
        <p:grpSpPr>
          <a:xfrm>
            <a:off x="3753803" y="2564699"/>
            <a:ext cx="1679243" cy="129383"/>
            <a:chOff x="4382180" y="3061155"/>
            <a:chExt cx="1680022" cy="129443"/>
          </a:xfrm>
        </p:grpSpPr>
        <p:sp>
          <p:nvSpPr>
            <p:cNvPr id="19" name="Pie 18"/>
            <p:cNvSpPr/>
            <p:nvPr/>
          </p:nvSpPr>
          <p:spPr bwMode="gray">
            <a:xfrm>
              <a:off x="4382180" y="3061155"/>
              <a:ext cx="119291" cy="129443"/>
            </a:xfrm>
            <a:prstGeom prst="pie">
              <a:avLst>
                <a:gd name="adj1" fmla="val 5399995"/>
                <a:gd name="adj2" fmla="val 16200000"/>
              </a:avLst>
            </a:prstGeom>
            <a:solidFill>
              <a:schemeClr val="accent3">
                <a:lumMod val="75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GB" sz="2000" kern="0" dirty="0" err="1">
                <a:ea typeface="Arial Unicode MS" pitchFamily="34" charset="-128"/>
                <a:cs typeface="Arial Unicode MS" pitchFamily="34" charset="-128"/>
              </a:endParaRPr>
            </a:p>
          </p:txBody>
        </p:sp>
        <p:cxnSp>
          <p:nvCxnSpPr>
            <p:cNvPr id="20" name="Straight Connector 19"/>
            <p:cNvCxnSpPr/>
            <p:nvPr/>
          </p:nvCxnSpPr>
          <p:spPr>
            <a:xfrm flipV="1">
              <a:off x="4441826" y="3181170"/>
              <a:ext cx="1620376" cy="1"/>
            </a:xfrm>
            <a:prstGeom prst="line">
              <a:avLst/>
            </a:prstGeom>
            <a:ln w="63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gray">
          <a:xfrm>
            <a:off x="505297" y="2351595"/>
            <a:ext cx="2505319" cy="323502"/>
          </a:xfrm>
          <a:prstGeom prst="roundRect">
            <a:avLst>
              <a:gd name="adj" fmla="val 50000"/>
            </a:avLst>
          </a:prstGeom>
          <a:noFill/>
          <a:ln w="9525" algn="ctr">
            <a:solidFill>
              <a:schemeClr val="accent1"/>
            </a:solidFill>
            <a:prstDash val="solid"/>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UI semantic</a:t>
            </a:r>
          </a:p>
        </p:txBody>
      </p:sp>
      <p:grpSp>
        <p:nvGrpSpPr>
          <p:cNvPr id="22" name="Group 21"/>
          <p:cNvGrpSpPr/>
          <p:nvPr/>
        </p:nvGrpSpPr>
        <p:grpSpPr>
          <a:xfrm>
            <a:off x="3753804" y="2313861"/>
            <a:ext cx="2075137" cy="129383"/>
            <a:chOff x="4382180" y="3061155"/>
            <a:chExt cx="2076092" cy="129443"/>
          </a:xfrm>
        </p:grpSpPr>
        <p:sp>
          <p:nvSpPr>
            <p:cNvPr id="23" name="Pie 22"/>
            <p:cNvSpPr/>
            <p:nvPr/>
          </p:nvSpPr>
          <p:spPr bwMode="gray">
            <a:xfrm>
              <a:off x="4382180" y="3061155"/>
              <a:ext cx="119291" cy="129443"/>
            </a:xfrm>
            <a:prstGeom prst="pie">
              <a:avLst>
                <a:gd name="adj1" fmla="val 5399995"/>
                <a:gd name="adj2" fmla="val 16200000"/>
              </a:avLst>
            </a:prstGeom>
            <a:solidFill>
              <a:schemeClr val="accent1"/>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GB" sz="2000" kern="0" dirty="0" err="1">
                <a:ea typeface="Arial Unicode MS" pitchFamily="34" charset="-128"/>
                <a:cs typeface="Arial Unicode MS" pitchFamily="34" charset="-128"/>
              </a:endParaRPr>
            </a:p>
          </p:txBody>
        </p:sp>
        <p:cxnSp>
          <p:nvCxnSpPr>
            <p:cNvPr id="24" name="Straight Connector 23"/>
            <p:cNvCxnSpPr>
              <a:stCxn id="23" idx="1"/>
            </p:cNvCxnSpPr>
            <p:nvPr/>
          </p:nvCxnSpPr>
          <p:spPr>
            <a:xfrm>
              <a:off x="4441810" y="3190598"/>
              <a:ext cx="2016462" cy="0"/>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5" name="Rounded Rectangle 24"/>
          <p:cNvSpPr/>
          <p:nvPr/>
        </p:nvSpPr>
        <p:spPr bwMode="gray">
          <a:xfrm>
            <a:off x="505297" y="3568045"/>
            <a:ext cx="2505319" cy="323502"/>
          </a:xfrm>
          <a:prstGeom prst="roundRect">
            <a:avLst>
              <a:gd name="adj" fmla="val 50000"/>
            </a:avLst>
          </a:prstGeom>
          <a:noFill/>
          <a:ln w="9525" algn="ctr">
            <a:solidFill>
              <a:schemeClr val="accent5"/>
            </a:solidFill>
            <a:prstDash val="solid"/>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400" kern="0" dirty="0">
                <a:solidFill>
                  <a:schemeClr val="accent5"/>
                </a:solidFill>
                <a:ea typeface="Arial Unicode MS" pitchFamily="34" charset="-128"/>
                <a:cs typeface="Arial Unicode MS" pitchFamily="34" charset="-128"/>
              </a:rPr>
              <a:t>Transactional enablement</a:t>
            </a:r>
          </a:p>
        </p:txBody>
      </p:sp>
      <p:grpSp>
        <p:nvGrpSpPr>
          <p:cNvPr id="26" name="Group 25"/>
          <p:cNvGrpSpPr/>
          <p:nvPr/>
        </p:nvGrpSpPr>
        <p:grpSpPr>
          <a:xfrm>
            <a:off x="3753804" y="2799064"/>
            <a:ext cx="1031392" cy="129383"/>
            <a:chOff x="4382180" y="3061166"/>
            <a:chExt cx="1031875" cy="129443"/>
          </a:xfrm>
        </p:grpSpPr>
        <p:sp>
          <p:nvSpPr>
            <p:cNvPr id="27" name="Pie 26"/>
            <p:cNvSpPr/>
            <p:nvPr/>
          </p:nvSpPr>
          <p:spPr bwMode="gray">
            <a:xfrm>
              <a:off x="4382180" y="3061166"/>
              <a:ext cx="119291" cy="129443"/>
            </a:xfrm>
            <a:prstGeom prst="pie">
              <a:avLst>
                <a:gd name="adj1" fmla="val 5399995"/>
                <a:gd name="adj2" fmla="val 16200000"/>
              </a:avLst>
            </a:prstGeom>
            <a:solidFill>
              <a:schemeClr val="accent5"/>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endParaRPr lang="en-GB" sz="2000" kern="0" dirty="0" err="1">
                <a:ea typeface="Arial Unicode MS" pitchFamily="34" charset="-128"/>
                <a:cs typeface="Arial Unicode MS" pitchFamily="34" charset="-128"/>
              </a:endParaRPr>
            </a:p>
          </p:txBody>
        </p:sp>
        <p:cxnSp>
          <p:nvCxnSpPr>
            <p:cNvPr id="28" name="Straight Connector 27"/>
            <p:cNvCxnSpPr/>
            <p:nvPr/>
          </p:nvCxnSpPr>
          <p:spPr>
            <a:xfrm flipV="1">
              <a:off x="4441826" y="3190602"/>
              <a:ext cx="972229" cy="1"/>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9" name="Elbow Connector 28"/>
          <p:cNvCxnSpPr>
            <a:endCxn id="35" idx="0"/>
          </p:cNvCxnSpPr>
          <p:nvPr/>
        </p:nvCxnSpPr>
        <p:spPr>
          <a:xfrm>
            <a:off x="5949986" y="2378550"/>
            <a:ext cx="3355198" cy="904771"/>
          </a:xfrm>
          <a:prstGeom prst="bentConnector2">
            <a:avLst/>
          </a:prstGeom>
          <a:ln w="158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3"/>
            <a:endCxn id="11" idx="2"/>
          </p:cNvCxnSpPr>
          <p:nvPr/>
        </p:nvCxnSpPr>
        <p:spPr>
          <a:xfrm>
            <a:off x="3010615" y="1905121"/>
            <a:ext cx="743188" cy="105399"/>
          </a:xfrm>
          <a:prstGeom prst="bentConnector3">
            <a:avLst>
              <a:gd name="adj1" fmla="val 24373"/>
            </a:avLst>
          </a:prstGeom>
          <a:ln w="6350">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1" idx="3"/>
            <a:endCxn id="23" idx="2"/>
          </p:cNvCxnSpPr>
          <p:nvPr/>
        </p:nvCxnSpPr>
        <p:spPr>
          <a:xfrm flipV="1">
            <a:off x="3010615" y="2378553"/>
            <a:ext cx="743188" cy="134794"/>
          </a:xfrm>
          <a:prstGeom prst="bentConnector3">
            <a:avLst>
              <a:gd name="adj1" fmla="val 21810"/>
            </a:avLst>
          </a:prstGeom>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7" idx="3"/>
            <a:endCxn id="19" idx="2"/>
          </p:cNvCxnSpPr>
          <p:nvPr/>
        </p:nvCxnSpPr>
        <p:spPr>
          <a:xfrm flipV="1">
            <a:off x="3010615" y="2629391"/>
            <a:ext cx="743188" cy="492181"/>
          </a:xfrm>
          <a:prstGeom prst="bentConnector3">
            <a:avLst>
              <a:gd name="adj1" fmla="val 39749"/>
            </a:avLst>
          </a:prstGeom>
          <a:ln w="63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3010615" y="2850301"/>
            <a:ext cx="743188" cy="866041"/>
          </a:xfrm>
          <a:prstGeom prst="bentConnector3">
            <a:avLst>
              <a:gd name="adj1" fmla="val 64522"/>
            </a:avLst>
          </a:prstGeom>
          <a:ln w="63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010615" y="4313220"/>
            <a:ext cx="743188" cy="9305"/>
          </a:xfrm>
          <a:prstGeom prst="line">
            <a:avLst/>
          </a:prstGeom>
          <a:ln w="635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1599" y="3283322"/>
            <a:ext cx="4247167" cy="3375752"/>
          </a:xfrm>
          <a:prstGeom prst="rect">
            <a:avLst/>
          </a:prstGeom>
          <a:ln w="19050">
            <a:solidFill>
              <a:schemeClr val="bg1">
                <a:lumMod val="50000"/>
              </a:schemeClr>
            </a:solidFill>
          </a:ln>
        </p:spPr>
      </p:pic>
    </p:spTree>
    <p:extLst>
      <p:ext uri="{BB962C8B-B14F-4D97-AF65-F5344CB8AC3E}">
        <p14:creationId xmlns:p14="http://schemas.microsoft.com/office/powerpoint/2010/main" val="224524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 xmlns:a16="http://schemas.microsoft.com/office/drawing/2014/main"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smtClean="0">
                <a:solidFill>
                  <a:srgbClr val="000000"/>
                </a:solidFill>
              </a:rPr>
              <a:t>CDS Hierarchy </a:t>
            </a:r>
            <a:endParaRPr lang="en-US" b="1" i="0" dirty="0">
              <a:solidFill>
                <a:srgbClr val="000000"/>
              </a:solidFill>
              <a:effectLst/>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371061" y="914544"/>
            <a:ext cx="11383617" cy="2308324"/>
          </a:xfrm>
          <a:prstGeom prst="rect">
            <a:avLst/>
          </a:prstGeom>
        </p:spPr>
        <p:txBody>
          <a:bodyPr wrap="square">
            <a:spAutoFit/>
          </a:bodyPr>
          <a:lstStyle/>
          <a:p>
            <a:r>
              <a:rPr lang="en-US" dirty="0">
                <a:solidFill>
                  <a:srgbClr val="202124"/>
                </a:solidFill>
                <a:latin typeface="arial" panose="020B0604020202020204" pitchFamily="34" charset="0"/>
              </a:rPr>
              <a:t>The </a:t>
            </a:r>
            <a:r>
              <a:rPr lang="en-US" b="1" dirty="0">
                <a:solidFill>
                  <a:srgbClr val="202124"/>
                </a:solidFill>
                <a:latin typeface="arial" panose="020B0604020202020204" pitchFamily="34" charset="0"/>
              </a:rPr>
              <a:t>CDS</a:t>
            </a:r>
            <a:r>
              <a:rPr lang="en-US" dirty="0">
                <a:solidFill>
                  <a:srgbClr val="202124"/>
                </a:solidFill>
                <a:latin typeface="arial" panose="020B0604020202020204" pitchFamily="34" charset="0"/>
              </a:rPr>
              <a:t> view provides a list of </a:t>
            </a:r>
            <a:r>
              <a:rPr lang="en-US" b="1" dirty="0">
                <a:solidFill>
                  <a:srgbClr val="202124"/>
                </a:solidFill>
                <a:latin typeface="arial" panose="020B0604020202020204" pitchFamily="34" charset="0"/>
              </a:rPr>
              <a:t>hierarchies</a:t>
            </a:r>
            <a:r>
              <a:rPr lang="en-US" dirty="0">
                <a:solidFill>
                  <a:srgbClr val="202124"/>
                </a:solidFill>
                <a:latin typeface="arial" panose="020B0604020202020204" pitchFamily="34" charset="0"/>
              </a:rPr>
              <a:t> which is known the </a:t>
            </a:r>
            <a:r>
              <a:rPr lang="en-US" b="1" dirty="0">
                <a:solidFill>
                  <a:srgbClr val="202124"/>
                </a:solidFill>
                <a:latin typeface="arial" panose="020B0604020202020204" pitchFamily="34" charset="0"/>
              </a:rPr>
              <a:t>hierarchy</a:t>
            </a:r>
            <a:r>
              <a:rPr lang="en-US" dirty="0">
                <a:solidFill>
                  <a:srgbClr val="202124"/>
                </a:solidFill>
                <a:latin typeface="arial" panose="020B0604020202020204" pitchFamily="34" charset="0"/>
              </a:rPr>
              <a:t> directory for this node view. Every single node belongs to exactly one </a:t>
            </a:r>
            <a:r>
              <a:rPr lang="en-US" b="1" dirty="0">
                <a:solidFill>
                  <a:srgbClr val="202124"/>
                </a:solidFill>
                <a:latin typeface="arial" panose="020B0604020202020204" pitchFamily="34" charset="0"/>
              </a:rPr>
              <a:t>hierarchy</a:t>
            </a:r>
            <a:r>
              <a:rPr lang="en-US" dirty="0">
                <a:solidFill>
                  <a:srgbClr val="202124"/>
                </a:solidFill>
                <a:latin typeface="arial" panose="020B0604020202020204" pitchFamily="34" charset="0"/>
              </a:rPr>
              <a:t>, which can identified by one or multiple key fields of the node view</a:t>
            </a:r>
            <a:r>
              <a:rPr lang="en-US" dirty="0" smtClean="0">
                <a:solidFill>
                  <a:srgbClr val="202124"/>
                </a:solidFill>
                <a:latin typeface="arial" panose="020B0604020202020204" pitchFamily="34" charset="0"/>
              </a:rPr>
              <a:t>.</a:t>
            </a:r>
          </a:p>
          <a:p>
            <a:r>
              <a:rPr lang="en-US" dirty="0" smtClean="0">
                <a:solidFill>
                  <a:srgbClr val="202124"/>
                </a:solidFill>
                <a:latin typeface="arial" panose="020B0604020202020204" pitchFamily="34" charset="0"/>
              </a:rPr>
              <a:t> </a:t>
            </a:r>
            <a:r>
              <a:rPr lang="en-US" dirty="0">
                <a:solidFill>
                  <a:srgbClr val="202124"/>
                </a:solidFill>
                <a:latin typeface="arial" panose="020B0604020202020204" pitchFamily="34" charset="0"/>
              </a:rPr>
              <a:t>A </a:t>
            </a:r>
            <a:r>
              <a:rPr lang="en-US" b="1" dirty="0">
                <a:solidFill>
                  <a:srgbClr val="202124"/>
                </a:solidFill>
                <a:latin typeface="arial" panose="020B0604020202020204" pitchFamily="34" charset="0"/>
              </a:rPr>
              <a:t>hierarchy</a:t>
            </a:r>
            <a:r>
              <a:rPr lang="en-US" dirty="0">
                <a:solidFill>
                  <a:srgbClr val="202124"/>
                </a:solidFill>
                <a:latin typeface="arial" panose="020B0604020202020204" pitchFamily="34" charset="0"/>
              </a:rPr>
              <a:t> can have multiple root nodes</a:t>
            </a:r>
            <a:r>
              <a:rPr lang="en-US" dirty="0" smtClean="0">
                <a:solidFill>
                  <a:srgbClr val="202124"/>
                </a:solidFill>
                <a:latin typeface="arial" panose="020B0604020202020204" pitchFamily="34" charset="0"/>
              </a:rPr>
              <a:t>.</a:t>
            </a:r>
          </a:p>
          <a:p>
            <a:pPr marL="285750" indent="-285750">
              <a:buFontTx/>
              <a:buChar char="-"/>
            </a:pPr>
            <a:r>
              <a:rPr lang="en-US" dirty="0"/>
              <a:t>Hierarchies allows to traverse data faster</a:t>
            </a:r>
          </a:p>
          <a:p>
            <a:pPr marL="285750" indent="-285750">
              <a:buFontTx/>
              <a:buChar char="-"/>
            </a:pPr>
            <a:r>
              <a:rPr lang="en-US" dirty="0"/>
              <a:t>They clearly explain the inter-relation between multiple object</a:t>
            </a:r>
          </a:p>
          <a:p>
            <a:pPr marL="285750" indent="-285750">
              <a:buFontTx/>
              <a:buChar char="-"/>
            </a:pPr>
            <a:r>
              <a:rPr lang="en-US" dirty="0"/>
              <a:t>Very helpful determining the parent child relationship</a:t>
            </a:r>
          </a:p>
          <a:p>
            <a:endParaRPr lang="en-US" dirty="0"/>
          </a:p>
        </p:txBody>
      </p:sp>
      <p:pic>
        <p:nvPicPr>
          <p:cNvPr id="3074" name="Picture 2" descr="Hierarchies in CDS (Core Data Services) 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8" y="3059598"/>
            <a:ext cx="458152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98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Types of Hierarchy</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Box 7">
            <a:extLst>
              <a:ext uri="{FF2B5EF4-FFF2-40B4-BE49-F238E27FC236}">
                <a16:creationId xmlns:a16="http://schemas.microsoft.com/office/drawing/2014/main" xmlns="" id="{2668874E-C0FA-4ADA-BBF6-2FE5710B408A}"/>
              </a:ext>
            </a:extLst>
          </p:cNvPr>
          <p:cNvSpPr txBox="1"/>
          <p:nvPr/>
        </p:nvSpPr>
        <p:spPr>
          <a:xfrm>
            <a:off x="196423" y="923734"/>
            <a:ext cx="11900954" cy="369332"/>
          </a:xfrm>
          <a:prstGeom prst="rect">
            <a:avLst/>
          </a:prstGeom>
          <a:noFill/>
        </p:spPr>
        <p:txBody>
          <a:bodyPr wrap="square" rtlCol="0">
            <a:spAutoFit/>
          </a:bodyPr>
          <a:lstStyle/>
          <a:p>
            <a:pPr lvl="1"/>
            <a:r>
              <a:rPr lang="en-US" dirty="0" smtClean="0"/>
              <a:t>There are Two types of Hierarchy </a:t>
            </a:r>
            <a:endParaRPr lang="en-US" dirty="0"/>
          </a:p>
        </p:txBody>
      </p:sp>
      <p:grpSp>
        <p:nvGrpSpPr>
          <p:cNvPr id="6" name="Group 5"/>
          <p:cNvGrpSpPr/>
          <p:nvPr/>
        </p:nvGrpSpPr>
        <p:grpSpPr>
          <a:xfrm>
            <a:off x="4762809" y="1347830"/>
            <a:ext cx="2742565" cy="2742565"/>
            <a:chOff x="-227013" y="3985419"/>
            <a:chExt cx="2743200" cy="2743200"/>
          </a:xfrm>
        </p:grpSpPr>
        <p:sp>
          <p:nvSpPr>
            <p:cNvPr id="9" name="Oval 8"/>
            <p:cNvSpPr/>
            <p:nvPr/>
          </p:nvSpPr>
          <p:spPr bwMode="gray">
            <a:xfrm>
              <a:off x="-227013" y="3985419"/>
              <a:ext cx="2743200" cy="2743200"/>
            </a:xfrm>
            <a:prstGeom prst="ellipse">
              <a:avLst/>
            </a:prstGeom>
            <a:noFill/>
            <a:ln w="12700" algn="ctr">
              <a:solidFill>
                <a:srgbClr val="55A1C0"/>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sp>
          <p:nvSpPr>
            <p:cNvPr id="10" name="Oval 9"/>
            <p:cNvSpPr/>
            <p:nvPr/>
          </p:nvSpPr>
          <p:spPr bwMode="gray">
            <a:xfrm>
              <a:off x="39687" y="4252119"/>
              <a:ext cx="2209800" cy="2209800"/>
            </a:xfrm>
            <a:prstGeom prst="ellipse">
              <a:avLst/>
            </a:prstGeom>
            <a:solidFill>
              <a:srgbClr val="55A1C0"/>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2400" kern="0" dirty="0" smtClean="0">
                  <a:solidFill>
                    <a:schemeClr val="bg1"/>
                  </a:solidFill>
                  <a:latin typeface="Arial Narrow" charset="0"/>
                  <a:ea typeface="Arial Narrow" charset="0"/>
                  <a:cs typeface="Arial Narrow" charset="0"/>
                </a:rPr>
                <a:t> CDS Hierarchy</a:t>
              </a:r>
              <a:endParaRPr lang="en-GB" sz="2400" kern="0" dirty="0">
                <a:solidFill>
                  <a:schemeClr val="bg1"/>
                </a:solidFill>
                <a:latin typeface="Arial Narrow" charset="0"/>
                <a:ea typeface="Arial Narrow" charset="0"/>
                <a:cs typeface="Arial Narrow" charset="0"/>
              </a:endParaRPr>
            </a:p>
          </p:txBody>
        </p:sp>
      </p:grpSp>
      <p:sp>
        <p:nvSpPr>
          <p:cNvPr id="11" name="Rounded Rectangle 10"/>
          <p:cNvSpPr/>
          <p:nvPr/>
        </p:nvSpPr>
        <p:spPr bwMode="gray">
          <a:xfrm>
            <a:off x="2261797" y="4524367"/>
            <a:ext cx="1997075" cy="713811"/>
          </a:xfrm>
          <a:prstGeom prst="roundRect">
            <a:avLst/>
          </a:prstGeom>
          <a:solidFill>
            <a:schemeClr val="accent4">
              <a:lumMod val="75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kern="0" dirty="0" smtClean="0">
                <a:solidFill>
                  <a:schemeClr val="bg1"/>
                </a:solidFill>
                <a:ea typeface="Arial Unicode MS" pitchFamily="34" charset="-128"/>
                <a:cs typeface="Arial Unicode MS" pitchFamily="34" charset="-128"/>
              </a:rPr>
              <a:t>New Hierarchy</a:t>
            </a:r>
            <a:endParaRPr lang="en-GB" kern="0" dirty="0">
              <a:solidFill>
                <a:schemeClr val="bg1"/>
              </a:solidFill>
              <a:ea typeface="Arial Unicode MS" pitchFamily="34" charset="-128"/>
              <a:cs typeface="Arial Unicode MS" pitchFamily="34" charset="-128"/>
            </a:endParaRPr>
          </a:p>
        </p:txBody>
      </p:sp>
      <p:sp>
        <p:nvSpPr>
          <p:cNvPr id="12" name="Rounded Rectangle 11"/>
          <p:cNvSpPr/>
          <p:nvPr/>
        </p:nvSpPr>
        <p:spPr bwMode="gray">
          <a:xfrm>
            <a:off x="8351177" y="4610507"/>
            <a:ext cx="1997075" cy="713811"/>
          </a:xfrm>
          <a:prstGeom prst="roundRect">
            <a:avLst/>
          </a:prstGeom>
          <a:solidFill>
            <a:schemeClr val="accent4">
              <a:lumMod val="75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kern="0" dirty="0" smtClean="0">
                <a:solidFill>
                  <a:schemeClr val="bg1"/>
                </a:solidFill>
                <a:ea typeface="Arial Unicode MS" pitchFamily="34" charset="-128"/>
                <a:cs typeface="Arial Unicode MS" pitchFamily="34" charset="-128"/>
              </a:rPr>
              <a:t>Classical</a:t>
            </a:r>
            <a:r>
              <a:rPr lang="en-GB" kern="0" dirty="0" smtClean="0">
                <a:solidFill>
                  <a:schemeClr val="bg1"/>
                </a:solidFill>
                <a:ea typeface="Arial Unicode MS" pitchFamily="34" charset="-128"/>
                <a:cs typeface="Arial Unicode MS" pitchFamily="34" charset="-128"/>
              </a:rPr>
              <a:t> Hierarchy</a:t>
            </a:r>
            <a:endParaRPr lang="en-GB" kern="0" dirty="0">
              <a:solidFill>
                <a:schemeClr val="bg1"/>
              </a:solidFill>
              <a:ea typeface="Arial Unicode MS" pitchFamily="34" charset="-128"/>
              <a:cs typeface="Arial Unicode MS" pitchFamily="34" charset="-128"/>
            </a:endParaRPr>
          </a:p>
        </p:txBody>
      </p:sp>
      <p:cxnSp>
        <p:nvCxnSpPr>
          <p:cNvPr id="5" name="Elbow Connector 4"/>
          <p:cNvCxnSpPr>
            <a:stCxn id="9" idx="3"/>
            <a:endCxn id="11" idx="0"/>
          </p:cNvCxnSpPr>
          <p:nvPr/>
        </p:nvCxnSpPr>
        <p:spPr>
          <a:xfrm rot="5400000">
            <a:off x="3794587" y="3154505"/>
            <a:ext cx="835611" cy="190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5"/>
            <a:endCxn id="12" idx="0"/>
          </p:cNvCxnSpPr>
          <p:nvPr/>
        </p:nvCxnSpPr>
        <p:spPr>
          <a:xfrm rot="16200000" flipH="1">
            <a:off x="7765850" y="3026641"/>
            <a:ext cx="921751" cy="22459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8589463" y="801867"/>
            <a:ext cx="2652098" cy="2652098"/>
            <a:chOff x="1754187" y="3734594"/>
            <a:chExt cx="2209800" cy="2209800"/>
          </a:xfrm>
        </p:grpSpPr>
        <p:sp>
          <p:nvSpPr>
            <p:cNvPr id="16" name="Oval 15"/>
            <p:cNvSpPr/>
            <p:nvPr/>
          </p:nvSpPr>
          <p:spPr bwMode="gray">
            <a:xfrm>
              <a:off x="1754187" y="3734594"/>
              <a:ext cx="2209800" cy="2209800"/>
            </a:xfrm>
            <a:prstGeom prst="ellipse">
              <a:avLst/>
            </a:prstGeom>
            <a:noFill/>
            <a:ln w="12700" algn="ctr">
              <a:solidFill>
                <a:srgbClr val="DCD472"/>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sp>
          <p:nvSpPr>
            <p:cNvPr id="17" name="Oval 16"/>
            <p:cNvSpPr/>
            <p:nvPr/>
          </p:nvSpPr>
          <p:spPr bwMode="gray">
            <a:xfrm>
              <a:off x="1969029" y="3949436"/>
              <a:ext cx="1780117" cy="1780117"/>
            </a:xfrm>
            <a:prstGeom prst="ellipse">
              <a:avLst/>
            </a:prstGeom>
            <a:solidFill>
              <a:srgbClr val="DCD47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2400" kern="0" dirty="0" smtClean="0">
                  <a:solidFill>
                    <a:srgbClr val="646772"/>
                  </a:solidFill>
                  <a:latin typeface="Arial Narrow" charset="0"/>
                  <a:ea typeface="Arial Narrow" charset="0"/>
                  <a:cs typeface="Arial Narrow" charset="0"/>
                </a:rPr>
                <a:t>Creating Using Annotations</a:t>
              </a:r>
              <a:endParaRPr lang="en-GB" sz="2400" kern="0" dirty="0">
                <a:solidFill>
                  <a:srgbClr val="646772"/>
                </a:solidFill>
                <a:latin typeface="Arial Narrow" charset="0"/>
                <a:ea typeface="Arial Narrow" charset="0"/>
                <a:cs typeface="Arial Narrow" charset="0"/>
              </a:endParaRPr>
            </a:p>
          </p:txBody>
        </p:sp>
      </p:grpSp>
      <p:sp>
        <p:nvSpPr>
          <p:cNvPr id="18" name="Down Arrow 17"/>
          <p:cNvSpPr/>
          <p:nvPr/>
        </p:nvSpPr>
        <p:spPr>
          <a:xfrm rot="10800000">
            <a:off x="9800069" y="3502182"/>
            <a:ext cx="399415" cy="1065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a:off x="2715501" y="3557128"/>
            <a:ext cx="387433" cy="9374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824229" y="1471114"/>
            <a:ext cx="2015594" cy="2015594"/>
            <a:chOff x="1754187" y="3734594"/>
            <a:chExt cx="2209800" cy="2209800"/>
          </a:xfrm>
        </p:grpSpPr>
        <p:sp>
          <p:nvSpPr>
            <p:cNvPr id="24" name="Oval 23"/>
            <p:cNvSpPr/>
            <p:nvPr/>
          </p:nvSpPr>
          <p:spPr bwMode="gray">
            <a:xfrm>
              <a:off x="1754187" y="3734594"/>
              <a:ext cx="2209800" cy="2209800"/>
            </a:xfrm>
            <a:prstGeom prst="ellipse">
              <a:avLst/>
            </a:prstGeom>
            <a:noFill/>
            <a:ln w="12700" algn="ctr">
              <a:solidFill>
                <a:srgbClr val="DCD472"/>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sp>
          <p:nvSpPr>
            <p:cNvPr id="25" name="Oval 24"/>
            <p:cNvSpPr/>
            <p:nvPr/>
          </p:nvSpPr>
          <p:spPr bwMode="gray">
            <a:xfrm>
              <a:off x="1969029" y="3949436"/>
              <a:ext cx="1780117" cy="1780117"/>
            </a:xfrm>
            <a:prstGeom prst="ellipse">
              <a:avLst/>
            </a:prstGeom>
            <a:solidFill>
              <a:srgbClr val="DCD47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2400" kern="0" dirty="0" smtClean="0">
                  <a:solidFill>
                    <a:srgbClr val="646772"/>
                  </a:solidFill>
                  <a:latin typeface="Arial Narrow" charset="0"/>
                  <a:ea typeface="Arial Narrow" charset="0"/>
                  <a:cs typeface="Arial Narrow" charset="0"/>
                </a:rPr>
                <a:t>Creating by syntax</a:t>
              </a:r>
              <a:endParaRPr lang="en-GB" sz="2400" kern="0" dirty="0">
                <a:solidFill>
                  <a:srgbClr val="646772"/>
                </a:solidFill>
                <a:latin typeface="Arial Narrow" charset="0"/>
                <a:ea typeface="Arial Narrow" charset="0"/>
                <a:cs typeface="Arial Narrow" charset="0"/>
              </a:endParaRPr>
            </a:p>
          </p:txBody>
        </p:sp>
      </p:grpSp>
    </p:spTree>
    <p:extLst>
      <p:ext uri="{BB962C8B-B14F-4D97-AF65-F5344CB8AC3E}">
        <p14:creationId xmlns:p14="http://schemas.microsoft.com/office/powerpoint/2010/main" val="14980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End to End Hierarchy Scenario</a:t>
            </a:r>
            <a:endParaRPr lang="en-US" b="1" dirty="0"/>
          </a:p>
        </p:txBody>
      </p:sp>
      <p:pic>
        <p:nvPicPr>
          <p:cNvPr id="4098" name="Picture 2" descr="Making Brainstorming Work; CEO of Medium on How To End Meetings - Amazemeet  - Powering Better Mee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959" y="1596546"/>
            <a:ext cx="6096000"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772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Elaborating Scenario</a:t>
            </a:r>
            <a:endParaRPr lang="en-US" b="1" dirty="0"/>
          </a:p>
        </p:txBody>
      </p:sp>
      <p:pic>
        <p:nvPicPr>
          <p:cNvPr id="5" name="Picture 4"/>
          <p:cNvPicPr>
            <a:picLocks noChangeAspect="1"/>
          </p:cNvPicPr>
          <p:nvPr/>
        </p:nvPicPr>
        <p:blipFill>
          <a:blip r:embed="rId3"/>
          <a:stretch>
            <a:fillRect/>
          </a:stretch>
        </p:blipFill>
        <p:spPr>
          <a:xfrm>
            <a:off x="1217311" y="1169558"/>
            <a:ext cx="9685714" cy="4009524"/>
          </a:xfrm>
          <a:prstGeom prst="rect">
            <a:avLst/>
          </a:prstGeom>
        </p:spPr>
      </p:pic>
      <p:pic>
        <p:nvPicPr>
          <p:cNvPr id="7" name="Picture 6"/>
          <p:cNvPicPr>
            <a:picLocks noChangeAspect="1"/>
          </p:cNvPicPr>
          <p:nvPr/>
        </p:nvPicPr>
        <p:blipFill>
          <a:blip r:embed="rId4"/>
          <a:stretch>
            <a:fillRect/>
          </a:stretch>
        </p:blipFill>
        <p:spPr>
          <a:xfrm>
            <a:off x="1255210" y="4945837"/>
            <a:ext cx="9628571" cy="1419048"/>
          </a:xfrm>
          <a:prstGeom prst="rect">
            <a:avLst/>
          </a:prstGeom>
        </p:spPr>
      </p:pic>
    </p:spTree>
    <p:extLst>
      <p:ext uri="{BB962C8B-B14F-4D97-AF65-F5344CB8AC3E}">
        <p14:creationId xmlns:p14="http://schemas.microsoft.com/office/powerpoint/2010/main" val="4018322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Creating Resource CDS </a:t>
            </a:r>
            <a:endParaRPr lang="en-US" b="1" dirty="0"/>
          </a:p>
        </p:txBody>
      </p:sp>
      <p:pic>
        <p:nvPicPr>
          <p:cNvPr id="3" name="Picture 2"/>
          <p:cNvPicPr>
            <a:picLocks noChangeAspect="1"/>
          </p:cNvPicPr>
          <p:nvPr/>
        </p:nvPicPr>
        <p:blipFill>
          <a:blip r:embed="rId3"/>
          <a:stretch>
            <a:fillRect/>
          </a:stretch>
        </p:blipFill>
        <p:spPr>
          <a:xfrm>
            <a:off x="592591" y="1993786"/>
            <a:ext cx="6209524" cy="2552381"/>
          </a:xfrm>
          <a:prstGeom prst="rect">
            <a:avLst/>
          </a:prstGeom>
        </p:spPr>
      </p:pic>
    </p:spTree>
    <p:extLst>
      <p:ext uri="{BB962C8B-B14F-4D97-AF65-F5344CB8AC3E}">
        <p14:creationId xmlns:p14="http://schemas.microsoft.com/office/powerpoint/2010/main" val="2606196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Creating Basic CDS View</a:t>
            </a:r>
            <a:endParaRPr lang="en-US" b="1" dirty="0"/>
          </a:p>
        </p:txBody>
      </p:sp>
      <p:pic>
        <p:nvPicPr>
          <p:cNvPr id="3" name="Picture 2"/>
          <p:cNvPicPr>
            <a:picLocks noChangeAspect="1"/>
          </p:cNvPicPr>
          <p:nvPr/>
        </p:nvPicPr>
        <p:blipFill>
          <a:blip r:embed="rId3"/>
          <a:stretch>
            <a:fillRect/>
          </a:stretch>
        </p:blipFill>
        <p:spPr>
          <a:xfrm>
            <a:off x="681490" y="1433619"/>
            <a:ext cx="7171428" cy="4971429"/>
          </a:xfrm>
          <a:prstGeom prst="rect">
            <a:avLst/>
          </a:prstGeom>
        </p:spPr>
      </p:pic>
    </p:spTree>
    <p:extLst>
      <p:ext uri="{BB962C8B-B14F-4D97-AF65-F5344CB8AC3E}">
        <p14:creationId xmlns:p14="http://schemas.microsoft.com/office/powerpoint/2010/main" val="4224858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Composite CDS View</a:t>
            </a:r>
            <a:endParaRPr lang="en-US" b="1" dirty="0"/>
          </a:p>
        </p:txBody>
      </p:sp>
      <p:pic>
        <p:nvPicPr>
          <p:cNvPr id="5" name="Picture 4"/>
          <p:cNvPicPr>
            <a:picLocks noChangeAspect="1"/>
          </p:cNvPicPr>
          <p:nvPr/>
        </p:nvPicPr>
        <p:blipFill>
          <a:blip r:embed="rId3"/>
          <a:stretch>
            <a:fillRect/>
          </a:stretch>
        </p:blipFill>
        <p:spPr>
          <a:xfrm>
            <a:off x="676099" y="1481641"/>
            <a:ext cx="7076190" cy="4742857"/>
          </a:xfrm>
          <a:prstGeom prst="rect">
            <a:avLst/>
          </a:prstGeom>
        </p:spPr>
      </p:pic>
    </p:spTree>
    <p:extLst>
      <p:ext uri="{BB962C8B-B14F-4D97-AF65-F5344CB8AC3E}">
        <p14:creationId xmlns:p14="http://schemas.microsoft.com/office/powerpoint/2010/main" val="2340407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 xmlns:a16="http://schemas.microsoft.com/office/drawing/2014/main"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Consumption CDS View</a:t>
            </a:r>
            <a:endParaRPr lang="en-US" b="1" dirty="0"/>
          </a:p>
        </p:txBody>
      </p:sp>
      <p:pic>
        <p:nvPicPr>
          <p:cNvPr id="5" name="Picture 4"/>
          <p:cNvPicPr>
            <a:picLocks noChangeAspect="1"/>
          </p:cNvPicPr>
          <p:nvPr/>
        </p:nvPicPr>
        <p:blipFill>
          <a:blip r:embed="rId3"/>
          <a:stretch>
            <a:fillRect/>
          </a:stretch>
        </p:blipFill>
        <p:spPr>
          <a:xfrm>
            <a:off x="650038" y="1355135"/>
            <a:ext cx="7552381" cy="4942857"/>
          </a:xfrm>
          <a:prstGeom prst="rect">
            <a:avLst/>
          </a:prstGeom>
        </p:spPr>
      </p:pic>
    </p:spTree>
    <p:extLst>
      <p:ext uri="{BB962C8B-B14F-4D97-AF65-F5344CB8AC3E}">
        <p14:creationId xmlns:p14="http://schemas.microsoft.com/office/powerpoint/2010/main" val="2638279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Check Hierarchy on Query Brower </a:t>
            </a:r>
            <a:endParaRPr lang="en-US" b="1" dirty="0"/>
          </a:p>
        </p:txBody>
      </p:sp>
      <p:pic>
        <p:nvPicPr>
          <p:cNvPr id="3" name="Picture 2"/>
          <p:cNvPicPr>
            <a:picLocks noChangeAspect="1"/>
          </p:cNvPicPr>
          <p:nvPr/>
        </p:nvPicPr>
        <p:blipFill>
          <a:blip r:embed="rId3"/>
          <a:stretch>
            <a:fillRect/>
          </a:stretch>
        </p:blipFill>
        <p:spPr>
          <a:xfrm>
            <a:off x="604179" y="1407884"/>
            <a:ext cx="7605333" cy="5078095"/>
          </a:xfrm>
          <a:prstGeom prst="rect">
            <a:avLst/>
          </a:prstGeom>
        </p:spPr>
      </p:pic>
    </p:spTree>
    <p:extLst>
      <p:ext uri="{BB962C8B-B14F-4D97-AF65-F5344CB8AC3E}">
        <p14:creationId xmlns:p14="http://schemas.microsoft.com/office/powerpoint/2010/main" val="4053870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a:t>
            </a:r>
            <a:r>
              <a:rPr lang="en-US" sz="8000" b="1" dirty="0" smtClean="0"/>
              <a:t>8</a:t>
            </a:r>
            <a:endParaRPr lang="en-US" sz="8000" b="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kumimoji="0" lang="en-US" sz="44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8</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 xmlns:a16="http://schemas.microsoft.com/office/drawing/2014/main" id="{27E5B41D-1DDF-48C9-A5AF-075F84492B68}"/>
              </a:ext>
            </a:extLst>
          </p:cNvPr>
          <p:cNvSpPr txBox="1"/>
          <p:nvPr/>
        </p:nvSpPr>
        <p:spPr>
          <a:xfrm>
            <a:off x="247878" y="982353"/>
            <a:ext cx="11696243" cy="3693319"/>
          </a:xfrm>
          <a:prstGeom prst="rect">
            <a:avLst/>
          </a:prstGeom>
          <a:noFill/>
        </p:spPr>
        <p:txBody>
          <a:bodyPr wrap="square" rtlCol="0">
            <a:spAutoFit/>
          </a:bodyPr>
          <a:lstStyle/>
          <a:p>
            <a:pPr marL="285750" lvl="0" indent="-285750">
              <a:buFont typeface="Arial" panose="020B0604020202020204" pitchFamily="34" charset="0"/>
              <a:buChar char="•"/>
            </a:pPr>
            <a:r>
              <a:rPr lang="en-US" i="1" dirty="0"/>
              <a:t>CDS Table Functions</a:t>
            </a:r>
          </a:p>
          <a:p>
            <a:pPr marL="285750" lvl="0" indent="-285750">
              <a:buFont typeface="Arial" panose="020B0604020202020204" pitchFamily="34" charset="0"/>
              <a:buChar char="•"/>
            </a:pPr>
            <a:r>
              <a:rPr lang="en-US" i="1" dirty="0"/>
              <a:t>CDS-BOPF Integration</a:t>
            </a:r>
          </a:p>
          <a:p>
            <a:pPr marL="285750" lvl="0" indent="-285750">
              <a:buFont typeface="Arial" panose="020B0604020202020204" pitchFamily="34" charset="0"/>
              <a:buChar char="•"/>
            </a:pPr>
            <a:r>
              <a:rPr lang="en-US" i="1" dirty="0"/>
              <a:t>Describing Validation in ( Business Object ) BO </a:t>
            </a:r>
          </a:p>
          <a:p>
            <a:pPr marL="285750" lvl="0" indent="-285750">
              <a:buFont typeface="Arial" panose="020B0604020202020204" pitchFamily="34" charset="0"/>
              <a:buChar char="•"/>
            </a:pPr>
            <a:r>
              <a:rPr lang="en-US" i="1" dirty="0"/>
              <a:t>Implementation of  Smart filter UX Application</a:t>
            </a:r>
          </a:p>
          <a:p>
            <a:pPr marL="285750" lvl="0" indent="-285750">
              <a:buFont typeface="Arial" panose="020B0604020202020204" pitchFamily="34" charset="0"/>
              <a:buChar char="•"/>
            </a:pPr>
            <a:r>
              <a:rPr lang="en-US" i="1" dirty="0"/>
              <a:t>Transactional  UX App with CDS and  BOPF</a:t>
            </a:r>
          </a:p>
          <a:p>
            <a:r>
              <a:rPr lang="en-US" dirty="0"/>
              <a:t> </a:t>
            </a:r>
          </a:p>
          <a:p>
            <a:r>
              <a:rPr lang="en-US" dirty="0"/>
              <a:t>--Break--</a:t>
            </a:r>
          </a:p>
          <a:p>
            <a:endParaRPr lang="en-US" dirty="0"/>
          </a:p>
          <a:p>
            <a:pPr marL="285750" lvl="0" indent="-285750">
              <a:buFont typeface="Arial" panose="020B0604020202020204" pitchFamily="34" charset="0"/>
              <a:buChar char="•"/>
            </a:pPr>
            <a:r>
              <a:rPr lang="en-US" dirty="0"/>
              <a:t> </a:t>
            </a:r>
            <a:r>
              <a:rPr lang="en-US" i="1" dirty="0"/>
              <a:t>Hierarchy CDS Programming with Tree Table  </a:t>
            </a:r>
          </a:p>
          <a:p>
            <a:pPr marL="895243" lvl="1" indent="-285750">
              <a:buFont typeface="Wingdings" panose="05000000000000000000" pitchFamily="2" charset="2"/>
              <a:buChar char="Ø"/>
            </a:pPr>
            <a:r>
              <a:rPr lang="en-US" i="1" dirty="0"/>
              <a:t>New Hierarchy</a:t>
            </a:r>
          </a:p>
          <a:p>
            <a:pPr marL="895243" lvl="1" indent="-285750">
              <a:buFont typeface="Wingdings" panose="05000000000000000000" pitchFamily="2" charset="2"/>
              <a:buChar char="Ø"/>
            </a:pPr>
            <a:r>
              <a:rPr lang="en-US" i="1" dirty="0"/>
              <a:t>Classical Hierarchy</a:t>
            </a:r>
          </a:p>
          <a:p>
            <a:pPr marL="285750" lvl="0" indent="-285750">
              <a:buFont typeface="Arial" panose="020B0604020202020204" pitchFamily="34" charset="0"/>
              <a:buChar char="•"/>
            </a:pPr>
            <a:r>
              <a:rPr lang="en-US" i="1" dirty="0"/>
              <a:t>Implementation of  End to End  Hierarchy Scenario of  Employee Manager Hierarchy </a:t>
            </a:r>
          </a:p>
          <a:p>
            <a:pPr marL="285750" lvl="0" indent="-285750">
              <a:buFont typeface="Arial" panose="020B0604020202020204" pitchFamily="34" charset="0"/>
              <a:buChar char="•"/>
            </a:pPr>
            <a:r>
              <a:rPr lang="en-US" i="1" dirty="0"/>
              <a:t>Describing Functional Information of Hierarchy</a:t>
            </a:r>
            <a:endParaRPr lang="en-US" i="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CDS Table Function</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 Placeholder 9"/>
          <p:cNvSpPr txBox="1">
            <a:spLocks/>
          </p:cNvSpPr>
          <p:nvPr/>
        </p:nvSpPr>
        <p:spPr>
          <a:xfrm>
            <a:off x="3157948" y="2682194"/>
            <a:ext cx="8709916" cy="177663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199" dirty="0" smtClean="0">
                <a:solidFill>
                  <a:schemeClr val="tx1">
                    <a:lumMod val="95000"/>
                    <a:lumOff val="5000"/>
                  </a:schemeClr>
                </a:solidFill>
              </a:rPr>
              <a:t>CDS Table Functions allow to use natively implemented database-functions in SAP HANA DB directly from CDS</a:t>
            </a:r>
            <a:endParaRPr lang="en-US" sz="3199" dirty="0">
              <a:solidFill>
                <a:schemeClr val="tx1">
                  <a:lumMod val="95000"/>
                  <a:lumOff val="5000"/>
                </a:schemeClr>
              </a:solidFill>
            </a:endParaRPr>
          </a:p>
        </p:txBody>
      </p:sp>
      <p:pic>
        <p:nvPicPr>
          <p:cNvPr id="9" name="Picture 8" descr="CDS LogoDark.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78937" y="2569199"/>
            <a:ext cx="2133699" cy="1967974"/>
          </a:xfrm>
          <a:prstGeom prst="rect">
            <a:avLst/>
          </a:prstGeom>
        </p:spPr>
      </p:pic>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Why we need CDS Table Function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7" name="Text Placeholder 2"/>
          <p:cNvSpPr txBox="1">
            <a:spLocks/>
          </p:cNvSpPr>
          <p:nvPr/>
        </p:nvSpPr>
        <p:spPr>
          <a:xfrm>
            <a:off x="325336" y="1462140"/>
            <a:ext cx="11542528" cy="439102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ts val="600"/>
              </a:spcBef>
              <a:spcAft>
                <a:spcPct val="0"/>
              </a:spcAft>
              <a:buClr>
                <a:srgbClr val="F0AB00"/>
              </a:buClr>
            </a:pPr>
            <a:r>
              <a:rPr lang="en-US" sz="1800" kern="0" dirty="0" smtClean="0">
                <a:solidFill>
                  <a:srgbClr val="000000"/>
                </a:solidFill>
                <a:ea typeface="Arial Unicode MS" pitchFamily="34" charset="-128"/>
                <a:cs typeface="Arial Unicode MS" pitchFamily="34" charset="-128"/>
              </a:rPr>
              <a:t>CDS is an open extension of classical DDIC views:</a:t>
            </a:r>
          </a:p>
          <a:p>
            <a:pPr marL="285664" indent="-285664" fontAlgn="base">
              <a:spcBef>
                <a:spcPts val="600"/>
              </a:spcBef>
              <a:spcAft>
                <a:spcPct val="0"/>
              </a:spcAft>
              <a:buClr>
                <a:srgbClr val="F0AB00"/>
              </a:buClr>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Support for </a:t>
            </a:r>
            <a:r>
              <a:rPr lang="en-US" sz="1800" kern="0" dirty="0" err="1" smtClean="0">
                <a:solidFill>
                  <a:srgbClr val="000000"/>
                </a:solidFill>
                <a:ea typeface="Arial Unicode MS" pitchFamily="34" charset="-128"/>
                <a:cs typeface="Arial Unicode MS" pitchFamily="34" charset="-128"/>
              </a:rPr>
              <a:t>AnyDB</a:t>
            </a:r>
            <a:endParaRPr lang="en-US" sz="1800" kern="0" dirty="0" smtClean="0">
              <a:solidFill>
                <a:srgbClr val="000000"/>
              </a:solidFill>
              <a:ea typeface="Arial Unicode MS" pitchFamily="34" charset="-128"/>
              <a:cs typeface="Arial Unicode MS" pitchFamily="34" charset="-128"/>
            </a:endParaRPr>
          </a:p>
          <a:p>
            <a:pPr marL="285664" indent="-285664" fontAlgn="base">
              <a:spcBef>
                <a:spcPts val="600"/>
              </a:spcBef>
              <a:spcAft>
                <a:spcPct val="0"/>
              </a:spcAft>
              <a:buClr>
                <a:srgbClr val="F0AB00"/>
              </a:buClr>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Optimal integration into DDIC and ABAP</a:t>
            </a:r>
          </a:p>
          <a:p>
            <a:pPr marL="285664" indent="-285664" fontAlgn="base">
              <a:spcBef>
                <a:spcPts val="600"/>
              </a:spcBef>
              <a:spcAft>
                <a:spcPct val="0"/>
              </a:spcAft>
              <a:buClr>
                <a:srgbClr val="F0AB00"/>
              </a:buClr>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Supports about 90 % of SQL features</a:t>
            </a:r>
          </a:p>
          <a:p>
            <a:pPr marL="285664" indent="-285664" fontAlgn="base">
              <a:spcBef>
                <a:spcPts val="600"/>
              </a:spcBef>
              <a:spcAft>
                <a:spcPct val="0"/>
              </a:spcAft>
              <a:buClr>
                <a:srgbClr val="F0AB00"/>
              </a:buClr>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But: no access to specific HANA features</a:t>
            </a:r>
            <a:br>
              <a:rPr lang="en-US" sz="1800" kern="0" dirty="0" smtClean="0">
                <a:solidFill>
                  <a:srgbClr val="000000"/>
                </a:solidFill>
                <a:ea typeface="Arial Unicode MS" pitchFamily="34" charset="-128"/>
                <a:cs typeface="Arial Unicode MS" pitchFamily="34" charset="-128"/>
              </a:rPr>
            </a:br>
            <a:endParaRPr lang="en-US" sz="1800" kern="0" dirty="0" smtClean="0">
              <a:solidFill>
                <a:srgbClr val="000000"/>
              </a:solidFill>
              <a:ea typeface="Arial Unicode MS" pitchFamily="34" charset="-128"/>
              <a:cs typeface="Arial Unicode MS" pitchFamily="34" charset="-128"/>
            </a:endParaRPr>
          </a:p>
          <a:p>
            <a:pPr fontAlgn="base">
              <a:spcBef>
                <a:spcPts val="600"/>
              </a:spcBef>
              <a:spcAft>
                <a:spcPct val="0"/>
              </a:spcAft>
              <a:buClr>
                <a:srgbClr val="F0AB00"/>
              </a:buClr>
            </a:pPr>
            <a:r>
              <a:rPr lang="en-US" sz="1800" kern="0" dirty="0" smtClean="0">
                <a:solidFill>
                  <a:srgbClr val="000000"/>
                </a:solidFill>
                <a:ea typeface="Arial Unicode MS" pitchFamily="34" charset="-128"/>
                <a:cs typeface="Arial Unicode MS" pitchFamily="34" charset="-128"/>
              </a:rPr>
              <a:t>Required: </a:t>
            </a:r>
            <a:r>
              <a:rPr lang="en-US" sz="1800" dirty="0" smtClean="0">
                <a:solidFill>
                  <a:schemeClr val="bg2">
                    <a:lumMod val="50000"/>
                  </a:schemeClr>
                </a:solidFill>
              </a:rPr>
              <a:t>Some scenarios require selective measure </a:t>
            </a:r>
            <a:r>
              <a:rPr lang="en-US" sz="1800" kern="0" dirty="0" smtClean="0">
                <a:solidFill>
                  <a:srgbClr val="000000"/>
                </a:solidFill>
                <a:ea typeface="Arial Unicode MS" pitchFamily="34" charset="-128"/>
                <a:cs typeface="Arial Unicode MS" pitchFamily="34" charset="-128"/>
              </a:rPr>
              <a:t>(“Breakout Scenario” for HANA-only applications)</a:t>
            </a:r>
          </a:p>
          <a:p>
            <a:pPr marL="342797" lvl="1" indent="-342797" fontAlgn="base">
              <a:spcAft>
                <a:spcPct val="0"/>
              </a:spcAft>
              <a:buClr>
                <a:srgbClr val="F0AB00"/>
              </a:buClr>
              <a:buFont typeface="Arial" panose="020B0604020202020204" pitchFamily="34" charset="0"/>
              <a:buChar char="•"/>
            </a:pPr>
            <a:r>
              <a:rPr lang="en-US" kern="0" dirty="0" smtClean="0">
                <a:solidFill>
                  <a:srgbClr val="000000"/>
                </a:solidFill>
                <a:ea typeface="Arial Unicode MS" pitchFamily="34" charset="-128"/>
                <a:cs typeface="Arial Unicode MS" pitchFamily="34" charset="-128"/>
              </a:rPr>
              <a:t>Highest performance requirements e.g. with complex calculations</a:t>
            </a:r>
          </a:p>
          <a:p>
            <a:pPr marL="342797" lvl="1" indent="-342797" fontAlgn="base">
              <a:spcAft>
                <a:spcPct val="0"/>
              </a:spcAft>
              <a:buClr>
                <a:srgbClr val="F0AB00"/>
              </a:buClr>
              <a:buFont typeface="Arial" panose="020B0604020202020204" pitchFamily="34" charset="0"/>
              <a:buChar char="•"/>
            </a:pPr>
            <a:r>
              <a:rPr lang="en-US" kern="0" dirty="0" smtClean="0">
                <a:solidFill>
                  <a:srgbClr val="000000"/>
                </a:solidFill>
                <a:ea typeface="Arial Unicode MS" pitchFamily="34" charset="-128"/>
                <a:cs typeface="Arial Unicode MS" pitchFamily="34" charset="-128"/>
              </a:rPr>
              <a:t>Use of database / analytical engine specific functions required</a:t>
            </a:r>
          </a:p>
          <a:p>
            <a:pPr marL="342797" lvl="1" indent="-342797" fontAlgn="base">
              <a:spcAft>
                <a:spcPct val="0"/>
              </a:spcAft>
              <a:buClr>
                <a:srgbClr val="F0AB00"/>
              </a:buClr>
              <a:buFont typeface="Arial" panose="020B0604020202020204" pitchFamily="34" charset="0"/>
              <a:buChar char="•"/>
            </a:pPr>
            <a:r>
              <a:rPr lang="en-US" kern="0" dirty="0" smtClean="0">
                <a:solidFill>
                  <a:srgbClr val="000000"/>
                </a:solidFill>
                <a:ea typeface="Arial Unicode MS" pitchFamily="34" charset="-128"/>
                <a:cs typeface="Arial Unicode MS" pitchFamily="34" charset="-128"/>
              </a:rPr>
              <a:t>Open SQL and CDS views do not yet offer functionality to solve the problem</a:t>
            </a:r>
            <a:endParaRPr lang="en-US"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Necessary part of CDS Table Function</a:t>
            </a:r>
            <a:r>
              <a:rPr lang="en-US" b="1" dirty="0" smtClean="0"/>
              <a: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3" name="TextBox 42"/>
          <p:cNvSpPr txBox="1"/>
          <p:nvPr/>
        </p:nvSpPr>
        <p:spPr>
          <a:xfrm>
            <a:off x="594151" y="1521424"/>
            <a:ext cx="3166801" cy="1369289"/>
          </a:xfrm>
          <a:prstGeom prst="rect">
            <a:avLst/>
          </a:prstGeom>
          <a:noFill/>
        </p:spPr>
        <p:txBody>
          <a:bodyPr wrap="none" lIns="0" tIns="0" rIns="0" bIns="0" rtlCol="0">
            <a:spAutoFit/>
          </a:bodyPr>
          <a:lstStyle/>
          <a:p>
            <a:pPr algn="r" fontAlgn="base">
              <a:spcBef>
                <a:spcPts val="600"/>
              </a:spcBef>
              <a:spcAft>
                <a:spcPct val="0"/>
              </a:spcAft>
              <a:buClr>
                <a:srgbClr val="F0AB00"/>
              </a:buClr>
              <a:buSzPct val="80000"/>
            </a:pPr>
            <a:r>
              <a:rPr lang="en-GB" sz="2000" b="1" kern="0" dirty="0">
                <a:solidFill>
                  <a:srgbClr val="646772"/>
                </a:solidFill>
                <a:latin typeface="Arial Narrow" charset="0"/>
                <a:ea typeface="Arial Narrow" charset="0"/>
                <a:cs typeface="Arial Narrow" charset="0"/>
              </a:rPr>
              <a:t>Table function definition</a:t>
            </a:r>
          </a:p>
          <a:p>
            <a:pPr algn="r" fontAlgn="base">
              <a:spcBef>
                <a:spcPts val="600"/>
              </a:spcBef>
              <a:spcAft>
                <a:spcPct val="0"/>
              </a:spcAft>
              <a:buClr>
                <a:srgbClr val="F0AB00"/>
              </a:buClr>
              <a:buSzPct val="80000"/>
            </a:pPr>
            <a:r>
              <a:rPr lang="en-GB" sz="1800" b="1" kern="0" dirty="0">
                <a:solidFill>
                  <a:srgbClr val="55A1C0"/>
                </a:solidFill>
                <a:latin typeface="Arial Narrow" charset="0"/>
                <a:ea typeface="Arial Narrow" charset="0"/>
                <a:cs typeface="Arial Narrow" charset="0"/>
              </a:rPr>
              <a:t>Parameter list</a:t>
            </a:r>
          </a:p>
          <a:p>
            <a:pPr algn="r" fontAlgn="base">
              <a:spcBef>
                <a:spcPts val="600"/>
              </a:spcBef>
              <a:spcAft>
                <a:spcPct val="0"/>
              </a:spcAft>
              <a:buClr>
                <a:srgbClr val="F0AB00"/>
              </a:buClr>
              <a:buSzPct val="80000"/>
            </a:pPr>
            <a:r>
              <a:rPr lang="en-GB" sz="1800" b="1" kern="0" dirty="0">
                <a:solidFill>
                  <a:srgbClr val="55A1C0"/>
                </a:solidFill>
                <a:latin typeface="Arial Narrow" charset="0"/>
                <a:ea typeface="Arial Narrow" charset="0"/>
                <a:cs typeface="Arial Narrow" charset="0"/>
              </a:rPr>
              <a:t>Return Parameter</a:t>
            </a:r>
            <a:endParaRPr lang="en-GB" sz="1800" kern="0" dirty="0">
              <a:solidFill>
                <a:srgbClr val="55A1C0"/>
              </a:solidFill>
              <a:ea typeface="Arial Unicode MS" pitchFamily="34" charset="-128"/>
              <a:cs typeface="Arial Unicode MS" pitchFamily="34" charset="-128"/>
            </a:endParaRPr>
          </a:p>
          <a:p>
            <a:pPr algn="r" fontAlgn="base">
              <a:spcBef>
                <a:spcPts val="600"/>
              </a:spcBef>
              <a:spcAft>
                <a:spcPct val="0"/>
              </a:spcAft>
              <a:buClr>
                <a:srgbClr val="F0AB00"/>
              </a:buClr>
              <a:buSzPct val="80000"/>
            </a:pPr>
            <a:r>
              <a:rPr lang="en-GB" sz="1800" b="1" kern="0" dirty="0">
                <a:solidFill>
                  <a:srgbClr val="55A1C0"/>
                </a:solidFill>
                <a:latin typeface="Arial Narrow" charset="0"/>
                <a:ea typeface="Arial Unicode MS" pitchFamily="34" charset="-128"/>
                <a:cs typeface="Arial Unicode MS" pitchFamily="34" charset="-128"/>
              </a:rPr>
              <a:t>Reference to implementing method</a:t>
            </a:r>
            <a:endParaRPr lang="en-GB" sz="1800" b="1" kern="0" dirty="0">
              <a:solidFill>
                <a:srgbClr val="55A1C0"/>
              </a:solidFill>
              <a:latin typeface="Arial Narrow" charset="0"/>
              <a:ea typeface="Arial Narrow" charset="0"/>
              <a:cs typeface="Arial Narrow" charset="0"/>
            </a:endParaRPr>
          </a:p>
        </p:txBody>
      </p:sp>
      <p:sp>
        <p:nvSpPr>
          <p:cNvPr id="44" name="TextBox 43"/>
          <p:cNvSpPr txBox="1"/>
          <p:nvPr/>
        </p:nvSpPr>
        <p:spPr>
          <a:xfrm>
            <a:off x="4872558" y="5146498"/>
            <a:ext cx="2523067" cy="680321"/>
          </a:xfrm>
          <a:prstGeom prst="rect">
            <a:avLst/>
          </a:prstGeom>
          <a:noFill/>
        </p:spPr>
        <p:txBody>
          <a:bodyPr wrap="square" lIns="0" tIns="0" rIns="0" bIns="0" rtlCol="0">
            <a:noAutofit/>
          </a:bodyPr>
          <a:lstStyle/>
          <a:p>
            <a:pPr algn="ctr" fontAlgn="base">
              <a:spcBef>
                <a:spcPts val="600"/>
              </a:spcBef>
              <a:spcAft>
                <a:spcPct val="0"/>
              </a:spcAft>
              <a:buClr>
                <a:srgbClr val="F0AB00"/>
              </a:buClr>
              <a:buSzPct val="80000"/>
            </a:pPr>
            <a:r>
              <a:rPr lang="en-GB" sz="2000" b="1" kern="0" dirty="0">
                <a:solidFill>
                  <a:srgbClr val="646772"/>
                </a:solidFill>
                <a:latin typeface="Arial Narrow" charset="0"/>
                <a:ea typeface="Arial Narrow" charset="0"/>
                <a:cs typeface="Arial Narrow" charset="0"/>
              </a:rPr>
              <a:t>AMDP Implementation</a:t>
            </a:r>
          </a:p>
        </p:txBody>
      </p:sp>
      <p:sp>
        <p:nvSpPr>
          <p:cNvPr id="45" name="TextBox 44"/>
          <p:cNvSpPr txBox="1"/>
          <p:nvPr/>
        </p:nvSpPr>
        <p:spPr>
          <a:xfrm>
            <a:off x="8544039" y="1521424"/>
            <a:ext cx="3261558" cy="1101205"/>
          </a:xfrm>
          <a:prstGeom prst="rect">
            <a:avLst/>
          </a:prstGeom>
          <a:noFill/>
        </p:spPr>
        <p:txBody>
          <a:bodyPr wrap="square" lIns="0" tIns="0" rIns="0" bIns="0" rtlCol="0">
            <a:noAutofit/>
          </a:bodyPr>
          <a:lstStyle/>
          <a:p>
            <a:pPr fontAlgn="base">
              <a:spcBef>
                <a:spcPts val="600"/>
              </a:spcBef>
              <a:spcAft>
                <a:spcPct val="0"/>
              </a:spcAft>
              <a:buClr>
                <a:srgbClr val="F0AB00"/>
              </a:buClr>
              <a:buSzPct val="80000"/>
            </a:pPr>
            <a:r>
              <a:rPr lang="en-GB" sz="1800" b="1" kern="0" dirty="0">
                <a:solidFill>
                  <a:srgbClr val="646772"/>
                </a:solidFill>
                <a:latin typeface="Arial Narrow" charset="0"/>
                <a:ea typeface="Arial Narrow" charset="0"/>
                <a:cs typeface="Arial Narrow" charset="0"/>
              </a:rPr>
              <a:t>Runtime for table function</a:t>
            </a:r>
          </a:p>
          <a:p>
            <a:pPr fontAlgn="base">
              <a:spcBef>
                <a:spcPts val="600"/>
              </a:spcBef>
              <a:spcAft>
                <a:spcPct val="0"/>
              </a:spcAft>
              <a:buClr>
                <a:srgbClr val="F0AB00"/>
              </a:buClr>
              <a:buSzPct val="80000"/>
            </a:pPr>
            <a:r>
              <a:rPr lang="en-GB" sz="1800" b="1" kern="0" dirty="0">
                <a:solidFill>
                  <a:srgbClr val="55A1C0"/>
                </a:solidFill>
                <a:latin typeface="Arial Narrow" charset="0"/>
                <a:ea typeface="Arial Narrow" charset="0"/>
                <a:cs typeface="Arial Narrow" charset="0"/>
              </a:rPr>
              <a:t>Runs stored SQL-script procedure generated from AMDP on database tables</a:t>
            </a:r>
          </a:p>
        </p:txBody>
      </p:sp>
      <p:sp>
        <p:nvSpPr>
          <p:cNvPr id="46" name="Oval 45"/>
          <p:cNvSpPr/>
          <p:nvPr/>
        </p:nvSpPr>
        <p:spPr bwMode="gray">
          <a:xfrm>
            <a:off x="7061565" y="3201618"/>
            <a:ext cx="1854770" cy="1854770"/>
          </a:xfrm>
          <a:prstGeom prst="ellipse">
            <a:avLst/>
          </a:prstGeom>
          <a:noFill/>
          <a:ln w="12700" algn="ctr">
            <a:solidFill>
              <a:srgbClr val="96C9AE"/>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grpSp>
        <p:nvGrpSpPr>
          <p:cNvPr id="47" name="Group 46"/>
          <p:cNvGrpSpPr/>
          <p:nvPr/>
        </p:nvGrpSpPr>
        <p:grpSpPr>
          <a:xfrm>
            <a:off x="8549707" y="2802953"/>
            <a:ext cx="2652098" cy="2652098"/>
            <a:chOff x="1754187" y="3734594"/>
            <a:chExt cx="2209800" cy="2209800"/>
          </a:xfrm>
        </p:grpSpPr>
        <p:sp>
          <p:nvSpPr>
            <p:cNvPr id="48" name="Oval 47"/>
            <p:cNvSpPr/>
            <p:nvPr/>
          </p:nvSpPr>
          <p:spPr bwMode="gray">
            <a:xfrm>
              <a:off x="1754187" y="3734594"/>
              <a:ext cx="2209800" cy="2209800"/>
            </a:xfrm>
            <a:prstGeom prst="ellipse">
              <a:avLst/>
            </a:prstGeom>
            <a:noFill/>
            <a:ln w="12700" algn="ctr">
              <a:solidFill>
                <a:srgbClr val="DCD472"/>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sp>
          <p:nvSpPr>
            <p:cNvPr id="49" name="Oval 48"/>
            <p:cNvSpPr/>
            <p:nvPr/>
          </p:nvSpPr>
          <p:spPr bwMode="gray">
            <a:xfrm>
              <a:off x="1969029" y="3949436"/>
              <a:ext cx="1780117" cy="1780117"/>
            </a:xfrm>
            <a:prstGeom prst="ellipse">
              <a:avLst/>
            </a:prstGeom>
            <a:solidFill>
              <a:srgbClr val="DCD47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2400" kern="0" dirty="0">
                  <a:solidFill>
                    <a:srgbClr val="646772"/>
                  </a:solidFill>
                  <a:latin typeface="Arial Narrow" charset="0"/>
                  <a:ea typeface="Arial Narrow" charset="0"/>
                  <a:cs typeface="Arial Narrow" charset="0"/>
                </a:rPr>
                <a:t>SAP HANA Database</a:t>
              </a:r>
            </a:p>
          </p:txBody>
        </p:sp>
      </p:grpSp>
      <p:sp>
        <p:nvSpPr>
          <p:cNvPr id="50" name="Oval 49"/>
          <p:cNvSpPr/>
          <p:nvPr/>
        </p:nvSpPr>
        <p:spPr bwMode="gray">
          <a:xfrm>
            <a:off x="3382762" y="3277370"/>
            <a:ext cx="1854770" cy="1854770"/>
          </a:xfrm>
          <a:prstGeom prst="ellipse">
            <a:avLst/>
          </a:prstGeom>
          <a:noFill/>
          <a:ln w="12700" algn="ctr">
            <a:solidFill>
              <a:srgbClr val="96C9AE"/>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grpSp>
        <p:nvGrpSpPr>
          <p:cNvPr id="51" name="Group 50"/>
          <p:cNvGrpSpPr/>
          <p:nvPr/>
        </p:nvGrpSpPr>
        <p:grpSpPr>
          <a:xfrm>
            <a:off x="1051245" y="3201618"/>
            <a:ext cx="2709707" cy="2709707"/>
            <a:chOff x="1754187" y="3734594"/>
            <a:chExt cx="2209800" cy="2209800"/>
          </a:xfrm>
        </p:grpSpPr>
        <p:sp>
          <p:nvSpPr>
            <p:cNvPr id="52" name="Oval 51"/>
            <p:cNvSpPr/>
            <p:nvPr/>
          </p:nvSpPr>
          <p:spPr bwMode="gray">
            <a:xfrm>
              <a:off x="1754187" y="3734594"/>
              <a:ext cx="2209800" cy="2209800"/>
            </a:xfrm>
            <a:prstGeom prst="ellipse">
              <a:avLst/>
            </a:prstGeom>
            <a:noFill/>
            <a:ln w="12700" algn="ctr">
              <a:solidFill>
                <a:srgbClr val="646772"/>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sp>
          <p:nvSpPr>
            <p:cNvPr id="53" name="Oval 52"/>
            <p:cNvSpPr/>
            <p:nvPr/>
          </p:nvSpPr>
          <p:spPr bwMode="gray">
            <a:xfrm>
              <a:off x="1969029" y="3949436"/>
              <a:ext cx="1780117" cy="1780117"/>
            </a:xfrm>
            <a:prstGeom prst="ellipse">
              <a:avLst/>
            </a:prstGeom>
            <a:solidFill>
              <a:srgbClr val="64677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2400" kern="0" dirty="0">
                  <a:solidFill>
                    <a:srgbClr val="DCD472"/>
                  </a:solidFill>
                  <a:latin typeface="Arial Narrow" charset="0"/>
                  <a:ea typeface="Arial Narrow" charset="0"/>
                  <a:cs typeface="Arial Narrow" charset="0"/>
                </a:rPr>
                <a:t>DDL Source</a:t>
              </a:r>
            </a:p>
          </p:txBody>
        </p:sp>
      </p:grpSp>
      <p:grpSp>
        <p:nvGrpSpPr>
          <p:cNvPr id="54" name="Group 53"/>
          <p:cNvGrpSpPr/>
          <p:nvPr/>
        </p:nvGrpSpPr>
        <p:grpSpPr>
          <a:xfrm>
            <a:off x="4762809" y="2235726"/>
            <a:ext cx="2742565" cy="2742565"/>
            <a:chOff x="-227013" y="3985419"/>
            <a:chExt cx="2743200" cy="2743200"/>
          </a:xfrm>
        </p:grpSpPr>
        <p:sp>
          <p:nvSpPr>
            <p:cNvPr id="55" name="Oval 54"/>
            <p:cNvSpPr/>
            <p:nvPr/>
          </p:nvSpPr>
          <p:spPr bwMode="gray">
            <a:xfrm>
              <a:off x="-227013" y="3985419"/>
              <a:ext cx="2743200" cy="2743200"/>
            </a:xfrm>
            <a:prstGeom prst="ellipse">
              <a:avLst/>
            </a:prstGeom>
            <a:noFill/>
            <a:ln w="12700" algn="ctr">
              <a:solidFill>
                <a:srgbClr val="55A1C0"/>
              </a:solidFill>
              <a:prstDash val="sysDash"/>
              <a:miter lim="800000"/>
              <a:headEnd/>
              <a:tailEnd/>
            </a:ln>
          </p:spPr>
          <p:txBody>
            <a:bodyPr lIns="89979" tIns="71983" rIns="89979" bIns="71983" rtlCol="0" anchor="ctr"/>
            <a:lstStyle/>
            <a:p>
              <a:pPr algn="ctr" fontAlgn="base">
                <a:spcBef>
                  <a:spcPts val="600"/>
                </a:spcBef>
                <a:spcAft>
                  <a:spcPct val="0"/>
                </a:spcAft>
                <a:buClr>
                  <a:srgbClr val="F0AB00"/>
                </a:buClr>
                <a:buSzPct val="80000"/>
              </a:pPr>
              <a:endParaRPr lang="en-US" sz="2000" kern="0" dirty="0">
                <a:solidFill>
                  <a:srgbClr val="DCD472"/>
                </a:solidFill>
                <a:ea typeface="Arial Unicode MS" pitchFamily="34" charset="-128"/>
                <a:cs typeface="Arial Unicode MS" pitchFamily="34" charset="-128"/>
              </a:endParaRPr>
            </a:p>
          </p:txBody>
        </p:sp>
        <p:sp>
          <p:nvSpPr>
            <p:cNvPr id="56" name="Oval 55"/>
            <p:cNvSpPr/>
            <p:nvPr/>
          </p:nvSpPr>
          <p:spPr bwMode="gray">
            <a:xfrm>
              <a:off x="39687" y="4252119"/>
              <a:ext cx="2209800" cy="2209800"/>
            </a:xfrm>
            <a:prstGeom prst="ellipse">
              <a:avLst/>
            </a:prstGeom>
            <a:solidFill>
              <a:srgbClr val="55A1C0"/>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2400" kern="0" dirty="0">
                  <a:solidFill>
                    <a:schemeClr val="bg1"/>
                  </a:solidFill>
                  <a:latin typeface="Arial Narrow" charset="0"/>
                  <a:ea typeface="Arial Narrow" charset="0"/>
                  <a:cs typeface="Arial Narrow" charset="0"/>
                </a:rPr>
                <a:t>ABAP Managed Database Procedure</a:t>
              </a:r>
            </a:p>
          </p:txBody>
        </p:sp>
      </p:grpSp>
      <p:sp>
        <p:nvSpPr>
          <p:cNvPr id="57" name="TextBox 56"/>
          <p:cNvSpPr txBox="1"/>
          <p:nvPr/>
        </p:nvSpPr>
        <p:spPr>
          <a:xfrm>
            <a:off x="5231863" y="5501017"/>
            <a:ext cx="2523067" cy="680321"/>
          </a:xfrm>
          <a:prstGeom prst="rect">
            <a:avLst/>
          </a:prstGeom>
          <a:noFill/>
        </p:spPr>
        <p:txBody>
          <a:bodyPr wrap="square" lIns="0" tIns="0" rIns="0" bIns="0" rtlCol="0">
            <a:noAutofit/>
          </a:bodyPr>
          <a:lstStyle/>
          <a:p>
            <a:pPr fontAlgn="base">
              <a:spcBef>
                <a:spcPts val="600"/>
              </a:spcBef>
              <a:spcAft>
                <a:spcPct val="0"/>
              </a:spcAft>
              <a:buClr>
                <a:srgbClr val="F0AB00"/>
              </a:buClr>
              <a:buSzPct val="80000"/>
            </a:pPr>
            <a:r>
              <a:rPr lang="en-GB" sz="1800" b="1" kern="0" dirty="0">
                <a:solidFill>
                  <a:srgbClr val="55A1C0"/>
                </a:solidFill>
                <a:latin typeface="Arial Narrow" charset="0"/>
                <a:ea typeface="Arial Narrow" charset="0"/>
                <a:cs typeface="Arial Narrow" charset="0"/>
              </a:rPr>
              <a:t>Includes SQL-script function body</a:t>
            </a:r>
          </a:p>
        </p:txBody>
      </p:sp>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Key Feature of Table Function</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 Placeholder 2"/>
          <p:cNvSpPr txBox="1">
            <a:spLocks/>
          </p:cNvSpPr>
          <p:nvPr/>
        </p:nvSpPr>
        <p:spPr>
          <a:xfrm>
            <a:off x="324000" y="1690687"/>
            <a:ext cx="11545200" cy="43910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797" indent="-342797">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They are implemented in HANA </a:t>
            </a:r>
            <a:r>
              <a:rPr lang="en-US" sz="1800" kern="0" dirty="0" err="1" smtClean="0">
                <a:solidFill>
                  <a:srgbClr val="000000"/>
                </a:solidFill>
                <a:ea typeface="Arial Unicode MS" pitchFamily="34" charset="-128"/>
                <a:cs typeface="Arial Unicode MS" pitchFamily="34" charset="-128"/>
              </a:rPr>
              <a:t>SQLScript</a:t>
            </a:r>
            <a:r>
              <a:rPr lang="en-US" sz="1800" kern="0" dirty="0" smtClean="0">
                <a:solidFill>
                  <a:srgbClr val="000000"/>
                </a:solidFill>
                <a:ea typeface="Arial Unicode MS" pitchFamily="34" charset="-128"/>
                <a:cs typeface="Arial Unicode MS" pitchFamily="34" charset="-128"/>
              </a:rPr>
              <a:t> via AMDP methods</a:t>
            </a:r>
          </a:p>
          <a:p>
            <a:pPr marL="342797" indent="-342797">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Signature is defined in DDL source (importing parameters and return columns) </a:t>
            </a:r>
          </a:p>
          <a:p>
            <a:pPr marL="342797" indent="-342797">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They can be consumed by Open SQL and ABAP CDS like other DDIC artifacts (i.e. DB tables, classical DDIC views, CDS views ...)</a:t>
            </a:r>
          </a:p>
          <a:p>
            <a:pPr marL="342797" indent="-342797">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sym typeface="Wingdings" panose="05000000000000000000" pitchFamily="2" charset="2"/>
              </a:rPr>
              <a:t>The </a:t>
            </a:r>
            <a:r>
              <a:rPr lang="en-US" sz="1800" kern="0" dirty="0" err="1" smtClean="0">
                <a:solidFill>
                  <a:srgbClr val="000000"/>
                </a:solidFill>
                <a:ea typeface="Arial Unicode MS" pitchFamily="34" charset="-128"/>
                <a:cs typeface="Arial Unicode MS" pitchFamily="34" charset="-128"/>
                <a:sym typeface="Wingdings" panose="05000000000000000000" pitchFamily="2" charset="2"/>
              </a:rPr>
              <a:t>SQLScript</a:t>
            </a:r>
            <a:r>
              <a:rPr lang="en-US" sz="1800" kern="0" dirty="0" smtClean="0">
                <a:solidFill>
                  <a:srgbClr val="000000"/>
                </a:solidFill>
                <a:ea typeface="Arial Unicode MS" pitchFamily="34" charset="-128"/>
                <a:cs typeface="Arial Unicode MS" pitchFamily="34" charset="-128"/>
                <a:sym typeface="Wingdings" panose="05000000000000000000" pitchFamily="2" charset="2"/>
              </a:rPr>
              <a:t> implementation is handled by the AMDP framework (lifecycle, tool support, extensibility etc.)</a:t>
            </a:r>
          </a:p>
          <a:p>
            <a:pPr marL="342797" indent="-342797">
              <a:buFont typeface="Arial" panose="020B0604020202020204" pitchFamily="34" charset="0"/>
              <a:buChar char="•"/>
            </a:pPr>
            <a:r>
              <a:rPr lang="en-US" sz="1800" kern="0" dirty="0" smtClean="0">
                <a:solidFill>
                  <a:srgbClr val="000000"/>
                </a:solidFill>
                <a:ea typeface="Arial Unicode MS" pitchFamily="34" charset="-128"/>
                <a:cs typeface="Arial Unicode MS" pitchFamily="34" charset="-128"/>
              </a:rPr>
              <a:t>DDL source can be activated before the implementing AMDP method exists</a:t>
            </a:r>
          </a:p>
          <a:p>
            <a:pPr marL="342797" indent="-342797">
              <a:buFont typeface="Arial" panose="020B0604020202020204" pitchFamily="34" charset="0"/>
              <a:buChar char="•"/>
            </a:pPr>
            <a:endParaRPr lang="en-US" sz="18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826989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CDS BOPF </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13" name="Picture Placeholder 4"/>
          <p:cNvPicPr>
            <a:picLocks noChangeAspect="1"/>
          </p:cNvPicPr>
          <p:nvPr/>
        </p:nvPicPr>
        <p:blipFill>
          <a:blip r:embed="rId3">
            <a:extLst>
              <a:ext uri="{28A0092B-C50C-407E-A947-70E740481C1C}">
                <a14:useLocalDpi xmlns:a14="http://schemas.microsoft.com/office/drawing/2010/main" val="0"/>
              </a:ext>
            </a:extLst>
          </a:blip>
          <a:srcRect t="37690" b="37690"/>
          <a:stretch>
            <a:fillRect/>
          </a:stretch>
        </p:blipFill>
        <p:spPr>
          <a:xfrm>
            <a:off x="324000" y="1102903"/>
            <a:ext cx="11545200" cy="2134800"/>
          </a:xfrm>
          <a:prstGeom prst="rect">
            <a:avLst/>
          </a:prstGeom>
        </p:spPr>
      </p:pic>
      <p:sp>
        <p:nvSpPr>
          <p:cNvPr id="3" name="Rectangle 2"/>
          <p:cNvSpPr/>
          <p:nvPr/>
        </p:nvSpPr>
        <p:spPr>
          <a:xfrm>
            <a:off x="503583" y="3996323"/>
            <a:ext cx="11050189" cy="1200329"/>
          </a:xfrm>
          <a:prstGeom prst="rect">
            <a:avLst/>
          </a:prstGeom>
        </p:spPr>
        <p:txBody>
          <a:bodyPr wrap="square">
            <a:spAutoFit/>
          </a:bodyPr>
          <a:lstStyle/>
          <a:p>
            <a:r>
              <a:rPr lang="en-US" dirty="0">
                <a:solidFill>
                  <a:srgbClr val="202124"/>
                </a:solidFill>
                <a:latin typeface="arial" panose="020B0604020202020204" pitchFamily="34" charset="0"/>
              </a:rPr>
              <a:t>The Business Object Processing Framework is an ABAP OO-based framework that provides a set of generic services and functionalities to speed up, standardize, and modularize your development. </a:t>
            </a:r>
            <a:r>
              <a:rPr lang="en-US" b="1" dirty="0">
                <a:solidFill>
                  <a:srgbClr val="202124"/>
                </a:solidFill>
                <a:latin typeface="arial" panose="020B0604020202020204" pitchFamily="34" charset="0"/>
              </a:rPr>
              <a:t>BOPF</a:t>
            </a:r>
            <a:r>
              <a:rPr lang="en-US" dirty="0">
                <a:solidFill>
                  <a:srgbClr val="202124"/>
                </a:solidFill>
                <a:latin typeface="arial" panose="020B0604020202020204" pitchFamily="34" charset="0"/>
              </a:rPr>
              <a:t> manages the entire life cycle of your business objects and covers all aspects of your business application development.</a:t>
            </a:r>
            <a:endParaRPr lang="en-US" dirty="0"/>
          </a:p>
        </p:txBody>
      </p:sp>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Development flow &amp; Artifacts</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grpSp>
        <p:nvGrpSpPr>
          <p:cNvPr id="8" name="Group 7"/>
          <p:cNvGrpSpPr/>
          <p:nvPr/>
        </p:nvGrpSpPr>
        <p:grpSpPr>
          <a:xfrm>
            <a:off x="1342705" y="3321899"/>
            <a:ext cx="4785916" cy="2188501"/>
            <a:chOff x="1325635" y="3136793"/>
            <a:chExt cx="4788132" cy="2189515"/>
          </a:xfrm>
        </p:grpSpPr>
        <p:sp>
          <p:nvSpPr>
            <p:cNvPr id="9" name="Rectangle 8"/>
            <p:cNvSpPr/>
            <p:nvPr/>
          </p:nvSpPr>
          <p:spPr bwMode="gray">
            <a:xfrm>
              <a:off x="1325635" y="3136793"/>
              <a:ext cx="4788132" cy="1605776"/>
            </a:xfrm>
            <a:prstGeom prst="rect">
              <a:avLst/>
            </a:prstGeom>
            <a:solidFill>
              <a:schemeClr val="bg1">
                <a:lumMod val="95000"/>
              </a:schemeClr>
            </a:solidFill>
            <a:ln w="12700" algn="ctr">
              <a:solidFill>
                <a:schemeClr val="bg1">
                  <a:lumMod val="85000"/>
                </a:schemeClr>
              </a:solidFill>
              <a:miter lim="800000"/>
              <a:headEnd/>
              <a:tailEnd/>
            </a:ln>
          </p:spPr>
          <p:txBody>
            <a:bodyPr lIns="89958" tIns="71966" rIns="89958" bIns="71966" rtlCol="0" anchor="t"/>
            <a:lstStyle/>
            <a:p>
              <a:pPr defTabSz="914034" fontAlgn="base">
                <a:spcBef>
                  <a:spcPct val="50000"/>
                </a:spcBef>
                <a:spcAft>
                  <a:spcPct val="0"/>
                </a:spcAft>
                <a:buClr>
                  <a:srgbClr val="F0AB00"/>
                </a:buClr>
                <a:buSzPct val="80000"/>
              </a:pPr>
              <a:r>
                <a:rPr lang="en-US" sz="1400" kern="0" dirty="0">
                  <a:solidFill>
                    <a:schemeClr val="bg1">
                      <a:lumMod val="50000"/>
                    </a:schemeClr>
                  </a:solidFill>
                  <a:ea typeface="Arial Unicode MS" pitchFamily="34" charset="-128"/>
                  <a:cs typeface="Arial Unicode MS" pitchFamily="34" charset="-128"/>
                </a:rPr>
                <a:t>Core Data Services</a:t>
              </a:r>
            </a:p>
          </p:txBody>
        </p:sp>
        <p:grpSp>
          <p:nvGrpSpPr>
            <p:cNvPr id="10" name="Group 9"/>
            <p:cNvGrpSpPr/>
            <p:nvPr/>
          </p:nvGrpSpPr>
          <p:grpSpPr>
            <a:xfrm>
              <a:off x="4244733" y="3723097"/>
              <a:ext cx="1512525" cy="775210"/>
              <a:chOff x="1832306" y="2686411"/>
              <a:chExt cx="1649746" cy="871605"/>
            </a:xfrm>
            <a:solidFill>
              <a:srgbClr val="7030A0"/>
            </a:solidFill>
          </p:grpSpPr>
          <p:sp>
            <p:nvSpPr>
              <p:cNvPr id="12" name="Rounded Rectangle 11"/>
              <p:cNvSpPr/>
              <p:nvPr/>
            </p:nvSpPr>
            <p:spPr bwMode="gray">
              <a:xfrm>
                <a:off x="1969165" y="2686411"/>
                <a:ext cx="1512887" cy="771042"/>
              </a:xfrm>
              <a:prstGeom prst="roundRect">
                <a:avLst>
                  <a:gd name="adj" fmla="val 28606"/>
                </a:avLst>
              </a:prstGeom>
              <a:solidFill>
                <a:schemeClr val="accent6">
                  <a:lumMod val="50000"/>
                </a:schemeClr>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err="1">
                    <a:solidFill>
                      <a:schemeClr val="bg1"/>
                    </a:solidFill>
                    <a:ea typeface="Arial Unicode MS" pitchFamily="34" charset="-128"/>
                    <a:cs typeface="Arial Unicode MS" pitchFamily="34" charset="-128"/>
                  </a:rPr>
                  <a:t>Subnode</a:t>
                </a:r>
                <a:r>
                  <a:rPr lang="en-GB" sz="1200" kern="0" dirty="0">
                    <a:solidFill>
                      <a:schemeClr val="bg1"/>
                    </a:solidFill>
                    <a:ea typeface="Arial Unicode MS" pitchFamily="34" charset="-128"/>
                    <a:cs typeface="Arial Unicode MS" pitchFamily="34" charset="-128"/>
                  </a:rPr>
                  <a:t> consumption view</a:t>
                </a:r>
              </a:p>
            </p:txBody>
          </p:sp>
          <p:sp>
            <p:nvSpPr>
              <p:cNvPr id="13" name="Rounded Rectangle 12"/>
              <p:cNvSpPr/>
              <p:nvPr/>
            </p:nvSpPr>
            <p:spPr bwMode="gray">
              <a:xfrm>
                <a:off x="1903587" y="2743373"/>
                <a:ext cx="1512887" cy="771042"/>
              </a:xfrm>
              <a:prstGeom prst="roundRect">
                <a:avLst>
                  <a:gd name="adj" fmla="val 28606"/>
                </a:avLst>
              </a:prstGeom>
              <a:solidFill>
                <a:schemeClr val="accent6">
                  <a:lumMod val="50000"/>
                </a:schemeClr>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err="1">
                    <a:solidFill>
                      <a:schemeClr val="bg1"/>
                    </a:solidFill>
                    <a:ea typeface="Arial Unicode MS" pitchFamily="34" charset="-128"/>
                    <a:cs typeface="Arial Unicode MS" pitchFamily="34" charset="-128"/>
                  </a:rPr>
                  <a:t>Subnode</a:t>
                </a:r>
                <a:r>
                  <a:rPr lang="en-GB" sz="1200" kern="0" dirty="0">
                    <a:solidFill>
                      <a:schemeClr val="bg1"/>
                    </a:solidFill>
                    <a:ea typeface="Arial Unicode MS" pitchFamily="34" charset="-128"/>
                    <a:cs typeface="Arial Unicode MS" pitchFamily="34" charset="-128"/>
                  </a:rPr>
                  <a:t> consumption view</a:t>
                </a:r>
              </a:p>
            </p:txBody>
          </p:sp>
          <p:sp>
            <p:nvSpPr>
              <p:cNvPr id="14" name="Rounded Rectangle 13"/>
              <p:cNvSpPr/>
              <p:nvPr/>
            </p:nvSpPr>
            <p:spPr bwMode="gray">
              <a:xfrm>
                <a:off x="1832306" y="2786974"/>
                <a:ext cx="1512887" cy="771042"/>
              </a:xfrm>
              <a:prstGeom prst="roundRect">
                <a:avLst>
                  <a:gd name="adj" fmla="val 28606"/>
                </a:avLst>
              </a:prstGeom>
              <a:solidFill>
                <a:schemeClr val="accent6">
                  <a:lumMod val="50000"/>
                </a:schemeClr>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Data Definition</a:t>
                </a:r>
              </a:p>
            </p:txBody>
          </p:sp>
        </p:grpSp>
        <p:cxnSp>
          <p:nvCxnSpPr>
            <p:cNvPr id="11" name="Straight Connector 10"/>
            <p:cNvCxnSpPr/>
            <p:nvPr/>
          </p:nvCxnSpPr>
          <p:spPr>
            <a:xfrm flipH="1">
              <a:off x="5000995" y="4498308"/>
              <a:ext cx="0" cy="828000"/>
            </a:xfrm>
            <a:prstGeom prst="line">
              <a:avLst/>
            </a:prstGeom>
            <a:ln w="12700">
              <a:solidFill>
                <a:srgbClr val="3F607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349176" y="5565241"/>
            <a:ext cx="1334377" cy="875180"/>
            <a:chOff x="3270480" y="5441054"/>
            <a:chExt cx="1404970" cy="875586"/>
          </a:xfrm>
        </p:grpSpPr>
        <p:sp>
          <p:nvSpPr>
            <p:cNvPr id="16" name="Can 15"/>
            <p:cNvSpPr/>
            <p:nvPr/>
          </p:nvSpPr>
          <p:spPr bwMode="gray">
            <a:xfrm>
              <a:off x="3270480" y="5441054"/>
              <a:ext cx="1209520" cy="743025"/>
            </a:xfrm>
            <a:prstGeom prst="can">
              <a:avLst/>
            </a:prstGeom>
            <a:solidFill>
              <a:srgbClr val="0EABFF"/>
            </a:solidFill>
            <a:ln w="6350" algn="ctr">
              <a:solidFill>
                <a:schemeClr val="bg1"/>
              </a:solidFill>
              <a:miter lim="800000"/>
              <a:headEnd/>
              <a:tailEnd/>
            </a:ln>
          </p:spPr>
          <p:txBody>
            <a:bodyPr lIns="0" tIns="143934" rIns="0" bIns="71966" rtlCol="0" anchor="ctr"/>
            <a:lstStyle/>
            <a:p>
              <a:pPr algn="ctr" defTabSz="914034" fontAlgn="base">
                <a:spcBef>
                  <a:spcPct val="50000"/>
                </a:spcBef>
                <a:spcAft>
                  <a:spcPct val="0"/>
                </a:spcAft>
                <a:buClr>
                  <a:srgbClr val="F0AB00"/>
                </a:buClr>
                <a:buSzPct val="80000"/>
              </a:pPr>
              <a:endParaRPr lang="en-GB" sz="1200" kern="0" dirty="0">
                <a:solidFill>
                  <a:schemeClr val="bg1"/>
                </a:solidFill>
                <a:ea typeface="Arial Unicode MS" pitchFamily="34" charset="-128"/>
                <a:cs typeface="Arial Unicode MS" pitchFamily="34" charset="-128"/>
              </a:endParaRPr>
            </a:p>
          </p:txBody>
        </p:sp>
        <p:sp>
          <p:nvSpPr>
            <p:cNvPr id="17" name="Can 16"/>
            <p:cNvSpPr/>
            <p:nvPr/>
          </p:nvSpPr>
          <p:spPr bwMode="gray">
            <a:xfrm>
              <a:off x="3368205" y="5507335"/>
              <a:ext cx="1209520" cy="743025"/>
            </a:xfrm>
            <a:prstGeom prst="can">
              <a:avLst/>
            </a:prstGeom>
            <a:solidFill>
              <a:srgbClr val="0EABFF"/>
            </a:solidFill>
            <a:ln w="6350" algn="ctr">
              <a:solidFill>
                <a:schemeClr val="bg1"/>
              </a:solidFill>
              <a:miter lim="800000"/>
              <a:headEnd/>
              <a:tailEnd/>
            </a:ln>
          </p:spPr>
          <p:txBody>
            <a:bodyPr lIns="0" tIns="143934" rIns="0" bIns="71966" rtlCol="0" anchor="ctr"/>
            <a:lstStyle/>
            <a:p>
              <a:pPr algn="ctr" defTabSz="914034" fontAlgn="base">
                <a:spcBef>
                  <a:spcPct val="50000"/>
                </a:spcBef>
                <a:spcAft>
                  <a:spcPct val="0"/>
                </a:spcAft>
                <a:buClr>
                  <a:srgbClr val="F0AB00"/>
                </a:buClr>
                <a:buSzPct val="80000"/>
              </a:pPr>
              <a:endParaRPr lang="en-GB" sz="1200" kern="0" dirty="0">
                <a:solidFill>
                  <a:schemeClr val="bg1"/>
                </a:solidFill>
                <a:ea typeface="Arial Unicode MS" pitchFamily="34" charset="-128"/>
                <a:cs typeface="Arial Unicode MS" pitchFamily="34" charset="-128"/>
              </a:endParaRPr>
            </a:p>
          </p:txBody>
        </p:sp>
        <p:sp>
          <p:nvSpPr>
            <p:cNvPr id="18" name="Can 17"/>
            <p:cNvSpPr/>
            <p:nvPr/>
          </p:nvSpPr>
          <p:spPr bwMode="gray">
            <a:xfrm>
              <a:off x="3465930" y="5573615"/>
              <a:ext cx="1209520" cy="743025"/>
            </a:xfrm>
            <a:prstGeom prst="can">
              <a:avLst/>
            </a:prstGeom>
            <a:solidFill>
              <a:srgbClr val="0EABFF"/>
            </a:solidFill>
            <a:ln w="6350" algn="ctr">
              <a:solidFill>
                <a:schemeClr val="bg1"/>
              </a:solidFill>
              <a:miter lim="800000"/>
              <a:headEnd/>
              <a:tailEnd/>
            </a:ln>
          </p:spPr>
          <p:txBody>
            <a:bodyPr lIns="0" tIns="143934" rIns="0"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Database</a:t>
              </a:r>
              <a:br>
                <a:rPr lang="en-GB" sz="1200" kern="0" dirty="0">
                  <a:solidFill>
                    <a:schemeClr val="bg1"/>
                  </a:solidFill>
                  <a:ea typeface="Arial Unicode MS" pitchFamily="34" charset="-128"/>
                  <a:cs typeface="Arial Unicode MS" pitchFamily="34" charset="-128"/>
                </a:rPr>
              </a:br>
              <a:r>
                <a:rPr lang="en-GB" sz="1200" kern="0" dirty="0">
                  <a:solidFill>
                    <a:schemeClr val="bg1"/>
                  </a:solidFill>
                  <a:ea typeface="Arial Unicode MS" pitchFamily="34" charset="-128"/>
                  <a:cs typeface="Arial Unicode MS" pitchFamily="34" charset="-128"/>
                </a:rPr>
                <a:t> table</a:t>
              </a:r>
            </a:p>
          </p:txBody>
        </p:sp>
      </p:grpSp>
      <p:grpSp>
        <p:nvGrpSpPr>
          <p:cNvPr id="19" name="Group 18"/>
          <p:cNvGrpSpPr/>
          <p:nvPr/>
        </p:nvGrpSpPr>
        <p:grpSpPr>
          <a:xfrm>
            <a:off x="1598032" y="3907931"/>
            <a:ext cx="2666427" cy="774853"/>
            <a:chOff x="1518980" y="3619431"/>
            <a:chExt cx="2667661" cy="775211"/>
          </a:xfrm>
        </p:grpSpPr>
        <p:grpSp>
          <p:nvGrpSpPr>
            <p:cNvPr id="20" name="Group 19"/>
            <p:cNvGrpSpPr/>
            <p:nvPr/>
          </p:nvGrpSpPr>
          <p:grpSpPr>
            <a:xfrm>
              <a:off x="1518980" y="3619431"/>
              <a:ext cx="1512524" cy="775211"/>
              <a:chOff x="1832306" y="2686410"/>
              <a:chExt cx="1649745" cy="871606"/>
            </a:xfrm>
          </p:grpSpPr>
          <p:sp>
            <p:nvSpPr>
              <p:cNvPr id="23" name="Rounded Rectangle 22"/>
              <p:cNvSpPr/>
              <p:nvPr/>
            </p:nvSpPr>
            <p:spPr bwMode="gray">
              <a:xfrm>
                <a:off x="1969164" y="2686410"/>
                <a:ext cx="1512887" cy="771042"/>
              </a:xfrm>
              <a:prstGeom prst="roundRect">
                <a:avLst>
                  <a:gd name="adj" fmla="val 28606"/>
                </a:avLst>
              </a:prstGeom>
              <a:solidFill>
                <a:schemeClr val="tx1">
                  <a:lumMod val="50000"/>
                  <a:lumOff val="50000"/>
                </a:schemeClr>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err="1">
                    <a:solidFill>
                      <a:schemeClr val="bg1"/>
                    </a:solidFill>
                    <a:ea typeface="Arial Unicode MS" pitchFamily="34" charset="-128"/>
                    <a:cs typeface="Arial Unicode MS" pitchFamily="34" charset="-128"/>
                  </a:rPr>
                  <a:t>Subnode</a:t>
                </a:r>
                <a:r>
                  <a:rPr lang="en-GB" sz="1200" kern="0" dirty="0">
                    <a:solidFill>
                      <a:schemeClr val="bg1"/>
                    </a:solidFill>
                    <a:ea typeface="Arial Unicode MS" pitchFamily="34" charset="-128"/>
                    <a:cs typeface="Arial Unicode MS" pitchFamily="34" charset="-128"/>
                  </a:rPr>
                  <a:t> consumption view</a:t>
                </a:r>
              </a:p>
            </p:txBody>
          </p:sp>
          <p:sp>
            <p:nvSpPr>
              <p:cNvPr id="24" name="Rounded Rectangle 23"/>
              <p:cNvSpPr/>
              <p:nvPr/>
            </p:nvSpPr>
            <p:spPr bwMode="gray">
              <a:xfrm>
                <a:off x="1903587" y="2743373"/>
                <a:ext cx="1512887" cy="771042"/>
              </a:xfrm>
              <a:prstGeom prst="roundRect">
                <a:avLst>
                  <a:gd name="adj" fmla="val 28606"/>
                </a:avLst>
              </a:prstGeom>
              <a:solidFill>
                <a:schemeClr val="tx1">
                  <a:lumMod val="50000"/>
                  <a:lumOff val="50000"/>
                </a:schemeClr>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err="1">
                    <a:solidFill>
                      <a:schemeClr val="bg1"/>
                    </a:solidFill>
                    <a:ea typeface="Arial Unicode MS" pitchFamily="34" charset="-128"/>
                    <a:cs typeface="Arial Unicode MS" pitchFamily="34" charset="-128"/>
                  </a:rPr>
                  <a:t>Subnode</a:t>
                </a:r>
                <a:r>
                  <a:rPr lang="en-GB" sz="1200" kern="0" dirty="0">
                    <a:solidFill>
                      <a:schemeClr val="bg1"/>
                    </a:solidFill>
                    <a:ea typeface="Arial Unicode MS" pitchFamily="34" charset="-128"/>
                    <a:cs typeface="Arial Unicode MS" pitchFamily="34" charset="-128"/>
                  </a:rPr>
                  <a:t> consumption view</a:t>
                </a:r>
              </a:p>
            </p:txBody>
          </p:sp>
          <p:sp>
            <p:nvSpPr>
              <p:cNvPr id="25" name="Rounded Rectangle 24"/>
              <p:cNvSpPr/>
              <p:nvPr/>
            </p:nvSpPr>
            <p:spPr bwMode="gray">
              <a:xfrm>
                <a:off x="1832306" y="2786974"/>
                <a:ext cx="1512887" cy="771042"/>
              </a:xfrm>
              <a:prstGeom prst="roundRect">
                <a:avLst>
                  <a:gd name="adj" fmla="val 28606"/>
                </a:avLst>
              </a:prstGeom>
              <a:solidFill>
                <a:schemeClr val="tx1">
                  <a:lumMod val="50000"/>
                  <a:lumOff val="50000"/>
                </a:schemeClr>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Metadata Extension</a:t>
                </a:r>
              </a:p>
            </p:txBody>
          </p:sp>
        </p:grpSp>
        <p:cxnSp>
          <p:nvCxnSpPr>
            <p:cNvPr id="21" name="Straight Connector 20"/>
            <p:cNvCxnSpPr/>
            <p:nvPr/>
          </p:nvCxnSpPr>
          <p:spPr>
            <a:xfrm>
              <a:off x="3034641" y="4007036"/>
              <a:ext cx="1152000" cy="0"/>
            </a:xfrm>
            <a:prstGeom prst="line">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58869" y="3842685"/>
              <a:ext cx="314189" cy="1384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2"/>
                  </a:solidFill>
                  <a:ea typeface="Arial Unicode MS" pitchFamily="34" charset="-128"/>
                  <a:cs typeface="Arial Unicode MS" pitchFamily="34" charset="-128"/>
                </a:rPr>
                <a:t>enrich</a:t>
              </a:r>
            </a:p>
          </p:txBody>
        </p:sp>
      </p:grpSp>
      <p:grpSp>
        <p:nvGrpSpPr>
          <p:cNvPr id="26" name="Group 25"/>
          <p:cNvGrpSpPr/>
          <p:nvPr/>
        </p:nvGrpSpPr>
        <p:grpSpPr>
          <a:xfrm>
            <a:off x="4355643" y="2589567"/>
            <a:ext cx="1610258" cy="1318366"/>
            <a:chOff x="4292734" y="2300455"/>
            <a:chExt cx="1611004" cy="1318976"/>
          </a:xfrm>
        </p:grpSpPr>
        <p:sp>
          <p:nvSpPr>
            <p:cNvPr id="27" name="Rounded Rectangle 26"/>
            <p:cNvSpPr/>
            <p:nvPr/>
          </p:nvSpPr>
          <p:spPr bwMode="gray">
            <a:xfrm>
              <a:off x="4292734" y="2300455"/>
              <a:ext cx="1332000" cy="476094"/>
            </a:xfrm>
            <a:prstGeom prst="roundRect">
              <a:avLst/>
            </a:prstGeom>
            <a:solidFill>
              <a:schemeClr val="accent4">
                <a:lumMod val="75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OData Service</a:t>
              </a:r>
            </a:p>
          </p:txBody>
        </p:sp>
        <p:cxnSp>
          <p:nvCxnSpPr>
            <p:cNvPr id="28" name="Straight Arrow Connector 27"/>
            <p:cNvCxnSpPr/>
            <p:nvPr/>
          </p:nvCxnSpPr>
          <p:spPr>
            <a:xfrm flipV="1">
              <a:off x="4955270" y="2776549"/>
              <a:ext cx="0" cy="842882"/>
            </a:xfrm>
            <a:prstGeom prst="straightConnector1">
              <a:avLst/>
            </a:prstGeom>
            <a:ln w="12700">
              <a:solidFill>
                <a:srgbClr val="3F607D"/>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86820" y="3172132"/>
              <a:ext cx="916918" cy="1384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2"/>
                  </a:solidFill>
                  <a:ea typeface="Arial Unicode MS" pitchFamily="34" charset="-128"/>
                  <a:cs typeface="Arial Unicode MS" pitchFamily="34" charset="-128"/>
                </a:rPr>
                <a:t>generate / publish</a:t>
              </a:r>
            </a:p>
          </p:txBody>
        </p:sp>
      </p:grpSp>
      <p:grpSp>
        <p:nvGrpSpPr>
          <p:cNvPr id="30" name="Group 29"/>
          <p:cNvGrpSpPr/>
          <p:nvPr/>
        </p:nvGrpSpPr>
        <p:grpSpPr>
          <a:xfrm>
            <a:off x="5780586" y="3036550"/>
            <a:ext cx="3848740" cy="3397319"/>
            <a:chOff x="5703469" y="2747645"/>
            <a:chExt cx="3850522" cy="3398892"/>
          </a:xfrm>
        </p:grpSpPr>
        <p:cxnSp>
          <p:nvCxnSpPr>
            <p:cNvPr id="31" name="Straight Connector 30"/>
            <p:cNvCxnSpPr/>
            <p:nvPr/>
          </p:nvCxnSpPr>
          <p:spPr>
            <a:xfrm>
              <a:off x="5703469" y="3978942"/>
              <a:ext cx="2484000" cy="18736"/>
            </a:xfrm>
            <a:prstGeom prst="line">
              <a:avLst/>
            </a:prstGeom>
            <a:ln w="12700">
              <a:solidFill>
                <a:srgbClr val="3F607D"/>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6448623" y="4107527"/>
              <a:ext cx="1224000" cy="1116000"/>
            </a:xfrm>
            <a:prstGeom prst="bentConnector2">
              <a:avLst/>
            </a:prstGeom>
            <a:ln w="12700">
              <a:solidFill>
                <a:srgbClr val="3F607D"/>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6448623" y="3360643"/>
              <a:ext cx="1224000" cy="504000"/>
            </a:xfrm>
            <a:prstGeom prst="bentConnector2">
              <a:avLst/>
            </a:prstGeom>
            <a:ln w="12700">
              <a:solidFill>
                <a:srgbClr val="3F607D"/>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8221991" y="3750021"/>
              <a:ext cx="1332000" cy="476094"/>
            </a:xfrm>
            <a:prstGeom prst="roundRect">
              <a:avLst/>
            </a:prstGeom>
            <a:solidFill>
              <a:schemeClr val="accent1"/>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BOPF </a:t>
              </a:r>
              <a:br>
                <a:rPr lang="en-GB" sz="1200" kern="0" dirty="0">
                  <a:solidFill>
                    <a:schemeClr val="bg1"/>
                  </a:solidFill>
                  <a:ea typeface="Arial Unicode MS" pitchFamily="34" charset="-128"/>
                  <a:cs typeface="Arial Unicode MS" pitchFamily="34" charset="-128"/>
                </a:rPr>
              </a:br>
              <a:r>
                <a:rPr lang="en-GB" sz="1200" kern="0" dirty="0">
                  <a:solidFill>
                    <a:schemeClr val="bg1"/>
                  </a:solidFill>
                  <a:ea typeface="Arial Unicode MS" pitchFamily="34" charset="-128"/>
                  <a:cs typeface="Arial Unicode MS" pitchFamily="34" charset="-128"/>
                </a:rPr>
                <a:t>Business Object</a:t>
              </a:r>
            </a:p>
          </p:txBody>
        </p:sp>
        <p:grpSp>
          <p:nvGrpSpPr>
            <p:cNvPr id="35" name="Group 34"/>
            <p:cNvGrpSpPr/>
            <p:nvPr/>
          </p:nvGrpSpPr>
          <p:grpSpPr>
            <a:xfrm>
              <a:off x="7077751" y="2747645"/>
              <a:ext cx="1207922" cy="583010"/>
              <a:chOff x="7672481" y="2732777"/>
              <a:chExt cx="1207922" cy="583010"/>
            </a:xfrm>
          </p:grpSpPr>
          <p:sp>
            <p:nvSpPr>
              <p:cNvPr id="41" name="Rounded Rectangle 40"/>
              <p:cNvSpPr/>
              <p:nvPr/>
            </p:nvSpPr>
            <p:spPr bwMode="gray">
              <a:xfrm>
                <a:off x="7755203" y="2732777"/>
                <a:ext cx="1125200" cy="499541"/>
              </a:xfrm>
              <a:prstGeom prst="roundRect">
                <a:avLst>
                  <a:gd name="adj" fmla="val 28606"/>
                </a:avLst>
              </a:prstGeom>
              <a:solidFill>
                <a:schemeClr val="accent5"/>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Consumption view</a:t>
                </a:r>
              </a:p>
            </p:txBody>
          </p:sp>
          <p:sp>
            <p:nvSpPr>
              <p:cNvPr id="43" name="Rounded Rectangle 42"/>
              <p:cNvSpPr/>
              <p:nvPr/>
            </p:nvSpPr>
            <p:spPr bwMode="gray">
              <a:xfrm>
                <a:off x="7713842" y="2774511"/>
                <a:ext cx="1125200" cy="499541"/>
              </a:xfrm>
              <a:prstGeom prst="roundRect">
                <a:avLst>
                  <a:gd name="adj" fmla="val 28606"/>
                </a:avLst>
              </a:prstGeom>
              <a:solidFill>
                <a:schemeClr val="accent5"/>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Consumption view</a:t>
                </a:r>
              </a:p>
            </p:txBody>
          </p:sp>
          <p:sp>
            <p:nvSpPr>
              <p:cNvPr id="44" name="Rounded Rectangle 43"/>
              <p:cNvSpPr/>
              <p:nvPr/>
            </p:nvSpPr>
            <p:spPr bwMode="gray">
              <a:xfrm>
                <a:off x="7672481" y="2816246"/>
                <a:ext cx="1125200" cy="499541"/>
              </a:xfrm>
              <a:prstGeom prst="roundRect">
                <a:avLst>
                  <a:gd name="adj" fmla="val 28606"/>
                </a:avLst>
              </a:prstGeom>
              <a:solidFill>
                <a:schemeClr val="accent5"/>
              </a:solidFill>
              <a:ln w="6350" algn="ctr">
                <a:solidFill>
                  <a:schemeClr val="bg1"/>
                </a:solid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Search Object(s)</a:t>
                </a:r>
              </a:p>
            </p:txBody>
          </p:sp>
        </p:grpSp>
        <p:grpSp>
          <p:nvGrpSpPr>
            <p:cNvPr id="36" name="Group 35"/>
            <p:cNvGrpSpPr/>
            <p:nvPr/>
          </p:nvGrpSpPr>
          <p:grpSpPr>
            <a:xfrm>
              <a:off x="7127284" y="5270951"/>
              <a:ext cx="1108856" cy="875586"/>
              <a:chOff x="7511210" y="5375027"/>
              <a:chExt cx="1108856" cy="875586"/>
            </a:xfrm>
          </p:grpSpPr>
          <p:sp>
            <p:nvSpPr>
              <p:cNvPr id="38" name="Can 37"/>
              <p:cNvSpPr/>
              <p:nvPr/>
            </p:nvSpPr>
            <p:spPr bwMode="gray">
              <a:xfrm>
                <a:off x="7511210" y="5375027"/>
                <a:ext cx="938743" cy="743025"/>
              </a:xfrm>
              <a:prstGeom prst="can">
                <a:avLst/>
              </a:prstGeom>
              <a:solidFill>
                <a:srgbClr val="0097BE"/>
              </a:solidFill>
              <a:ln w="6350" algn="ctr">
                <a:solidFill>
                  <a:schemeClr val="bg1"/>
                </a:solidFill>
                <a:miter lim="800000"/>
                <a:headEnd/>
                <a:tailEnd/>
              </a:ln>
            </p:spPr>
            <p:txBody>
              <a:bodyPr lIns="0" tIns="143934" rIns="0"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Draft table</a:t>
                </a:r>
              </a:p>
            </p:txBody>
          </p:sp>
          <p:sp>
            <p:nvSpPr>
              <p:cNvPr id="39" name="Can 38"/>
              <p:cNvSpPr/>
              <p:nvPr/>
            </p:nvSpPr>
            <p:spPr bwMode="gray">
              <a:xfrm>
                <a:off x="7596267" y="5441307"/>
                <a:ext cx="938743" cy="743025"/>
              </a:xfrm>
              <a:prstGeom prst="can">
                <a:avLst/>
              </a:prstGeom>
              <a:solidFill>
                <a:srgbClr val="0097BE"/>
              </a:solidFill>
              <a:ln w="6350" algn="ctr">
                <a:solidFill>
                  <a:schemeClr val="bg1"/>
                </a:solidFill>
                <a:miter lim="800000"/>
                <a:headEnd/>
                <a:tailEnd/>
              </a:ln>
            </p:spPr>
            <p:txBody>
              <a:bodyPr lIns="0" tIns="143934" rIns="0"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Draft table</a:t>
                </a:r>
              </a:p>
            </p:txBody>
          </p:sp>
          <p:sp>
            <p:nvSpPr>
              <p:cNvPr id="40" name="Can 39"/>
              <p:cNvSpPr/>
              <p:nvPr/>
            </p:nvSpPr>
            <p:spPr bwMode="gray">
              <a:xfrm>
                <a:off x="7681323" y="5507588"/>
                <a:ext cx="938743" cy="743025"/>
              </a:xfrm>
              <a:prstGeom prst="can">
                <a:avLst/>
              </a:prstGeom>
              <a:solidFill>
                <a:srgbClr val="0097BE"/>
              </a:solidFill>
              <a:ln w="6350" algn="ctr">
                <a:solidFill>
                  <a:schemeClr val="bg1"/>
                </a:solidFill>
                <a:miter lim="800000"/>
                <a:headEnd/>
                <a:tailEnd/>
              </a:ln>
            </p:spPr>
            <p:txBody>
              <a:bodyPr lIns="0" tIns="143934" rIns="0"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Draft table</a:t>
                </a:r>
              </a:p>
            </p:txBody>
          </p:sp>
        </p:grpSp>
        <p:sp>
          <p:nvSpPr>
            <p:cNvPr id="37" name="Oval 36"/>
            <p:cNvSpPr/>
            <p:nvPr/>
          </p:nvSpPr>
          <p:spPr bwMode="gray">
            <a:xfrm rot="16200000">
              <a:off x="6126899" y="3828474"/>
              <a:ext cx="756000" cy="288000"/>
            </a:xfrm>
            <a:prstGeom prst="ellipse">
              <a:avLst/>
            </a:prstGeom>
            <a:solidFill>
              <a:schemeClr val="bg1"/>
            </a:solidFill>
            <a:ln w="12700">
              <a:solidFill>
                <a:srgbClr val="3F607D"/>
              </a:solidFill>
              <a:prstDash val="dash"/>
              <a:tailEnd type="triangle"/>
            </a:ln>
          </p:spPr>
          <p:style>
            <a:lnRef idx="1">
              <a:schemeClr val="accent1"/>
            </a:lnRef>
            <a:fillRef idx="0">
              <a:schemeClr val="accent1"/>
            </a:fillRef>
            <a:effectRef idx="0">
              <a:schemeClr val="accent1"/>
            </a:effectRef>
            <a:fontRef idx="minor">
              <a:schemeClr val="tx1"/>
            </a:fontRef>
          </p:style>
          <p:txBody>
            <a:bodyPr lIns="89958" tIns="71966" rIns="89958" bIns="71966" rtlCol="0" anchor="ctr"/>
            <a:lstStyle/>
            <a:p>
              <a:pPr algn="ctr" defTabSz="914034" fontAlgn="base">
                <a:spcBef>
                  <a:spcPct val="50000"/>
                </a:spcBef>
                <a:spcAft>
                  <a:spcPct val="0"/>
                </a:spcAft>
                <a:buClr>
                  <a:srgbClr val="F0AB00"/>
                </a:buClr>
                <a:buSzPct val="80000"/>
              </a:pPr>
              <a:r>
                <a:rPr lang="en-US" sz="700" kern="0" dirty="0">
                  <a:solidFill>
                    <a:schemeClr val="accent2"/>
                  </a:solidFill>
                  <a:ea typeface="Arial Unicode MS" pitchFamily="34" charset="-128"/>
                  <a:cs typeface="Arial Unicode MS" pitchFamily="34" charset="-128"/>
                </a:rPr>
                <a:t>generate</a:t>
              </a:r>
            </a:p>
          </p:txBody>
        </p:sp>
      </p:grpSp>
      <p:grpSp>
        <p:nvGrpSpPr>
          <p:cNvPr id="45" name="Group 44"/>
          <p:cNvGrpSpPr/>
          <p:nvPr/>
        </p:nvGrpSpPr>
        <p:grpSpPr>
          <a:xfrm>
            <a:off x="1779032" y="1362808"/>
            <a:ext cx="3240346" cy="1241364"/>
            <a:chOff x="1840505" y="1297908"/>
            <a:chExt cx="3241846" cy="1241938"/>
          </a:xfrm>
        </p:grpSpPr>
        <p:cxnSp>
          <p:nvCxnSpPr>
            <p:cNvPr id="46" name="Elbow Connector 45"/>
            <p:cNvCxnSpPr/>
            <p:nvPr/>
          </p:nvCxnSpPr>
          <p:spPr>
            <a:xfrm>
              <a:off x="4074351" y="1783846"/>
              <a:ext cx="1008000" cy="756000"/>
            </a:xfrm>
            <a:prstGeom prst="bentConnector2">
              <a:avLst/>
            </a:prstGeom>
            <a:ln w="12700">
              <a:solidFill>
                <a:srgbClr val="3F607D"/>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1840505" y="1297908"/>
              <a:ext cx="2277333" cy="1008000"/>
              <a:chOff x="6779445" y="439928"/>
              <a:chExt cx="2277333" cy="1120090"/>
            </a:xfrm>
          </p:grpSpPr>
          <p:pic>
            <p:nvPicPr>
              <p:cNvPr id="49" name="Picture 48"/>
              <p:cNvPicPr>
                <a:picLocks noChangeAspect="1"/>
              </p:cNvPicPr>
              <p:nvPr/>
            </p:nvPicPr>
            <p:blipFill>
              <a:blip r:embed="rId3"/>
              <a:stretch>
                <a:fillRect/>
              </a:stretch>
            </p:blipFill>
            <p:spPr>
              <a:xfrm>
                <a:off x="6779445" y="439928"/>
                <a:ext cx="2277333" cy="1120090"/>
              </a:xfrm>
              <a:prstGeom prst="rect">
                <a:avLst/>
              </a:prstGeom>
              <a:ln>
                <a:solidFill>
                  <a:schemeClr val="tx2">
                    <a:lumMod val="40000"/>
                    <a:lumOff val="60000"/>
                  </a:schemeClr>
                </a:solidFill>
              </a:ln>
            </p:spPr>
          </p:pic>
          <p:sp>
            <p:nvSpPr>
              <p:cNvPr id="50" name="TextBox 49"/>
              <p:cNvSpPr txBox="1"/>
              <p:nvPr/>
            </p:nvSpPr>
            <p:spPr>
              <a:xfrm>
                <a:off x="7233252" y="1056214"/>
                <a:ext cx="1656000" cy="320026"/>
              </a:xfrm>
              <a:prstGeom prst="roundRect">
                <a:avLst/>
              </a:prstGeom>
              <a:solidFill>
                <a:schemeClr val="accent3">
                  <a:lumMod val="75000"/>
                </a:schemeClr>
              </a:solidFill>
              <a:ln w="6350" algn="ctr">
                <a:solidFill>
                  <a:schemeClr val="bg1"/>
                </a:solidFill>
                <a:miter lim="800000"/>
                <a:headEnd/>
                <a:tailEnd/>
              </a:ln>
            </p:spPr>
            <p:txBody>
              <a:bodyPr lIns="89958" tIns="71966" rIns="89958" bIns="71966" rtlCol="0" anchor="ctr"/>
              <a:lstStyle>
                <a:defPPr>
                  <a:defRPr lang="de-DE"/>
                </a:defPPr>
                <a:lvl1pPr marR="0" defTabSz="914400" fontAlgn="base">
                  <a:lnSpc>
                    <a:spcPct val="100000"/>
                  </a:lnSpc>
                  <a:spcBef>
                    <a:spcPct val="50000"/>
                  </a:spcBef>
                  <a:spcAft>
                    <a:spcPct val="0"/>
                  </a:spcAft>
                  <a:buClr>
                    <a:srgbClr val="F0AB00"/>
                  </a:buClr>
                  <a:buSzPct val="80000"/>
                  <a:tabLst/>
                  <a:defRPr kumimoji="0" sz="1100" b="0" i="0" u="none" strike="noStrike" kern="0" cap="none" spc="0" normalizeH="0" baseline="0">
                    <a:ln>
                      <a:noFill/>
                    </a:ln>
                    <a:solidFill>
                      <a:schemeClr val="bg1"/>
                    </a:solidFill>
                    <a:effectLst/>
                    <a:uLnTx/>
                    <a:uFillTx/>
                    <a:ea typeface="Arial Unicode MS" pitchFamily="34" charset="-128"/>
                    <a:cs typeface="Arial Unicode MS" pitchFamily="34" charset="-128"/>
                  </a:defRPr>
                </a:lvl1pPr>
              </a:lstStyle>
              <a:p>
                <a:r>
                  <a:rPr lang="en-US" dirty="0"/>
                  <a:t>SAP Fiori Elements, …</a:t>
                </a:r>
              </a:p>
            </p:txBody>
          </p:sp>
        </p:grpSp>
        <p:sp>
          <p:nvSpPr>
            <p:cNvPr id="48" name="TextBox 47"/>
            <p:cNvSpPr txBox="1"/>
            <p:nvPr/>
          </p:nvSpPr>
          <p:spPr>
            <a:xfrm>
              <a:off x="4329599" y="1603050"/>
              <a:ext cx="468077" cy="1384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2"/>
                  </a:solidFill>
                  <a:ea typeface="Arial Unicode MS" pitchFamily="34" charset="-128"/>
                  <a:cs typeface="Arial Unicode MS" pitchFamily="34" charset="-128"/>
                </a:rPr>
                <a:t>consume</a:t>
              </a:r>
            </a:p>
          </p:txBody>
        </p:sp>
      </p:grpSp>
      <p:grpSp>
        <p:nvGrpSpPr>
          <p:cNvPr id="51" name="Group 50"/>
          <p:cNvGrpSpPr/>
          <p:nvPr/>
        </p:nvGrpSpPr>
        <p:grpSpPr>
          <a:xfrm>
            <a:off x="8297941" y="4514335"/>
            <a:ext cx="1331384" cy="786748"/>
            <a:chOff x="8221991" y="4226115"/>
            <a:chExt cx="1332000" cy="787112"/>
          </a:xfrm>
        </p:grpSpPr>
        <p:sp>
          <p:nvSpPr>
            <p:cNvPr id="52" name="Rounded Rectangle 51"/>
            <p:cNvSpPr/>
            <p:nvPr/>
          </p:nvSpPr>
          <p:spPr bwMode="gray">
            <a:xfrm>
              <a:off x="8221991" y="4537133"/>
              <a:ext cx="1332000" cy="476094"/>
            </a:xfrm>
            <a:prstGeom prst="roundRect">
              <a:avLst/>
            </a:prstGeom>
            <a:solidFill>
              <a:schemeClr val="bg2">
                <a:lumMod val="90000"/>
              </a:schemeClr>
            </a:solidFill>
            <a:ln w="6350" algn="ctr">
              <a:noFill/>
              <a:miter lim="800000"/>
              <a:headEnd/>
              <a:tailEnd/>
            </a:ln>
          </p:spPr>
          <p:txBody>
            <a:bodyPr lIns="89958" tIns="71966" rIns="89958" bIns="71966" rtlCol="0" anchor="ctr"/>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Custom ABAP </a:t>
              </a:r>
              <a:br>
                <a:rPr lang="en-GB" sz="1200" kern="0" dirty="0">
                  <a:solidFill>
                    <a:schemeClr val="bg1"/>
                  </a:solidFill>
                  <a:ea typeface="Arial Unicode MS" pitchFamily="34" charset="-128"/>
                  <a:cs typeface="Arial Unicode MS" pitchFamily="34" charset="-128"/>
                </a:rPr>
              </a:br>
              <a:r>
                <a:rPr lang="en-GB" sz="1200" kern="0" dirty="0">
                  <a:solidFill>
                    <a:schemeClr val="bg1"/>
                  </a:solidFill>
                  <a:ea typeface="Arial Unicode MS" pitchFamily="34" charset="-128"/>
                  <a:cs typeface="Arial Unicode MS" pitchFamily="34" charset="-128"/>
                </a:rPr>
                <a:t>Business Logic</a:t>
              </a:r>
            </a:p>
          </p:txBody>
        </p:sp>
        <p:cxnSp>
          <p:nvCxnSpPr>
            <p:cNvPr id="53" name="Straight Connector 52"/>
            <p:cNvCxnSpPr>
              <a:stCxn id="34" idx="2"/>
              <a:endCxn id="52" idx="0"/>
            </p:cNvCxnSpPr>
            <p:nvPr/>
          </p:nvCxnSpPr>
          <p:spPr>
            <a:xfrm flipH="1">
              <a:off x="8887991" y="4226115"/>
              <a:ext cx="0" cy="311018"/>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926112" y="4295832"/>
              <a:ext cx="532197" cy="1384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2"/>
                  </a:solidFill>
                  <a:ea typeface="Arial Unicode MS" pitchFamily="34" charset="-128"/>
                  <a:cs typeface="Arial Unicode MS" pitchFamily="34" charset="-128"/>
                </a:rPr>
                <a:t>implement</a:t>
              </a:r>
            </a:p>
          </p:txBody>
        </p:sp>
      </p:grpSp>
    </p:spTree>
    <p:extLst>
      <p:ext uri="{BB962C8B-B14F-4D97-AF65-F5344CB8AC3E}">
        <p14:creationId xmlns:p14="http://schemas.microsoft.com/office/powerpoint/2010/main" val="260179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5646</TotalTime>
  <Words>747</Words>
  <Application>Microsoft Office PowerPoint</Application>
  <PresentationFormat>Widescreen</PresentationFormat>
  <Paragraphs>138</Paragraphs>
  <Slides>25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 Unicode MS</vt:lpstr>
      <vt:lpstr>Arial</vt:lpstr>
      <vt:lpstr>Arial</vt:lpstr>
      <vt:lpstr>Arial Black</vt:lpstr>
      <vt:lpstr>Arial Narrow</vt:lpstr>
      <vt:lpstr>Calibri</vt:lpstr>
      <vt:lpstr>Calibri Light</vt:lpstr>
      <vt:lpstr>Candara</vt:lpstr>
      <vt:lpstr>SAPBook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520</cp:revision>
  <dcterms:created xsi:type="dcterms:W3CDTF">2016-07-10T03:33:26Z</dcterms:created>
  <dcterms:modified xsi:type="dcterms:W3CDTF">2021-04-30T07:45:53Z</dcterms:modified>
</cp:coreProperties>
</file>