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6" r:id="rId2"/>
    <p:sldId id="410" r:id="rId3"/>
    <p:sldId id="463" r:id="rId4"/>
    <p:sldId id="413" r:id="rId5"/>
    <p:sldId id="398" r:id="rId6"/>
    <p:sldId id="411" r:id="rId7"/>
    <p:sldId id="465" r:id="rId8"/>
    <p:sldId id="464" r:id="rId9"/>
    <p:sldId id="412" r:id="rId10"/>
    <p:sldId id="420" r:id="rId11"/>
    <p:sldId id="414" r:id="rId12"/>
    <p:sldId id="466" r:id="rId13"/>
    <p:sldId id="419" r:id="rId14"/>
    <p:sldId id="462" r:id="rId15"/>
    <p:sldId id="479" r:id="rId16"/>
    <p:sldId id="480" r:id="rId17"/>
    <p:sldId id="481" r:id="rId18"/>
    <p:sldId id="476" r:id="rId19"/>
    <p:sldId id="477" r:id="rId20"/>
    <p:sldId id="399" r:id="rId21"/>
    <p:sldId id="4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5326" autoAdjust="0"/>
  </p:normalViewPr>
  <p:slideViewPr>
    <p:cSldViewPr snapToGrid="0">
      <p:cViewPr varScale="1">
        <p:scale>
          <a:sx n="72" d="100"/>
          <a:sy n="72" d="100"/>
        </p:scale>
        <p:origin x="1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8</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hyperlink" Target="https://wiki.wdf.sap.corp/x/z5gqSQ"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ools.hana.ondemand.co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hyperlink" Target="https://wiki.wdf.sap.corp/x/z5gqSQ"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End to End </a:t>
            </a:r>
            <a:r>
              <a:rPr lang="en-US" b="1" dirty="0" err="1" smtClean="0"/>
              <a:t>Idoc</a:t>
            </a:r>
            <a:r>
              <a:rPr lang="en-US" b="1" dirty="0" smtClean="0"/>
              <a:t> Reporting</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639815" y="1950228"/>
            <a:ext cx="9666667" cy="4733333"/>
          </a:xfrm>
          <a:prstGeom prst="rect">
            <a:avLst/>
          </a:prstGeom>
        </p:spPr>
      </p:pic>
      <p:sp>
        <p:nvSpPr>
          <p:cNvPr id="5" name="Rectangle 4"/>
          <p:cNvSpPr/>
          <p:nvPr/>
        </p:nvSpPr>
        <p:spPr>
          <a:xfrm>
            <a:off x="261763" y="849578"/>
            <a:ext cx="11835613" cy="1477328"/>
          </a:xfrm>
          <a:prstGeom prst="rect">
            <a:avLst/>
          </a:prstGeom>
        </p:spPr>
        <p:txBody>
          <a:bodyPr wrap="square">
            <a:spAutoFit/>
          </a:bodyPr>
          <a:lstStyle/>
          <a:p>
            <a:r>
              <a:rPr lang="en-US" b="1" dirty="0" err="1">
                <a:solidFill>
                  <a:srgbClr val="202124"/>
                </a:solidFill>
                <a:latin typeface="arial" panose="020B0604020202020204" pitchFamily="34" charset="0"/>
              </a:rPr>
              <a:t>IDoc</a:t>
            </a:r>
            <a:r>
              <a:rPr lang="en-US" dirty="0">
                <a:solidFill>
                  <a:srgbClr val="202124"/>
                </a:solidFill>
                <a:latin typeface="arial" panose="020B0604020202020204" pitchFamily="34" charset="0"/>
              </a:rPr>
              <a:t>, short for Intermediate Document, is a </a:t>
            </a:r>
            <a:r>
              <a:rPr lang="en-US" b="1" dirty="0">
                <a:solidFill>
                  <a:srgbClr val="202124"/>
                </a:solidFill>
                <a:latin typeface="arial" panose="020B0604020202020204" pitchFamily="34" charset="0"/>
              </a:rPr>
              <a:t>SAP</a:t>
            </a:r>
            <a:r>
              <a:rPr lang="en-US" dirty="0">
                <a:solidFill>
                  <a:srgbClr val="202124"/>
                </a:solidFill>
                <a:latin typeface="arial" panose="020B0604020202020204" pitchFamily="34" charset="0"/>
              </a:rPr>
              <a:t> document format for business transaction data transfers. Non </a:t>
            </a:r>
            <a:r>
              <a:rPr lang="en-US" b="1" dirty="0">
                <a:solidFill>
                  <a:srgbClr val="202124"/>
                </a:solidFill>
                <a:latin typeface="arial" panose="020B0604020202020204" pitchFamily="34" charset="0"/>
              </a:rPr>
              <a:t>SAP</a:t>
            </a:r>
            <a:r>
              <a:rPr lang="en-US" dirty="0">
                <a:solidFill>
                  <a:srgbClr val="202124"/>
                </a:solidFill>
                <a:latin typeface="arial" panose="020B0604020202020204" pitchFamily="34" charset="0"/>
              </a:rPr>
              <a:t>-systems can use </a:t>
            </a:r>
            <a:r>
              <a:rPr lang="en-US" b="1" dirty="0" err="1">
                <a:solidFill>
                  <a:srgbClr val="202124"/>
                </a:solidFill>
                <a:latin typeface="arial" panose="020B0604020202020204" pitchFamily="34" charset="0"/>
              </a:rPr>
              <a:t>IDocs</a:t>
            </a:r>
            <a:r>
              <a:rPr lang="en-US" dirty="0">
                <a:solidFill>
                  <a:srgbClr val="202124"/>
                </a:solidFill>
                <a:latin typeface="arial" panose="020B0604020202020204" pitchFamily="34" charset="0"/>
              </a:rPr>
              <a:t> as the standard interface (computing) for data transfer. </a:t>
            </a:r>
            <a:r>
              <a:rPr lang="en-US" b="1" dirty="0" err="1">
                <a:solidFill>
                  <a:srgbClr val="202124"/>
                </a:solidFill>
                <a:latin typeface="arial" panose="020B0604020202020204" pitchFamily="34" charset="0"/>
              </a:rPr>
              <a:t>IDoc</a:t>
            </a:r>
            <a:r>
              <a:rPr lang="en-US" dirty="0">
                <a:solidFill>
                  <a:srgbClr val="202124"/>
                </a:solidFill>
                <a:latin typeface="arial" panose="020B0604020202020204" pitchFamily="34" charset="0"/>
              </a:rPr>
              <a:t> is similar to XML in purpose, but differs in syntax.</a:t>
            </a:r>
          </a:p>
          <a:p>
            <a:r>
              <a:rPr lang="en-US" dirty="0">
                <a:solidFill>
                  <a:srgbClr val="202124"/>
                </a:solidFill>
                <a:latin typeface="arial" panose="020B0604020202020204" pitchFamily="34" charset="0"/>
              </a:rPr>
              <a:t/>
            </a:r>
            <a:br>
              <a:rPr lang="en-US" dirty="0">
                <a:solidFill>
                  <a:srgbClr val="202124"/>
                </a:solidFill>
                <a:latin typeface="arial" panose="020B0604020202020204" pitchFamily="34" charset="0"/>
              </a:rPr>
            </a:br>
            <a:endParaRPr lang="en-US" dirty="0"/>
          </a:p>
        </p:txBody>
      </p:sp>
    </p:spTree>
    <p:extLst>
      <p:ext uri="{BB962C8B-B14F-4D97-AF65-F5344CB8AC3E}">
        <p14:creationId xmlns:p14="http://schemas.microsoft.com/office/powerpoint/2010/main" val="2601795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smtClean="0">
                <a:solidFill>
                  <a:srgbClr val="000000"/>
                </a:solidFill>
              </a:rPr>
              <a:t>Concept of </a:t>
            </a:r>
            <a:r>
              <a:rPr lang="en-US" b="1" dirty="0" err="1" smtClean="0">
                <a:solidFill>
                  <a:srgbClr val="000000"/>
                </a:solidFill>
              </a:rPr>
              <a:t>Idoc</a:t>
            </a:r>
            <a:r>
              <a:rPr lang="en-US" b="1" dirty="0" smtClean="0">
                <a:solidFill>
                  <a:srgbClr val="000000"/>
                </a:solidFill>
              </a:rPr>
              <a:t> </a:t>
            </a:r>
            <a:endParaRPr lang="en-US" b="1" i="0" dirty="0">
              <a:solidFill>
                <a:srgbClr val="000000"/>
              </a:solidFill>
              <a:effectLst/>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1026" name="Picture 2" descr="https://dangvinhcuong.files.wordpress.com/2019/06/2019-06-04_093629.png?w=6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78" y="2024888"/>
            <a:ext cx="9557144" cy="37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9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Analytic Dashboard</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694603" y="1073416"/>
            <a:ext cx="9720000" cy="5360000"/>
          </a:xfrm>
          <a:prstGeom prst="rect">
            <a:avLst/>
          </a:prstGeom>
        </p:spPr>
      </p:pic>
    </p:spTree>
    <p:extLst>
      <p:ext uri="{BB962C8B-B14F-4D97-AF65-F5344CB8AC3E}">
        <p14:creationId xmlns:p14="http://schemas.microsoft.com/office/powerpoint/2010/main" val="149805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 xmlns:a16="http://schemas.microsoft.com/office/drawing/2014/main"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smtClean="0">
                <a:solidFill>
                  <a:prstClr val="black"/>
                </a:solidFill>
                <a:latin typeface="Calibri Light" panose="020F0302020204030204"/>
              </a:rPr>
              <a:t>SAP Analytics Cloud ( SAC )</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5" name="Rectangle 4"/>
          <p:cNvSpPr/>
          <p:nvPr/>
        </p:nvSpPr>
        <p:spPr>
          <a:xfrm>
            <a:off x="414164" y="1189961"/>
            <a:ext cx="11552549" cy="1477328"/>
          </a:xfrm>
          <a:prstGeom prst="rect">
            <a:avLst/>
          </a:prstGeom>
        </p:spPr>
        <p:txBody>
          <a:bodyPr wrap="square">
            <a:spAutoFit/>
          </a:bodyPr>
          <a:lstStyle/>
          <a:p>
            <a:r>
              <a:rPr lang="en-US" dirty="0">
                <a:solidFill>
                  <a:srgbClr val="202124"/>
                </a:solidFill>
                <a:latin typeface="arial" panose="020B0604020202020204" pitchFamily="34" charset="0"/>
              </a:rPr>
              <a:t>The </a:t>
            </a:r>
            <a:r>
              <a:rPr lang="en-US" b="1" dirty="0">
                <a:solidFill>
                  <a:srgbClr val="202124"/>
                </a:solidFill>
                <a:latin typeface="arial" panose="020B0604020202020204" pitchFamily="34" charset="0"/>
              </a:rPr>
              <a:t>SAP Analytics Cloud</a:t>
            </a:r>
            <a:r>
              <a:rPr lang="en-US" dirty="0">
                <a:solidFill>
                  <a:srgbClr val="202124"/>
                </a:solidFill>
                <a:latin typeface="arial" panose="020B0604020202020204" pitchFamily="34" charset="0"/>
              </a:rPr>
              <a:t> solution combines BI, augmented and </a:t>
            </a:r>
            <a:r>
              <a:rPr lang="en-US" b="1" dirty="0">
                <a:solidFill>
                  <a:srgbClr val="202124"/>
                </a:solidFill>
                <a:latin typeface="arial" panose="020B0604020202020204" pitchFamily="34" charset="0"/>
              </a:rPr>
              <a:t>predictive analytics</a:t>
            </a:r>
            <a:r>
              <a:rPr lang="en-US" dirty="0">
                <a:solidFill>
                  <a:srgbClr val="202124"/>
                </a:solidFill>
                <a:latin typeface="arial" panose="020B0604020202020204" pitchFamily="34" charset="0"/>
              </a:rPr>
              <a:t>, and planning capabilities into one </a:t>
            </a:r>
            <a:r>
              <a:rPr lang="en-US" b="1" dirty="0">
                <a:solidFill>
                  <a:srgbClr val="202124"/>
                </a:solidFill>
                <a:latin typeface="arial" panose="020B0604020202020204" pitchFamily="34" charset="0"/>
              </a:rPr>
              <a:t>cloud</a:t>
            </a:r>
            <a:r>
              <a:rPr lang="en-US" dirty="0">
                <a:solidFill>
                  <a:srgbClr val="202124"/>
                </a:solidFill>
                <a:latin typeface="arial" panose="020B0604020202020204" pitchFamily="34" charset="0"/>
              </a:rPr>
              <a:t> environment. As the </a:t>
            </a:r>
            <a:r>
              <a:rPr lang="en-US" b="1" dirty="0">
                <a:solidFill>
                  <a:srgbClr val="202124"/>
                </a:solidFill>
                <a:latin typeface="arial" panose="020B0604020202020204" pitchFamily="34" charset="0"/>
              </a:rPr>
              <a:t>analytics</a:t>
            </a:r>
            <a:r>
              <a:rPr lang="en-US" dirty="0">
                <a:solidFill>
                  <a:srgbClr val="202124"/>
                </a:solidFill>
                <a:latin typeface="arial" panose="020B0604020202020204" pitchFamily="34" charset="0"/>
              </a:rPr>
              <a:t> layer of </a:t>
            </a:r>
            <a:r>
              <a:rPr lang="en-US" b="1" dirty="0">
                <a:solidFill>
                  <a:srgbClr val="202124"/>
                </a:solidFill>
                <a:latin typeface="arial" panose="020B0604020202020204" pitchFamily="34" charset="0"/>
              </a:rPr>
              <a:t>SAP's</a:t>
            </a:r>
            <a:r>
              <a:rPr lang="en-US" dirty="0">
                <a:solidFill>
                  <a:srgbClr val="202124"/>
                </a:solidFill>
                <a:latin typeface="arial" panose="020B0604020202020204" pitchFamily="34" charset="0"/>
              </a:rPr>
              <a:t> Business Technology Platform, it supports advanced </a:t>
            </a:r>
            <a:r>
              <a:rPr lang="en-US" b="1" dirty="0">
                <a:solidFill>
                  <a:srgbClr val="202124"/>
                </a:solidFill>
                <a:latin typeface="arial" panose="020B0604020202020204" pitchFamily="34" charset="0"/>
              </a:rPr>
              <a:t>analytics</a:t>
            </a:r>
            <a:r>
              <a:rPr lang="en-US" dirty="0">
                <a:solidFill>
                  <a:srgbClr val="202124"/>
                </a:solidFill>
                <a:latin typeface="arial" panose="020B0604020202020204" pitchFamily="34" charset="0"/>
              </a:rPr>
              <a:t> enterprise-wide</a:t>
            </a:r>
            <a:r>
              <a:rPr lang="en-US" dirty="0" smtClean="0">
                <a:solidFill>
                  <a:srgbClr val="202124"/>
                </a:solidFill>
                <a:latin typeface="arial" panose="020B0604020202020204" pitchFamily="34" charset="0"/>
              </a:rPr>
              <a:t>.</a:t>
            </a:r>
          </a:p>
          <a:p>
            <a:r>
              <a:rPr lang="en-US" dirty="0"/>
              <a:t>SAP Analytics cloud is a SaaS offering by SAP for complete BI, Planning, Predictive and designer capabilities.</a:t>
            </a:r>
          </a:p>
          <a:p>
            <a:endParaRPr lang="en-US" dirty="0"/>
          </a:p>
        </p:txBody>
      </p:sp>
      <p:pic>
        <p:nvPicPr>
          <p:cNvPr id="3076" name="Picture 4" descr="How to Create Planning Models in SAP Analytics Cloud - Ameri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18" y="2734884"/>
            <a:ext cx="5664137" cy="28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772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smtClean="0">
                <a:solidFill>
                  <a:prstClr val="black"/>
                </a:solidFill>
                <a:latin typeface="Calibri Light" panose="020F0302020204030204"/>
              </a:rPr>
              <a:t>Phase of SAP Analytics Cloud ( SAC )</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4098" name="Picture 2" descr="How to Simplify Access to Analytics for Everyone - SAPins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09" y="1055833"/>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663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noProof="0" dirty="0" smtClean="0">
                <a:solidFill>
                  <a:prstClr val="black"/>
                </a:solidFill>
                <a:latin typeface="Calibri Light" panose="020F0302020204030204"/>
              </a:rPr>
              <a:t>Consume CDS in Analytic Cloud</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6146" name="Picture 2" descr="SAP Cloud Platform, SAP Analytics Cloud, SAP Mentors, SAP S/4HANA 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759" y="2952271"/>
            <a:ext cx="6953250" cy="342900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gray">
          <a:xfrm rot="580207">
            <a:off x="8726595" y="965893"/>
            <a:ext cx="3098971" cy="1180190"/>
          </a:xfrm>
          <a:prstGeom prst="roundRect">
            <a:avLst/>
          </a:prstGeom>
          <a:solidFill>
            <a:schemeClr val="accent4"/>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2799" kern="0" dirty="0" smtClean="0">
                <a:solidFill>
                  <a:schemeClr val="bg1"/>
                </a:solidFill>
                <a:ea typeface="Arial Unicode MS" pitchFamily="34" charset="-128"/>
                <a:cs typeface="Arial Unicode MS" pitchFamily="34" charset="-128"/>
              </a:rPr>
              <a:t>With Live Data</a:t>
            </a:r>
          </a:p>
          <a:p>
            <a:pPr algn="ctr" defTabSz="914217" fontAlgn="base">
              <a:spcBef>
                <a:spcPct val="50000"/>
              </a:spcBef>
              <a:spcAft>
                <a:spcPct val="0"/>
              </a:spcAft>
              <a:buClr>
                <a:srgbClr val="F0AB00"/>
              </a:buClr>
              <a:buSzPct val="80000"/>
            </a:pPr>
            <a:r>
              <a:rPr lang="de-DE" sz="2799" kern="0" dirty="0" smtClean="0">
                <a:solidFill>
                  <a:schemeClr val="bg1"/>
                </a:solidFill>
                <a:ea typeface="Arial Unicode MS" pitchFamily="34" charset="-128"/>
                <a:cs typeface="Arial Unicode MS" pitchFamily="34" charset="-128"/>
              </a:rPr>
              <a:t>Connection</a:t>
            </a:r>
            <a:endParaRPr lang="en-GB" sz="2799" kern="0" dirty="0" err="1">
              <a:solidFill>
                <a:schemeClr val="bg1"/>
              </a:solidFill>
              <a:ea typeface="Arial Unicode MS" pitchFamily="34" charset="-128"/>
              <a:cs typeface="Arial Unicode MS" pitchFamily="34" charset="-128"/>
            </a:endParaRPr>
          </a:p>
        </p:txBody>
      </p:sp>
      <p:pic>
        <p:nvPicPr>
          <p:cNvPr id="10" name="Picture 2" descr="C:\Users\d025146\AppData\Local\Microsoft\Windows\Temporary Internet Files\Content.IE5\EAZ1ISAP\272447_l_srgb_s_gl[1].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280" y="1559480"/>
            <a:ext cx="1650618" cy="116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766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noProof="0" dirty="0" smtClean="0">
                <a:solidFill>
                  <a:prstClr val="black"/>
                </a:solidFill>
                <a:latin typeface="Calibri Light" panose="020F0302020204030204"/>
              </a:rPr>
              <a:t>SAC Dashboard on top of CDS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7" name="Picture 6" descr="C:\Users\sc\AppData\Local\Temp\SNAGHTML943d95.PNG"/>
          <p:cNvPicPr/>
          <p:nvPr/>
        </p:nvPicPr>
        <p:blipFill>
          <a:blip r:embed="rId3">
            <a:extLst>
              <a:ext uri="{28A0092B-C50C-407E-A947-70E740481C1C}">
                <a14:useLocalDpi xmlns:a14="http://schemas.microsoft.com/office/drawing/2010/main" val="0"/>
              </a:ext>
            </a:extLst>
          </a:blip>
          <a:srcRect/>
          <a:stretch>
            <a:fillRect/>
          </a:stretch>
        </p:blipFill>
        <p:spPr bwMode="auto">
          <a:xfrm>
            <a:off x="790198" y="1000327"/>
            <a:ext cx="9482572" cy="5666667"/>
          </a:xfrm>
          <a:prstGeom prst="rect">
            <a:avLst/>
          </a:prstGeom>
          <a:noFill/>
          <a:ln>
            <a:noFill/>
          </a:ln>
        </p:spPr>
      </p:pic>
    </p:spTree>
    <p:extLst>
      <p:ext uri="{BB962C8B-B14F-4D97-AF65-F5344CB8AC3E}">
        <p14:creationId xmlns:p14="http://schemas.microsoft.com/office/powerpoint/2010/main" val="2438605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a:t>
            </a:r>
            <a:r>
              <a:rPr lang="en-US" sz="8000" b="1" dirty="0" smtClean="0"/>
              <a:t>9</a:t>
            </a:r>
            <a:endParaRPr lang="en-US" sz="8000" b="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 xmlns:a16="http://schemas.microsoft.com/office/drawing/2014/main"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kumimoji="0" lang="en-US" sz="44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9</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 xmlns:a16="http://schemas.microsoft.com/office/drawing/2014/main" id="{27E5B41D-1DDF-48C9-A5AF-075F84492B68}"/>
              </a:ext>
            </a:extLst>
          </p:cNvPr>
          <p:cNvSpPr txBox="1"/>
          <p:nvPr/>
        </p:nvSpPr>
        <p:spPr>
          <a:xfrm>
            <a:off x="247878" y="982353"/>
            <a:ext cx="11696243" cy="2308324"/>
          </a:xfrm>
          <a:prstGeom prst="rect">
            <a:avLst/>
          </a:prstGeom>
          <a:noFill/>
        </p:spPr>
        <p:txBody>
          <a:bodyPr wrap="square" rtlCol="0">
            <a:spAutoFit/>
          </a:bodyPr>
          <a:lstStyle/>
          <a:p>
            <a:pPr marL="285750" lvl="0" indent="-285750">
              <a:buFont typeface="Arial" panose="020B0604020202020204" pitchFamily="34" charset="0"/>
              <a:buChar char="•"/>
            </a:pPr>
            <a:r>
              <a:rPr lang="en-US" sz="1600" i="1" dirty="0"/>
              <a:t>Create Fiori App  with annotation File on Top of CDS</a:t>
            </a:r>
          </a:p>
          <a:p>
            <a:pPr marL="285750" lvl="0" indent="-285750">
              <a:buFont typeface="Arial" panose="020B0604020202020204" pitchFamily="34" charset="0"/>
              <a:buChar char="•"/>
            </a:pPr>
            <a:r>
              <a:rPr lang="en-US" sz="1600" i="1" dirty="0" smtClean="0"/>
              <a:t>Describing Details about </a:t>
            </a:r>
            <a:r>
              <a:rPr lang="en-US" sz="1600" i="1" dirty="0" err="1" smtClean="0"/>
              <a:t>Idoc</a:t>
            </a:r>
            <a:endParaRPr lang="en-US" sz="1600" i="1" dirty="0" smtClean="0"/>
          </a:p>
          <a:p>
            <a:pPr marL="285750" lvl="0" indent="-285750">
              <a:buFont typeface="Arial" panose="020B0604020202020204" pitchFamily="34" charset="0"/>
              <a:buChar char="•"/>
            </a:pPr>
            <a:r>
              <a:rPr lang="en-US" sz="1600" i="1" dirty="0" smtClean="0"/>
              <a:t>Create your  OVP ( Overview page )  UX  Elements show Analytical dashboard</a:t>
            </a:r>
            <a:endParaRPr lang="en-US" sz="1600" i="1" dirty="0"/>
          </a:p>
          <a:p>
            <a:pPr marL="285750" lvl="0" indent="-285750">
              <a:buFont typeface="Arial" panose="020B0604020202020204" pitchFamily="34" charset="0"/>
              <a:buChar char="•"/>
            </a:pPr>
            <a:endParaRPr lang="en-US" sz="1600" i="1" dirty="0"/>
          </a:p>
          <a:p>
            <a:pPr lvl="0"/>
            <a:r>
              <a:rPr lang="en-US" sz="1600" i="1" dirty="0"/>
              <a:t>--Break--</a:t>
            </a:r>
          </a:p>
          <a:p>
            <a:pPr lvl="0"/>
            <a:endParaRPr lang="en-US" sz="1600" i="1" dirty="0"/>
          </a:p>
          <a:p>
            <a:pPr marL="285750" lvl="0" indent="-285750">
              <a:buFont typeface="Arial" panose="020B0604020202020204" pitchFamily="34" charset="0"/>
              <a:buChar char="•"/>
            </a:pPr>
            <a:r>
              <a:rPr lang="en-US" sz="1600" i="1" dirty="0"/>
              <a:t>Describing SAP Analytics Cloud ( SAC )</a:t>
            </a:r>
          </a:p>
          <a:p>
            <a:pPr marL="285750" lvl="0" indent="-285750">
              <a:buFont typeface="Arial" panose="020B0604020202020204" pitchFamily="34" charset="0"/>
              <a:buChar char="•"/>
            </a:pPr>
            <a:r>
              <a:rPr lang="en-US" sz="1600" i="1" dirty="0"/>
              <a:t>Consume CDS in Analytics Cloud</a:t>
            </a:r>
          </a:p>
          <a:p>
            <a:pPr marL="285750" lvl="0" indent="-285750">
              <a:buFont typeface="Arial" panose="020B0604020202020204" pitchFamily="34" charset="0"/>
              <a:buChar char="•"/>
            </a:pPr>
            <a:r>
              <a:rPr lang="en-US" sz="1600" i="1" dirty="0"/>
              <a:t>Creating Dashboard’s on top of CDS in Analytics Cloud</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End to End Flow of Creating Fiori App</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1" name="TextBox 10">
            <a:extLst>
              <a:ext uri="{FF2B5EF4-FFF2-40B4-BE49-F238E27FC236}">
                <a16:creationId xmlns:a16="http://schemas.microsoft.com/office/drawing/2014/main" xmlns="" id="{D1B2190A-93DE-4585-A06B-97DECFACB910}"/>
              </a:ext>
            </a:extLst>
          </p:cNvPr>
          <p:cNvSpPr txBox="1"/>
          <p:nvPr/>
        </p:nvSpPr>
        <p:spPr>
          <a:xfrm>
            <a:off x="320040" y="3140764"/>
            <a:ext cx="11643360" cy="3139321"/>
          </a:xfrm>
          <a:prstGeom prst="rect">
            <a:avLst/>
          </a:prstGeom>
          <a:noFill/>
        </p:spPr>
        <p:txBody>
          <a:bodyPr wrap="square" rtlCol="0">
            <a:spAutoFit/>
          </a:bodyPr>
          <a:lstStyle/>
          <a:p>
            <a:r>
              <a:rPr lang="en-US" b="1" dirty="0"/>
              <a:t>Fiori App Development – Fiori </a:t>
            </a:r>
            <a:r>
              <a:rPr lang="en-US" b="1" dirty="0" smtClean="0"/>
              <a:t>Developer</a:t>
            </a:r>
          </a:p>
          <a:p>
            <a:endParaRPr lang="en-US" b="1" dirty="0"/>
          </a:p>
          <a:p>
            <a:pPr marL="342900" indent="-342900">
              <a:buAutoNum type="arabicPeriod"/>
            </a:pPr>
            <a:r>
              <a:rPr lang="en-US" dirty="0"/>
              <a:t>After Creating CDS View we start SAP Business Application Studio</a:t>
            </a:r>
          </a:p>
          <a:p>
            <a:pPr marL="342900" indent="-342900">
              <a:buAutoNum type="arabicPeriod"/>
            </a:pPr>
            <a:r>
              <a:rPr lang="en-US" dirty="0"/>
              <a:t>We Create a Fiori App, Choose Find Command </a:t>
            </a:r>
            <a:r>
              <a:rPr lang="en-US" dirty="0">
                <a:sym typeface="Wingdings" panose="05000000000000000000" pitchFamily="2" charset="2"/>
              </a:rPr>
              <a:t> Fiori : Application Generator</a:t>
            </a:r>
          </a:p>
          <a:p>
            <a:pPr marL="342900" indent="-342900">
              <a:buAutoNum type="arabicPeriod"/>
            </a:pPr>
            <a:r>
              <a:rPr lang="en-US" dirty="0">
                <a:sym typeface="Wingdings" panose="05000000000000000000" pitchFamily="2" charset="2"/>
              </a:rPr>
              <a:t>Choose Free Style Fiori app, Enter the App name and the view name</a:t>
            </a:r>
          </a:p>
          <a:p>
            <a:pPr marL="342900" indent="-342900">
              <a:buAutoNum type="arabicPeriod"/>
            </a:pPr>
            <a:r>
              <a:rPr lang="en-US" dirty="0">
                <a:sym typeface="Wingdings" panose="05000000000000000000" pitchFamily="2" charset="2"/>
              </a:rPr>
              <a:t>Choose Radio Button Add Deployment Configuration to Yes</a:t>
            </a:r>
          </a:p>
          <a:p>
            <a:pPr marL="342900" indent="-342900">
              <a:buAutoNum type="arabicPeriod"/>
            </a:pPr>
            <a:r>
              <a:rPr lang="en-US" dirty="0">
                <a:sym typeface="Wingdings" panose="05000000000000000000" pitchFamily="2" charset="2"/>
              </a:rPr>
              <a:t>Go to view-&gt;Main.view.xml, Refer </a:t>
            </a:r>
            <a:r>
              <a:rPr lang="en-US" dirty="0">
                <a:sym typeface="Wingdings" panose="05000000000000000000" pitchFamily="2" charset="2"/>
                <a:hlinkClick r:id="rId3"/>
              </a:rPr>
              <a:t>SAPUI5 </a:t>
            </a:r>
            <a:r>
              <a:rPr lang="en-US" dirty="0" err="1">
                <a:sym typeface="Wingdings" panose="05000000000000000000" pitchFamily="2" charset="2"/>
                <a:hlinkClick r:id="rId3"/>
              </a:rPr>
              <a:t>sdk</a:t>
            </a:r>
            <a:r>
              <a:rPr lang="en-US" dirty="0">
                <a:sym typeface="Wingdings" panose="05000000000000000000" pitchFamily="2" charset="2"/>
              </a:rPr>
              <a:t> and create smart filter, smart table and a tree table control</a:t>
            </a:r>
          </a:p>
          <a:p>
            <a:pPr marL="342900" indent="-342900">
              <a:buAutoNum type="arabicPeriod"/>
            </a:pPr>
            <a:r>
              <a:rPr lang="en-US" dirty="0">
                <a:sym typeface="Wingdings" panose="05000000000000000000" pitchFamily="2" charset="2"/>
              </a:rPr>
              <a:t>Go to </a:t>
            </a:r>
            <a:r>
              <a:rPr lang="en-US" dirty="0" err="1">
                <a:sym typeface="Wingdings" panose="05000000000000000000" pitchFamily="2" charset="2"/>
              </a:rPr>
              <a:t>manifest.json</a:t>
            </a:r>
            <a:r>
              <a:rPr lang="en-US" dirty="0">
                <a:sym typeface="Wingdings" panose="05000000000000000000" pitchFamily="2" charset="2"/>
              </a:rPr>
              <a:t> and link a new annotation file</a:t>
            </a:r>
          </a:p>
          <a:p>
            <a:pPr marL="342900" indent="-342900">
              <a:buAutoNum type="arabicPeriod"/>
            </a:pPr>
            <a:r>
              <a:rPr lang="en-US" dirty="0">
                <a:sym typeface="Wingdings" panose="05000000000000000000" pitchFamily="2" charset="2"/>
              </a:rPr>
              <a:t>Create the annotation file with </a:t>
            </a:r>
            <a:r>
              <a:rPr lang="en-US" dirty="0" err="1">
                <a:sym typeface="Wingdings" panose="05000000000000000000" pitchFamily="2" charset="2"/>
              </a:rPr>
              <a:t>lineItem</a:t>
            </a:r>
            <a:r>
              <a:rPr lang="en-US" dirty="0">
                <a:sym typeface="Wingdings" panose="05000000000000000000" pitchFamily="2" charset="2"/>
              </a:rPr>
              <a:t> annotation to add columns to our table</a:t>
            </a:r>
          </a:p>
          <a:p>
            <a:pPr marL="342900" indent="-342900">
              <a:buAutoNum type="arabicPeriod"/>
            </a:pPr>
            <a:r>
              <a:rPr lang="en-US" dirty="0"/>
              <a:t>Go to Run configuration and test the fiori app by connecting to the destination and UI5</a:t>
            </a:r>
          </a:p>
          <a:p>
            <a:endParaRPr lang="en-US" dirty="0"/>
          </a:p>
        </p:txBody>
      </p:sp>
      <p:pic>
        <p:nvPicPr>
          <p:cNvPr id="13" name="Picture Placeholder 4"/>
          <p:cNvPicPr>
            <a:picLocks noChangeAspect="1"/>
          </p:cNvPicPr>
          <p:nvPr/>
        </p:nvPicPr>
        <p:blipFill>
          <a:blip r:embed="rId4">
            <a:extLst>
              <a:ext uri="{28A0092B-C50C-407E-A947-70E740481C1C}">
                <a14:useLocalDpi xmlns:a14="http://schemas.microsoft.com/office/drawing/2010/main" val="0"/>
              </a:ext>
            </a:extLst>
          </a:blip>
          <a:srcRect t="37690" b="37690"/>
          <a:stretch>
            <a:fillRect/>
          </a:stretch>
        </p:blipFill>
        <p:spPr>
          <a:xfrm>
            <a:off x="324000" y="983631"/>
            <a:ext cx="11545200" cy="2134800"/>
          </a:xfrm>
          <a:prstGeom prst="rect">
            <a:avLst/>
          </a:prstGeom>
        </p:spPr>
      </p:pic>
    </p:spTree>
    <p:extLst>
      <p:ext uri="{BB962C8B-B14F-4D97-AF65-F5344CB8AC3E}">
        <p14:creationId xmlns:p14="http://schemas.microsoft.com/office/powerpoint/2010/main" val="752654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Creating </a:t>
            </a:r>
            <a:r>
              <a:rPr lang="en-US" b="1" dirty="0"/>
              <a:t>F</a:t>
            </a:r>
            <a:r>
              <a:rPr lang="en-US" b="1" dirty="0" smtClean="0"/>
              <a:t>iori app on top of CDS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6" name="Picture 5"/>
          <p:cNvPicPr>
            <a:picLocks noChangeAspect="1"/>
          </p:cNvPicPr>
          <p:nvPr/>
        </p:nvPicPr>
        <p:blipFill>
          <a:blip r:embed="rId3"/>
          <a:stretch>
            <a:fillRect/>
          </a:stretch>
        </p:blipFill>
        <p:spPr>
          <a:xfrm>
            <a:off x="1656102" y="1552342"/>
            <a:ext cx="8216000" cy="5112000"/>
          </a:xfrm>
          <a:prstGeom prst="rect">
            <a:avLst/>
          </a:prstGeom>
        </p:spPr>
      </p:pic>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Creating Annotation File</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3723423" y="2492923"/>
            <a:ext cx="2942857" cy="3019048"/>
          </a:xfrm>
          <a:prstGeom prst="rect">
            <a:avLst/>
          </a:prstGeom>
        </p:spPr>
      </p:pic>
      <p:sp>
        <p:nvSpPr>
          <p:cNvPr id="9" name="Rounded Rectangle 8"/>
          <p:cNvSpPr/>
          <p:nvPr/>
        </p:nvSpPr>
        <p:spPr bwMode="gray">
          <a:xfrm>
            <a:off x="7783365" y="4204437"/>
            <a:ext cx="2796360" cy="788711"/>
          </a:xfrm>
          <a:prstGeom prst="roundRect">
            <a:avLst/>
          </a:prstGeom>
          <a:solidFill>
            <a:schemeClr val="accent4"/>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de-DE" sz="2799" kern="0" dirty="0" smtClean="0">
                <a:solidFill>
                  <a:schemeClr val="bg1"/>
                </a:solidFill>
                <a:ea typeface="Arial Unicode MS" pitchFamily="34" charset="-128"/>
                <a:cs typeface="Arial Unicode MS" pitchFamily="34" charset="-128"/>
              </a:rPr>
              <a:t>Annotataion file</a:t>
            </a:r>
            <a:endParaRPr lang="en-GB" sz="2799" kern="0" dirty="0" err="1">
              <a:solidFill>
                <a:schemeClr val="bg1"/>
              </a:solidFill>
              <a:ea typeface="Arial Unicode MS" pitchFamily="34" charset="-128"/>
              <a:cs typeface="Arial Unicode MS" pitchFamily="34" charset="-128"/>
            </a:endParaRPr>
          </a:p>
        </p:txBody>
      </p:sp>
      <p:pic>
        <p:nvPicPr>
          <p:cNvPr id="10" name="Picture 2" descr="C:\Users\d025146\AppData\Local\Microsoft\Windows\Temporary Internet Files\Content.IE5\EAZ1ISAP\272447_l_srgb_s_gl[1].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764" y="1175990"/>
            <a:ext cx="1650618" cy="1169399"/>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0800000">
            <a:off x="6718855" y="43202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Linking of Annotation File</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1226670" y="2014627"/>
            <a:ext cx="6876190" cy="3419048"/>
          </a:xfrm>
          <a:prstGeom prst="rect">
            <a:avLst/>
          </a:prstGeom>
        </p:spPr>
      </p:pic>
      <p:sp>
        <p:nvSpPr>
          <p:cNvPr id="5" name="Rectangle 4"/>
          <p:cNvSpPr/>
          <p:nvPr/>
        </p:nvSpPr>
        <p:spPr>
          <a:xfrm>
            <a:off x="848138" y="846987"/>
            <a:ext cx="6096000" cy="646331"/>
          </a:xfrm>
          <a:prstGeom prst="rect">
            <a:avLst/>
          </a:prstGeom>
        </p:spPr>
        <p:txBody>
          <a:bodyPr>
            <a:spAutoFit/>
          </a:bodyPr>
          <a:lstStyle/>
          <a:p>
            <a:pPr lvl="0"/>
            <a:endParaRPr lang="en-US" b="1" i="1" dirty="0"/>
          </a:p>
          <a:p>
            <a:pPr lvl="0"/>
            <a:r>
              <a:rPr lang="en-US" b="1" i="1" dirty="0" smtClean="0"/>
              <a:t>Link annotation file use this code in </a:t>
            </a:r>
            <a:r>
              <a:rPr lang="en-US" b="1" i="1" dirty="0" err="1" smtClean="0"/>
              <a:t>Manifest.json</a:t>
            </a:r>
            <a:endParaRPr lang="en-US" b="1" i="1" dirty="0"/>
          </a:p>
        </p:txBody>
      </p:sp>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Result Employee Manager Hierarchy </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4"/>
          <a:stretch>
            <a:fillRect/>
          </a:stretch>
        </p:blipFill>
        <p:spPr>
          <a:xfrm>
            <a:off x="734095" y="1367095"/>
            <a:ext cx="10723809" cy="4123809"/>
          </a:xfrm>
          <a:prstGeom prst="rect">
            <a:avLst/>
          </a:prstGeom>
        </p:spPr>
      </p:pic>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When to go Free style v/s Fiori Element</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8" name="Picture 7">
            <a:extLst>
              <a:ext uri="{FF2B5EF4-FFF2-40B4-BE49-F238E27FC236}">
                <a16:creationId xmlns:a16="http://schemas.microsoft.com/office/drawing/2014/main" xmlns="" id="{0AB0A2D0-80F6-45CE-BF00-7A7AAD8E5BE6}"/>
              </a:ext>
            </a:extLst>
          </p:cNvPr>
          <p:cNvPicPr>
            <a:picLocks noChangeAspect="1"/>
          </p:cNvPicPr>
          <p:nvPr/>
        </p:nvPicPr>
        <p:blipFill>
          <a:blip r:embed="rId3"/>
          <a:stretch>
            <a:fillRect/>
          </a:stretch>
        </p:blipFill>
        <p:spPr>
          <a:xfrm>
            <a:off x="1717602" y="1027537"/>
            <a:ext cx="9102013" cy="5243643"/>
          </a:xfrm>
          <a:prstGeom prst="rect">
            <a:avLst/>
          </a:prstGeom>
        </p:spPr>
      </p:pic>
    </p:spTree>
    <p:extLst>
      <p:ext uri="{BB962C8B-B14F-4D97-AF65-F5344CB8AC3E}">
        <p14:creationId xmlns:p14="http://schemas.microsoft.com/office/powerpoint/2010/main" val="826989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5644</TotalTime>
  <Words>612</Words>
  <Application>Microsoft Office PowerPoint</Application>
  <PresentationFormat>Widescreen</PresentationFormat>
  <Paragraphs>77</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Unicode MS</vt:lpstr>
      <vt:lpstr>Arial</vt:lpstr>
      <vt:lpstr>Arial</vt:lpstr>
      <vt:lpstr>Arial Black</vt:lpstr>
      <vt:lpstr>Calibri</vt:lpstr>
      <vt:lpstr>Calibri Light</vt:lpstr>
      <vt:lpstr>Candara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517</cp:revision>
  <dcterms:created xsi:type="dcterms:W3CDTF">2016-07-10T03:33:26Z</dcterms:created>
  <dcterms:modified xsi:type="dcterms:W3CDTF">2021-04-30T09:58:49Z</dcterms:modified>
</cp:coreProperties>
</file>