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7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301" r:id="rId10"/>
    <p:sldId id="302" r:id="rId11"/>
    <p:sldId id="303" r:id="rId12"/>
    <p:sldId id="304" r:id="rId13"/>
    <p:sldId id="305" r:id="rId14"/>
    <p:sldId id="282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idemodel@cidrol.onmicrosoft.com" initials="s" lastIdx="1" clrIdx="0">
    <p:extLst>
      <p:ext uri="{19B8F6BF-5375-455C-9EA6-DF929625EA0E}">
        <p15:presenceInfo xmlns:p15="http://schemas.microsoft.com/office/powerpoint/2012/main" userId="slidemodel@cidrol.onmicrosof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>
      <p:cViewPr varScale="1">
        <p:scale>
          <a:sx n="76" d="100"/>
          <a:sy n="76" d="100"/>
        </p:scale>
        <p:origin x="54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https://pixabay.com/photos/business-partners-team-man-woman-4677639/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1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https://pixabay.com/photos/men-employees-suit-work-greeting-1979261/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0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3" name="Picture Placeholder 19">
            <a:extLst>
              <a:ext uri="{FF2B5EF4-FFF2-40B4-BE49-F238E27FC236}">
                <a16:creationId xmlns:a16="http://schemas.microsoft.com/office/drawing/2014/main" xmlns="" id="{388E23CC-7388-46C2-BCD5-F9234548CF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60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5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D11BC8FA-8E3C-4B7E-B585-446554DD6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62564" y="7908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8D503877-37B9-4FEE-A578-F1F19F5FFB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2564" y="265139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0BC6429F-1169-4151-AF93-D3D79E1EA86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62564" y="45119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96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foun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4EE4B8D-C6C1-45A1-B2AF-93F9EF8B4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863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FCDFD8C4-7251-4A4D-A596-438482E5EE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961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DC9D97AB-1975-48B3-9332-4DA67BC72D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059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F16661F6-5A56-4EB6-8C96-52A1FAE6B6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06180" y="0"/>
            <a:ext cx="3600400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89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9E444B58-9435-4FC2-AFC1-1719DC22DD4A}"/>
              </a:ext>
            </a:extLst>
          </p:cNvPr>
          <p:cNvSpPr/>
          <p:nvPr userDrawn="1"/>
        </p:nvSpPr>
        <p:spPr>
          <a:xfrm>
            <a:off x="7231923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2221595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844" y="3462785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114D41D0-DB88-4BF0-B050-A01376305B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1922" y="-1"/>
            <a:ext cx="4956902" cy="6858000"/>
          </a:xfrm>
          <a:custGeom>
            <a:avLst/>
            <a:gdLst>
              <a:gd name="connsiteX0" fmla="*/ 2110040 w 4956902"/>
              <a:gd name="connsiteY0" fmla="*/ 0 h 6858000"/>
              <a:gd name="connsiteX1" fmla="*/ 4956902 w 4956902"/>
              <a:gd name="connsiteY1" fmla="*/ 0 h 6858000"/>
              <a:gd name="connsiteX2" fmla="*/ 4956902 w 4956902"/>
              <a:gd name="connsiteY2" fmla="*/ 6858000 h 6858000"/>
              <a:gd name="connsiteX3" fmla="*/ 86625 w 4956902"/>
              <a:gd name="connsiteY3" fmla="*/ 6858000 h 6858000"/>
              <a:gd name="connsiteX4" fmla="*/ 2110040 w 49569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2110040" y="0"/>
                </a:move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ubicBezTo>
                  <a:pt x="-285279" y="4449452"/>
                  <a:pt x="568301" y="1239625"/>
                  <a:pt x="21100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9E444B58-9435-4FC2-AFC1-1719DC22DD4A}"/>
              </a:ext>
            </a:extLst>
          </p:cNvPr>
          <p:cNvSpPr/>
          <p:nvPr userDrawn="1"/>
        </p:nvSpPr>
        <p:spPr>
          <a:xfrm flipH="1">
            <a:off x="0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8396" y="1988783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8396" y="3229973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F22557AA-DA64-44AB-B366-365BC7CD15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2"/>
            <a:ext cx="4956902" cy="6858000"/>
          </a:xfrm>
          <a:custGeom>
            <a:avLst/>
            <a:gdLst>
              <a:gd name="connsiteX0" fmla="*/ 0 w 4956902"/>
              <a:gd name="connsiteY0" fmla="*/ 0 h 6858000"/>
              <a:gd name="connsiteX1" fmla="*/ 2846862 w 4956902"/>
              <a:gd name="connsiteY1" fmla="*/ 0 h 6858000"/>
              <a:gd name="connsiteX2" fmla="*/ 4870277 w 4956902"/>
              <a:gd name="connsiteY2" fmla="*/ 6858000 h 6858000"/>
              <a:gd name="connsiteX3" fmla="*/ 0 w 49569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6902" h="6858000">
                <a:moveTo>
                  <a:pt x="0" y="0"/>
                </a:moveTo>
                <a:lnTo>
                  <a:pt x="2846862" y="0"/>
                </a:lnTo>
                <a:cubicBezTo>
                  <a:pt x="4388601" y="1239625"/>
                  <a:pt x="5242181" y="4449452"/>
                  <a:pt x="487027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8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DF2A531-B3D6-4EA3-BDB1-DA15E7293BB9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497231C-9762-4A12-BEC4-4AD7D6DE149D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94E0303-30C9-4D08-AC28-8BCE877866B9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7EB80458-0E8D-4F91-B535-C4776968CF1A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C49CFF18-3451-4B0E-9DAB-B2807D961421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1C53842-5688-4E4C-AEE3-FB57964067BB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0B382A9B-B5A1-4911-8990-5EAC070257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37773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xmlns="" id="{1E5CD683-A132-4506-9D46-474D9A8A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20839"/>
            <a:ext cx="28440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xmlns="" id="{382E09B3-E595-4045-9D9E-5DAD201B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892" y="6320839"/>
            <a:ext cx="3728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1" y="6320839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1892" y="6320839"/>
            <a:ext cx="372862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62" r:id="rId5"/>
    <p:sldLayoutId id="2147483652" r:id="rId6"/>
    <p:sldLayoutId id="2147483653" r:id="rId7"/>
    <p:sldLayoutId id="2147483654" r:id="rId8"/>
    <p:sldLayoutId id="2147483663" r:id="rId9"/>
    <p:sldLayoutId id="2147483655" r:id="rId10"/>
    <p:sldLayoutId id="2147483664" r:id="rId11"/>
    <p:sldLayoutId id="2147483667" r:id="rId12"/>
    <p:sldLayoutId id="2147483665" r:id="rId13"/>
    <p:sldLayoutId id="2147483666" r:id="rId14"/>
    <p:sldLayoutId id="2147483668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4117CAFD-7974-40A0-B30C-AF63966E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8436" y="1666169"/>
            <a:ext cx="10449212" cy="1645864"/>
          </a:xfrm>
        </p:spPr>
        <p:txBody>
          <a:bodyPr/>
          <a:lstStyle/>
          <a:p>
            <a:r>
              <a:rPr lang="en-IN" sz="6000" dirty="0"/>
              <a:t>ABAP ON HANA</a:t>
            </a:r>
            <a:br>
              <a:rPr lang="en-IN" sz="6000" dirty="0"/>
            </a:br>
            <a:r>
              <a:rPr lang="en-IN" sz="6000" dirty="0"/>
              <a:t> </a:t>
            </a:r>
            <a:r>
              <a:rPr lang="en-IN" sz="6000" dirty="0">
                <a:solidFill>
                  <a:srgbClr val="FFC000"/>
                </a:solidFill>
              </a:rPr>
              <a:t>S/4HANA </a:t>
            </a:r>
            <a:r>
              <a:rPr lang="en-IN" sz="6000" dirty="0"/>
              <a:t>TRAINING</a:t>
            </a:r>
            <a:endParaRPr lang="en-IN" sz="6000" cap="none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DFBEE171-FE17-4967-ACE1-97C9823D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549" y="3148484"/>
            <a:ext cx="4796888" cy="500261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www.AnubhavTrainings.com</a:t>
            </a:r>
          </a:p>
        </p:txBody>
      </p:sp>
      <p:pic>
        <p:nvPicPr>
          <p:cNvPr id="22" name="Picture Placeholder 21" descr="A picture containing person, suit, person, posing&#10;&#10;Description automatically generated">
            <a:extLst>
              <a:ext uri="{FF2B5EF4-FFF2-40B4-BE49-F238E27FC236}">
                <a16:creationId xmlns:a16="http://schemas.microsoft.com/office/drawing/2014/main" xmlns="" id="{C8DDA278-417E-4992-A507-538AA285B1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1923" y="-30385"/>
            <a:ext cx="4956902" cy="6858000"/>
          </a:xfr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AC5123C4-FDA5-4932-AEE7-F772B690AD22}"/>
              </a:ext>
            </a:extLst>
          </p:cNvPr>
          <p:cNvSpPr/>
          <p:nvPr/>
        </p:nvSpPr>
        <p:spPr>
          <a:xfrm>
            <a:off x="7127875" y="5040573"/>
            <a:ext cx="5064126" cy="923329"/>
          </a:xfrm>
          <a:custGeom>
            <a:avLst/>
            <a:gdLst>
              <a:gd name="connsiteX0" fmla="*/ 49138 w 4946611"/>
              <a:gd name="connsiteY0" fmla="*/ 0 h 648072"/>
              <a:gd name="connsiteX1" fmla="*/ 4946611 w 4946611"/>
              <a:gd name="connsiteY1" fmla="*/ 0 h 648072"/>
              <a:gd name="connsiteX2" fmla="*/ 4946611 w 4946611"/>
              <a:gd name="connsiteY2" fmla="*/ 648072 h 648072"/>
              <a:gd name="connsiteX3" fmla="*/ 0 w 4946611"/>
              <a:gd name="connsiteY3" fmla="*/ 648072 h 648072"/>
              <a:gd name="connsiteX4" fmla="*/ 18789 w 4946611"/>
              <a:gd name="connsiteY4" fmla="*/ 291518 h 648072"/>
              <a:gd name="connsiteX5" fmla="*/ 49138 w 4946611"/>
              <a:gd name="connsiteY5" fmla="*/ 0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6611" h="648072">
                <a:moveTo>
                  <a:pt x="49138" y="0"/>
                </a:moveTo>
                <a:lnTo>
                  <a:pt x="4946611" y="0"/>
                </a:lnTo>
                <a:lnTo>
                  <a:pt x="4946611" y="648072"/>
                </a:lnTo>
                <a:lnTo>
                  <a:pt x="0" y="648072"/>
                </a:lnTo>
                <a:lnTo>
                  <a:pt x="18789" y="291518"/>
                </a:lnTo>
                <a:lnTo>
                  <a:pt x="49138" y="0"/>
                </a:lnTo>
                <a:close/>
              </a:path>
            </a:pathLst>
          </a:custGeom>
          <a:gradFill flip="none" rotWithShape="1">
            <a:gsLst>
              <a:gs pos="14000">
                <a:schemeClr val="accent3">
                  <a:lumMod val="97000"/>
                  <a:lumOff val="3000"/>
                </a:schemeClr>
              </a:gs>
              <a:gs pos="87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FF6D7B4-4252-414E-8339-CFA6857F7654}"/>
              </a:ext>
            </a:extLst>
          </p:cNvPr>
          <p:cNvSpPr txBox="1"/>
          <p:nvPr/>
        </p:nvSpPr>
        <p:spPr>
          <a:xfrm>
            <a:off x="1813209" y="5040573"/>
            <a:ext cx="1062933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6000" b="1" dirty="0" smtClean="0">
                <a:solidFill>
                  <a:srgbClr val="002060"/>
                </a:solidFill>
              </a:rPr>
              <a:t> </a:t>
            </a:r>
            <a:endParaRPr lang="en-IN" sz="6000" b="1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852948-6211-4F0A-ACA2-7ECFA7683A37}"/>
              </a:ext>
            </a:extLst>
          </p:cNvPr>
          <p:cNvSpPr txBox="1"/>
          <p:nvPr/>
        </p:nvSpPr>
        <p:spPr>
          <a:xfrm>
            <a:off x="189756" y="3571442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will..</a:t>
            </a:r>
          </a:p>
          <a:p>
            <a:r>
              <a:rPr lang="en-US" b="1" dirty="0"/>
              <a:t>Connect | Migrate | Understand | Build | Deliver</a:t>
            </a:r>
          </a:p>
          <a:p>
            <a:r>
              <a:rPr lang="en-US" b="1" dirty="0"/>
              <a:t>Learn..</a:t>
            </a:r>
          </a:p>
          <a:p>
            <a:r>
              <a:rPr lang="en-US" b="1" dirty="0"/>
              <a:t>Tools | Technology | Techniques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D9849B0-BCB0-4466-8FC9-5ADD342E24D4}"/>
              </a:ext>
            </a:extLst>
          </p:cNvPr>
          <p:cNvSpPr txBox="1"/>
          <p:nvPr/>
        </p:nvSpPr>
        <p:spPr>
          <a:xfrm>
            <a:off x="2926060" y="587060"/>
            <a:ext cx="523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contact@anubhavtrainings.com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Agenda </a:t>
            </a:r>
            <a:r>
              <a:rPr lang="en-US" sz="32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Day : 7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261764" y="980728"/>
            <a:ext cx="116652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Create Fiori App  by CDS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Elaborating  Uses of  CDS for Analytics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CDS Annotations 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Object Model Annotations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OData Annotations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Analytical Annotations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End User Annotations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UI Annotations</a:t>
            </a:r>
          </a:p>
          <a:p>
            <a:r>
              <a:rPr lang="en-US" sz="1800" dirty="0"/>
              <a:t> </a:t>
            </a:r>
          </a:p>
          <a:p>
            <a:r>
              <a:rPr lang="en-US" sz="1800" b="1" dirty="0"/>
              <a:t> </a:t>
            </a:r>
            <a:r>
              <a:rPr lang="en-US" sz="1800" b="1" dirty="0" smtClean="0"/>
              <a:t>--Break--</a:t>
            </a:r>
          </a:p>
          <a:p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S/4HANA  Embedded Analytics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Query Browser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ALP (Analytic List Page )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OVP (Overview Page </a:t>
            </a:r>
            <a:r>
              <a:rPr lang="en-US" sz="1800" b="1" i="1" dirty="0" smtClean="0"/>
              <a:t>)</a:t>
            </a:r>
            <a:endParaRPr lang="en-US" sz="18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 (SAP Analytics Cloud ) SAC Consumption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Making CDS DCL ( Authorization and Secure Programming 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Understanding </a:t>
            </a:r>
            <a:r>
              <a:rPr lang="en-US" sz="1800" b="1" i="1" dirty="0" smtClean="0"/>
              <a:t>CDS </a:t>
            </a:r>
            <a:r>
              <a:rPr lang="en-US" sz="1800" b="1" i="1" dirty="0"/>
              <a:t>Security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9550796" y="6453336"/>
            <a:ext cx="254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92235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Agenda </a:t>
            </a:r>
            <a:r>
              <a:rPr lang="en-US" sz="32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Day : 8 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261764" y="980728"/>
            <a:ext cx="11665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 smtClean="0"/>
              <a:t>CDS Table Functions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 smtClean="0"/>
              <a:t>CDS-BOPF Integration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 smtClean="0"/>
              <a:t>Describing Validation in ( Business Object ) BO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 smtClean="0"/>
              <a:t>Implementation of  Smart filter UX Application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 smtClean="0"/>
              <a:t>Transactional  UX App with CDS and  BOPF</a:t>
            </a:r>
          </a:p>
          <a:p>
            <a:r>
              <a:rPr lang="en-US" sz="1800" b="1" dirty="0" smtClean="0"/>
              <a:t> </a:t>
            </a:r>
            <a:endParaRPr lang="en-US" sz="1800" dirty="0" smtClean="0"/>
          </a:p>
          <a:p>
            <a:r>
              <a:rPr lang="en-US" sz="1800" b="1" dirty="0" smtClean="0"/>
              <a:t>--Break--</a:t>
            </a:r>
          </a:p>
          <a:p>
            <a:endParaRPr lang="en-US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b="1" i="1" dirty="0" smtClean="0"/>
              <a:t>Hierarchy CDS Programming with Tree Table  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 smtClean="0"/>
              <a:t>New Hierarchy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 smtClean="0"/>
              <a:t>Classical Hierarchy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 smtClean="0"/>
              <a:t>Implementation of  End to End  Hierarchy Scenario of  Employee Manager Hierarchy by Fiori App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 smtClean="0"/>
              <a:t>Describing Functional Information of Hierarchy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9550796" y="6453336"/>
            <a:ext cx="254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313100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Agenda Day : 9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9550796" y="6453336"/>
            <a:ext cx="254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www.anubhavtrainings.com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261764" y="980728"/>
            <a:ext cx="116652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Create Fiori App  with annotation File on Top of CDS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Details about Idoc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Create your  OVP ( Overview page )  UX  Elements show Analytical </a:t>
            </a:r>
            <a:r>
              <a:rPr lang="en-US" sz="1800" b="1" i="1" dirty="0" smtClean="0"/>
              <a:t>dashboard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i="1" dirty="0"/>
          </a:p>
          <a:p>
            <a:pPr lvl="0"/>
            <a:r>
              <a:rPr lang="en-US" sz="1800" b="1" i="1" dirty="0" smtClean="0"/>
              <a:t>--Break--</a:t>
            </a:r>
          </a:p>
          <a:p>
            <a:pPr lvl="0"/>
            <a:endParaRPr lang="en-US" sz="18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 smtClean="0"/>
              <a:t>Describing SAP Analytics Cloud ( SAC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 smtClean="0"/>
              <a:t>Consume CDS in Analytics Cloud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 smtClean="0"/>
              <a:t>Creating Dashboard’s on top of CDS in Analytics Cloud</a:t>
            </a:r>
          </a:p>
          <a:p>
            <a:pPr lvl="0"/>
            <a:endParaRPr lang="en-US" sz="1800" b="1" i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812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Agenda </a:t>
            </a:r>
            <a:r>
              <a:rPr lang="en-US" sz="32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Day : 10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261764" y="980728"/>
            <a:ext cx="11665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S/4HANA End to End PoC of  list report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Lifecycle of App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Understanding Deployment of App’s</a:t>
            </a:r>
          </a:p>
          <a:p>
            <a:r>
              <a:rPr lang="en-US" sz="1800" b="1" dirty="0"/>
              <a:t> </a:t>
            </a:r>
            <a:endParaRPr lang="en-US" sz="1800" dirty="0"/>
          </a:p>
          <a:p>
            <a:r>
              <a:rPr lang="en-US" sz="1800" b="1" dirty="0" smtClean="0"/>
              <a:t>--Break--</a:t>
            </a:r>
          </a:p>
          <a:p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S/4HANA End to End PoC of ALV IDA ( Integrated Data Access </a:t>
            </a:r>
            <a:r>
              <a:rPr lang="en-US" sz="1800" b="1" i="1" dirty="0" smtClean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 smtClean="0"/>
              <a:t>Certification Guidance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 smtClean="0"/>
              <a:t>Q &amp; A.</a:t>
            </a:r>
            <a:endParaRPr lang="en-US" sz="1800" b="1" i="1" dirty="0"/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9550796" y="6453336"/>
            <a:ext cx="254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355258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BF87C44-1FBE-4DAA-A7F9-A76EA59348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5763" y="6321425"/>
            <a:ext cx="3730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69A8831E-7EB2-484A-9D01-F802C8B71C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/>
      </p:pic>
      <p:sp>
        <p:nvSpPr>
          <p:cNvPr id="54" name="Freeform 6">
            <a:extLst>
              <a:ext uri="{FF2B5EF4-FFF2-40B4-BE49-F238E27FC236}">
                <a16:creationId xmlns:a16="http://schemas.microsoft.com/office/drawing/2014/main" xmlns="" id="{7CEA75D0-6AAF-4DF6-A668-7EE782A30A1F}"/>
              </a:ext>
            </a:extLst>
          </p:cNvPr>
          <p:cNvSpPr>
            <a:spLocks/>
          </p:cNvSpPr>
          <p:nvPr/>
        </p:nvSpPr>
        <p:spPr bwMode="auto">
          <a:xfrm>
            <a:off x="540371" y="1527217"/>
            <a:ext cx="5661025" cy="5211763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3000">
                <a:schemeClr val="accent4">
                  <a:alpha val="80000"/>
                </a:schemeClr>
              </a:gs>
              <a:gs pos="100000">
                <a:schemeClr val="accent3"/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xmlns="" id="{8A72FFBC-FC4F-4574-BCE4-075EBD782D1B}"/>
              </a:ext>
            </a:extLst>
          </p:cNvPr>
          <p:cNvSpPr>
            <a:spLocks/>
          </p:cNvSpPr>
          <p:nvPr/>
        </p:nvSpPr>
        <p:spPr bwMode="auto">
          <a:xfrm flipH="1">
            <a:off x="5431170" y="756128"/>
            <a:ext cx="6571124" cy="2850617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2"/>
              </a:gs>
              <a:gs pos="100000">
                <a:schemeClr val="accent3">
                  <a:alpha val="81000"/>
                </a:schemeClr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7A00B-35E2-4D67-8B7B-F211152C2584}"/>
              </a:ext>
            </a:extLst>
          </p:cNvPr>
          <p:cNvSpPr txBox="1"/>
          <p:nvPr/>
        </p:nvSpPr>
        <p:spPr>
          <a:xfrm>
            <a:off x="6218180" y="1607129"/>
            <a:ext cx="5620706" cy="7386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ANUBHAV OBEROY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56D1A3A5-8C05-4459-89DF-E277F89F72B6}"/>
              </a:ext>
            </a:extLst>
          </p:cNvPr>
          <p:cNvSpPr/>
          <p:nvPr/>
        </p:nvSpPr>
        <p:spPr>
          <a:xfrm>
            <a:off x="1121062" y="3036375"/>
            <a:ext cx="5620705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B5C7820-2097-40EE-8A3C-5CC9DEF512EB}"/>
              </a:ext>
            </a:extLst>
          </p:cNvPr>
          <p:cNvSpPr/>
          <p:nvPr/>
        </p:nvSpPr>
        <p:spPr>
          <a:xfrm>
            <a:off x="1738681" y="4113673"/>
            <a:ext cx="3612791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“You can never leave footprints that last if you are always walking on tiptoe.”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11821F5-9F15-4420-A5A9-063F4D7930EB}"/>
              </a:ext>
            </a:extLst>
          </p:cNvPr>
          <p:cNvSpPr txBox="1"/>
          <p:nvPr/>
        </p:nvSpPr>
        <p:spPr>
          <a:xfrm>
            <a:off x="6809034" y="2181437"/>
            <a:ext cx="4668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www.anubhavtrainings.com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6507F6D-CAA6-4D86-8B9B-572298053C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Agenda Day : 1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261764" y="980728"/>
            <a:ext cx="116652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Introduction of HANA  </a:t>
            </a:r>
            <a:endParaRPr lang="en-US" sz="2000" u="sn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Introduction  to IMCE( In-Memory Computing Engine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Hardware and Software  Innovation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Row v/s Column Store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Evolution of  HANA with SAP solutions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Architecture  of  SAP HANA Platform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 Index Server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Describe How System Design Works</a:t>
            </a:r>
          </a:p>
          <a:p>
            <a:r>
              <a:rPr lang="en-US" sz="1800" b="1" i="1" dirty="0"/>
              <a:t> </a:t>
            </a:r>
          </a:p>
          <a:p>
            <a:r>
              <a:rPr lang="en-US" sz="1800" b="1" i="1" dirty="0" smtClean="0"/>
              <a:t>--Break-- </a:t>
            </a:r>
          </a:p>
          <a:p>
            <a:endParaRPr lang="en-US" sz="18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Job Roles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 smtClean="0"/>
              <a:t>Tool’s : </a:t>
            </a:r>
            <a:endParaRPr lang="en-US" sz="1800" b="1" i="1" dirty="0"/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 smtClean="0"/>
              <a:t>  Installation </a:t>
            </a:r>
            <a:r>
              <a:rPr lang="en-US" sz="1800" b="1" i="1" dirty="0"/>
              <a:t>and Setup of ABAP Development Tool (ADT) on Eclipse.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 smtClean="0"/>
              <a:t>  Connection </a:t>
            </a:r>
            <a:r>
              <a:rPr lang="en-US" sz="1800" b="1" i="1" dirty="0"/>
              <a:t>to your HANA Database System via HANA Studio.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 smtClean="0"/>
              <a:t>  Installation </a:t>
            </a:r>
            <a:r>
              <a:rPr lang="en-US" sz="1800" b="1" i="1" dirty="0"/>
              <a:t>of </a:t>
            </a:r>
            <a:r>
              <a:rPr lang="en-US" sz="1800" b="1" i="1" dirty="0" smtClean="0"/>
              <a:t>WebIDE</a:t>
            </a:r>
            <a:endParaRPr lang="en-US" sz="1800" b="1" i="1" dirty="0"/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 smtClean="0"/>
              <a:t>  How </a:t>
            </a:r>
            <a:r>
              <a:rPr lang="en-US" sz="1800" b="1" i="1" dirty="0"/>
              <a:t>we use BAS ( Business Application Studio)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Sever Option’s and Details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How ABAP Meets HANA Database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Understanding Concept of  Schema 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9550796" y="6453336"/>
            <a:ext cx="254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5320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Agenda Day : 2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261764" y="980728"/>
            <a:ext cx="116652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New ABAP Syntax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 smtClean="0"/>
              <a:t>Inline data declaration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 smtClean="0"/>
              <a:t>Dynamic memory references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 smtClean="0"/>
              <a:t>SQL Statement with escaping of  host variables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 smtClean="0"/>
              <a:t>SQL </a:t>
            </a:r>
            <a:r>
              <a:rPr lang="en-US" sz="1800" b="1" i="1" dirty="0"/>
              <a:t>Enhancement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Introduction to DML, DDL, DCL, DQL.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Describe EPM Data Model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ABAP </a:t>
            </a:r>
            <a:r>
              <a:rPr lang="en-US" sz="1800" b="1" i="1" dirty="0" smtClean="0"/>
              <a:t>connects </a:t>
            </a:r>
            <a:r>
              <a:rPr lang="en-US" sz="1800" b="1" i="1" dirty="0"/>
              <a:t>to HANA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Understanding HANA Folder Structure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Elaborating  Design Time Object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HANA Basics</a:t>
            </a:r>
          </a:p>
          <a:p>
            <a:r>
              <a:rPr lang="en-US" sz="1800" b="1" dirty="0"/>
              <a:t> </a:t>
            </a:r>
            <a:endParaRPr lang="en-US" sz="1800" dirty="0"/>
          </a:p>
          <a:p>
            <a:r>
              <a:rPr lang="en-US" sz="1800" b="1" dirty="0" smtClean="0"/>
              <a:t>--Break--</a:t>
            </a:r>
          </a:p>
          <a:p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Showing Migration to SAP HANA as well as S/4 HANA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Any Database Migration  to HANA Database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ATC ( ABAP Test Cockpit ) v/s SCI ( SAP Code Inspector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S/4HANA Code Conversion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9550796" y="6453336"/>
            <a:ext cx="254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14428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Agenda Day : 3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213444" y="738669"/>
            <a:ext cx="1166529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Performance Guideline  for ABAP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SQLM (SQL Monitor)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Understanding Code inspector variants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Data Migration Point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Static check with SQL performance ( SWLT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SQL performance work list </a:t>
            </a:r>
            <a:r>
              <a:rPr lang="en-US" sz="1800" b="1" i="1" dirty="0" smtClean="0"/>
              <a:t>monitor</a:t>
            </a:r>
          </a:p>
          <a:p>
            <a:pPr lvl="0"/>
            <a:endParaRPr lang="en-US" sz="1800" dirty="0"/>
          </a:p>
          <a:p>
            <a:r>
              <a:rPr lang="en-US" sz="1800" b="1" dirty="0" smtClean="0"/>
              <a:t>--Break--</a:t>
            </a:r>
          </a:p>
          <a:p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OIA Scenario ( Open Item Analysis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Articulate Requirement for OIA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Execute OIA on ABAP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SQL Console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Introduction to HANA Database User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Data Modeling 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Attribute View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Analytics View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Calculation View</a:t>
            </a:r>
          </a:p>
          <a:p>
            <a:pPr marL="1504737" lvl="2" indent="-285750">
              <a:buFont typeface="Wingdings" panose="05000000000000000000" pitchFamily="2" charset="2"/>
              <a:buChar char="v"/>
            </a:pPr>
            <a:r>
              <a:rPr lang="en-US" sz="1800" b="1" i="1" dirty="0"/>
              <a:t>Graphical Calculation Views</a:t>
            </a:r>
          </a:p>
          <a:p>
            <a:pPr marL="1504737" lvl="2" indent="-285750">
              <a:buFont typeface="Wingdings" panose="05000000000000000000" pitchFamily="2" charset="2"/>
              <a:buChar char="v"/>
            </a:pPr>
            <a:r>
              <a:rPr lang="en-US" sz="1800" b="1" i="1" dirty="0"/>
              <a:t>Scripted Calculation Views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Classification of  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9550796" y="6453336"/>
            <a:ext cx="254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37579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Agenda </a:t>
            </a:r>
            <a:r>
              <a:rPr lang="en-US" sz="32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Day : 4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261764" y="980728"/>
            <a:ext cx="116652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Creation and execution of  Data Models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Showing Concept of currency conversion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Concept of  Dimensions and Measures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Implementing OIA  Using Calculation View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Concept of  Delivery </a:t>
            </a:r>
            <a:r>
              <a:rPr lang="en-US" sz="1800" b="1" i="1" dirty="0" smtClean="0"/>
              <a:t>Unit</a:t>
            </a:r>
          </a:p>
          <a:p>
            <a:pPr lvl="0"/>
            <a:endParaRPr lang="en-US" sz="1800" b="1" i="1" dirty="0"/>
          </a:p>
          <a:p>
            <a:r>
              <a:rPr lang="en-US" sz="1800" b="1" dirty="0" smtClean="0"/>
              <a:t>--Break--</a:t>
            </a:r>
          </a:p>
          <a:p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Consume HANA Objects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ADBC ( ABAP Database Connectivity )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View </a:t>
            </a:r>
            <a:r>
              <a:rPr lang="en-US" sz="1800" b="1" i="1" dirty="0" smtClean="0"/>
              <a:t>Proxy</a:t>
            </a:r>
            <a:endParaRPr lang="en-US" sz="18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Transporting of  Dependent Objects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Lifecycle Management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HANA  Transport Container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9550796" y="6453336"/>
            <a:ext cx="254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94230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Agenda </a:t>
            </a:r>
            <a:r>
              <a:rPr lang="en-US" sz="32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Day : 4 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261764" y="980728"/>
            <a:ext cx="116652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SQL Script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Declarative Logic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Imperative Logic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Making Data Flow Graph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Containers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Anonymous Block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Stored Procedure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User-defined </a:t>
            </a:r>
            <a:r>
              <a:rPr lang="en-US" sz="1800" b="1" i="1" dirty="0" smtClean="0"/>
              <a:t>function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 smtClean="0"/>
              <a:t>Scaler UDF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 smtClean="0"/>
              <a:t>Table UDF 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9550796" y="6453336"/>
            <a:ext cx="254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7591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Agenda </a:t>
            </a:r>
            <a:r>
              <a:rPr lang="en-US" sz="32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Day : 5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261764" y="980728"/>
            <a:ext cx="116652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Data Objects in SQL Script ( Variables )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Scalar 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Array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Tables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Concept of  Procedure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Create Procedure 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Update Procedure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Delete Procedure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Concept of  Cursor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Implicit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Explicit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Making Procedure with parameters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Making Anonymous Block in HANA Database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User Defined Function with HANADB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Reuse Function for SQL queries</a:t>
            </a:r>
          </a:p>
          <a:p>
            <a:r>
              <a:rPr lang="en-US" sz="1800" b="1" dirty="0"/>
              <a:t> </a:t>
            </a:r>
            <a:endParaRPr lang="en-US" sz="1800" dirty="0"/>
          </a:p>
          <a:p>
            <a:r>
              <a:rPr lang="en-US" sz="1800" b="1" i="1" dirty="0" smtClean="0"/>
              <a:t>--Break--</a:t>
            </a:r>
          </a:p>
          <a:p>
            <a:endParaRPr lang="en-US" sz="18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9550796" y="6453336"/>
            <a:ext cx="254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46623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Agenda </a:t>
            </a:r>
            <a:r>
              <a:rPr lang="en-US" sz="32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Day : 5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261764" y="980728"/>
            <a:ext cx="11665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What is AMDP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Introduction  of  AMDP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Implementation of  AMDP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Why we use AMDP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Rules for AMDP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New way to Create Structure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Create AMDP for Consume SQL Script in ADT 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9550796" y="6453336"/>
            <a:ext cx="254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6903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Agenda </a:t>
            </a:r>
            <a:r>
              <a:rPr lang="en-US" sz="32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Day : 6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261764" y="980728"/>
            <a:ext cx="116652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Introduction of  CDS(Core Data &amp; Service 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Concept of  CDS View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Standard CDS View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Understanding Concept of  Code to Data Paradigm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 </a:t>
            </a:r>
            <a:r>
              <a:rPr lang="en-US" sz="1800" b="1" i="1" dirty="0" smtClean="0"/>
              <a:t>Creating CDS Entities</a:t>
            </a:r>
          </a:p>
          <a:p>
            <a:endParaRPr lang="en-US" sz="1800" b="1" i="1" dirty="0"/>
          </a:p>
          <a:p>
            <a:r>
              <a:rPr lang="en-US" sz="1800" b="1" dirty="0" smtClean="0"/>
              <a:t>--Break--</a:t>
            </a:r>
          </a:p>
          <a:p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CDS Associations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CDS View on View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Making Virtual Data Model’s (VDM ) 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Basic/Interface View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Composite View</a:t>
            </a:r>
          </a:p>
          <a:p>
            <a:pPr marL="895243" lvl="1" indent="-285750">
              <a:buFont typeface="Wingdings" panose="05000000000000000000" pitchFamily="2" charset="2"/>
              <a:buChar char="Ø"/>
            </a:pPr>
            <a:r>
              <a:rPr lang="en-US" sz="1800" b="1" i="1" dirty="0"/>
              <a:t>Consumption View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Describing CDS Angle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Create your own OData Service on top of CDS Views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9550796" y="6453336"/>
            <a:ext cx="254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91361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81FB8"/>
      </a:accent1>
      <a:accent2>
        <a:srgbClr val="41C2E3"/>
      </a:accent2>
      <a:accent3>
        <a:srgbClr val="5180E6"/>
      </a:accent3>
      <a:accent4>
        <a:srgbClr val="5FDD3F"/>
      </a:accent4>
      <a:accent5>
        <a:srgbClr val="161426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8359</TotalTime>
  <Words>563</Words>
  <Application>Microsoft Office PowerPoint</Application>
  <PresentationFormat>Custom</PresentationFormat>
  <Paragraphs>213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Rounded MT Bold</vt:lpstr>
      <vt:lpstr>Calibri</vt:lpstr>
      <vt:lpstr>Cooper Black</vt:lpstr>
      <vt:lpstr>Open Sans</vt:lpstr>
      <vt:lpstr>Segoe UI</vt:lpstr>
      <vt:lpstr>Segoe UI Light</vt:lpstr>
      <vt:lpstr>Wingdings</vt:lpstr>
      <vt:lpstr>Office Theme</vt:lpstr>
      <vt:lpstr>ABAP ON HANA  S/4HANA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Leadership Styles Relationship vs Task Curve</dc:title>
  <dc:creator>Julian</dc:creator>
  <cp:lastModifiedBy>sc</cp:lastModifiedBy>
  <cp:revision>173</cp:revision>
  <dcterms:created xsi:type="dcterms:W3CDTF">2013-09-12T13:05:01Z</dcterms:created>
  <dcterms:modified xsi:type="dcterms:W3CDTF">2021-05-01T09:05:17Z</dcterms:modified>
</cp:coreProperties>
</file>