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491" r:id="rId2"/>
    <p:sldId id="530" r:id="rId3"/>
    <p:sldId id="548" r:id="rId4"/>
    <p:sldId id="561" r:id="rId5"/>
    <p:sldId id="549" r:id="rId6"/>
    <p:sldId id="562" r:id="rId7"/>
    <p:sldId id="563" r:id="rId8"/>
    <p:sldId id="564" r:id="rId9"/>
    <p:sldId id="565" r:id="rId10"/>
    <p:sldId id="566" r:id="rId11"/>
    <p:sldId id="550" r:id="rId12"/>
    <p:sldId id="551" r:id="rId13"/>
    <p:sldId id="552" r:id="rId14"/>
    <p:sldId id="528" r:id="rId15"/>
    <p:sldId id="572" r:id="rId16"/>
    <p:sldId id="574" r:id="rId17"/>
    <p:sldId id="579" r:id="rId18"/>
    <p:sldId id="580" r:id="rId19"/>
    <p:sldId id="581" r:id="rId20"/>
    <p:sldId id="575" r:id="rId21"/>
    <p:sldId id="576" r:id="rId22"/>
    <p:sldId id="399" r:id="rId23"/>
    <p:sldId id="529" r:id="rId24"/>
    <p:sldId id="481" r:id="rId25"/>
    <p:sldId id="4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120" autoAdjust="0"/>
    <p:restoredTop sz="94533" autoAdjust="0"/>
  </p:normalViewPr>
  <p:slideViewPr>
    <p:cSldViewPr snapToGrid="0">
      <p:cViewPr varScale="1">
        <p:scale>
          <a:sx n="76" d="100"/>
          <a:sy n="76" d="100"/>
        </p:scale>
        <p:origin x="906" y="8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dirty="0"/>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2</a:t>
            </a:fld>
            <a:endParaRPr lang="en-US" dirty="0"/>
          </a:p>
        </p:txBody>
      </p:sp>
    </p:spTree>
    <p:extLst>
      <p:ext uri="{BB962C8B-B14F-4D97-AF65-F5344CB8AC3E}">
        <p14:creationId xmlns:p14="http://schemas.microsoft.com/office/powerpoint/2010/main" val="45590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11</a:t>
            </a:fld>
            <a:endParaRPr lang="en-US" dirty="0"/>
          </a:p>
        </p:txBody>
      </p:sp>
    </p:spTree>
    <p:extLst>
      <p:ext uri="{BB962C8B-B14F-4D97-AF65-F5344CB8AC3E}">
        <p14:creationId xmlns:p14="http://schemas.microsoft.com/office/powerpoint/2010/main" val="3642080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12</a:t>
            </a:fld>
            <a:endParaRPr lang="en-US" dirty="0"/>
          </a:p>
        </p:txBody>
      </p:sp>
    </p:spTree>
    <p:extLst>
      <p:ext uri="{BB962C8B-B14F-4D97-AF65-F5344CB8AC3E}">
        <p14:creationId xmlns:p14="http://schemas.microsoft.com/office/powerpoint/2010/main" val="21741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13</a:t>
            </a:fld>
            <a:endParaRPr lang="en-US" dirty="0"/>
          </a:p>
        </p:txBody>
      </p:sp>
    </p:spTree>
    <p:extLst>
      <p:ext uri="{BB962C8B-B14F-4D97-AF65-F5344CB8AC3E}">
        <p14:creationId xmlns:p14="http://schemas.microsoft.com/office/powerpoint/2010/main" val="1156903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14</a:t>
            </a:fld>
            <a:endParaRPr lang="en-US" dirty="0"/>
          </a:p>
        </p:txBody>
      </p:sp>
    </p:spTree>
    <p:extLst>
      <p:ext uri="{BB962C8B-B14F-4D97-AF65-F5344CB8AC3E}">
        <p14:creationId xmlns:p14="http://schemas.microsoft.com/office/powerpoint/2010/main" val="32003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15</a:t>
            </a:fld>
            <a:endParaRPr lang="en-US" dirty="0"/>
          </a:p>
        </p:txBody>
      </p:sp>
    </p:spTree>
    <p:extLst>
      <p:ext uri="{BB962C8B-B14F-4D97-AF65-F5344CB8AC3E}">
        <p14:creationId xmlns:p14="http://schemas.microsoft.com/office/powerpoint/2010/main" val="4056058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16</a:t>
            </a:fld>
            <a:endParaRPr lang="en-US" dirty="0"/>
          </a:p>
        </p:txBody>
      </p:sp>
    </p:spTree>
    <p:extLst>
      <p:ext uri="{BB962C8B-B14F-4D97-AF65-F5344CB8AC3E}">
        <p14:creationId xmlns:p14="http://schemas.microsoft.com/office/powerpoint/2010/main" val="4288559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17</a:t>
            </a:fld>
            <a:endParaRPr lang="en-US" dirty="0"/>
          </a:p>
        </p:txBody>
      </p:sp>
    </p:spTree>
    <p:extLst>
      <p:ext uri="{BB962C8B-B14F-4D97-AF65-F5344CB8AC3E}">
        <p14:creationId xmlns:p14="http://schemas.microsoft.com/office/powerpoint/2010/main" val="992932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18</a:t>
            </a:fld>
            <a:endParaRPr lang="en-US" dirty="0"/>
          </a:p>
        </p:txBody>
      </p:sp>
    </p:spTree>
    <p:extLst>
      <p:ext uri="{BB962C8B-B14F-4D97-AF65-F5344CB8AC3E}">
        <p14:creationId xmlns:p14="http://schemas.microsoft.com/office/powerpoint/2010/main" val="936097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19</a:t>
            </a:fld>
            <a:endParaRPr lang="en-US" dirty="0"/>
          </a:p>
        </p:txBody>
      </p:sp>
    </p:spTree>
    <p:extLst>
      <p:ext uri="{BB962C8B-B14F-4D97-AF65-F5344CB8AC3E}">
        <p14:creationId xmlns:p14="http://schemas.microsoft.com/office/powerpoint/2010/main" val="1825796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20</a:t>
            </a:fld>
            <a:endParaRPr lang="en-US" dirty="0"/>
          </a:p>
        </p:txBody>
      </p:sp>
    </p:spTree>
    <p:extLst>
      <p:ext uri="{BB962C8B-B14F-4D97-AF65-F5344CB8AC3E}">
        <p14:creationId xmlns:p14="http://schemas.microsoft.com/office/powerpoint/2010/main" val="2372347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3</a:t>
            </a:fld>
            <a:endParaRPr lang="en-US" dirty="0"/>
          </a:p>
        </p:txBody>
      </p:sp>
    </p:spTree>
    <p:extLst>
      <p:ext uri="{BB962C8B-B14F-4D97-AF65-F5344CB8AC3E}">
        <p14:creationId xmlns:p14="http://schemas.microsoft.com/office/powerpoint/2010/main" val="3227692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21</a:t>
            </a:fld>
            <a:endParaRPr lang="en-US" dirty="0"/>
          </a:p>
        </p:txBody>
      </p:sp>
    </p:spTree>
    <p:extLst>
      <p:ext uri="{BB962C8B-B14F-4D97-AF65-F5344CB8AC3E}">
        <p14:creationId xmlns:p14="http://schemas.microsoft.com/office/powerpoint/2010/main" val="2065864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https://pixabay.com/photos/men-employees-suit-work-greeting-1979261/</a:t>
            </a:r>
          </a:p>
        </p:txBody>
      </p:sp>
      <p:sp>
        <p:nvSpPr>
          <p:cNvPr id="4" name="Slide Number Placeholder 3"/>
          <p:cNvSpPr>
            <a:spLocks noGrp="1"/>
          </p:cNvSpPr>
          <p:nvPr>
            <p:ph type="sldNum" sz="quarter" idx="5"/>
          </p:nvPr>
        </p:nvSpPr>
        <p:spPr/>
        <p:txBody>
          <a:bodyPr/>
          <a:lstStyle/>
          <a:p>
            <a:fld id="{CA2D21D1-52E2-420B-B491-CFF6D7BB79FB}" type="slidenum">
              <a:rPr lang="en-US" smtClean="0"/>
              <a:pPr/>
              <a:t>23</a:t>
            </a:fld>
            <a:endParaRPr lang="en-US" dirty="0"/>
          </a:p>
        </p:txBody>
      </p:sp>
    </p:spTree>
    <p:extLst>
      <p:ext uri="{BB962C8B-B14F-4D97-AF65-F5344CB8AC3E}">
        <p14:creationId xmlns:p14="http://schemas.microsoft.com/office/powerpoint/2010/main" val="1620375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6963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4</a:t>
            </a:fld>
            <a:endParaRPr lang="en-US" dirty="0"/>
          </a:p>
        </p:txBody>
      </p:sp>
    </p:spTree>
    <p:extLst>
      <p:ext uri="{BB962C8B-B14F-4D97-AF65-F5344CB8AC3E}">
        <p14:creationId xmlns:p14="http://schemas.microsoft.com/office/powerpoint/2010/main" val="3993368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5</a:t>
            </a:fld>
            <a:endParaRPr lang="en-US" dirty="0"/>
          </a:p>
        </p:txBody>
      </p:sp>
    </p:spTree>
    <p:extLst>
      <p:ext uri="{BB962C8B-B14F-4D97-AF65-F5344CB8AC3E}">
        <p14:creationId xmlns:p14="http://schemas.microsoft.com/office/powerpoint/2010/main" val="157208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6</a:t>
            </a:fld>
            <a:endParaRPr lang="en-US" dirty="0"/>
          </a:p>
        </p:txBody>
      </p:sp>
    </p:spTree>
    <p:extLst>
      <p:ext uri="{BB962C8B-B14F-4D97-AF65-F5344CB8AC3E}">
        <p14:creationId xmlns:p14="http://schemas.microsoft.com/office/powerpoint/2010/main" val="539683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7</a:t>
            </a:fld>
            <a:endParaRPr lang="en-US" dirty="0"/>
          </a:p>
        </p:txBody>
      </p:sp>
    </p:spTree>
    <p:extLst>
      <p:ext uri="{BB962C8B-B14F-4D97-AF65-F5344CB8AC3E}">
        <p14:creationId xmlns:p14="http://schemas.microsoft.com/office/powerpoint/2010/main" val="140886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8</a:t>
            </a:fld>
            <a:endParaRPr lang="en-US" dirty="0"/>
          </a:p>
        </p:txBody>
      </p:sp>
    </p:spTree>
    <p:extLst>
      <p:ext uri="{BB962C8B-B14F-4D97-AF65-F5344CB8AC3E}">
        <p14:creationId xmlns:p14="http://schemas.microsoft.com/office/powerpoint/2010/main" val="2692721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9</a:t>
            </a:fld>
            <a:endParaRPr lang="en-US" dirty="0"/>
          </a:p>
        </p:txBody>
      </p:sp>
    </p:spTree>
    <p:extLst>
      <p:ext uri="{BB962C8B-B14F-4D97-AF65-F5344CB8AC3E}">
        <p14:creationId xmlns:p14="http://schemas.microsoft.com/office/powerpoint/2010/main" val="85453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B8D726-D0BC-B240-A677-46F99704B744}" type="slidenum">
              <a:rPr lang="en-US" smtClean="0"/>
              <a:pPr/>
              <a:t>10</a:t>
            </a:fld>
            <a:endParaRPr lang="en-US" dirty="0"/>
          </a:p>
        </p:txBody>
      </p:sp>
    </p:spTree>
    <p:extLst>
      <p:ext uri="{BB962C8B-B14F-4D97-AF65-F5344CB8AC3E}">
        <p14:creationId xmlns:p14="http://schemas.microsoft.com/office/powerpoint/2010/main" val="4274309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 xmlns:a16="http://schemas.microsoft.com/office/drawing/2014/main" id="{E11C3564-CF67-FE45-A9E2-4B3C230C88D2}"/>
              </a:ext>
            </a:extLst>
          </p:cNvPr>
          <p:cNvSpPr>
            <a:spLocks noGrp="1"/>
          </p:cNvSpPr>
          <p:nvPr>
            <p:ph type="pic" sz="quarter" idx="14"/>
          </p:nvPr>
        </p:nvSpPr>
        <p:spPr>
          <a:xfrm>
            <a:off x="0" y="-1"/>
            <a:ext cx="12192000"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76386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 xmlns:a16="http://schemas.microsoft.com/office/drawing/2014/main" id="{D9DD6903-31DD-5348-931E-827644FF87FE}"/>
              </a:ext>
            </a:extLst>
          </p:cNvPr>
          <p:cNvSpPr>
            <a:spLocks noGrp="1"/>
          </p:cNvSpPr>
          <p:nvPr>
            <p:ph type="pic" sz="quarter" idx="14"/>
          </p:nvPr>
        </p:nvSpPr>
        <p:spPr>
          <a:xfrm>
            <a:off x="3978704" y="-174171"/>
            <a:ext cx="8412466" cy="7206342"/>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232049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ckground Image">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8CBA70B9-7619-4B6B-9D48-09FF42954060}"/>
              </a:ext>
            </a:extLst>
          </p:cNvPr>
          <p:cNvSpPr>
            <a:spLocks noGrp="1"/>
          </p:cNvSpPr>
          <p:nvPr>
            <p:ph type="pic" sz="quarter" idx="13"/>
          </p:nvPr>
        </p:nvSpPr>
        <p:spPr>
          <a:xfrm>
            <a:off x="1" y="0"/>
            <a:ext cx="12192000" cy="6858000"/>
          </a:xfrm>
        </p:spPr>
        <p:txBody>
          <a:bodyPr anchor="ctr"/>
          <a:lstStyle>
            <a:lvl1pPr marL="0" indent="0" algn="ctr">
              <a:buFontTx/>
              <a:buNone/>
              <a:defRPr/>
            </a:lvl1pPr>
          </a:lstStyle>
          <a:p>
            <a:endParaRPr lang="en-IN" dirty="0"/>
          </a:p>
        </p:txBody>
      </p:sp>
    </p:spTree>
    <p:extLst>
      <p:ext uri="{BB962C8B-B14F-4D97-AF65-F5344CB8AC3E}">
        <p14:creationId xmlns:p14="http://schemas.microsoft.com/office/powerpoint/2010/main" val="282516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dirty="0"/>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10/27/2021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dirty="0"/>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9.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soyuztechnologies/CapgeminiODataTraining/blob/master/Day%209/01_Data%20Model/02_Agency.cds" TargetMode="External"/><Relationship Id="rId3" Type="http://schemas.openxmlformats.org/officeDocument/2006/relationships/image" Target="../media/image4.png"/><Relationship Id="rId7" Type="http://schemas.openxmlformats.org/officeDocument/2006/relationships/hyperlink" Target="https://github.com/soyuztechnologies/CapgeminiODataTraining/blob/master/Day%209/01_Data%20Model/01_Customer.cds"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hyperlink" Target="https://github.com/soyuztechnologies/CapgeminiODataTraining/blob/master/Day%209/01_Data%20Model/03_Travel.cds" TargetMode="External"/><Relationship Id="rId5" Type="http://schemas.openxmlformats.org/officeDocument/2006/relationships/image" Target="../media/image3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hyperlink" Target="https://github.com/soyuztechnologies/CapgeminiODataTraining/blob/master/Day%209/Service%20Definition.txt" TargetMode="Externa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7.jpeg"/><Relationship Id="rId7" Type="http://schemas.openxmlformats.org/officeDocument/2006/relationships/image" Target="../media/image41.tiff"/><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40.tiff"/><Relationship Id="rId5" Type="http://schemas.openxmlformats.org/officeDocument/2006/relationships/image" Target="../media/image39.tiff"/><Relationship Id="rId10" Type="http://schemas.openxmlformats.org/officeDocument/2006/relationships/image" Target="../media/image2.png"/><Relationship Id="rId4" Type="http://schemas.openxmlformats.org/officeDocument/2006/relationships/image" Target="../media/image38.tiff"/><Relationship Id="rId9" Type="http://schemas.openxmlformats.org/officeDocument/2006/relationships/hyperlink" Target="https://anubhavtrainings.com/"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www.youtube.com/watch?v=NV8UD9QnJ4A&amp;list=PLcxqFaocb9WLaza2kOjkUCDIQGbzNos6p" TargetMode="External"/><Relationship Id="rId3" Type="http://schemas.openxmlformats.org/officeDocument/2006/relationships/image" Target="../media/image43.jpg"/><Relationship Id="rId7" Type="http://schemas.openxmlformats.org/officeDocument/2006/relationships/image" Target="../media/image45.jpg"/><Relationship Id="rId2" Type="http://schemas.openxmlformats.org/officeDocument/2006/relationships/hyperlink" Target="https://www.youtube.com/watch?v=vlKBQ3g0w_E&amp;list=PLcxqFaocb9WIQJ-kptyPuiMSVWZVd2ff_&amp;index=1" TargetMode="External"/><Relationship Id="rId1" Type="http://schemas.openxmlformats.org/officeDocument/2006/relationships/slideLayout" Target="../slideLayouts/slideLayout7.xml"/><Relationship Id="rId6" Type="http://schemas.openxmlformats.org/officeDocument/2006/relationships/hyperlink" Target="https://www.youtube.com/watch?v=xQzhXhq1ZyI&amp;list=PLcxqFaocb9WLtnq-rpXbRy5hnKECxr95G" TargetMode="External"/><Relationship Id="rId5" Type="http://schemas.openxmlformats.org/officeDocument/2006/relationships/image" Target="../media/image44.jpg"/><Relationship Id="rId4" Type="http://schemas.openxmlformats.org/officeDocument/2006/relationships/hyperlink" Target="https://www.youtube.com/watch?v=aVPk_FE9O3s&amp;list=PLcxqFaocb9WJ8g8TZPsHQIEcSjKW9F0IE&amp;index=2" TargetMode="External"/><Relationship Id="rId9"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1588" y="1"/>
            <a:ext cx="12190412" cy="6858000"/>
          </a:xfrm>
          <a:prstGeom prst="rect">
            <a:avLst/>
          </a:prstGeom>
        </p:spPr>
      </p:pic>
      <p:sp>
        <p:nvSpPr>
          <p:cNvPr id="13" name="Rectangle 12">
            <a:extLst>
              <a:ext uri="{FF2B5EF4-FFF2-40B4-BE49-F238E27FC236}">
                <a16:creationId xmlns="" xmlns:a16="http://schemas.microsoft.com/office/drawing/2014/main" id="{EE1D1380-BC28-F74F-8866-BD4C0AD42595}"/>
              </a:ext>
            </a:extLst>
          </p:cNvPr>
          <p:cNvSpPr/>
          <p:nvPr/>
        </p:nvSpPr>
        <p:spPr>
          <a:xfrm>
            <a:off x="0" y="0"/>
            <a:ext cx="12190411" cy="6858000"/>
          </a:xfrm>
          <a:prstGeom prst="rect">
            <a:avLst/>
          </a:prstGeom>
          <a:gradFill flip="none" rotWithShape="1">
            <a:gsLst>
              <a:gs pos="2000">
                <a:srgbClr val="25B6C2">
                  <a:alpha val="20000"/>
                </a:srgbClr>
              </a:gs>
              <a:gs pos="100000">
                <a:srgbClr val="0692DB">
                  <a:alpha val="64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Arial" panose="020B0604020202020204"/>
            </a:endParaRPr>
          </a:p>
        </p:txBody>
      </p:sp>
      <p:sp>
        <p:nvSpPr>
          <p:cNvPr id="19" name="Rectangle 18">
            <a:extLst>
              <a:ext uri="{FF2B5EF4-FFF2-40B4-BE49-F238E27FC236}">
                <a16:creationId xmlns="" xmlns:a16="http://schemas.microsoft.com/office/drawing/2014/main" id="{E216E509-7677-6B46-8B3B-A2FD45DA050D}"/>
              </a:ext>
            </a:extLst>
          </p:cNvPr>
          <p:cNvSpPr/>
          <p:nvPr/>
        </p:nvSpPr>
        <p:spPr>
          <a:xfrm>
            <a:off x="1587" y="4507667"/>
            <a:ext cx="12190411" cy="160944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 xmlns:a16="http://schemas.microsoft.com/office/drawing/2014/main" id="{4EFED54B-A0C4-AD45-BC49-272F16D1A13E}"/>
              </a:ext>
            </a:extLst>
          </p:cNvPr>
          <p:cNvSpPr txBox="1"/>
          <p:nvPr/>
        </p:nvSpPr>
        <p:spPr>
          <a:xfrm>
            <a:off x="3018080" y="4974603"/>
            <a:ext cx="9172332" cy="584775"/>
          </a:xfrm>
          <a:prstGeom prst="rect">
            <a:avLst/>
          </a:prstGeom>
          <a:noFill/>
          <a:ln>
            <a:noFill/>
          </a:ln>
        </p:spPr>
        <p:txBody>
          <a:bodyPr wrap="square" rtlCol="0">
            <a:spAutoFit/>
          </a:bodyPr>
          <a:lstStyle/>
          <a:p>
            <a:r>
              <a:rPr lang="en-US" sz="3200" b="1" dirty="0" smtClean="0"/>
              <a:t>SAP OData Training</a:t>
            </a:r>
            <a:endParaRPr lang="en-US" sz="3200" b="1" dirty="0"/>
          </a:p>
        </p:txBody>
      </p:sp>
      <p:sp>
        <p:nvSpPr>
          <p:cNvPr id="22" name="Oval 21">
            <a:extLst>
              <a:ext uri="{FF2B5EF4-FFF2-40B4-BE49-F238E27FC236}">
                <a16:creationId xmlns="" xmlns:a16="http://schemas.microsoft.com/office/drawing/2014/main" id="{33AB4938-0A06-984F-B78F-061AE8D5D2E4}"/>
              </a:ext>
            </a:extLst>
          </p:cNvPr>
          <p:cNvSpPr/>
          <p:nvPr/>
        </p:nvSpPr>
        <p:spPr>
          <a:xfrm>
            <a:off x="406807" y="4225968"/>
            <a:ext cx="2330916" cy="23234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218" y="4273700"/>
            <a:ext cx="2255744" cy="2228009"/>
          </a:xfrm>
          <a:prstGeom prst="rect">
            <a:avLst/>
          </a:prstGeom>
        </p:spPr>
      </p:pic>
      <p:sp>
        <p:nvSpPr>
          <p:cNvPr id="9" name="TextBox 8">
            <a:extLst>
              <a:ext uri="{FF2B5EF4-FFF2-40B4-BE49-F238E27FC236}">
                <a16:creationId xmlns="" xmlns:a16="http://schemas.microsoft.com/office/drawing/2014/main" id="{D06FB5FD-D3E3-CE41-828B-9FCCF170BE43}"/>
              </a:ext>
            </a:extLst>
          </p:cNvPr>
          <p:cNvSpPr txBox="1"/>
          <p:nvPr/>
        </p:nvSpPr>
        <p:spPr>
          <a:xfrm>
            <a:off x="3018080" y="5428324"/>
            <a:ext cx="5153068" cy="523220"/>
          </a:xfrm>
          <a:prstGeom prst="rect">
            <a:avLst/>
          </a:prstGeom>
          <a:noFill/>
        </p:spPr>
        <p:txBody>
          <a:bodyPr wrap="square" rtlCol="0">
            <a:spAutoFit/>
          </a:bodyPr>
          <a:lstStyle/>
          <a:p>
            <a:pPr fontAlgn="base">
              <a:spcBef>
                <a:spcPts val="19"/>
              </a:spcBef>
              <a:spcAft>
                <a:spcPts val="19"/>
              </a:spcAft>
            </a:pPr>
            <a:r>
              <a:rPr lang="en-US" sz="2800" spc="100" dirty="0">
                <a:solidFill>
                  <a:schemeClr val="tx2">
                    <a:lumMod val="75000"/>
                  </a:schemeClr>
                </a:solidFill>
                <a:latin typeface="Cooper Black" panose="0208090404030B020404" pitchFamily="18" charset="0"/>
                <a:cs typeface="Arial" panose="020B0604020202020204" pitchFamily="34" charset="0"/>
              </a:rPr>
              <a:t>Day - </a:t>
            </a:r>
            <a:r>
              <a:rPr lang="en-US" sz="2800" spc="100" dirty="0" smtClean="0">
                <a:solidFill>
                  <a:schemeClr val="tx2">
                    <a:lumMod val="75000"/>
                  </a:schemeClr>
                </a:solidFill>
                <a:latin typeface="Cooper Black" panose="0208090404030B020404" pitchFamily="18" charset="0"/>
                <a:cs typeface="Arial" panose="020B0604020202020204" pitchFamily="34" charset="0"/>
              </a:rPr>
              <a:t>9.</a:t>
            </a:r>
            <a:endParaRPr lang="en-US" sz="2800" spc="100" dirty="0">
              <a:solidFill>
                <a:schemeClr val="tx2">
                  <a:lumMod val="75000"/>
                </a:schemeClr>
              </a:solidFill>
              <a:latin typeface="Cooper Black" panose="0208090404030B020404" pitchFamily="18" charset="0"/>
              <a:cs typeface="Arial" panose="020B0604020202020204" pitchFamily="34" charset="0"/>
            </a:endParaRPr>
          </a:p>
        </p:txBody>
      </p:sp>
    </p:spTree>
    <p:extLst>
      <p:ext uri="{BB962C8B-B14F-4D97-AF65-F5344CB8AC3E}">
        <p14:creationId xmlns:p14="http://schemas.microsoft.com/office/powerpoint/2010/main" val="2280876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smtClean="0">
                <a:latin typeface="Cooper Black" panose="0208090404030B020404" pitchFamily="18" charset="0"/>
              </a:rPr>
              <a:t>Building Create Entity Method  </a:t>
            </a:r>
            <a:endParaRPr lang="en-IN" sz="3600" dirty="0">
              <a:latin typeface="Cooper Black" panose="0208090404030B020404" pitchFamily="18" charset="0"/>
            </a:endParaRP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4" name="Picture 3"/>
          <p:cNvPicPr>
            <a:picLocks noChangeAspect="1"/>
          </p:cNvPicPr>
          <p:nvPr/>
        </p:nvPicPr>
        <p:blipFill>
          <a:blip r:embed="rId5"/>
          <a:stretch>
            <a:fillRect/>
          </a:stretch>
        </p:blipFill>
        <p:spPr>
          <a:xfrm>
            <a:off x="733472" y="1014743"/>
            <a:ext cx="3838715" cy="2372402"/>
          </a:xfrm>
          <a:prstGeom prst="rect">
            <a:avLst/>
          </a:prstGeom>
        </p:spPr>
      </p:pic>
      <p:pic>
        <p:nvPicPr>
          <p:cNvPr id="5" name="Picture 4"/>
          <p:cNvPicPr>
            <a:picLocks noChangeAspect="1"/>
          </p:cNvPicPr>
          <p:nvPr/>
        </p:nvPicPr>
        <p:blipFill>
          <a:blip r:embed="rId6"/>
          <a:stretch>
            <a:fillRect/>
          </a:stretch>
        </p:blipFill>
        <p:spPr>
          <a:xfrm>
            <a:off x="663425" y="3841224"/>
            <a:ext cx="8721875" cy="2666451"/>
          </a:xfrm>
          <a:prstGeom prst="rect">
            <a:avLst/>
          </a:prstGeom>
        </p:spPr>
      </p:pic>
      <p:sp>
        <p:nvSpPr>
          <p:cNvPr id="16" name="Chevron 15"/>
          <p:cNvSpPr/>
          <p:nvPr/>
        </p:nvSpPr>
        <p:spPr>
          <a:xfrm rot="5400000">
            <a:off x="2391176" y="3304506"/>
            <a:ext cx="361503" cy="58473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4952067" y="2479106"/>
            <a:ext cx="6096000" cy="369332"/>
          </a:xfrm>
          <a:prstGeom prst="rect">
            <a:avLst/>
          </a:prstGeom>
        </p:spPr>
        <p:txBody>
          <a:bodyPr>
            <a:spAutoFit/>
          </a:bodyPr>
          <a:lstStyle/>
          <a:p>
            <a:r>
              <a:rPr lang="en-US" dirty="0" smtClean="0"/>
              <a:t>“BAPI_EPM_PRODUCT_CREATE” Use for Create Record.</a:t>
            </a:r>
            <a:endParaRPr lang="en-US" dirty="0"/>
          </a:p>
        </p:txBody>
      </p:sp>
      <p:sp>
        <p:nvSpPr>
          <p:cNvPr id="18"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480460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Building </a:t>
            </a:r>
            <a:r>
              <a:rPr lang="en-IN" sz="3600" dirty="0" smtClean="0">
                <a:latin typeface="Cooper Black" panose="0208090404030B020404" pitchFamily="18" charset="0"/>
              </a:rPr>
              <a:t>DELETE </a:t>
            </a:r>
            <a:r>
              <a:rPr lang="en-IN" sz="3600" dirty="0">
                <a:latin typeface="Cooper Black" panose="0208090404030B020404" pitchFamily="18" charset="0"/>
              </a:rPr>
              <a:t>Entity Method  </a:t>
            </a: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2" name="Picture 1"/>
          <p:cNvPicPr>
            <a:picLocks noChangeAspect="1"/>
          </p:cNvPicPr>
          <p:nvPr/>
        </p:nvPicPr>
        <p:blipFill>
          <a:blip r:embed="rId5"/>
          <a:stretch>
            <a:fillRect/>
          </a:stretch>
        </p:blipFill>
        <p:spPr>
          <a:xfrm>
            <a:off x="774957" y="1075838"/>
            <a:ext cx="4114286" cy="2580952"/>
          </a:xfrm>
          <a:prstGeom prst="rect">
            <a:avLst/>
          </a:prstGeom>
        </p:spPr>
      </p:pic>
      <p:pic>
        <p:nvPicPr>
          <p:cNvPr id="3" name="Picture 2"/>
          <p:cNvPicPr>
            <a:picLocks noChangeAspect="1"/>
          </p:cNvPicPr>
          <p:nvPr/>
        </p:nvPicPr>
        <p:blipFill>
          <a:blip r:embed="rId6"/>
          <a:stretch>
            <a:fillRect/>
          </a:stretch>
        </p:blipFill>
        <p:spPr>
          <a:xfrm>
            <a:off x="755759" y="4324883"/>
            <a:ext cx="10057143" cy="2152381"/>
          </a:xfrm>
          <a:prstGeom prst="rect">
            <a:avLst/>
          </a:prstGeom>
        </p:spPr>
      </p:pic>
      <p:sp>
        <p:nvSpPr>
          <p:cNvPr id="16" name="Chevron 15"/>
          <p:cNvSpPr/>
          <p:nvPr/>
        </p:nvSpPr>
        <p:spPr>
          <a:xfrm rot="5400000">
            <a:off x="2348222" y="3613890"/>
            <a:ext cx="596774" cy="7083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4952067" y="2698049"/>
            <a:ext cx="6096000" cy="369332"/>
          </a:xfrm>
          <a:prstGeom prst="rect">
            <a:avLst/>
          </a:prstGeom>
        </p:spPr>
        <p:txBody>
          <a:bodyPr>
            <a:spAutoFit/>
          </a:bodyPr>
          <a:lstStyle/>
          <a:p>
            <a:r>
              <a:rPr lang="en-US" dirty="0" smtClean="0"/>
              <a:t>“BAPI_EPM_PRODUCT_DELETE” Use for Delete Record.</a:t>
            </a:r>
            <a:endParaRPr lang="en-US" dirty="0"/>
          </a:p>
        </p:txBody>
      </p:sp>
      <p:sp>
        <p:nvSpPr>
          <p:cNvPr id="18"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4112615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Building </a:t>
            </a:r>
            <a:r>
              <a:rPr lang="en-IN" sz="3600" dirty="0" smtClean="0">
                <a:latin typeface="Cooper Black" panose="0208090404030B020404" pitchFamily="18" charset="0"/>
              </a:rPr>
              <a:t>UPDATE </a:t>
            </a:r>
            <a:r>
              <a:rPr lang="en-IN" sz="3600" dirty="0">
                <a:latin typeface="Cooper Black" panose="0208090404030B020404" pitchFamily="18" charset="0"/>
              </a:rPr>
              <a:t>Entity Method  </a:t>
            </a: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2" name="Picture 1"/>
          <p:cNvPicPr>
            <a:picLocks noChangeAspect="1"/>
          </p:cNvPicPr>
          <p:nvPr/>
        </p:nvPicPr>
        <p:blipFill>
          <a:blip r:embed="rId5"/>
          <a:stretch>
            <a:fillRect/>
          </a:stretch>
        </p:blipFill>
        <p:spPr>
          <a:xfrm>
            <a:off x="721293" y="1077259"/>
            <a:ext cx="4114286" cy="2295357"/>
          </a:xfrm>
          <a:prstGeom prst="rect">
            <a:avLst/>
          </a:prstGeom>
        </p:spPr>
      </p:pic>
      <p:pic>
        <p:nvPicPr>
          <p:cNvPr id="3" name="Picture 2"/>
          <p:cNvPicPr>
            <a:picLocks noChangeAspect="1"/>
          </p:cNvPicPr>
          <p:nvPr/>
        </p:nvPicPr>
        <p:blipFill rotWithShape="1">
          <a:blip r:embed="rId6"/>
          <a:srcRect b="16647"/>
          <a:stretch/>
        </p:blipFill>
        <p:spPr>
          <a:xfrm>
            <a:off x="499060" y="3974632"/>
            <a:ext cx="8581440" cy="2571773"/>
          </a:xfrm>
          <a:prstGeom prst="rect">
            <a:avLst/>
          </a:prstGeom>
        </p:spPr>
      </p:pic>
      <p:sp>
        <p:nvSpPr>
          <p:cNvPr id="16" name="Chevron 15"/>
          <p:cNvSpPr/>
          <p:nvPr/>
        </p:nvSpPr>
        <p:spPr>
          <a:xfrm rot="5400000">
            <a:off x="2284794" y="3326916"/>
            <a:ext cx="480163" cy="6788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4887672" y="2530622"/>
            <a:ext cx="6096000" cy="369332"/>
          </a:xfrm>
          <a:prstGeom prst="rect">
            <a:avLst/>
          </a:prstGeom>
        </p:spPr>
        <p:txBody>
          <a:bodyPr>
            <a:spAutoFit/>
          </a:bodyPr>
          <a:lstStyle/>
          <a:p>
            <a:r>
              <a:rPr lang="en-US" dirty="0" smtClean="0"/>
              <a:t>“BAPI_EPM_PRODUCT_CHANGE” Use for Update Record.</a:t>
            </a:r>
            <a:endParaRPr lang="en-US" dirty="0"/>
          </a:p>
        </p:txBody>
      </p:sp>
      <p:sp>
        <p:nvSpPr>
          <p:cNvPr id="18"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98286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smtClean="0">
                <a:latin typeface="Cooper Black" panose="0208090404030B020404" pitchFamily="18" charset="0"/>
              </a:rPr>
              <a:t>Test OData Service in Gateway Client</a:t>
            </a:r>
            <a:endParaRPr lang="en-IN" sz="3600" dirty="0">
              <a:latin typeface="Cooper Black" panose="0208090404030B020404" pitchFamily="18" charset="0"/>
            </a:endParaRP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2" name="Picture 1"/>
          <p:cNvPicPr>
            <a:picLocks noChangeAspect="1"/>
          </p:cNvPicPr>
          <p:nvPr/>
        </p:nvPicPr>
        <p:blipFill>
          <a:blip r:embed="rId5"/>
          <a:stretch>
            <a:fillRect/>
          </a:stretch>
        </p:blipFill>
        <p:spPr>
          <a:xfrm>
            <a:off x="655320" y="1055410"/>
            <a:ext cx="7806099" cy="1681181"/>
          </a:xfrm>
          <a:prstGeom prst="rect">
            <a:avLst/>
          </a:prstGeom>
        </p:spPr>
      </p:pic>
      <p:pic>
        <p:nvPicPr>
          <p:cNvPr id="3" name="Picture 2"/>
          <p:cNvPicPr>
            <a:picLocks noChangeAspect="1"/>
          </p:cNvPicPr>
          <p:nvPr/>
        </p:nvPicPr>
        <p:blipFill>
          <a:blip r:embed="rId6"/>
          <a:stretch>
            <a:fillRect/>
          </a:stretch>
        </p:blipFill>
        <p:spPr>
          <a:xfrm>
            <a:off x="655321" y="3284844"/>
            <a:ext cx="7950251" cy="3535412"/>
          </a:xfrm>
          <a:prstGeom prst="rect">
            <a:avLst/>
          </a:prstGeom>
        </p:spPr>
      </p:pic>
      <p:sp>
        <p:nvSpPr>
          <p:cNvPr id="16" name="Chevron 15"/>
          <p:cNvSpPr/>
          <p:nvPr/>
        </p:nvSpPr>
        <p:spPr>
          <a:xfrm rot="5400000">
            <a:off x="4177987" y="2657208"/>
            <a:ext cx="480163" cy="67883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4243335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2" name="Rectangle 4">
            <a:extLst>
              <a:ext uri="{FF2B5EF4-FFF2-40B4-BE49-F238E27FC236}">
                <a16:creationId xmlns="" xmlns:a16="http://schemas.microsoft.com/office/drawing/2014/main" id="{C28877C9-AFE0-2942-89C4-D35EB564C462}"/>
              </a:ext>
            </a:extLst>
          </p:cNvPr>
          <p:cNvSpPr/>
          <p:nvPr/>
        </p:nvSpPr>
        <p:spPr>
          <a:xfrm flipH="1">
            <a:off x="1585" y="2337971"/>
            <a:ext cx="8086516" cy="2182058"/>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1402" h="3987559">
                <a:moveTo>
                  <a:pt x="1229711" y="0"/>
                </a:moveTo>
                <a:lnTo>
                  <a:pt x="14981402" y="0"/>
                </a:lnTo>
                <a:lnTo>
                  <a:pt x="14981402" y="3987559"/>
                </a:lnTo>
                <a:lnTo>
                  <a:pt x="0" y="3987559"/>
                </a:lnTo>
                <a:lnTo>
                  <a:pt x="1229711"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3860545"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Break</a:t>
            </a:r>
          </a:p>
        </p:txBody>
      </p:sp>
      <p:pic>
        <p:nvPicPr>
          <p:cNvPr id="9" name="Picture Placeholder 8">
            <a:extLst>
              <a:ext uri="{FF2B5EF4-FFF2-40B4-BE49-F238E27FC236}">
                <a16:creationId xmlns="" xmlns:a16="http://schemas.microsoft.com/office/drawing/2014/main" id="{7C90EA22-574A-8A47-A483-79BDD3A62B9B}"/>
              </a:ext>
            </a:extLst>
          </p:cNvPr>
          <p:cNvPicPr>
            <a:picLocks noGrp="1" noChangeAspect="1"/>
          </p:cNvPicPr>
          <p:nvPr>
            <p:ph type="pic" sz="quarter" idx="14"/>
          </p:nvPr>
        </p:nvPicPr>
        <p:blipFill rotWithShape="1">
          <a:blip r:embed="rId4" cstate="email">
            <a:extLst>
              <a:ext uri="{28A0092B-C50C-407E-A947-70E740481C1C}">
                <a14:useLocalDpi xmlns:a14="http://schemas.microsoft.com/office/drawing/2010/main"/>
              </a:ext>
            </a:extLst>
          </a:blip>
          <a:srcRect/>
          <a:stretch/>
        </p:blipFill>
        <p:spPr>
          <a:xfrm>
            <a:off x="4576831" y="0"/>
            <a:ext cx="7601295" cy="6858000"/>
          </a:xfrm>
        </p:spPr>
      </p:pic>
      <p:sp>
        <p:nvSpPr>
          <p:cNvPr id="2" name="Rectangle 1">
            <a:extLst>
              <a:ext uri="{FF2B5EF4-FFF2-40B4-BE49-F238E27FC236}">
                <a16:creationId xmlns="" xmlns:a16="http://schemas.microsoft.com/office/drawing/2014/main" id="{4BFBF5BE-EB29-0A45-93D9-360EDBB07ED9}"/>
              </a:ext>
            </a:extLst>
          </p:cNvPr>
          <p:cNvSpPr/>
          <p:nvPr/>
        </p:nvSpPr>
        <p:spPr>
          <a:xfrm flipH="1">
            <a:off x="4589530" y="-1"/>
            <a:ext cx="7601293" cy="6858001"/>
          </a:xfrm>
          <a:custGeom>
            <a:avLst/>
            <a:gdLst>
              <a:gd name="connsiteX0" fmla="*/ 0 w 16143890"/>
              <a:gd name="connsiteY0" fmla="*/ 0 h 13716000"/>
              <a:gd name="connsiteX1" fmla="*/ 16143890 w 16143890"/>
              <a:gd name="connsiteY1" fmla="*/ 0 h 13716000"/>
              <a:gd name="connsiteX2" fmla="*/ 16143890 w 16143890"/>
              <a:gd name="connsiteY2" fmla="*/ 13716000 h 13716000"/>
              <a:gd name="connsiteX3" fmla="*/ 0 w 16143890"/>
              <a:gd name="connsiteY3" fmla="*/ 13716000 h 13716000"/>
              <a:gd name="connsiteX4" fmla="*/ 0 w 16143890"/>
              <a:gd name="connsiteY4" fmla="*/ 0 h 13716000"/>
              <a:gd name="connsiteX0" fmla="*/ 0 w 16143890"/>
              <a:gd name="connsiteY0" fmla="*/ 0 h 13716000"/>
              <a:gd name="connsiteX1" fmla="*/ 16143890 w 16143890"/>
              <a:gd name="connsiteY1" fmla="*/ 0 h 13716000"/>
              <a:gd name="connsiteX2" fmla="*/ 12076386 w 16143890"/>
              <a:gd name="connsiteY2" fmla="*/ 13684469 h 13716000"/>
              <a:gd name="connsiteX3" fmla="*/ 0 w 16143890"/>
              <a:gd name="connsiteY3" fmla="*/ 13716000 h 13716000"/>
              <a:gd name="connsiteX4" fmla="*/ 0 w 16143890"/>
              <a:gd name="connsiteY4" fmla="*/ 0 h 13716000"/>
              <a:gd name="connsiteX0" fmla="*/ 0 w 16143890"/>
              <a:gd name="connsiteY0" fmla="*/ 0 h 13716000"/>
              <a:gd name="connsiteX1" fmla="*/ 16143890 w 16143890"/>
              <a:gd name="connsiteY1" fmla="*/ 0 h 13716000"/>
              <a:gd name="connsiteX2" fmla="*/ 12044855 w 16143890"/>
              <a:gd name="connsiteY2" fmla="*/ 13716000 h 13716000"/>
              <a:gd name="connsiteX3" fmla="*/ 0 w 16143890"/>
              <a:gd name="connsiteY3" fmla="*/ 13716000 h 13716000"/>
              <a:gd name="connsiteX4" fmla="*/ 0 w 1614389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43890" h="13716000">
                <a:moveTo>
                  <a:pt x="0" y="0"/>
                </a:moveTo>
                <a:lnTo>
                  <a:pt x="16143890" y="0"/>
                </a:lnTo>
                <a:lnTo>
                  <a:pt x="12044855" y="13716000"/>
                </a:lnTo>
                <a:lnTo>
                  <a:pt x="0" y="13716000"/>
                </a:lnTo>
                <a:lnTo>
                  <a:pt x="0" y="0"/>
                </a:lnTo>
                <a:close/>
              </a:path>
            </a:pathLst>
          </a:custGeom>
          <a:solidFill>
            <a:srgbClr val="25B5C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88681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Restful ABAP Programming</a:t>
            </a: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7" name="Rectangle 16"/>
          <p:cNvSpPr/>
          <p:nvPr/>
        </p:nvSpPr>
        <p:spPr>
          <a:xfrm>
            <a:off x="670309" y="984099"/>
            <a:ext cx="10821062" cy="1754326"/>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800" dirty="0"/>
              <a:t>The ABAP RESTful programming model defines the architecture for efficient end-to-end development of intrinsically SAP HANA-optimized OData services (such as Fiori apps) in SAP Business Technology Platform </a:t>
            </a:r>
            <a:r>
              <a:rPr lang="en-US" sz="1800" dirty="0" smtClean="0"/>
              <a:t>ABAP</a:t>
            </a:r>
            <a:r>
              <a:rPr lang="en-US" sz="1800" dirty="0"/>
              <a:t> Environment. It supports the development of all types of Fiori applications as well as A2X services. It is based on technologies and frameworks such as Core Data Services (CDS) for defining semantically rich data models and a service model infrastructure for creating OData services with bindings to an OData protocol and ABAP-based application services for custom logic and SAPUI5-based user interfaces .</a:t>
            </a:r>
            <a:endParaRPr lang="en-US" sz="1800" dirty="0" smtClean="0"/>
          </a:p>
        </p:txBody>
      </p:sp>
      <p:sp>
        <p:nvSpPr>
          <p:cNvPr id="18" name="TextBox 7">
            <a:extLst>
              <a:ext uri="{FF2B5EF4-FFF2-40B4-BE49-F238E27FC236}">
                <a16:creationId xmlns:lc="http://schemas.openxmlformats.org/drawingml/2006/lockedCanvas" xmlns:a16="http://schemas.microsoft.com/office/drawing/2014/main" xmlns="" id="{3FB0C4FA-4138-4FBD-A4A5-B9CAD03D9AE6}"/>
              </a:ext>
            </a:extLst>
          </p:cNvPr>
          <p:cNvSpPr txBox="1"/>
          <p:nvPr/>
        </p:nvSpPr>
        <p:spPr>
          <a:xfrm>
            <a:off x="624429" y="2782466"/>
            <a:ext cx="8941355" cy="230832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IN" sz="1800" dirty="0" smtClean="0"/>
              <a:t>The </a:t>
            </a:r>
            <a:r>
              <a:rPr lang="en-IN" sz="1800" dirty="0"/>
              <a:t>whole architecture is based on</a:t>
            </a:r>
          </a:p>
          <a:p>
            <a:pPr marL="342900" indent="-342900" algn="just">
              <a:buFont typeface="Arial" panose="020B0604020202020204" pitchFamily="34" charset="0"/>
              <a:buChar char="•"/>
            </a:pPr>
            <a:r>
              <a:rPr lang="en-IN" sz="1800" dirty="0"/>
              <a:t>CDS views – will helps you to create semantically rich data model</a:t>
            </a:r>
          </a:p>
          <a:p>
            <a:pPr marL="342900" indent="-342900" algn="just">
              <a:buFont typeface="Arial" panose="020B0604020202020204" pitchFamily="34" charset="0"/>
              <a:buChar char="•"/>
            </a:pPr>
            <a:r>
              <a:rPr lang="en-IN" sz="1800" dirty="0"/>
              <a:t>Business Object – here is a node inside a tree data structure which is achieved by using </a:t>
            </a:r>
            <a:r>
              <a:rPr lang="en-IN" sz="1800" b="1" dirty="0"/>
              <a:t>root </a:t>
            </a:r>
            <a:r>
              <a:rPr lang="en-IN" sz="1800" dirty="0"/>
              <a:t>keyword at </a:t>
            </a:r>
            <a:r>
              <a:rPr lang="en-IN" sz="1800" dirty="0" smtClean="0"/>
              <a:t>CDS </a:t>
            </a:r>
            <a:r>
              <a:rPr lang="en-IN" sz="1800" dirty="0"/>
              <a:t>view level, this is needed only if we want to add transactional capability</a:t>
            </a:r>
            <a:r>
              <a:rPr lang="en-IN" sz="1800" dirty="0" smtClean="0"/>
              <a:t>.</a:t>
            </a:r>
          </a:p>
          <a:p>
            <a:pPr marL="342900" indent="-342900" algn="just">
              <a:buFont typeface="Arial" panose="020B0604020202020204" pitchFamily="34" charset="0"/>
              <a:buChar char="•"/>
            </a:pPr>
            <a:r>
              <a:rPr lang="en-US" sz="1800" dirty="0"/>
              <a:t>Finally create a service using service definition and service binding </a:t>
            </a:r>
          </a:p>
          <a:p>
            <a:pPr marL="342900" indent="-342900">
              <a:buFont typeface="Arial" panose="020B0604020202020204" pitchFamily="34" charset="0"/>
              <a:buChar char="•"/>
            </a:pPr>
            <a:r>
              <a:rPr lang="en-US" sz="1800" dirty="0"/>
              <a:t>The binding will confirm the Purpose of service – API or Fiori</a:t>
            </a:r>
          </a:p>
          <a:p>
            <a:pPr marL="342900" indent="-342900">
              <a:buFont typeface="Arial" panose="020B0604020202020204" pitchFamily="34" charset="0"/>
              <a:buChar char="•"/>
            </a:pPr>
            <a:r>
              <a:rPr lang="en-US" sz="1800" dirty="0"/>
              <a:t>UI layer with the Fiori app using </a:t>
            </a:r>
            <a:r>
              <a:rPr lang="en-US" sz="1800" dirty="0" smtClean="0"/>
              <a:t>elements</a:t>
            </a:r>
            <a:endParaRPr lang="en-IN" sz="1800" dirty="0"/>
          </a:p>
        </p:txBody>
      </p:sp>
      <p:pic>
        <p:nvPicPr>
          <p:cNvPr id="20" name="Picture 19" descr="Programming Images | Free Vectors, Stock Photos &amp;amp; PS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9560" y="4143653"/>
            <a:ext cx="3935349" cy="2212848"/>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1310195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Important Tables</a:t>
            </a: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Rectangle 11">
            <a:extLst>
              <a:ext uri="{FF2B5EF4-FFF2-40B4-BE49-F238E27FC236}">
                <a16:creationId xmlns:lc="http://schemas.openxmlformats.org/drawingml/2006/lockedCanvas" xmlns:a16="http://schemas.microsoft.com/office/drawing/2014/main" xmlns="" id="{83E9EF19-DC4C-4C8D-AD80-09557D6B2A45}"/>
              </a:ext>
            </a:extLst>
          </p:cNvPr>
          <p:cNvSpPr/>
          <p:nvPr/>
        </p:nvSpPr>
        <p:spPr>
          <a:xfrm>
            <a:off x="1440208" y="2061332"/>
            <a:ext cx="92983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t>Database tables</a:t>
            </a:r>
          </a:p>
          <a:p>
            <a:pPr algn="ctr"/>
            <a:r>
              <a:rPr lang="en-US" dirty="0"/>
              <a:t>Represents entire aviation tourism</a:t>
            </a:r>
            <a:endParaRPr lang="en-IN" dirty="0"/>
          </a:p>
        </p:txBody>
      </p:sp>
      <p:sp>
        <p:nvSpPr>
          <p:cNvPr id="16" name="Rectangle 15">
            <a:extLst>
              <a:ext uri="{FF2B5EF4-FFF2-40B4-BE49-F238E27FC236}">
                <a16:creationId xmlns:lc="http://schemas.openxmlformats.org/drawingml/2006/lockedCanvas" xmlns:a16="http://schemas.microsoft.com/office/drawing/2014/main" xmlns="" id="{795E2EC8-4D45-492D-8AFB-9CF08F6CF9D7}"/>
              </a:ext>
            </a:extLst>
          </p:cNvPr>
          <p:cNvSpPr/>
          <p:nvPr/>
        </p:nvSpPr>
        <p:spPr>
          <a:xfrm>
            <a:off x="1453428" y="1089341"/>
            <a:ext cx="92983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t>CDS Views on these table for ease of access</a:t>
            </a:r>
          </a:p>
          <a:p>
            <a:pPr algn="ctr"/>
            <a:endParaRPr lang="en-IN" dirty="0"/>
          </a:p>
        </p:txBody>
      </p:sp>
      <p:sp>
        <p:nvSpPr>
          <p:cNvPr id="17" name="Rectangle 16">
            <a:extLst>
              <a:ext uri="{FF2B5EF4-FFF2-40B4-BE49-F238E27FC236}">
                <a16:creationId xmlns:lc="http://schemas.openxmlformats.org/drawingml/2006/lockedCanvas" xmlns:a16="http://schemas.microsoft.com/office/drawing/2014/main" xmlns="" id="{326156D5-46DA-4BE5-8114-A53FC7CB2E4C}"/>
              </a:ext>
            </a:extLst>
          </p:cNvPr>
          <p:cNvSpPr/>
          <p:nvPr/>
        </p:nvSpPr>
        <p:spPr>
          <a:xfrm>
            <a:off x="1800209" y="3108353"/>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2000" dirty="0"/>
              <a:t>/DMO/CARRIER– Contains all the airline codes</a:t>
            </a:r>
            <a:endParaRPr lang="en-IN" sz="2000" dirty="0"/>
          </a:p>
        </p:txBody>
      </p:sp>
      <p:sp>
        <p:nvSpPr>
          <p:cNvPr id="18" name="Rectangle 17">
            <a:extLst>
              <a:ext uri="{FF2B5EF4-FFF2-40B4-BE49-F238E27FC236}">
                <a16:creationId xmlns:lc="http://schemas.openxmlformats.org/drawingml/2006/lockedCanvas" xmlns:a16="http://schemas.microsoft.com/office/drawing/2014/main" xmlns="" id="{CB595AB7-6D93-4EAD-92A0-3031DF5ED8F0}"/>
              </a:ext>
            </a:extLst>
          </p:cNvPr>
          <p:cNvSpPr/>
          <p:nvPr/>
        </p:nvSpPr>
        <p:spPr>
          <a:xfrm>
            <a:off x="1800209" y="4321699"/>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1800" dirty="0"/>
              <a:t>/DMO/CONNECTION– FLIGHT infor from origin to destination</a:t>
            </a:r>
            <a:endParaRPr lang="en-IN" sz="1800" dirty="0"/>
          </a:p>
        </p:txBody>
      </p:sp>
      <p:sp>
        <p:nvSpPr>
          <p:cNvPr id="20" name="Rectangle 19">
            <a:extLst>
              <a:ext uri="{FF2B5EF4-FFF2-40B4-BE49-F238E27FC236}">
                <a16:creationId xmlns:lc="http://schemas.openxmlformats.org/drawingml/2006/lockedCanvas" xmlns:a16="http://schemas.microsoft.com/office/drawing/2014/main" xmlns="" id="{8CA7EC62-2604-4FC7-A17F-BB31444F97E7}"/>
              </a:ext>
            </a:extLst>
          </p:cNvPr>
          <p:cNvSpPr/>
          <p:nvPr/>
        </p:nvSpPr>
        <p:spPr>
          <a:xfrm>
            <a:off x="1814532" y="5495113"/>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IN" dirty="0"/>
              <a:t>/dmo/flight</a:t>
            </a:r>
            <a:r>
              <a:rPr lang="en-US" dirty="0"/>
              <a:t>– given flight for diff. dates</a:t>
            </a:r>
            <a:endParaRPr lang="en-IN" dirty="0"/>
          </a:p>
        </p:txBody>
      </p:sp>
      <p:sp>
        <p:nvSpPr>
          <p:cNvPr id="23" name="Rectangle 22">
            <a:extLst>
              <a:ext uri="{FF2B5EF4-FFF2-40B4-BE49-F238E27FC236}">
                <a16:creationId xmlns:lc="http://schemas.openxmlformats.org/drawingml/2006/lockedCanvas" xmlns:a16="http://schemas.microsoft.com/office/drawing/2014/main" xmlns="" id="{9250EEB3-5F8C-49FF-BD5E-EC3FCABC0AD7}"/>
              </a:ext>
            </a:extLst>
          </p:cNvPr>
          <p:cNvSpPr/>
          <p:nvPr/>
        </p:nvSpPr>
        <p:spPr>
          <a:xfrm>
            <a:off x="4680529" y="3108353"/>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2000" dirty="0"/>
              <a:t>I_Currency</a:t>
            </a:r>
          </a:p>
          <a:p>
            <a:pPr algn="ctr"/>
            <a:r>
              <a:rPr lang="en-US" sz="2000" dirty="0"/>
              <a:t>CDS view to access currency codes </a:t>
            </a:r>
            <a:endParaRPr lang="en-IN" sz="2000" dirty="0"/>
          </a:p>
        </p:txBody>
      </p:sp>
      <p:sp>
        <p:nvSpPr>
          <p:cNvPr id="25" name="Rectangle 24">
            <a:extLst>
              <a:ext uri="{FF2B5EF4-FFF2-40B4-BE49-F238E27FC236}">
                <a16:creationId xmlns:lc="http://schemas.openxmlformats.org/drawingml/2006/lockedCanvas" xmlns:a16="http://schemas.microsoft.com/office/drawing/2014/main" xmlns="" id="{CBD13BBE-EE67-449B-A02C-23D934ED7EE1}"/>
              </a:ext>
            </a:extLst>
          </p:cNvPr>
          <p:cNvSpPr/>
          <p:nvPr/>
        </p:nvSpPr>
        <p:spPr>
          <a:xfrm>
            <a:off x="4666117" y="4321699"/>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2000" dirty="0"/>
              <a:t>I_Country</a:t>
            </a:r>
          </a:p>
          <a:p>
            <a:pPr algn="ctr"/>
            <a:r>
              <a:rPr lang="en-US" sz="2000" dirty="0"/>
              <a:t>Country codes</a:t>
            </a:r>
            <a:endParaRPr lang="en-IN" sz="2000" dirty="0"/>
          </a:p>
        </p:txBody>
      </p:sp>
      <p:sp>
        <p:nvSpPr>
          <p:cNvPr id="26" name="Rectangle 25">
            <a:extLst>
              <a:ext uri="{FF2B5EF4-FFF2-40B4-BE49-F238E27FC236}">
                <a16:creationId xmlns:lc="http://schemas.openxmlformats.org/drawingml/2006/lockedCanvas" xmlns:a16="http://schemas.microsoft.com/office/drawing/2014/main" xmlns="" id="{37D93E9D-2ED5-4A31-B5A4-98502B019EC8}"/>
              </a:ext>
            </a:extLst>
          </p:cNvPr>
          <p:cNvSpPr/>
          <p:nvPr/>
        </p:nvSpPr>
        <p:spPr>
          <a:xfrm>
            <a:off x="4667244" y="5472192"/>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2000" dirty="0"/>
              <a:t>/DMO/CUSTOMER</a:t>
            </a:r>
          </a:p>
          <a:p>
            <a:pPr algn="ctr"/>
            <a:r>
              <a:rPr lang="en-US" sz="2000" dirty="0"/>
              <a:t>Customer data who willing to book flights</a:t>
            </a:r>
            <a:endParaRPr lang="en-IN" sz="2000" dirty="0"/>
          </a:p>
        </p:txBody>
      </p:sp>
      <p:sp>
        <p:nvSpPr>
          <p:cNvPr id="27" name="Rectangle 26">
            <a:extLst>
              <a:ext uri="{FF2B5EF4-FFF2-40B4-BE49-F238E27FC236}">
                <a16:creationId xmlns:lc="http://schemas.openxmlformats.org/drawingml/2006/lockedCanvas" xmlns:a16="http://schemas.microsoft.com/office/drawing/2014/main" xmlns="" id="{F2CA5EA2-C951-4574-A8E1-C924242806CA}"/>
              </a:ext>
            </a:extLst>
          </p:cNvPr>
          <p:cNvSpPr/>
          <p:nvPr/>
        </p:nvSpPr>
        <p:spPr>
          <a:xfrm>
            <a:off x="7562412" y="3094459"/>
            <a:ext cx="2736304" cy="1060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2000" dirty="0"/>
              <a:t>/DMO/AGENCY</a:t>
            </a:r>
          </a:p>
          <a:p>
            <a:pPr algn="ctr"/>
            <a:r>
              <a:rPr lang="en-US" sz="1800" dirty="0"/>
              <a:t>Agent information website/person who helps</a:t>
            </a:r>
            <a:endParaRPr lang="en-IN" sz="1800" dirty="0"/>
          </a:p>
        </p:txBody>
      </p:sp>
      <p:sp>
        <p:nvSpPr>
          <p:cNvPr id="28" name="Rectangle 27">
            <a:extLst>
              <a:ext uri="{FF2B5EF4-FFF2-40B4-BE49-F238E27FC236}">
                <a16:creationId xmlns:lc="http://schemas.openxmlformats.org/drawingml/2006/lockedCanvas" xmlns:a16="http://schemas.microsoft.com/office/drawing/2014/main" xmlns="" id="{418FA647-6B2B-479A-8DB7-FDEE94687612}"/>
              </a:ext>
            </a:extLst>
          </p:cNvPr>
          <p:cNvSpPr/>
          <p:nvPr/>
        </p:nvSpPr>
        <p:spPr>
          <a:xfrm>
            <a:off x="7632857" y="4321699"/>
            <a:ext cx="2736304" cy="106094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2000" dirty="0"/>
              <a:t>/DMO/TRAVEL</a:t>
            </a:r>
          </a:p>
          <a:p>
            <a:pPr algn="ctr"/>
            <a:r>
              <a:rPr lang="en-US" sz="1800" dirty="0"/>
              <a:t>Trip information</a:t>
            </a:r>
            <a:endParaRPr lang="en-IN" sz="1800" dirty="0"/>
          </a:p>
        </p:txBody>
      </p:sp>
      <p:sp>
        <p:nvSpPr>
          <p:cNvPr id="29" name="Rectangle 28">
            <a:extLst>
              <a:ext uri="{FF2B5EF4-FFF2-40B4-BE49-F238E27FC236}">
                <a16:creationId xmlns:lc="http://schemas.openxmlformats.org/drawingml/2006/lockedCanvas" xmlns:a16="http://schemas.microsoft.com/office/drawing/2014/main" xmlns="" id="{0CC6DF50-5FBC-4CF3-AB01-19BB4B107B52}"/>
              </a:ext>
            </a:extLst>
          </p:cNvPr>
          <p:cNvSpPr/>
          <p:nvPr/>
        </p:nvSpPr>
        <p:spPr>
          <a:xfrm>
            <a:off x="7632857" y="5428211"/>
            <a:ext cx="2736304" cy="106094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2000" dirty="0"/>
              <a:t>/DMO/BOOKING</a:t>
            </a:r>
          </a:p>
          <a:p>
            <a:pPr algn="ctr"/>
            <a:r>
              <a:rPr lang="en-US" sz="1800" dirty="0"/>
              <a:t>Connecting flights in whole travel</a:t>
            </a:r>
            <a:endParaRPr lang="en-IN" sz="1800" dirty="0"/>
          </a:p>
        </p:txBody>
      </p:sp>
      <p:sp>
        <p:nvSpPr>
          <p:cNvPr id="30"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2598260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0" y="495335"/>
            <a:ext cx="11097265"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ooper Black" panose="0208090404030B020404" pitchFamily="18" charset="0"/>
              </a:rPr>
              <a:t>Flow of Development (Unmanaged Scenario)</a:t>
            </a:r>
            <a:endParaRPr lang="en-IN" sz="3600" dirty="0">
              <a:latin typeface="Cooper Black" panose="0208090404030B020404" pitchFamily="18" charset="0"/>
            </a:endParaRP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Rounded Rectangle 11"/>
          <p:cNvSpPr/>
          <p:nvPr/>
        </p:nvSpPr>
        <p:spPr>
          <a:xfrm>
            <a:off x="2603612" y="1074434"/>
            <a:ext cx="3960440" cy="715088"/>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smtClean="0">
                <a:solidFill>
                  <a:schemeClr val="tx1"/>
                </a:solidFill>
              </a:rPr>
              <a:t>Fiori UI</a:t>
            </a:r>
            <a:endParaRPr lang="en-US" dirty="0">
              <a:solidFill>
                <a:schemeClr val="tx1"/>
              </a:solidFill>
            </a:endParaRPr>
          </a:p>
        </p:txBody>
      </p:sp>
      <p:sp>
        <p:nvSpPr>
          <p:cNvPr id="16" name="Rounded Rectangle 15"/>
          <p:cNvSpPr/>
          <p:nvPr/>
        </p:nvSpPr>
        <p:spPr>
          <a:xfrm>
            <a:off x="2603612" y="2154554"/>
            <a:ext cx="3960440" cy="752874"/>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smtClean="0">
                <a:solidFill>
                  <a:schemeClr val="tx1"/>
                </a:solidFill>
              </a:rPr>
              <a:t>Service Binding for UI</a:t>
            </a:r>
            <a:endParaRPr lang="en-US" dirty="0">
              <a:solidFill>
                <a:schemeClr val="tx1"/>
              </a:solidFill>
            </a:endParaRPr>
          </a:p>
        </p:txBody>
      </p:sp>
      <p:sp>
        <p:nvSpPr>
          <p:cNvPr id="17" name="Rounded Rectangle 16"/>
          <p:cNvSpPr/>
          <p:nvPr/>
        </p:nvSpPr>
        <p:spPr>
          <a:xfrm>
            <a:off x="2603612" y="4453818"/>
            <a:ext cx="3960440" cy="78709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dirty="0" smtClean="0">
              <a:solidFill>
                <a:schemeClr val="tx1"/>
              </a:solidFill>
            </a:endParaRPr>
          </a:p>
          <a:p>
            <a:pPr algn="ctr"/>
            <a:r>
              <a:rPr lang="en-US" dirty="0" smtClean="0">
                <a:solidFill>
                  <a:schemeClr val="tx1"/>
                </a:solidFill>
              </a:rPr>
              <a:t>Travel – Using /demo/travel</a:t>
            </a:r>
          </a:p>
          <a:p>
            <a:pPr algn="ctr"/>
            <a:r>
              <a:rPr lang="en-US" sz="1400" dirty="0">
                <a:solidFill>
                  <a:schemeClr val="tx1"/>
                </a:solidFill>
              </a:rPr>
              <a:t>Projection view- what we want to show to UI</a:t>
            </a:r>
            <a:endParaRPr lang="en-IN" sz="1400" dirty="0">
              <a:solidFill>
                <a:schemeClr val="tx1"/>
              </a:solidFill>
            </a:endParaRPr>
          </a:p>
          <a:p>
            <a:pPr algn="ctr"/>
            <a:endParaRPr lang="en-US" dirty="0">
              <a:solidFill>
                <a:schemeClr val="tx1"/>
              </a:solidFill>
            </a:endParaRPr>
          </a:p>
        </p:txBody>
      </p:sp>
      <p:sp>
        <p:nvSpPr>
          <p:cNvPr id="18" name="Rounded Rectangle 17"/>
          <p:cNvSpPr/>
          <p:nvPr/>
        </p:nvSpPr>
        <p:spPr>
          <a:xfrm>
            <a:off x="2603612" y="3291692"/>
            <a:ext cx="3960440" cy="78709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smtClean="0">
                <a:solidFill>
                  <a:schemeClr val="tx1"/>
                </a:solidFill>
              </a:rPr>
              <a:t>Service Definition</a:t>
            </a:r>
            <a:endParaRPr lang="en-US" dirty="0">
              <a:solidFill>
                <a:schemeClr val="tx1"/>
              </a:solidFill>
            </a:endParaRPr>
          </a:p>
        </p:txBody>
      </p:sp>
      <p:sp>
        <p:nvSpPr>
          <p:cNvPr id="20" name="Rounded Rectangle 19"/>
          <p:cNvSpPr/>
          <p:nvPr/>
        </p:nvSpPr>
        <p:spPr>
          <a:xfrm>
            <a:off x="1595500" y="5821970"/>
            <a:ext cx="2160240" cy="63469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smtClean="0">
                <a:solidFill>
                  <a:schemeClr val="tx1"/>
                </a:solidFill>
              </a:rPr>
              <a:t>Agency</a:t>
            </a:r>
            <a:endParaRPr lang="en-US" dirty="0">
              <a:solidFill>
                <a:schemeClr val="tx1"/>
              </a:solidFill>
            </a:endParaRPr>
          </a:p>
        </p:txBody>
      </p:sp>
      <p:sp>
        <p:nvSpPr>
          <p:cNvPr id="23" name="Rounded Rectangle 22"/>
          <p:cNvSpPr/>
          <p:nvPr/>
        </p:nvSpPr>
        <p:spPr>
          <a:xfrm>
            <a:off x="5463480" y="5832090"/>
            <a:ext cx="2160240" cy="63469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smtClean="0">
                <a:solidFill>
                  <a:schemeClr val="tx1"/>
                </a:solidFill>
              </a:rPr>
              <a:t>Customers</a:t>
            </a:r>
            <a:endParaRPr lang="en-US" dirty="0">
              <a:solidFill>
                <a:schemeClr val="tx1"/>
              </a:solidFill>
            </a:endParaRPr>
          </a:p>
        </p:txBody>
      </p:sp>
      <p:sp>
        <p:nvSpPr>
          <p:cNvPr id="25" name="Rounded Rectangle 24"/>
          <p:cNvSpPr/>
          <p:nvPr/>
        </p:nvSpPr>
        <p:spPr>
          <a:xfrm>
            <a:off x="8436260" y="5834670"/>
            <a:ext cx="2160240" cy="63469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smtClean="0">
                <a:solidFill>
                  <a:schemeClr val="tx1"/>
                </a:solidFill>
              </a:rPr>
              <a:t>I_Country</a:t>
            </a:r>
            <a:endParaRPr lang="en-US" dirty="0">
              <a:solidFill>
                <a:schemeClr val="tx1"/>
              </a:solidFill>
            </a:endParaRPr>
          </a:p>
        </p:txBody>
      </p:sp>
      <p:cxnSp>
        <p:nvCxnSpPr>
          <p:cNvPr id="26" name="Elbow Connector 25"/>
          <p:cNvCxnSpPr>
            <a:stCxn id="20" idx="0"/>
            <a:endCxn id="17" idx="2"/>
          </p:cNvCxnSpPr>
          <p:nvPr/>
        </p:nvCxnSpPr>
        <p:spPr>
          <a:xfrm rot="5400000" flipH="1" flipV="1">
            <a:off x="3339198" y="4577336"/>
            <a:ext cx="581056" cy="19082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3" idx="0"/>
            <a:endCxn id="17" idx="2"/>
          </p:cNvCxnSpPr>
          <p:nvPr/>
        </p:nvCxnSpPr>
        <p:spPr>
          <a:xfrm rot="16200000" flipV="1">
            <a:off x="5268128" y="4556618"/>
            <a:ext cx="591176" cy="19597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1"/>
          </p:cNvCxnSpPr>
          <p:nvPr/>
        </p:nvCxnSpPr>
        <p:spPr>
          <a:xfrm flipH="1" flipV="1">
            <a:off x="7623720" y="6149438"/>
            <a:ext cx="812540" cy="2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8436260" y="4525826"/>
            <a:ext cx="2160240" cy="63469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smtClean="0">
                <a:solidFill>
                  <a:schemeClr val="tx1"/>
                </a:solidFill>
              </a:rPr>
              <a:t>I_Currency</a:t>
            </a:r>
            <a:endParaRPr lang="en-US" dirty="0">
              <a:solidFill>
                <a:schemeClr val="tx1"/>
              </a:solidFill>
            </a:endParaRPr>
          </a:p>
        </p:txBody>
      </p:sp>
      <p:cxnSp>
        <p:nvCxnSpPr>
          <p:cNvPr id="30" name="Straight Arrow Connector 29"/>
          <p:cNvCxnSpPr>
            <a:stCxn id="29" idx="1"/>
            <a:endCxn id="17" idx="3"/>
          </p:cNvCxnSpPr>
          <p:nvPr/>
        </p:nvCxnSpPr>
        <p:spPr>
          <a:xfrm flipH="1">
            <a:off x="6564052" y="4843174"/>
            <a:ext cx="1872208" cy="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635018" y="4475277"/>
            <a:ext cx="340158" cy="461665"/>
          </a:xfrm>
          <a:prstGeom prst="rect">
            <a:avLst/>
          </a:prstGeom>
          <a:ln>
            <a:noFill/>
          </a:ln>
        </p:spPr>
        <p:txBody>
          <a:bodyPr wrap="non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dirty="0"/>
              <a:t>1</a:t>
            </a:r>
          </a:p>
        </p:txBody>
      </p:sp>
      <p:sp>
        <p:nvSpPr>
          <p:cNvPr id="32" name="Rectangle 31"/>
          <p:cNvSpPr/>
          <p:nvPr/>
        </p:nvSpPr>
        <p:spPr>
          <a:xfrm>
            <a:off x="4619836" y="5173898"/>
            <a:ext cx="340158" cy="461665"/>
          </a:xfrm>
          <a:prstGeom prst="rect">
            <a:avLst/>
          </a:prstGeom>
          <a:ln>
            <a:noFill/>
          </a:ln>
        </p:spPr>
        <p:txBody>
          <a:bodyPr wrap="non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dirty="0"/>
              <a:t>1</a:t>
            </a:r>
          </a:p>
        </p:txBody>
      </p:sp>
      <p:sp>
        <p:nvSpPr>
          <p:cNvPr id="33" name="Rectangle 32"/>
          <p:cNvSpPr/>
          <p:nvPr/>
        </p:nvSpPr>
        <p:spPr>
          <a:xfrm>
            <a:off x="2315580" y="5432313"/>
            <a:ext cx="383438" cy="461665"/>
          </a:xfrm>
          <a:prstGeom prst="rect">
            <a:avLst/>
          </a:prstGeom>
          <a:ln>
            <a:noFill/>
          </a:ln>
        </p:spPr>
        <p:txBody>
          <a:bodyPr wrap="non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dirty="0" smtClean="0"/>
              <a:t>N</a:t>
            </a:r>
            <a:endParaRPr lang="en-US" dirty="0"/>
          </a:p>
        </p:txBody>
      </p:sp>
      <p:sp>
        <p:nvSpPr>
          <p:cNvPr id="34" name="Rectangle 33"/>
          <p:cNvSpPr/>
          <p:nvPr/>
        </p:nvSpPr>
        <p:spPr>
          <a:xfrm>
            <a:off x="6540654" y="5461930"/>
            <a:ext cx="383438" cy="461665"/>
          </a:xfrm>
          <a:prstGeom prst="rect">
            <a:avLst/>
          </a:prstGeom>
          <a:ln>
            <a:noFill/>
          </a:ln>
        </p:spPr>
        <p:txBody>
          <a:bodyPr wrap="non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dirty="0" smtClean="0"/>
              <a:t>N</a:t>
            </a:r>
            <a:endParaRPr lang="en-US" dirty="0"/>
          </a:p>
        </p:txBody>
      </p:sp>
      <p:sp>
        <p:nvSpPr>
          <p:cNvPr id="35" name="Rectangle 34"/>
          <p:cNvSpPr/>
          <p:nvPr/>
        </p:nvSpPr>
        <p:spPr>
          <a:xfrm>
            <a:off x="8052822" y="4453818"/>
            <a:ext cx="383438" cy="461665"/>
          </a:xfrm>
          <a:prstGeom prst="rect">
            <a:avLst/>
          </a:prstGeom>
          <a:ln>
            <a:noFill/>
          </a:ln>
        </p:spPr>
        <p:txBody>
          <a:bodyPr wrap="non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dirty="0" smtClean="0"/>
              <a:t>N</a:t>
            </a:r>
            <a:endParaRPr lang="en-US" dirty="0"/>
          </a:p>
        </p:txBody>
      </p:sp>
      <p:sp>
        <p:nvSpPr>
          <p:cNvPr id="36" name="Chevron 35"/>
          <p:cNvSpPr/>
          <p:nvPr/>
        </p:nvSpPr>
        <p:spPr>
          <a:xfrm rot="-5400000">
            <a:off x="4460830" y="2938708"/>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tx1"/>
              </a:solidFill>
            </a:endParaRPr>
          </a:p>
        </p:txBody>
      </p:sp>
      <p:sp>
        <p:nvSpPr>
          <p:cNvPr id="37" name="Chevron 36"/>
          <p:cNvSpPr/>
          <p:nvPr/>
        </p:nvSpPr>
        <p:spPr>
          <a:xfrm rot="-5400000">
            <a:off x="4448782" y="4120816"/>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tx1"/>
              </a:solidFill>
            </a:endParaRPr>
          </a:p>
        </p:txBody>
      </p:sp>
      <p:sp>
        <p:nvSpPr>
          <p:cNvPr id="38" name="Chevron 37"/>
          <p:cNvSpPr/>
          <p:nvPr/>
        </p:nvSpPr>
        <p:spPr>
          <a:xfrm rot="-5400000">
            <a:off x="4448782" y="1846540"/>
            <a:ext cx="288032" cy="288032"/>
          </a:xfrm>
          <a:prstGeom prst="chevr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tx1"/>
              </a:solidFill>
            </a:endParaRPr>
          </a:p>
        </p:txBody>
      </p:sp>
      <p:sp>
        <p:nvSpPr>
          <p:cNvPr id="39"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826093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ooper Black" panose="0208090404030B020404" pitchFamily="18" charset="0"/>
              </a:rPr>
              <a:t>Defining Data Models</a:t>
            </a:r>
            <a:endParaRPr lang="en-IN" sz="3600" dirty="0">
              <a:latin typeface="Cooper Black" panose="0208090404030B020404" pitchFamily="18" charset="0"/>
            </a:endParaRP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12" name="Picture 11"/>
          <p:cNvPicPr>
            <a:picLocks noChangeAspect="1"/>
          </p:cNvPicPr>
          <p:nvPr/>
        </p:nvPicPr>
        <p:blipFill>
          <a:blip r:embed="rId5"/>
          <a:stretch>
            <a:fillRect/>
          </a:stretch>
        </p:blipFill>
        <p:spPr>
          <a:xfrm>
            <a:off x="443372" y="2037096"/>
            <a:ext cx="5345238" cy="4369048"/>
          </a:xfrm>
          <a:prstGeom prst="rect">
            <a:avLst/>
          </a:prstGeom>
          <a:ln>
            <a:solidFill>
              <a:schemeClr val="tx1"/>
            </a:solidFill>
          </a:ln>
        </p:spPr>
      </p:pic>
      <p:pic>
        <p:nvPicPr>
          <p:cNvPr id="16" name="Picture 15"/>
          <p:cNvPicPr>
            <a:picLocks noChangeAspect="1"/>
          </p:cNvPicPr>
          <p:nvPr/>
        </p:nvPicPr>
        <p:blipFill>
          <a:blip r:embed="rId6"/>
          <a:stretch>
            <a:fillRect/>
          </a:stretch>
        </p:blipFill>
        <p:spPr>
          <a:xfrm>
            <a:off x="6564052" y="2029001"/>
            <a:ext cx="5017142" cy="4377143"/>
          </a:xfrm>
          <a:prstGeom prst="rect">
            <a:avLst/>
          </a:prstGeom>
          <a:ln>
            <a:solidFill>
              <a:schemeClr val="tx1"/>
            </a:solidFill>
          </a:ln>
        </p:spPr>
      </p:pic>
      <p:sp>
        <p:nvSpPr>
          <p:cNvPr id="17" name="Rectangle 16"/>
          <p:cNvSpPr/>
          <p:nvPr/>
        </p:nvSpPr>
        <p:spPr>
          <a:xfrm>
            <a:off x="587389" y="1155613"/>
            <a:ext cx="5201222" cy="369332"/>
          </a:xfrm>
          <a:prstGeom prst="rect">
            <a:avLst/>
          </a:prstGeom>
          <a:ln>
            <a:solidFill>
              <a:schemeClr val="tx1"/>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800" dirty="0" smtClean="0"/>
              <a:t>Create Customer CDS View “</a:t>
            </a:r>
            <a:r>
              <a:rPr lang="en-US" sz="1800" dirty="0" smtClean="0">
                <a:hlinkClick r:id="rId7"/>
              </a:rPr>
              <a:t>ZI_Customer_U_XX</a:t>
            </a:r>
            <a:r>
              <a:rPr lang="en-US" sz="1800" dirty="0" smtClean="0"/>
              <a:t>”</a:t>
            </a:r>
            <a:endParaRPr lang="en-IN" sz="1800" dirty="0"/>
          </a:p>
        </p:txBody>
      </p:sp>
      <p:cxnSp>
        <p:nvCxnSpPr>
          <p:cNvPr id="18" name="Straight Connector 17"/>
          <p:cNvCxnSpPr/>
          <p:nvPr/>
        </p:nvCxnSpPr>
        <p:spPr>
          <a:xfrm rot="-60000" flipV="1">
            <a:off x="6168652" y="1237068"/>
            <a:ext cx="63975" cy="5303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547406" y="1155613"/>
            <a:ext cx="5201222" cy="369332"/>
          </a:xfrm>
          <a:prstGeom prst="rect">
            <a:avLst/>
          </a:prstGeom>
          <a:ln>
            <a:solidFill>
              <a:schemeClr val="tx1"/>
            </a:solid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800" dirty="0" smtClean="0"/>
              <a:t>Create Customer CDS View “</a:t>
            </a:r>
            <a:r>
              <a:rPr lang="en-US" sz="1800" dirty="0" smtClean="0">
                <a:hlinkClick r:id="rId8"/>
              </a:rPr>
              <a:t>ZI_Agency_U_XX</a:t>
            </a:r>
            <a:r>
              <a:rPr lang="en-US" sz="1800" dirty="0" smtClean="0"/>
              <a:t>”</a:t>
            </a:r>
            <a:endParaRPr lang="en-IN" sz="1800" dirty="0"/>
          </a:p>
        </p:txBody>
      </p:sp>
      <p:sp>
        <p:nvSpPr>
          <p:cNvPr id="23"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385712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ooper Black" panose="0208090404030B020404" pitchFamily="18" charset="0"/>
              </a:rPr>
              <a:t>Root CDS Entity</a:t>
            </a:r>
            <a:endParaRPr lang="en-IN" sz="3600" dirty="0">
              <a:latin typeface="Cooper Black" panose="0208090404030B020404" pitchFamily="18" charset="0"/>
            </a:endParaRP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16" name="Picture 15"/>
          <p:cNvPicPr>
            <a:picLocks noChangeAspect="1"/>
          </p:cNvPicPr>
          <p:nvPr/>
        </p:nvPicPr>
        <p:blipFill>
          <a:blip r:embed="rId5"/>
          <a:stretch>
            <a:fillRect/>
          </a:stretch>
        </p:blipFill>
        <p:spPr>
          <a:xfrm>
            <a:off x="695399" y="1233306"/>
            <a:ext cx="6520547" cy="5320290"/>
          </a:xfrm>
          <a:prstGeom prst="rect">
            <a:avLst/>
          </a:prstGeom>
        </p:spPr>
      </p:pic>
      <p:sp>
        <p:nvSpPr>
          <p:cNvPr id="17" name="Rectangle 16"/>
          <p:cNvSpPr/>
          <p:nvPr/>
        </p:nvSpPr>
        <p:spPr>
          <a:xfrm>
            <a:off x="7491277" y="1087893"/>
            <a:ext cx="4049094" cy="2031325"/>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just"/>
            <a:r>
              <a:rPr lang="en-US" sz="1800" dirty="0" smtClean="0"/>
              <a:t>On top of Customer and Agency CDS View we Create Root CDS View </a:t>
            </a:r>
            <a:r>
              <a:rPr lang="en-US" sz="1800" dirty="0" smtClean="0"/>
              <a:t>Entity </a:t>
            </a:r>
            <a:r>
              <a:rPr lang="en-US" sz="1800" dirty="0" smtClean="0"/>
              <a:t>called “</a:t>
            </a:r>
            <a:r>
              <a:rPr lang="en-US" sz="1800" dirty="0" smtClean="0">
                <a:hlinkClick r:id="rId6"/>
              </a:rPr>
              <a:t>ZI_TRAVEL_U_XX</a:t>
            </a:r>
            <a:r>
              <a:rPr lang="en-US" sz="1800" dirty="0" smtClean="0"/>
              <a:t>”.</a:t>
            </a:r>
          </a:p>
          <a:p>
            <a:pPr algn="just"/>
            <a:r>
              <a:rPr lang="en-US" sz="1800" dirty="0" smtClean="0"/>
              <a:t>With Annotations like Metadata ,Search ,</a:t>
            </a:r>
          </a:p>
          <a:p>
            <a:pPr algn="just"/>
            <a:r>
              <a:rPr lang="en-US" sz="1800" dirty="0" smtClean="0"/>
              <a:t>Semantic Annotation etc.</a:t>
            </a:r>
          </a:p>
          <a:p>
            <a:pPr algn="just"/>
            <a:r>
              <a:rPr lang="en-US" sz="1800" dirty="0" smtClean="0"/>
              <a:t>Association to Agency ,Customer , Currency. </a:t>
            </a:r>
            <a:endParaRPr lang="en-IN" sz="1800" dirty="0"/>
          </a:p>
        </p:txBody>
      </p:sp>
      <p:sp>
        <p:nvSpPr>
          <p:cNvPr id="18"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2682173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enda Images | Free Vectors, Stock Photos &amp;amp; PS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9542" y="1286728"/>
            <a:ext cx="5962650" cy="44862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Agenda Day - </a:t>
            </a:r>
            <a:r>
              <a:rPr lang="en-IN" sz="3600" dirty="0" smtClean="0">
                <a:latin typeface="Cooper Black" panose="0208090404030B020404" pitchFamily="18" charset="0"/>
              </a:rPr>
              <a:t>9</a:t>
            </a:r>
            <a:endParaRPr lang="en-IN" sz="3600" dirty="0">
              <a:latin typeface="Cooper Black" panose="0208090404030B020404" pitchFamily="18" charset="0"/>
            </a:endParaRPr>
          </a:p>
        </p:txBody>
      </p:sp>
      <p:sp>
        <p:nvSpPr>
          <p:cNvPr id="12" name="TextBox 11">
            <a:extLst>
              <a:ext uri="{FF2B5EF4-FFF2-40B4-BE49-F238E27FC236}">
                <a16:creationId xmlns="" xmlns:a16="http://schemas.microsoft.com/office/drawing/2014/main" id="{1E8BD2BC-59B0-4D30-97AE-9B4A2D8F7B41}"/>
              </a:ext>
            </a:extLst>
          </p:cNvPr>
          <p:cNvSpPr txBox="1"/>
          <p:nvPr/>
        </p:nvSpPr>
        <p:spPr>
          <a:xfrm>
            <a:off x="1108285" y="1191817"/>
            <a:ext cx="8670715"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Service Generation Technique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Build OData with SG Technique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Implementing C-R-U-D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Test OData in GW Client </a:t>
            </a:r>
          </a:p>
          <a:p>
            <a:pPr lvl="0"/>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Break</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What is RAP ?</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Flow of Development (Unmanaged Scenario)</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Defining Data Model</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Creating OData Service </a:t>
            </a:r>
          </a:p>
        </p:txBody>
      </p:sp>
      <p:sp>
        <p:nvSpPr>
          <p:cNvPr id="9"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1177904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3"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ooper Black" panose="0208090404030B020404" pitchFamily="18" charset="0"/>
              </a:rPr>
              <a:t>Create OData Service ( Business Service )</a:t>
            </a:r>
            <a:endParaRPr lang="en-IN" sz="3600" dirty="0">
              <a:latin typeface="Cooper Black" panose="0208090404030B020404" pitchFamily="18" charset="0"/>
            </a:endParaRP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Rectangle 11"/>
          <p:cNvSpPr/>
          <p:nvPr/>
        </p:nvSpPr>
        <p:spPr>
          <a:xfrm>
            <a:off x="1040644" y="1165768"/>
            <a:ext cx="10009112" cy="1200329"/>
          </a:xfrm>
          <a:prstGeom prst="rect">
            <a:avLst/>
          </a:prstGeom>
          <a:ln>
            <a:noFill/>
          </a:ln>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dirty="0"/>
              <a:t>A </a:t>
            </a:r>
            <a:r>
              <a:rPr lang="en-US" sz="1800" b="1" dirty="0"/>
              <a:t>business service definition </a:t>
            </a:r>
            <a:r>
              <a:rPr lang="en-US" sz="1800" dirty="0"/>
              <a:t>(short form: service definition) describes which CDS entities of a data model are to be exposed so that a specific business service, for example, Sales Order handling, can be enabled. It is an ABAP Repository object that describes the consumer-specific but protocol-agnostic perspective on a data model</a:t>
            </a:r>
            <a:r>
              <a:rPr lang="en-US" sz="1800" dirty="0" smtClean="0"/>
              <a:t>. “</a:t>
            </a:r>
            <a:r>
              <a:rPr lang="en-US" sz="1800" dirty="0" smtClean="0">
                <a:hlinkClick r:id="rId5"/>
              </a:rPr>
              <a:t>ZI_TRAVEL_U_SD_XX</a:t>
            </a:r>
            <a:r>
              <a:rPr lang="en-US" sz="1800" dirty="0" smtClean="0"/>
              <a:t>”</a:t>
            </a:r>
            <a:endParaRPr lang="en-US" sz="1800" dirty="0"/>
          </a:p>
        </p:txBody>
      </p:sp>
      <p:pic>
        <p:nvPicPr>
          <p:cNvPr id="16" name="Picture 15"/>
          <p:cNvPicPr>
            <a:picLocks noChangeAspect="1"/>
          </p:cNvPicPr>
          <p:nvPr/>
        </p:nvPicPr>
        <p:blipFill>
          <a:blip r:embed="rId6"/>
          <a:stretch>
            <a:fillRect/>
          </a:stretch>
        </p:blipFill>
        <p:spPr>
          <a:xfrm>
            <a:off x="1472694" y="3465032"/>
            <a:ext cx="8450476" cy="3040000"/>
          </a:xfrm>
          <a:prstGeom prst="rect">
            <a:avLst/>
          </a:prstGeom>
          <a:ln>
            <a:solidFill>
              <a:schemeClr val="tx1"/>
            </a:solidFill>
          </a:ln>
        </p:spPr>
      </p:pic>
      <p:sp>
        <p:nvSpPr>
          <p:cNvPr id="17" name="Rounded Rectangle 16"/>
          <p:cNvSpPr/>
          <p:nvPr/>
        </p:nvSpPr>
        <p:spPr>
          <a:xfrm>
            <a:off x="1112652" y="2456920"/>
            <a:ext cx="2160240" cy="63469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2000" dirty="0" smtClean="0">
                <a:solidFill>
                  <a:schemeClr val="tx1"/>
                </a:solidFill>
              </a:rPr>
              <a:t>CDS Entity</a:t>
            </a:r>
            <a:endParaRPr lang="en-US" sz="2000" dirty="0">
              <a:solidFill>
                <a:schemeClr val="tx1"/>
              </a:solidFill>
            </a:endParaRPr>
          </a:p>
        </p:txBody>
      </p:sp>
      <p:sp>
        <p:nvSpPr>
          <p:cNvPr id="18" name="Rounded Rectangle 17"/>
          <p:cNvSpPr/>
          <p:nvPr/>
        </p:nvSpPr>
        <p:spPr>
          <a:xfrm>
            <a:off x="4929076" y="2456920"/>
            <a:ext cx="2160240" cy="63469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2000" dirty="0" smtClean="0">
                <a:solidFill>
                  <a:schemeClr val="tx1"/>
                </a:solidFill>
              </a:rPr>
              <a:t>Service Definition </a:t>
            </a:r>
            <a:endParaRPr lang="en-US" sz="2000" dirty="0">
              <a:solidFill>
                <a:schemeClr val="tx1"/>
              </a:solidFill>
            </a:endParaRPr>
          </a:p>
        </p:txBody>
      </p:sp>
      <p:sp>
        <p:nvSpPr>
          <p:cNvPr id="20" name="Rounded Rectangle 19"/>
          <p:cNvSpPr/>
          <p:nvPr/>
        </p:nvSpPr>
        <p:spPr>
          <a:xfrm>
            <a:off x="8817508" y="2456920"/>
            <a:ext cx="2160240" cy="63469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sz="2000" dirty="0" smtClean="0">
                <a:solidFill>
                  <a:schemeClr val="tx1"/>
                </a:solidFill>
              </a:rPr>
              <a:t>Service Binding</a:t>
            </a:r>
            <a:endParaRPr lang="en-US" sz="2000" dirty="0">
              <a:solidFill>
                <a:schemeClr val="tx1"/>
              </a:solidFill>
            </a:endParaRPr>
          </a:p>
        </p:txBody>
      </p:sp>
      <p:cxnSp>
        <p:nvCxnSpPr>
          <p:cNvPr id="23" name="Straight Arrow Connector 22"/>
          <p:cNvCxnSpPr>
            <a:stCxn id="17" idx="3"/>
            <a:endCxn id="18" idx="1"/>
          </p:cNvCxnSpPr>
          <p:nvPr/>
        </p:nvCxnSpPr>
        <p:spPr>
          <a:xfrm>
            <a:off x="3272892" y="2774268"/>
            <a:ext cx="1656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0" idx="1"/>
          </p:cNvCxnSpPr>
          <p:nvPr/>
        </p:nvCxnSpPr>
        <p:spPr>
          <a:xfrm>
            <a:off x="7089316" y="2744952"/>
            <a:ext cx="1728192" cy="29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889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3" name="Footer Placeholder 45">
            <a:extLst>
              <a:ext uri="{FF2B5EF4-FFF2-40B4-BE49-F238E27FC236}">
                <a16:creationId xmlns="" xmlns:a16="http://schemas.microsoft.com/office/drawing/2014/main" id="{90E33047-DFF5-4690-8905-31E4C115EFDC}"/>
              </a:ext>
            </a:extLst>
          </p:cNvPr>
          <p:cNvSpPr txBox="1">
            <a:spLocks/>
          </p:cNvSpPr>
          <p:nvPr/>
        </p:nvSpPr>
        <p:spPr>
          <a:xfrm>
            <a:off x="9144000" y="6548582"/>
            <a:ext cx="30346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Cooper Black" panose="0208090404030B020404" pitchFamily="18" charset="0"/>
              </a:rPr>
              <a:t>Service Binding ( Business Service )</a:t>
            </a:r>
            <a:endParaRPr lang="en-IN" sz="3600" dirty="0">
              <a:latin typeface="Cooper Black" panose="0208090404030B020404" pitchFamily="18" charset="0"/>
            </a:endParaRP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12" name="Rectangle 11"/>
          <p:cNvSpPr/>
          <p:nvPr/>
        </p:nvSpPr>
        <p:spPr>
          <a:xfrm>
            <a:off x="803643" y="1103009"/>
            <a:ext cx="10381514" cy="923330"/>
          </a:xfrm>
          <a:prstGeom prst="rect">
            <a:avLst/>
          </a:prstGeom>
        </p:spPr>
        <p:txBody>
          <a:bodyPr wrap="square">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dirty="0"/>
              <a:t>The business service binding (short form: service binding) is an ABAP Repository object used to bind a service definition to a client-server communication protocol such as OData. Like any other repository object, the service binding uses the proven infrastructure of the ABAP Workbench, including the transport functionality.</a:t>
            </a:r>
          </a:p>
        </p:txBody>
      </p:sp>
      <p:pic>
        <p:nvPicPr>
          <p:cNvPr id="16" name="Picture 15"/>
          <p:cNvPicPr>
            <a:picLocks noChangeAspect="1"/>
          </p:cNvPicPr>
          <p:nvPr/>
        </p:nvPicPr>
        <p:blipFill>
          <a:blip r:embed="rId5"/>
          <a:stretch>
            <a:fillRect/>
          </a:stretch>
        </p:blipFill>
        <p:spPr>
          <a:xfrm>
            <a:off x="2141543" y="2165363"/>
            <a:ext cx="7705714" cy="4275429"/>
          </a:xfrm>
          <a:prstGeom prst="rect">
            <a:avLst/>
          </a:prstGeom>
        </p:spPr>
      </p:pic>
    </p:spTree>
    <p:extLst>
      <p:ext uri="{BB962C8B-B14F-4D97-AF65-F5344CB8AC3E}">
        <p14:creationId xmlns:p14="http://schemas.microsoft.com/office/powerpoint/2010/main" val="1494300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7951"/>
            <a:ext cx="716699" cy="707887"/>
          </a:xfrm>
          <a:prstGeom prst="rect">
            <a:avLst/>
          </a:prstGeom>
        </p:spPr>
      </p:pic>
    </p:spTree>
    <p:extLst>
      <p:ext uri="{BB962C8B-B14F-4D97-AF65-F5344CB8AC3E}">
        <p14:creationId xmlns:p14="http://schemas.microsoft.com/office/powerpoint/2010/main" val="1308118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BF87C44-1FBE-4DAA-A7F9-A76EA593482A}"/>
              </a:ext>
            </a:extLst>
          </p:cNvPr>
          <p:cNvSpPr>
            <a:spLocks noGrp="1"/>
          </p:cNvSpPr>
          <p:nvPr>
            <p:ph type="sldNum" sz="quarter" idx="4294967295"/>
          </p:nvPr>
        </p:nvSpPr>
        <p:spPr>
          <a:xfrm>
            <a:off x="11817351" y="6321426"/>
            <a:ext cx="373062" cy="365125"/>
          </a:xfrm>
        </p:spPr>
        <p:txBody>
          <a:bodyPr/>
          <a:lstStyle/>
          <a:p>
            <a:fld id="{96E69268-9C8B-4EBF-A9EE-DC5DC2D48DC3}" type="slidenum">
              <a:rPr lang="en-US" smtClean="0"/>
              <a:pPr/>
              <a:t>23</a:t>
            </a:fld>
            <a:endParaRPr lang="en-US" dirty="0"/>
          </a:p>
        </p:txBody>
      </p:sp>
      <p:pic>
        <p:nvPicPr>
          <p:cNvPr id="11" name="Picture Placeholder 10">
            <a:extLst>
              <a:ext uri="{FF2B5EF4-FFF2-40B4-BE49-F238E27FC236}">
                <a16:creationId xmlns="" xmlns:a16="http://schemas.microsoft.com/office/drawing/2014/main" id="{69A8831E-7EB2-484A-9D01-F802C8B71C9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802" b="7802"/>
          <a:stretch>
            <a:fillRect/>
          </a:stretch>
        </p:blipFill>
        <p:spPr/>
      </p:pic>
      <p:sp>
        <p:nvSpPr>
          <p:cNvPr id="54" name="Freeform 6">
            <a:extLst>
              <a:ext uri="{FF2B5EF4-FFF2-40B4-BE49-F238E27FC236}">
                <a16:creationId xmlns="" xmlns:a16="http://schemas.microsoft.com/office/drawing/2014/main" id="{7CEA75D0-6AAF-4DF6-A668-7EE782A30A1F}"/>
              </a:ext>
            </a:extLst>
          </p:cNvPr>
          <p:cNvSpPr>
            <a:spLocks/>
          </p:cNvSpPr>
          <p:nvPr/>
        </p:nvSpPr>
        <p:spPr bwMode="auto">
          <a:xfrm>
            <a:off x="541960" y="1527218"/>
            <a:ext cx="5661025" cy="5211763"/>
          </a:xfrm>
          <a:custGeom>
            <a:avLst/>
            <a:gdLst>
              <a:gd name="T0" fmla="*/ 62 w 1234"/>
              <a:gd name="T1" fmla="*/ 342 h 1136"/>
              <a:gd name="T2" fmla="*/ 312 w 1234"/>
              <a:gd name="T3" fmla="*/ 947 h 1136"/>
              <a:gd name="T4" fmla="*/ 1032 w 1234"/>
              <a:gd name="T5" fmla="*/ 886 h 1136"/>
              <a:gd name="T6" fmla="*/ 792 w 1234"/>
              <a:gd name="T7" fmla="*/ 195 h 1136"/>
              <a:gd name="T8" fmla="*/ 62 w 1234"/>
              <a:gd name="T9" fmla="*/ 342 h 1136"/>
            </a:gdLst>
            <a:ahLst/>
            <a:cxnLst>
              <a:cxn ang="0">
                <a:pos x="T0" y="T1"/>
              </a:cxn>
              <a:cxn ang="0">
                <a:pos x="T2" y="T3"/>
              </a:cxn>
              <a:cxn ang="0">
                <a:pos x="T4" y="T5"/>
              </a:cxn>
              <a:cxn ang="0">
                <a:pos x="T6" y="T7"/>
              </a:cxn>
              <a:cxn ang="0">
                <a:pos x="T8" y="T9"/>
              </a:cxn>
            </a:cxnLst>
            <a:rect l="0" t="0" r="r" b="b"/>
            <a:pathLst>
              <a:path w="1234" h="1136">
                <a:moveTo>
                  <a:pt x="62" y="342"/>
                </a:moveTo>
                <a:cubicBezTo>
                  <a:pt x="0" y="494"/>
                  <a:pt x="30" y="758"/>
                  <a:pt x="312" y="947"/>
                </a:cubicBezTo>
                <a:cubicBezTo>
                  <a:pt x="593" y="1136"/>
                  <a:pt x="913" y="1022"/>
                  <a:pt x="1032" y="886"/>
                </a:cubicBezTo>
                <a:cubicBezTo>
                  <a:pt x="1153" y="749"/>
                  <a:pt x="1234" y="390"/>
                  <a:pt x="792" y="195"/>
                </a:cubicBezTo>
                <a:cubicBezTo>
                  <a:pt x="350" y="0"/>
                  <a:pt x="132" y="170"/>
                  <a:pt x="62" y="342"/>
                </a:cubicBezTo>
                <a:close/>
              </a:path>
            </a:pathLst>
          </a:custGeom>
          <a:gradFill flip="none" rotWithShape="1">
            <a:gsLst>
              <a:gs pos="13000">
                <a:schemeClr val="accent4">
                  <a:alpha val="80000"/>
                </a:schemeClr>
              </a:gs>
              <a:gs pos="100000">
                <a:schemeClr val="accent3"/>
              </a:gs>
            </a:gsLst>
            <a:lin ang="13500000" scaled="1"/>
            <a:tileRect/>
          </a:gradFill>
          <a:ln w="555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5" name="Freeform 6">
            <a:extLst>
              <a:ext uri="{FF2B5EF4-FFF2-40B4-BE49-F238E27FC236}">
                <a16:creationId xmlns="" xmlns:a16="http://schemas.microsoft.com/office/drawing/2014/main" id="{8A72FFBC-FC4F-4574-BCE4-075EBD782D1B}"/>
              </a:ext>
            </a:extLst>
          </p:cNvPr>
          <p:cNvSpPr>
            <a:spLocks/>
          </p:cNvSpPr>
          <p:nvPr/>
        </p:nvSpPr>
        <p:spPr bwMode="auto">
          <a:xfrm flipH="1">
            <a:off x="5432758" y="756129"/>
            <a:ext cx="6571124" cy="2850617"/>
          </a:xfrm>
          <a:custGeom>
            <a:avLst/>
            <a:gdLst>
              <a:gd name="T0" fmla="*/ 62 w 1234"/>
              <a:gd name="T1" fmla="*/ 342 h 1136"/>
              <a:gd name="T2" fmla="*/ 312 w 1234"/>
              <a:gd name="T3" fmla="*/ 947 h 1136"/>
              <a:gd name="T4" fmla="*/ 1032 w 1234"/>
              <a:gd name="T5" fmla="*/ 886 h 1136"/>
              <a:gd name="T6" fmla="*/ 792 w 1234"/>
              <a:gd name="T7" fmla="*/ 195 h 1136"/>
              <a:gd name="T8" fmla="*/ 62 w 1234"/>
              <a:gd name="T9" fmla="*/ 342 h 1136"/>
            </a:gdLst>
            <a:ahLst/>
            <a:cxnLst>
              <a:cxn ang="0">
                <a:pos x="T0" y="T1"/>
              </a:cxn>
              <a:cxn ang="0">
                <a:pos x="T2" y="T3"/>
              </a:cxn>
              <a:cxn ang="0">
                <a:pos x="T4" y="T5"/>
              </a:cxn>
              <a:cxn ang="0">
                <a:pos x="T6" y="T7"/>
              </a:cxn>
              <a:cxn ang="0">
                <a:pos x="T8" y="T9"/>
              </a:cxn>
            </a:cxnLst>
            <a:rect l="0" t="0" r="r" b="b"/>
            <a:pathLst>
              <a:path w="1234" h="1136">
                <a:moveTo>
                  <a:pt x="62" y="342"/>
                </a:moveTo>
                <a:cubicBezTo>
                  <a:pt x="0" y="494"/>
                  <a:pt x="30" y="758"/>
                  <a:pt x="312" y="947"/>
                </a:cubicBezTo>
                <a:cubicBezTo>
                  <a:pt x="593" y="1136"/>
                  <a:pt x="913" y="1022"/>
                  <a:pt x="1032" y="886"/>
                </a:cubicBezTo>
                <a:cubicBezTo>
                  <a:pt x="1153" y="749"/>
                  <a:pt x="1234" y="390"/>
                  <a:pt x="792" y="195"/>
                </a:cubicBezTo>
                <a:cubicBezTo>
                  <a:pt x="350" y="0"/>
                  <a:pt x="132" y="170"/>
                  <a:pt x="62" y="342"/>
                </a:cubicBezTo>
                <a:close/>
              </a:path>
            </a:pathLst>
          </a:custGeom>
          <a:gradFill flip="none" rotWithShape="1">
            <a:gsLst>
              <a:gs pos="12000">
                <a:schemeClr val="accent2"/>
              </a:gs>
              <a:gs pos="100000">
                <a:schemeClr val="accent3">
                  <a:alpha val="81000"/>
                </a:schemeClr>
              </a:gs>
            </a:gsLst>
            <a:lin ang="13500000" scaled="1"/>
            <a:tileRect/>
          </a:gradFill>
          <a:ln w="555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 name="TextBox 12">
            <a:extLst>
              <a:ext uri="{FF2B5EF4-FFF2-40B4-BE49-F238E27FC236}">
                <a16:creationId xmlns="" xmlns:a16="http://schemas.microsoft.com/office/drawing/2014/main" id="{0F67A00B-35E2-4D67-8B7B-F211152C2584}"/>
              </a:ext>
            </a:extLst>
          </p:cNvPr>
          <p:cNvSpPr txBox="1"/>
          <p:nvPr/>
        </p:nvSpPr>
        <p:spPr>
          <a:xfrm>
            <a:off x="6590864" y="1607129"/>
            <a:ext cx="4878515" cy="738664"/>
          </a:xfrm>
          <a:prstGeom prst="rect">
            <a:avLst/>
          </a:prstGeom>
          <a:noFill/>
        </p:spPr>
        <p:txBody>
          <a:bodyPr wrap="none" lIns="0" tIns="0" rIns="0" bIns="0" rtlCol="0" anchor="ctr">
            <a:spAutoFit/>
          </a:bodyPr>
          <a:lstStyle/>
          <a:p>
            <a:pPr algn="ctr"/>
            <a:r>
              <a:rPr lang="en-IN" sz="4800" b="1" dirty="0">
                <a:solidFill>
                  <a:schemeClr val="bg1"/>
                </a:solidFill>
              </a:rPr>
              <a:t>ANUBHAV OBEROY</a:t>
            </a:r>
          </a:p>
        </p:txBody>
      </p:sp>
      <p:sp>
        <p:nvSpPr>
          <p:cNvPr id="56" name="Rectangle 55">
            <a:extLst>
              <a:ext uri="{FF2B5EF4-FFF2-40B4-BE49-F238E27FC236}">
                <a16:creationId xmlns="" xmlns:a16="http://schemas.microsoft.com/office/drawing/2014/main" id="{56D1A3A5-8C05-4459-89DF-E277F89F72B6}"/>
              </a:ext>
            </a:extLst>
          </p:cNvPr>
          <p:cNvSpPr/>
          <p:nvPr/>
        </p:nvSpPr>
        <p:spPr>
          <a:xfrm>
            <a:off x="1122651" y="3036376"/>
            <a:ext cx="5620705" cy="830997"/>
          </a:xfrm>
          <a:prstGeom prst="rect">
            <a:avLst/>
          </a:prstGeom>
        </p:spPr>
        <p:txBody>
          <a:bodyPr wrap="square" lIns="0" tIns="0" rIns="0" bIns="0" anchor="t">
            <a:spAutoFit/>
          </a:bodyPr>
          <a:lstStyle/>
          <a:p>
            <a:r>
              <a:rPr lang="en-IN" sz="5400" b="1" dirty="0">
                <a:solidFill>
                  <a:schemeClr val="bg1"/>
                </a:solidFill>
                <a:ea typeface="Open Sans" panose="020B0606030504020204" pitchFamily="34" charset="0"/>
                <a:cs typeface="Segoe UI Light" panose="020B0502040204020203" pitchFamily="34" charset="0"/>
              </a:rPr>
              <a:t>THANK YOU</a:t>
            </a:r>
          </a:p>
        </p:txBody>
      </p:sp>
      <p:sp>
        <p:nvSpPr>
          <p:cNvPr id="57" name="Rectangle 56">
            <a:extLst>
              <a:ext uri="{FF2B5EF4-FFF2-40B4-BE49-F238E27FC236}">
                <a16:creationId xmlns="" xmlns:a16="http://schemas.microsoft.com/office/drawing/2014/main" id="{0B5C7820-2097-40EE-8A3C-5CC9DEF512EB}"/>
              </a:ext>
            </a:extLst>
          </p:cNvPr>
          <p:cNvSpPr/>
          <p:nvPr/>
        </p:nvSpPr>
        <p:spPr>
          <a:xfrm>
            <a:off x="1740270" y="4113674"/>
            <a:ext cx="3612791" cy="830997"/>
          </a:xfrm>
          <a:prstGeom prst="rect">
            <a:avLst/>
          </a:prstGeom>
        </p:spPr>
        <p:txBody>
          <a:bodyPr wrap="square" lIns="0" tIns="0" rIns="0" bIns="0" anchor="t">
            <a:spAutoFit/>
          </a:bodyPr>
          <a:lstStyle/>
          <a:p>
            <a:r>
              <a:rPr lang="en-US" b="1" dirty="0">
                <a:solidFill>
                  <a:srgbClr val="002060"/>
                </a:solidFill>
              </a:rPr>
              <a:t>“You can never leave footprints that last if you are always walking on tiptoe.”</a:t>
            </a:r>
          </a:p>
        </p:txBody>
      </p:sp>
      <p:sp>
        <p:nvSpPr>
          <p:cNvPr id="2" name="TextBox 1">
            <a:extLst>
              <a:ext uri="{FF2B5EF4-FFF2-40B4-BE49-F238E27FC236}">
                <a16:creationId xmlns="" xmlns:a16="http://schemas.microsoft.com/office/drawing/2014/main" id="{811821F5-9F15-4420-A5A9-063F4D7930EB}"/>
              </a:ext>
            </a:extLst>
          </p:cNvPr>
          <p:cNvSpPr txBox="1"/>
          <p:nvPr/>
        </p:nvSpPr>
        <p:spPr>
          <a:xfrm>
            <a:off x="6810622" y="2181437"/>
            <a:ext cx="4668940" cy="738664"/>
          </a:xfrm>
          <a:prstGeom prst="rect">
            <a:avLst/>
          </a:prstGeom>
          <a:noFill/>
        </p:spPr>
        <p:txBody>
          <a:bodyPr wrap="square" rtlCol="0">
            <a:spAutoFit/>
          </a:bodyPr>
          <a:lstStyle/>
          <a:p>
            <a:r>
              <a:rPr lang="en-US" sz="2400" b="1" dirty="0">
                <a:solidFill>
                  <a:srgbClr val="002060"/>
                </a:solidFill>
              </a:rPr>
              <a:t>www.anubhavtrainings.com </a:t>
            </a:r>
          </a:p>
          <a:p>
            <a:endParaRPr lang="en-US" dirty="0"/>
          </a:p>
        </p:txBody>
      </p:sp>
      <p:pic>
        <p:nvPicPr>
          <p:cNvPr id="10" name="Picture 9">
            <a:extLst>
              <a:ext uri="{FF2B5EF4-FFF2-40B4-BE49-F238E27FC236}">
                <a16:creationId xmlns="" xmlns:a16="http://schemas.microsoft.com/office/drawing/2014/main" id="{76507F6D-CAA6-4D86-8B9B-572298053C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2267" y="71204"/>
            <a:ext cx="716699" cy="707887"/>
          </a:xfrm>
          <a:prstGeom prst="rect">
            <a:avLst/>
          </a:prstGeom>
        </p:spPr>
      </p:pic>
    </p:spTree>
    <p:extLst>
      <p:ext uri="{BB962C8B-B14F-4D97-AF65-F5344CB8AC3E}">
        <p14:creationId xmlns:p14="http://schemas.microsoft.com/office/powerpoint/2010/main" val="1964168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 xmlns:a16="http://schemas.microsoft.com/office/drawing/2014/main" id="{EAF14BF4-9A45-8B4E-AA65-A815CC72E5A3}"/>
              </a:ext>
            </a:extLst>
          </p:cNvPr>
          <p:cNvSpPr/>
          <p:nvPr/>
        </p:nvSpPr>
        <p:spPr>
          <a:xfrm flipH="1">
            <a:off x="3030278" y="2339163"/>
            <a:ext cx="9161718" cy="4518837"/>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 xmlns:a16="http://schemas.microsoft.com/office/drawing/2014/main" id="{5901FB9E-D5D8-0E42-9064-309ADD0ECF57}"/>
              </a:ext>
            </a:extLst>
          </p:cNvPr>
          <p:cNvSpPr>
            <a:spLocks noGrp="1"/>
          </p:cNvSpPr>
          <p:nvPr>
            <p:ph type="pic" sz="quarter" idx="14"/>
          </p:nvPr>
        </p:nvSpPr>
        <p:spPr>
          <a:xfrm>
            <a:off x="0" y="-1"/>
            <a:ext cx="12192000" cy="4877937"/>
          </a:xfrm>
        </p:spPr>
      </p:sp>
      <p:pic>
        <p:nvPicPr>
          <p:cNvPr id="4" name="Picture 3">
            <a:extLst>
              <a:ext uri="{FF2B5EF4-FFF2-40B4-BE49-F238E27FC236}">
                <a16:creationId xmlns=""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7" y="-1"/>
            <a:ext cx="12188826" cy="4877937"/>
          </a:xfrm>
          <a:prstGeom prst="rect">
            <a:avLst/>
          </a:prstGeom>
        </p:spPr>
      </p:pic>
      <p:sp>
        <p:nvSpPr>
          <p:cNvPr id="20" name="Rectangle 19">
            <a:extLst>
              <a:ext uri="{FF2B5EF4-FFF2-40B4-BE49-F238E27FC236}">
                <a16:creationId xmlns="" xmlns:a16="http://schemas.microsoft.com/office/drawing/2014/main" id="{7D8E97E7-E23C-4E4A-A0AF-1C43E32D5148}"/>
              </a:ext>
            </a:extLst>
          </p:cNvPr>
          <p:cNvSpPr/>
          <p:nvPr/>
        </p:nvSpPr>
        <p:spPr>
          <a:xfrm>
            <a:off x="3176" y="-10291"/>
            <a:ext cx="12187238" cy="4888227"/>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 xmlns:a16="http://schemas.microsoft.com/office/drawing/2014/main" id="{F6FFC3F4-1A5C-6446-9CE3-98CE002CFF5F}"/>
              </a:ext>
            </a:extLst>
          </p:cNvPr>
          <p:cNvSpPr/>
          <p:nvPr/>
        </p:nvSpPr>
        <p:spPr>
          <a:xfrm>
            <a:off x="350660" y="5992677"/>
            <a:ext cx="3636124" cy="646331"/>
          </a:xfrm>
          <a:prstGeom prst="rect">
            <a:avLst/>
          </a:prstGeom>
        </p:spPr>
        <p:txBody>
          <a:bodyPr wrap="square">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 xmlns:a16="http://schemas.microsoft.com/office/drawing/2014/main" id="{7A91E6F4-0EB3-3446-B962-79A0A253F3F7}"/>
              </a:ext>
            </a:extLst>
          </p:cNvPr>
          <p:cNvSpPr/>
          <p:nvPr/>
        </p:nvSpPr>
        <p:spPr>
          <a:xfrm>
            <a:off x="8180349" y="2925900"/>
            <a:ext cx="3230283"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 xmlns:a16="http://schemas.microsoft.com/office/drawing/2014/main" id="{89EED0AA-D6A0-854A-9888-8400B6D1FE48}"/>
              </a:ext>
            </a:extLst>
          </p:cNvPr>
          <p:cNvSpPr/>
          <p:nvPr/>
        </p:nvSpPr>
        <p:spPr>
          <a:xfrm>
            <a:off x="1221995" y="3113774"/>
            <a:ext cx="1801916"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 xmlns:a16="http://schemas.microsoft.com/office/drawing/2014/main" id="{DFBD6F02-53D0-BF4D-BF2A-4BD3E0AC1D30}"/>
              </a:ext>
            </a:extLst>
          </p:cNvPr>
          <p:cNvSpPr/>
          <p:nvPr/>
        </p:nvSpPr>
        <p:spPr>
          <a:xfrm>
            <a:off x="2825880" y="3113774"/>
            <a:ext cx="1801916"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 xmlns:a16="http://schemas.microsoft.com/office/drawing/2014/main" id="{B3EFFD71-D9A6-F843-8D97-4553654A0BAE}"/>
              </a:ext>
            </a:extLst>
          </p:cNvPr>
          <p:cNvSpPr/>
          <p:nvPr/>
        </p:nvSpPr>
        <p:spPr>
          <a:xfrm>
            <a:off x="4496601" y="3111414"/>
            <a:ext cx="1801916"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592" y="2279542"/>
            <a:ext cx="640226" cy="640226"/>
          </a:xfrm>
          <a:prstGeom prst="rect">
            <a:avLst/>
          </a:prstGeom>
        </p:spPr>
      </p:pic>
      <p:pic>
        <p:nvPicPr>
          <p:cNvPr id="11" name="Picture 10">
            <a:extLst>
              <a:ext uri="{FF2B5EF4-FFF2-40B4-BE49-F238E27FC236}">
                <a16:creationId xmlns=""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6417" y="2272463"/>
            <a:ext cx="672103" cy="672103"/>
          </a:xfrm>
          <a:prstGeom prst="rect">
            <a:avLst/>
          </a:prstGeom>
        </p:spPr>
      </p:pic>
      <p:sp>
        <p:nvSpPr>
          <p:cNvPr id="48" name="Rectangle 47"/>
          <p:cNvSpPr/>
          <p:nvPr/>
        </p:nvSpPr>
        <p:spPr>
          <a:xfrm>
            <a:off x="632685" y="691519"/>
            <a:ext cx="6572671" cy="101566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Most Desirable Resource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 xmlns:a16="http://schemas.microsoft.com/office/drawing/2014/main" id="{29B88429-5E3E-E649-B2EC-6D73DF20380B}"/>
              </a:ext>
            </a:extLst>
          </p:cNvPr>
          <p:cNvSpPr/>
          <p:nvPr/>
        </p:nvSpPr>
        <p:spPr>
          <a:xfrm>
            <a:off x="350660" y="4998907"/>
            <a:ext cx="3901573"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2741" y="2194371"/>
            <a:ext cx="852087" cy="852087"/>
          </a:xfrm>
          <a:prstGeom prst="rect">
            <a:avLst/>
          </a:prstGeom>
        </p:spPr>
      </p:pic>
      <p:grpSp>
        <p:nvGrpSpPr>
          <p:cNvPr id="8" name="Group 13">
            <a:extLst>
              <a:ext uri="{FF2B5EF4-FFF2-40B4-BE49-F238E27FC236}">
                <a16:creationId xmlns="" xmlns:a16="http://schemas.microsoft.com/office/drawing/2014/main" id="{C4CE162D-F9BF-9140-A233-D39001B36CFD}"/>
              </a:ext>
            </a:extLst>
          </p:cNvPr>
          <p:cNvGrpSpPr/>
          <p:nvPr/>
        </p:nvGrpSpPr>
        <p:grpSpPr>
          <a:xfrm>
            <a:off x="6519296" y="3369105"/>
            <a:ext cx="5612646" cy="3381741"/>
            <a:chOff x="4482563" y="4980191"/>
            <a:chExt cx="3128574" cy="1841396"/>
          </a:xfrm>
        </p:grpSpPr>
        <p:pic>
          <p:nvPicPr>
            <p:cNvPr id="19" name="Picture 18">
              <a:extLst>
                <a:ext uri="{FF2B5EF4-FFF2-40B4-BE49-F238E27FC236}">
                  <a16:creationId xmlns=""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 xmlns:a16="http://schemas.microsoft.com/office/drawing/2014/main" id="{34C82462-A6A9-9F40-B874-C2786492A285}"/>
              </a:ext>
            </a:extLst>
          </p:cNvPr>
          <p:cNvSpPr/>
          <p:nvPr/>
        </p:nvSpPr>
        <p:spPr>
          <a:xfrm>
            <a:off x="4493739" y="5575313"/>
            <a:ext cx="2196807" cy="5474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3" name="Rectangle 22">
            <a:hlinkClick r:id="rId9"/>
            <a:extLst>
              <a:ext uri="{FF2B5EF4-FFF2-40B4-BE49-F238E27FC236}">
                <a16:creationId xmlns="" xmlns:a16="http://schemas.microsoft.com/office/drawing/2014/main" id="{B7D41E04-1B35-BD4F-8B37-C6CC88C6B995}"/>
              </a:ext>
            </a:extLst>
          </p:cNvPr>
          <p:cNvSpPr/>
          <p:nvPr/>
        </p:nvSpPr>
        <p:spPr>
          <a:xfrm>
            <a:off x="4400880" y="5490869"/>
            <a:ext cx="2196807" cy="5474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 xmlns:a16="http://schemas.microsoft.com/office/drawing/2014/main" id="{6AA9D7C5-0368-6645-B73F-D51BF9C01567}"/>
              </a:ext>
            </a:extLst>
          </p:cNvPr>
          <p:cNvSpPr/>
          <p:nvPr/>
        </p:nvSpPr>
        <p:spPr>
          <a:xfrm>
            <a:off x="4804221" y="5590861"/>
            <a:ext cx="146706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23">
            <a:extLst>
              <a:ext uri="{FF2B5EF4-FFF2-40B4-BE49-F238E27FC236}">
                <a16:creationId xmlns="" xmlns:a16="http://schemas.microsoft.com/office/drawing/2014/main" id="{50EE5CC4-6884-48A9-8EE9-C0C15B8FD14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51916" y="501199"/>
            <a:ext cx="1956681" cy="1932623"/>
          </a:xfrm>
          <a:prstGeom prst="rect">
            <a:avLst/>
          </a:prstGeom>
        </p:spPr>
      </p:pic>
    </p:spTree>
    <p:extLst>
      <p:ext uri="{BB962C8B-B14F-4D97-AF65-F5344CB8AC3E}">
        <p14:creationId xmlns:p14="http://schemas.microsoft.com/office/powerpoint/2010/main" val="1937607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C8A4613-6F8A-40A2-B2DE-12F49D2C9098}"/>
              </a:ext>
            </a:extLst>
          </p:cNvPr>
          <p:cNvSpPr txBox="1"/>
          <p:nvPr/>
        </p:nvSpPr>
        <p:spPr>
          <a:xfrm>
            <a:off x="92365" y="180309"/>
            <a:ext cx="11462326" cy="646331"/>
          </a:xfrm>
          <a:prstGeom prst="rect">
            <a:avLst/>
          </a:prstGeom>
          <a:noFill/>
        </p:spPr>
        <p:txBody>
          <a:bodyPr wrap="square">
            <a:spAutoFit/>
          </a:bodyPr>
          <a:lstStyle/>
          <a:p>
            <a:r>
              <a:rPr lang="en-US" sz="3600" dirty="0">
                <a:latin typeface="Cooper Black" panose="0208090404030B020404" pitchFamily="18" charset="0"/>
              </a:rPr>
              <a:t>More from AnubhavTrainings.com</a:t>
            </a:r>
          </a:p>
        </p:txBody>
      </p:sp>
      <p:pic>
        <p:nvPicPr>
          <p:cNvPr id="6" name="Picture 5">
            <a:hlinkClick r:id="rId2"/>
            <a:extLst>
              <a:ext uri="{FF2B5EF4-FFF2-40B4-BE49-F238E27FC236}">
                <a16:creationId xmlns="" xmlns:a16="http://schemas.microsoft.com/office/drawing/2014/main" id="{3C11E744-8456-4A37-9BA0-092AF3415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878" y="826640"/>
            <a:ext cx="5727192" cy="3452752"/>
          </a:xfrm>
          <a:prstGeom prst="rect">
            <a:avLst/>
          </a:prstGeom>
          <a:scene3d>
            <a:camera prst="perspectiveLeft"/>
            <a:lightRig rig="threePt" dir="t"/>
          </a:scene3d>
        </p:spPr>
      </p:pic>
      <p:pic>
        <p:nvPicPr>
          <p:cNvPr id="8" name="Picture 7">
            <a:hlinkClick r:id="rId4"/>
            <a:extLst>
              <a:ext uri="{FF2B5EF4-FFF2-40B4-BE49-F238E27FC236}">
                <a16:creationId xmlns="" xmlns:a16="http://schemas.microsoft.com/office/drawing/2014/main" id="{D78BFE9E-91A1-40B2-B91E-34E16BAEAB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930" y="1061561"/>
            <a:ext cx="5956261" cy="3337560"/>
          </a:xfrm>
          <a:prstGeom prst="rect">
            <a:avLst/>
          </a:prstGeom>
          <a:scene3d>
            <a:camera prst="perspectiveLeft"/>
            <a:lightRig rig="threePt" dir="t"/>
          </a:scene3d>
        </p:spPr>
      </p:pic>
      <p:pic>
        <p:nvPicPr>
          <p:cNvPr id="10" name="Picture 9">
            <a:hlinkClick r:id="rId6"/>
            <a:extLst>
              <a:ext uri="{FF2B5EF4-FFF2-40B4-BE49-F238E27FC236}">
                <a16:creationId xmlns="" xmlns:a16="http://schemas.microsoft.com/office/drawing/2014/main" id="{4B4996AA-9A5C-4627-ABFF-5F312BFC76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9877" y="3132709"/>
            <a:ext cx="5727193" cy="3539652"/>
          </a:xfrm>
          <a:prstGeom prst="rect">
            <a:avLst/>
          </a:prstGeom>
          <a:scene3d>
            <a:camera prst="perspectiveLeft"/>
            <a:lightRig rig="threePt" dir="t"/>
          </a:scene3d>
        </p:spPr>
      </p:pic>
      <p:pic>
        <p:nvPicPr>
          <p:cNvPr id="11" name="Picture 10">
            <a:hlinkClick r:id="rId8"/>
            <a:extLst>
              <a:ext uri="{FF2B5EF4-FFF2-40B4-BE49-F238E27FC236}">
                <a16:creationId xmlns="" xmlns:a16="http://schemas.microsoft.com/office/drawing/2014/main" id="{82B165D0-C409-4669-9E36-D2FB63835D83}"/>
              </a:ext>
            </a:extLst>
          </p:cNvPr>
          <p:cNvPicPr>
            <a:picLocks noChangeAspect="1"/>
          </p:cNvPicPr>
          <p:nvPr/>
        </p:nvPicPr>
        <p:blipFill>
          <a:blip r:embed="rId9"/>
          <a:stretch>
            <a:fillRect/>
          </a:stretch>
        </p:blipFill>
        <p:spPr>
          <a:xfrm>
            <a:off x="192258" y="3340131"/>
            <a:ext cx="5998933" cy="3304731"/>
          </a:xfrm>
          <a:prstGeom prst="rect">
            <a:avLst/>
          </a:prstGeom>
          <a:scene3d>
            <a:camera prst="perspectiveLeft"/>
            <a:lightRig rig="threePt" dir="t"/>
          </a:scene3d>
        </p:spPr>
      </p:pic>
    </p:spTree>
    <p:extLst>
      <p:ext uri="{BB962C8B-B14F-4D97-AF65-F5344CB8AC3E}">
        <p14:creationId xmlns:p14="http://schemas.microsoft.com/office/powerpoint/2010/main" val="2647541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smtClean="0">
                <a:latin typeface="Cooper Black" panose="0208090404030B020404" pitchFamily="18" charset="0"/>
              </a:rPr>
              <a:t>Service Generation Technique </a:t>
            </a:r>
            <a:endParaRPr lang="en-IN" sz="3600" dirty="0">
              <a:latin typeface="Cooper Black" panose="0208090404030B020404" pitchFamily="18"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2" name="Rectangle 1"/>
          <p:cNvSpPr/>
          <p:nvPr/>
        </p:nvSpPr>
        <p:spPr>
          <a:xfrm>
            <a:off x="655321" y="1211388"/>
            <a:ext cx="10725357" cy="646331"/>
          </a:xfrm>
          <a:prstGeom prst="rect">
            <a:avLst/>
          </a:prstGeom>
        </p:spPr>
        <p:txBody>
          <a:bodyPr wrap="square">
            <a:spAutoFit/>
          </a:bodyPr>
          <a:lstStyle/>
          <a:p>
            <a:r>
              <a:rPr lang="en-US" dirty="0" smtClean="0">
                <a:latin typeface="SAPBook"/>
              </a:rPr>
              <a:t>In Service Generation Technique (Mapping Data Source) Create OData Service with Function Model’s or BAPI’S, Go to SEGW and Create Service</a:t>
            </a:r>
            <a:endParaRPr lang="en-US" dirty="0"/>
          </a:p>
        </p:txBody>
      </p:sp>
      <p:pic>
        <p:nvPicPr>
          <p:cNvPr id="3" name="Picture 2"/>
          <p:cNvPicPr>
            <a:picLocks noChangeAspect="1"/>
          </p:cNvPicPr>
          <p:nvPr/>
        </p:nvPicPr>
        <p:blipFill>
          <a:blip r:embed="rId5"/>
          <a:stretch>
            <a:fillRect/>
          </a:stretch>
        </p:blipFill>
        <p:spPr>
          <a:xfrm>
            <a:off x="655321" y="2152767"/>
            <a:ext cx="3590476" cy="1628571"/>
          </a:xfrm>
          <a:prstGeom prst="rect">
            <a:avLst/>
          </a:prstGeom>
        </p:spPr>
      </p:pic>
      <p:pic>
        <p:nvPicPr>
          <p:cNvPr id="4" name="Picture 3"/>
          <p:cNvPicPr>
            <a:picLocks noChangeAspect="1"/>
          </p:cNvPicPr>
          <p:nvPr/>
        </p:nvPicPr>
        <p:blipFill>
          <a:blip r:embed="rId6"/>
          <a:stretch>
            <a:fillRect/>
          </a:stretch>
        </p:blipFill>
        <p:spPr>
          <a:xfrm>
            <a:off x="6326755" y="2152594"/>
            <a:ext cx="4533333" cy="3019048"/>
          </a:xfrm>
          <a:prstGeom prst="rect">
            <a:avLst/>
          </a:prstGeom>
        </p:spPr>
      </p:pic>
      <p:sp>
        <p:nvSpPr>
          <p:cNvPr id="5" name="Chevron 4"/>
          <p:cNvSpPr/>
          <p:nvPr/>
        </p:nvSpPr>
        <p:spPr>
          <a:xfrm>
            <a:off x="4876800" y="2590800"/>
            <a:ext cx="571500" cy="578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706121" y="3878388"/>
            <a:ext cx="4970779" cy="369332"/>
          </a:xfrm>
          <a:prstGeom prst="rect">
            <a:avLst/>
          </a:prstGeom>
        </p:spPr>
        <p:txBody>
          <a:bodyPr wrap="square">
            <a:spAutoFit/>
          </a:bodyPr>
          <a:lstStyle/>
          <a:p>
            <a:r>
              <a:rPr lang="en-US" dirty="0" smtClean="0"/>
              <a:t>Step 1. In SEGW Tcode Click On Create Project. </a:t>
            </a:r>
            <a:endParaRPr lang="en-US" dirty="0"/>
          </a:p>
        </p:txBody>
      </p:sp>
      <p:sp>
        <p:nvSpPr>
          <p:cNvPr id="17" name="Rectangle 16"/>
          <p:cNvSpPr/>
          <p:nvPr/>
        </p:nvSpPr>
        <p:spPr>
          <a:xfrm>
            <a:off x="6294121" y="5237288"/>
            <a:ext cx="4970779" cy="369332"/>
          </a:xfrm>
          <a:prstGeom prst="rect">
            <a:avLst/>
          </a:prstGeom>
        </p:spPr>
        <p:txBody>
          <a:bodyPr wrap="square">
            <a:spAutoFit/>
          </a:bodyPr>
          <a:lstStyle/>
          <a:p>
            <a:r>
              <a:rPr lang="en-US" dirty="0" smtClean="0"/>
              <a:t>Step 2. Assign Project Name and Create OData</a:t>
            </a:r>
            <a:endParaRPr lang="en-US" dirty="0"/>
          </a:p>
        </p:txBody>
      </p:sp>
      <p:sp>
        <p:nvSpPr>
          <p:cNvPr id="18"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1893121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smtClean="0">
                <a:latin typeface="Cooper Black" panose="0208090404030B020404" pitchFamily="18" charset="0"/>
              </a:rPr>
              <a:t>Service Generation Technique </a:t>
            </a:r>
            <a:endParaRPr lang="en-IN" sz="3600" dirty="0">
              <a:latin typeface="Cooper Black" panose="0208090404030B020404" pitchFamily="18"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sp>
        <p:nvSpPr>
          <p:cNvPr id="2" name="Rectangle 1"/>
          <p:cNvSpPr/>
          <p:nvPr/>
        </p:nvSpPr>
        <p:spPr>
          <a:xfrm>
            <a:off x="718821" y="1160588"/>
            <a:ext cx="4970779" cy="646331"/>
          </a:xfrm>
          <a:prstGeom prst="rect">
            <a:avLst/>
          </a:prstGeom>
        </p:spPr>
        <p:txBody>
          <a:bodyPr wrap="square">
            <a:spAutoFit/>
          </a:bodyPr>
          <a:lstStyle/>
          <a:p>
            <a:r>
              <a:rPr lang="en-US" dirty="0" smtClean="0"/>
              <a:t>Step 3. Right Click On Data Model and Select DDIC Structure. </a:t>
            </a:r>
            <a:endParaRPr lang="en-US" dirty="0"/>
          </a:p>
        </p:txBody>
      </p:sp>
      <p:pic>
        <p:nvPicPr>
          <p:cNvPr id="6" name="Picture 5"/>
          <p:cNvPicPr>
            <a:picLocks noChangeAspect="1"/>
          </p:cNvPicPr>
          <p:nvPr/>
        </p:nvPicPr>
        <p:blipFill>
          <a:blip r:embed="rId5"/>
          <a:stretch>
            <a:fillRect/>
          </a:stretch>
        </p:blipFill>
        <p:spPr>
          <a:xfrm>
            <a:off x="604521" y="1910774"/>
            <a:ext cx="5427980" cy="3636908"/>
          </a:xfrm>
          <a:prstGeom prst="rect">
            <a:avLst/>
          </a:prstGeom>
        </p:spPr>
      </p:pic>
      <p:pic>
        <p:nvPicPr>
          <p:cNvPr id="7" name="Picture 6"/>
          <p:cNvPicPr>
            <a:picLocks noChangeAspect="1"/>
          </p:cNvPicPr>
          <p:nvPr/>
        </p:nvPicPr>
        <p:blipFill>
          <a:blip r:embed="rId6"/>
          <a:stretch>
            <a:fillRect/>
          </a:stretch>
        </p:blipFill>
        <p:spPr>
          <a:xfrm>
            <a:off x="6732560" y="1923474"/>
            <a:ext cx="5006466" cy="3636908"/>
          </a:xfrm>
          <a:prstGeom prst="rect">
            <a:avLst/>
          </a:prstGeom>
        </p:spPr>
      </p:pic>
      <p:sp>
        <p:nvSpPr>
          <p:cNvPr id="17" name="Chevron 16"/>
          <p:cNvSpPr/>
          <p:nvPr/>
        </p:nvSpPr>
        <p:spPr>
          <a:xfrm>
            <a:off x="6121400" y="3390900"/>
            <a:ext cx="571500" cy="578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6713221" y="1160588"/>
            <a:ext cx="4970779" cy="646331"/>
          </a:xfrm>
          <a:prstGeom prst="rect">
            <a:avLst/>
          </a:prstGeom>
        </p:spPr>
        <p:txBody>
          <a:bodyPr wrap="square">
            <a:spAutoFit/>
          </a:bodyPr>
          <a:lstStyle/>
          <a:p>
            <a:r>
              <a:rPr lang="en-US" dirty="0" smtClean="0"/>
              <a:t>Step 4. Give Name of Entity “Product” , Assign ABAP Structure “BAPI_EPM_PRODUCT_HEADER”. </a:t>
            </a:r>
            <a:endParaRPr lang="en-US" dirty="0"/>
          </a:p>
        </p:txBody>
      </p:sp>
      <p:sp>
        <p:nvSpPr>
          <p:cNvPr id="16"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3872896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Service Generation Technique </a:t>
            </a: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2" name="Picture 1"/>
          <p:cNvPicPr>
            <a:picLocks noChangeAspect="1"/>
          </p:cNvPicPr>
          <p:nvPr/>
        </p:nvPicPr>
        <p:blipFill>
          <a:blip r:embed="rId5"/>
          <a:stretch>
            <a:fillRect/>
          </a:stretch>
        </p:blipFill>
        <p:spPr>
          <a:xfrm>
            <a:off x="279400" y="2075878"/>
            <a:ext cx="5488768" cy="4110751"/>
          </a:xfrm>
          <a:prstGeom prst="rect">
            <a:avLst/>
          </a:prstGeom>
        </p:spPr>
      </p:pic>
      <p:pic>
        <p:nvPicPr>
          <p:cNvPr id="3" name="Picture 2"/>
          <p:cNvPicPr>
            <a:picLocks noChangeAspect="1"/>
          </p:cNvPicPr>
          <p:nvPr/>
        </p:nvPicPr>
        <p:blipFill>
          <a:blip r:embed="rId6"/>
          <a:stretch>
            <a:fillRect/>
          </a:stretch>
        </p:blipFill>
        <p:spPr>
          <a:xfrm>
            <a:off x="6374687" y="2077799"/>
            <a:ext cx="5481389" cy="4065835"/>
          </a:xfrm>
          <a:prstGeom prst="rect">
            <a:avLst/>
          </a:prstGeom>
        </p:spPr>
      </p:pic>
      <p:sp>
        <p:nvSpPr>
          <p:cNvPr id="16" name="Rectangle 15"/>
          <p:cNvSpPr/>
          <p:nvPr/>
        </p:nvSpPr>
        <p:spPr>
          <a:xfrm>
            <a:off x="680721" y="1389188"/>
            <a:ext cx="4970779" cy="646331"/>
          </a:xfrm>
          <a:prstGeom prst="rect">
            <a:avLst/>
          </a:prstGeom>
        </p:spPr>
        <p:txBody>
          <a:bodyPr wrap="square">
            <a:spAutoFit/>
          </a:bodyPr>
          <a:lstStyle/>
          <a:p>
            <a:r>
              <a:rPr lang="en-US" dirty="0" smtClean="0"/>
              <a:t>Step 5. Select Fields properties for Entity Type and Click on Next. </a:t>
            </a:r>
            <a:endParaRPr lang="en-US" dirty="0"/>
          </a:p>
        </p:txBody>
      </p:sp>
      <p:sp>
        <p:nvSpPr>
          <p:cNvPr id="17" name="Rectangle 16"/>
          <p:cNvSpPr/>
          <p:nvPr/>
        </p:nvSpPr>
        <p:spPr>
          <a:xfrm>
            <a:off x="6637021" y="1427288"/>
            <a:ext cx="4970779" cy="369332"/>
          </a:xfrm>
          <a:prstGeom prst="rect">
            <a:avLst/>
          </a:prstGeom>
        </p:spPr>
        <p:txBody>
          <a:bodyPr wrap="square">
            <a:spAutoFit/>
          </a:bodyPr>
          <a:lstStyle/>
          <a:p>
            <a:r>
              <a:rPr lang="en-US" dirty="0" smtClean="0"/>
              <a:t>Step 6. Select Primary Key and Click On Finish.</a:t>
            </a:r>
            <a:endParaRPr lang="en-US" dirty="0"/>
          </a:p>
        </p:txBody>
      </p:sp>
      <p:sp>
        <p:nvSpPr>
          <p:cNvPr id="18" name="Chevron 17"/>
          <p:cNvSpPr/>
          <p:nvPr/>
        </p:nvSpPr>
        <p:spPr>
          <a:xfrm>
            <a:off x="5778500" y="3975100"/>
            <a:ext cx="571500" cy="57862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1514179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Service Generation Technique </a:t>
            </a: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2" name="Picture 1"/>
          <p:cNvPicPr>
            <a:picLocks noChangeAspect="1"/>
          </p:cNvPicPr>
          <p:nvPr/>
        </p:nvPicPr>
        <p:blipFill rotWithShape="1">
          <a:blip r:embed="rId5"/>
          <a:srcRect b="12824"/>
          <a:stretch/>
        </p:blipFill>
        <p:spPr>
          <a:xfrm>
            <a:off x="702708" y="1064883"/>
            <a:ext cx="9947623" cy="2825340"/>
          </a:xfrm>
          <a:prstGeom prst="rect">
            <a:avLst/>
          </a:prstGeom>
        </p:spPr>
      </p:pic>
      <p:pic>
        <p:nvPicPr>
          <p:cNvPr id="3" name="Picture 2"/>
          <p:cNvPicPr>
            <a:picLocks noChangeAspect="1"/>
          </p:cNvPicPr>
          <p:nvPr/>
        </p:nvPicPr>
        <p:blipFill>
          <a:blip r:embed="rId6"/>
          <a:stretch>
            <a:fillRect/>
          </a:stretch>
        </p:blipFill>
        <p:spPr>
          <a:xfrm>
            <a:off x="744221" y="3999540"/>
            <a:ext cx="3744284" cy="2769560"/>
          </a:xfrm>
          <a:prstGeom prst="rect">
            <a:avLst/>
          </a:prstGeom>
        </p:spPr>
      </p:pic>
      <p:sp>
        <p:nvSpPr>
          <p:cNvPr id="17" name="Rectangle 16"/>
          <p:cNvSpPr/>
          <p:nvPr/>
        </p:nvSpPr>
        <p:spPr>
          <a:xfrm>
            <a:off x="4541521" y="4030788"/>
            <a:ext cx="4970779" cy="369332"/>
          </a:xfrm>
          <a:prstGeom prst="rect">
            <a:avLst/>
          </a:prstGeom>
        </p:spPr>
        <p:txBody>
          <a:bodyPr wrap="square">
            <a:spAutoFit/>
          </a:bodyPr>
          <a:lstStyle/>
          <a:p>
            <a:r>
              <a:rPr lang="en-US" dirty="0" smtClean="0"/>
              <a:t>Step 7. Generate the Service. </a:t>
            </a:r>
            <a:endParaRPr lang="en-US" dirty="0"/>
          </a:p>
        </p:txBody>
      </p:sp>
      <p:sp>
        <p:nvSpPr>
          <p:cNvPr id="18"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3368237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latin typeface="Cooper Black" panose="0208090404030B020404" pitchFamily="18" charset="0"/>
              </a:rPr>
              <a:t>Service Generation Technique </a:t>
            </a: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2" name="Picture 1"/>
          <p:cNvPicPr>
            <a:picLocks noChangeAspect="1"/>
          </p:cNvPicPr>
          <p:nvPr/>
        </p:nvPicPr>
        <p:blipFill>
          <a:blip r:embed="rId5"/>
          <a:stretch>
            <a:fillRect/>
          </a:stretch>
        </p:blipFill>
        <p:spPr>
          <a:xfrm>
            <a:off x="868703" y="1063849"/>
            <a:ext cx="7586979" cy="2641835"/>
          </a:xfrm>
          <a:prstGeom prst="rect">
            <a:avLst/>
          </a:prstGeom>
        </p:spPr>
      </p:pic>
      <p:pic>
        <p:nvPicPr>
          <p:cNvPr id="3" name="Picture 2"/>
          <p:cNvPicPr>
            <a:picLocks noChangeAspect="1"/>
          </p:cNvPicPr>
          <p:nvPr/>
        </p:nvPicPr>
        <p:blipFill>
          <a:blip r:embed="rId6"/>
          <a:stretch>
            <a:fillRect/>
          </a:stretch>
        </p:blipFill>
        <p:spPr>
          <a:xfrm>
            <a:off x="830603" y="3770331"/>
            <a:ext cx="4428464" cy="3049569"/>
          </a:xfrm>
          <a:prstGeom prst="rect">
            <a:avLst/>
          </a:prstGeom>
        </p:spPr>
      </p:pic>
      <p:sp>
        <p:nvSpPr>
          <p:cNvPr id="16" name="Rectangle 15"/>
          <p:cNvSpPr/>
          <p:nvPr/>
        </p:nvSpPr>
        <p:spPr>
          <a:xfrm>
            <a:off x="5303521" y="3802188"/>
            <a:ext cx="4970779" cy="646331"/>
          </a:xfrm>
          <a:prstGeom prst="rect">
            <a:avLst/>
          </a:prstGeom>
        </p:spPr>
        <p:txBody>
          <a:bodyPr wrap="square">
            <a:spAutoFit/>
          </a:bodyPr>
          <a:lstStyle/>
          <a:p>
            <a:r>
              <a:rPr lang="en-US" dirty="0" smtClean="0"/>
              <a:t>Step 8. Go to Service Maintenance Click on Register and Our OData Service is Successfully Registered . </a:t>
            </a:r>
            <a:endParaRPr lang="en-US" dirty="0"/>
          </a:p>
        </p:txBody>
      </p:sp>
      <p:sp>
        <p:nvSpPr>
          <p:cNvPr id="17"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3268675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sp>
        <p:nvSpPr>
          <p:cNvPr id="10" name="TextBox 9">
            <a:extLst>
              <a:ext uri="{FF2B5EF4-FFF2-40B4-BE49-F238E27FC236}">
                <a16:creationId xmlns="" xmlns:a16="http://schemas.microsoft.com/office/drawing/2014/main" id="{CC39E87A-2CAF-CD41-98DC-4526D06794F9}"/>
              </a:ext>
            </a:extLst>
          </p:cNvPr>
          <p:cNvSpPr txBox="1"/>
          <p:nvPr/>
        </p:nvSpPr>
        <p:spPr>
          <a:xfrm>
            <a:off x="486808" y="3059668"/>
            <a:ext cx="5294060" cy="738664"/>
          </a:xfrm>
          <a:prstGeom prst="rect">
            <a:avLst/>
          </a:prstGeom>
          <a:noFill/>
          <a:ln>
            <a:noFill/>
          </a:ln>
        </p:spPr>
        <p:txBody>
          <a:bodyPr wrap="square" rtlCol="0">
            <a:spAutoFit/>
          </a:bodyPr>
          <a:lstStyle/>
          <a:p>
            <a:pPr lvl="0" defTabSz="914217"/>
            <a:r>
              <a:rPr lang="en-US" sz="4200" b="1" dirty="0">
                <a:solidFill>
                  <a:srgbClr val="FFFFFF"/>
                </a:solidFill>
                <a:latin typeface="Arial" panose="020B0604020202020204" pitchFamily="34" charset="0"/>
                <a:ea typeface="Cambria" panose="02040503050406030204" pitchFamily="18" charset="0"/>
                <a:cs typeface="Arial" panose="020B0604020202020204" pitchFamily="34" charset="0"/>
              </a:rPr>
              <a:t>Introduction</a:t>
            </a:r>
          </a:p>
        </p:txBody>
      </p:sp>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smtClean="0">
                <a:latin typeface="Cooper Black" panose="0208090404030B020404" pitchFamily="18" charset="0"/>
              </a:rPr>
              <a:t>Building Get EntitySet Method </a:t>
            </a:r>
            <a:endParaRPr lang="en-IN" sz="3600" dirty="0">
              <a:latin typeface="Cooper Black" panose="0208090404030B020404" pitchFamily="18" charset="0"/>
            </a:endParaRP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2" name="Picture 1"/>
          <p:cNvPicPr>
            <a:picLocks noChangeAspect="1"/>
          </p:cNvPicPr>
          <p:nvPr/>
        </p:nvPicPr>
        <p:blipFill>
          <a:blip r:embed="rId5"/>
          <a:stretch>
            <a:fillRect/>
          </a:stretch>
        </p:blipFill>
        <p:spPr>
          <a:xfrm>
            <a:off x="720416" y="1058988"/>
            <a:ext cx="3979877" cy="2235117"/>
          </a:xfrm>
          <a:prstGeom prst="rect">
            <a:avLst/>
          </a:prstGeom>
        </p:spPr>
      </p:pic>
      <p:pic>
        <p:nvPicPr>
          <p:cNvPr id="4" name="Picture 3"/>
          <p:cNvPicPr>
            <a:picLocks noChangeAspect="1"/>
          </p:cNvPicPr>
          <p:nvPr/>
        </p:nvPicPr>
        <p:blipFill>
          <a:blip r:embed="rId6"/>
          <a:stretch>
            <a:fillRect/>
          </a:stretch>
        </p:blipFill>
        <p:spPr>
          <a:xfrm>
            <a:off x="2578409" y="3471044"/>
            <a:ext cx="6756092" cy="3146933"/>
          </a:xfrm>
          <a:prstGeom prst="rect">
            <a:avLst/>
          </a:prstGeom>
        </p:spPr>
      </p:pic>
      <p:pic>
        <p:nvPicPr>
          <p:cNvPr id="5" name="Picture 4"/>
          <p:cNvPicPr>
            <a:picLocks noChangeAspect="1"/>
          </p:cNvPicPr>
          <p:nvPr/>
        </p:nvPicPr>
        <p:blipFill>
          <a:blip r:embed="rId7"/>
          <a:stretch>
            <a:fillRect/>
          </a:stretch>
        </p:blipFill>
        <p:spPr>
          <a:xfrm>
            <a:off x="6680199" y="994023"/>
            <a:ext cx="3598381" cy="2295951"/>
          </a:xfrm>
          <a:prstGeom prst="rect">
            <a:avLst/>
          </a:prstGeom>
        </p:spPr>
      </p:pic>
      <p:sp>
        <p:nvSpPr>
          <p:cNvPr id="6" name="Chevron 5"/>
          <p:cNvSpPr/>
          <p:nvPr/>
        </p:nvSpPr>
        <p:spPr>
          <a:xfrm>
            <a:off x="5359400" y="1739900"/>
            <a:ext cx="546100" cy="5715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a:off x="1854200" y="4584700"/>
            <a:ext cx="546100" cy="5715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518944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 xmlns:a16="http://schemas.microsoft.com/office/drawing/2014/main" id="{8D153262-0D22-EE4B-8422-E83531E442C3}"/>
              </a:ext>
            </a:extLst>
          </p:cNvPr>
          <p:cNvSpPr/>
          <p:nvPr/>
        </p:nvSpPr>
        <p:spPr>
          <a:xfrm flipH="1">
            <a:off x="1588" y="627903"/>
            <a:ext cx="560419" cy="270354"/>
          </a:xfrm>
          <a:custGeom>
            <a:avLst/>
            <a:gdLst>
              <a:gd name="connsiteX0" fmla="*/ 0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0 w 14981402"/>
              <a:gd name="connsiteY4" fmla="*/ 0 h 3987559"/>
              <a:gd name="connsiteX0" fmla="*/ 1261242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61242 w 14981402"/>
              <a:gd name="connsiteY4" fmla="*/ 0 h 3987559"/>
              <a:gd name="connsiteX0" fmla="*/ 1229711 w 14981402"/>
              <a:gd name="connsiteY0" fmla="*/ 0 h 3987559"/>
              <a:gd name="connsiteX1" fmla="*/ 14981402 w 14981402"/>
              <a:gd name="connsiteY1" fmla="*/ 0 h 3987559"/>
              <a:gd name="connsiteX2" fmla="*/ 14981402 w 14981402"/>
              <a:gd name="connsiteY2" fmla="*/ 3987559 h 3987559"/>
              <a:gd name="connsiteX3" fmla="*/ 0 w 14981402"/>
              <a:gd name="connsiteY3" fmla="*/ 3987559 h 3987559"/>
              <a:gd name="connsiteX4" fmla="*/ 1229711 w 14981402"/>
              <a:gd name="connsiteY4" fmla="*/ 0 h 3987559"/>
              <a:gd name="connsiteX0" fmla="*/ 2516033 w 16267724"/>
              <a:gd name="connsiteY0" fmla="*/ 0 h 3987559"/>
              <a:gd name="connsiteX1" fmla="*/ 16267724 w 16267724"/>
              <a:gd name="connsiteY1" fmla="*/ 0 h 3987559"/>
              <a:gd name="connsiteX2" fmla="*/ 16267724 w 16267724"/>
              <a:gd name="connsiteY2" fmla="*/ 3987559 h 3987559"/>
              <a:gd name="connsiteX3" fmla="*/ 0 w 16267724"/>
              <a:gd name="connsiteY3" fmla="*/ 3987559 h 3987559"/>
              <a:gd name="connsiteX4" fmla="*/ 2516033 w 16267724"/>
              <a:gd name="connsiteY4" fmla="*/ 0 h 3987559"/>
              <a:gd name="connsiteX0" fmla="*/ -1 w 13751690"/>
              <a:gd name="connsiteY0" fmla="*/ 0 h 3987559"/>
              <a:gd name="connsiteX1" fmla="*/ 13751690 w 13751690"/>
              <a:gd name="connsiteY1" fmla="*/ 0 h 3987559"/>
              <a:gd name="connsiteX2" fmla="*/ 13751690 w 13751690"/>
              <a:gd name="connsiteY2" fmla="*/ 3987559 h 3987559"/>
              <a:gd name="connsiteX3" fmla="*/ 354838 w 13751690"/>
              <a:gd name="connsiteY3" fmla="*/ 3226202 h 3987559"/>
              <a:gd name="connsiteX4" fmla="*/ -1 w 13751690"/>
              <a:gd name="connsiteY4" fmla="*/ 0 h 3987559"/>
              <a:gd name="connsiteX0" fmla="*/ 2409708 w 16161399"/>
              <a:gd name="connsiteY0" fmla="*/ 0 h 3987559"/>
              <a:gd name="connsiteX1" fmla="*/ 16161399 w 16161399"/>
              <a:gd name="connsiteY1" fmla="*/ 0 h 3987559"/>
              <a:gd name="connsiteX2" fmla="*/ 16161399 w 16161399"/>
              <a:gd name="connsiteY2" fmla="*/ 3987559 h 3987559"/>
              <a:gd name="connsiteX3" fmla="*/ 0 w 16161399"/>
              <a:gd name="connsiteY3" fmla="*/ 3960361 h 3987559"/>
              <a:gd name="connsiteX4" fmla="*/ 2409708 w 16161399"/>
              <a:gd name="connsiteY4" fmla="*/ 0 h 398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1399" h="3987559">
                <a:moveTo>
                  <a:pt x="2409708" y="0"/>
                </a:moveTo>
                <a:lnTo>
                  <a:pt x="16161399" y="0"/>
                </a:lnTo>
                <a:lnTo>
                  <a:pt x="16161399" y="3987559"/>
                </a:lnTo>
                <a:lnTo>
                  <a:pt x="0" y="3960361"/>
                </a:lnTo>
                <a:lnTo>
                  <a:pt x="2409708" y="0"/>
                </a:lnTo>
                <a:close/>
              </a:path>
            </a:pathLst>
          </a:custGeom>
          <a:solidFill>
            <a:srgbClr val="19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60088" y="419996"/>
            <a:ext cx="892498" cy="791393"/>
          </a:xfrm>
          <a:prstGeom prst="rect">
            <a:avLst/>
          </a:prstGeom>
        </p:spPr>
      </p:pic>
      <p:pic>
        <p:nvPicPr>
          <p:cNvPr id="11" name="Picture 10">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5" name="Title 1">
            <a:extLst>
              <a:ext uri="{FF2B5EF4-FFF2-40B4-BE49-F238E27FC236}">
                <a16:creationId xmlns="" xmlns:a16="http://schemas.microsoft.com/office/drawing/2014/main" id="{13EBA3E6-25D4-4BA0-BF9B-28343460C110}"/>
              </a:ext>
            </a:extLst>
          </p:cNvPr>
          <p:cNvSpPr txBox="1">
            <a:spLocks/>
          </p:cNvSpPr>
          <p:nvPr/>
        </p:nvSpPr>
        <p:spPr>
          <a:xfrm>
            <a:off x="655321" y="495335"/>
            <a:ext cx="10515600" cy="6407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smtClean="0">
                <a:latin typeface="Cooper Black" panose="0208090404030B020404" pitchFamily="18" charset="0"/>
              </a:rPr>
              <a:t>Building Get Entity Method (Single Record ) </a:t>
            </a:r>
            <a:endParaRPr lang="en-IN" sz="3600" dirty="0">
              <a:latin typeface="Cooper Black" panose="0208090404030B020404" pitchFamily="18" charset="0"/>
            </a:endParaRPr>
          </a:p>
        </p:txBody>
      </p:sp>
      <p:sp>
        <p:nvSpPr>
          <p:cNvPr id="19" name="TextBox 18">
            <a:extLst>
              <a:ext uri="{FF2B5EF4-FFF2-40B4-BE49-F238E27FC236}">
                <a16:creationId xmlns="" xmlns:a16="http://schemas.microsoft.com/office/drawing/2014/main" id="{0170E0F5-2AC9-46A0-8FB7-F6F2FAE52514}"/>
              </a:ext>
            </a:extLst>
          </p:cNvPr>
          <p:cNvSpPr txBox="1"/>
          <p:nvPr/>
        </p:nvSpPr>
        <p:spPr>
          <a:xfrm>
            <a:off x="2185457" y="5831704"/>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Hardware Innovation </a:t>
            </a:r>
            <a:endParaRPr lang="en-US"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 xmlns:a16="http://schemas.microsoft.com/office/drawing/2014/main" id="{414875D0-394E-4AF2-A3E5-0E3479FCA849}"/>
              </a:ext>
            </a:extLst>
          </p:cNvPr>
          <p:cNvSpPr txBox="1"/>
          <p:nvPr/>
        </p:nvSpPr>
        <p:spPr>
          <a:xfrm>
            <a:off x="1127220" y="5863464"/>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02</a:t>
            </a:r>
            <a:endParaRPr lang="aa-ET" sz="3600" dirty="0">
              <a:solidFill>
                <a:schemeClr val="bg1"/>
              </a:solidFill>
            </a:endParaRPr>
          </a:p>
        </p:txBody>
      </p:sp>
      <p:sp>
        <p:nvSpPr>
          <p:cNvPr id="22" name="TextBox 21">
            <a:extLst>
              <a:ext uri="{FF2B5EF4-FFF2-40B4-BE49-F238E27FC236}">
                <a16:creationId xmlns="" xmlns:a16="http://schemas.microsoft.com/office/drawing/2014/main" id="{85D86FD3-2AA8-4AC3-8DC8-6F086208D51C}"/>
              </a:ext>
            </a:extLst>
          </p:cNvPr>
          <p:cNvSpPr txBox="1"/>
          <p:nvPr/>
        </p:nvSpPr>
        <p:spPr>
          <a:xfrm>
            <a:off x="2185457" y="4472351"/>
            <a:ext cx="4953472" cy="684452"/>
          </a:xfrm>
          <a:prstGeom prst="rect">
            <a:avLst/>
          </a:prstGeom>
          <a:noFill/>
        </p:spPr>
        <p:txBody>
          <a:bodyPr wrap="square" rtlCol="0" anchor="ctr">
            <a:noAutofit/>
          </a:bodyPr>
          <a:lstStyle/>
          <a:p>
            <a:r>
              <a:rPr lang="es-US" dirty="0">
                <a:solidFill>
                  <a:schemeClr val="bg1"/>
                </a:solidFill>
                <a:latin typeface="Segoe UI" panose="020B0502040204020203" pitchFamily="34" charset="0"/>
                <a:cs typeface="Segoe UI" panose="020B0502040204020203" pitchFamily="34" charset="0"/>
              </a:rPr>
              <a:t>Software Innovation</a:t>
            </a:r>
            <a:endParaRPr lang="en-US" dirty="0">
              <a:solidFill>
                <a:schemeClr val="bg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 xmlns:a16="http://schemas.microsoft.com/office/drawing/2014/main" id="{B7179A51-5460-4ADA-9A06-1ABE87F06D1D}"/>
              </a:ext>
            </a:extLst>
          </p:cNvPr>
          <p:cNvSpPr txBox="1"/>
          <p:nvPr/>
        </p:nvSpPr>
        <p:spPr>
          <a:xfrm>
            <a:off x="1127220" y="4504111"/>
            <a:ext cx="770798" cy="646331"/>
          </a:xfrm>
          <a:prstGeom prst="rect">
            <a:avLst/>
          </a:prstGeom>
          <a:noFill/>
        </p:spPr>
        <p:txBody>
          <a:bodyPr wrap="square">
            <a:spAutoFit/>
          </a:bodyPr>
          <a:lstStyle/>
          <a:p>
            <a:pPr algn="ctr"/>
            <a:r>
              <a:rPr lang="en-US" sz="3600" dirty="0">
                <a:solidFill>
                  <a:schemeClr val="bg1"/>
                </a:solidFill>
                <a:latin typeface="Segoe UI" panose="020B0502040204020203" pitchFamily="34" charset="0"/>
                <a:cs typeface="Segoe UI" panose="020B0502040204020203" pitchFamily="34" charset="0"/>
              </a:rPr>
              <a:t>01</a:t>
            </a:r>
            <a:endParaRPr lang="aa-ET" sz="3600" dirty="0">
              <a:solidFill>
                <a:schemeClr val="bg1"/>
              </a:solidFill>
            </a:endParaRPr>
          </a:p>
        </p:txBody>
      </p:sp>
      <p:pic>
        <p:nvPicPr>
          <p:cNvPr id="2" name="Picture 1"/>
          <p:cNvPicPr>
            <a:picLocks noChangeAspect="1"/>
          </p:cNvPicPr>
          <p:nvPr/>
        </p:nvPicPr>
        <p:blipFill>
          <a:blip r:embed="rId5"/>
          <a:stretch>
            <a:fillRect/>
          </a:stretch>
        </p:blipFill>
        <p:spPr>
          <a:xfrm>
            <a:off x="871319" y="1083507"/>
            <a:ext cx="3864750" cy="2213485"/>
          </a:xfrm>
          <a:prstGeom prst="rect">
            <a:avLst/>
          </a:prstGeom>
        </p:spPr>
      </p:pic>
      <p:pic>
        <p:nvPicPr>
          <p:cNvPr id="3" name="Picture 2"/>
          <p:cNvPicPr>
            <a:picLocks noChangeAspect="1"/>
          </p:cNvPicPr>
          <p:nvPr/>
        </p:nvPicPr>
        <p:blipFill rotWithShape="1">
          <a:blip r:embed="rId6"/>
          <a:srcRect b="33414"/>
          <a:stretch/>
        </p:blipFill>
        <p:spPr>
          <a:xfrm>
            <a:off x="762000" y="3823912"/>
            <a:ext cx="8178800" cy="2602520"/>
          </a:xfrm>
          <a:prstGeom prst="rect">
            <a:avLst/>
          </a:prstGeom>
        </p:spPr>
      </p:pic>
      <p:sp>
        <p:nvSpPr>
          <p:cNvPr id="4" name="Chevron 3"/>
          <p:cNvSpPr/>
          <p:nvPr/>
        </p:nvSpPr>
        <p:spPr>
          <a:xfrm rot="5400000">
            <a:off x="2391176" y="3252990"/>
            <a:ext cx="361503" cy="58473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4952067" y="2479106"/>
            <a:ext cx="6096000" cy="369332"/>
          </a:xfrm>
          <a:prstGeom prst="rect">
            <a:avLst/>
          </a:prstGeom>
        </p:spPr>
        <p:txBody>
          <a:bodyPr>
            <a:spAutoFit/>
          </a:bodyPr>
          <a:lstStyle/>
          <a:p>
            <a:r>
              <a:rPr lang="en-US" dirty="0" smtClean="0"/>
              <a:t>“BAPI_EPM_PRODUCT_GET_DETAILS” Use for Single Entity.</a:t>
            </a:r>
            <a:endParaRPr lang="en-US" dirty="0"/>
          </a:p>
        </p:txBody>
      </p:sp>
      <p:sp>
        <p:nvSpPr>
          <p:cNvPr id="16" name="Footer Placeholder 45">
            <a:extLst>
              <a:ext uri="{FF2B5EF4-FFF2-40B4-BE49-F238E27FC236}">
                <a16:creationId xmlns="" xmlns:a16="http://schemas.microsoft.com/office/drawing/2014/main" id="{90E33047-DFF5-4690-8905-31E4C115EFDC}"/>
              </a:ext>
            </a:extLst>
          </p:cNvPr>
          <p:cNvSpPr txBox="1">
            <a:spLocks/>
          </p:cNvSpPr>
          <p:nvPr/>
        </p:nvSpPr>
        <p:spPr>
          <a:xfrm>
            <a:off x="9169400" y="6548582"/>
            <a:ext cx="3009272" cy="30941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t>Trainer: Anubhav </a:t>
            </a:r>
            <a:r>
              <a:rPr lang="en-US" sz="1200" b="1" dirty="0" smtClean="0"/>
              <a:t>Oberoy &amp; Shubham Singh</a:t>
            </a:r>
            <a:endParaRPr lang="en-US" sz="1200" b="1" dirty="0"/>
          </a:p>
        </p:txBody>
      </p:sp>
    </p:spTree>
    <p:extLst>
      <p:ext uri="{BB962C8B-B14F-4D97-AF65-F5344CB8AC3E}">
        <p14:creationId xmlns:p14="http://schemas.microsoft.com/office/powerpoint/2010/main" val="116407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7428</TotalTime>
  <Words>1014</Words>
  <Application>Microsoft Office PowerPoint</Application>
  <PresentationFormat>Widescreen</PresentationFormat>
  <Paragraphs>235</Paragraphs>
  <Slides>25</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Cambria</vt:lpstr>
      <vt:lpstr>Cooper Black</vt:lpstr>
      <vt:lpstr>Open Sans</vt:lpstr>
      <vt:lpstr>SAPBook</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659</cp:revision>
  <dcterms:created xsi:type="dcterms:W3CDTF">2016-07-10T03:33:26Z</dcterms:created>
  <dcterms:modified xsi:type="dcterms:W3CDTF">2021-10-27T11:44:04Z</dcterms:modified>
</cp:coreProperties>
</file>