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4122" r:id="rId3"/>
    <p:sldId id="277" r:id="rId4"/>
    <p:sldId id="4729" r:id="rId5"/>
    <p:sldId id="4730" r:id="rId6"/>
    <p:sldId id="4755" r:id="rId7"/>
    <p:sldId id="4756" r:id="rId8"/>
    <p:sldId id="4757" r:id="rId9"/>
    <p:sldId id="4752" r:id="rId10"/>
    <p:sldId id="4758" r:id="rId11"/>
    <p:sldId id="4759" r:id="rId12"/>
    <p:sldId id="4760" r:id="rId13"/>
    <p:sldId id="4761" r:id="rId14"/>
    <p:sldId id="4762" r:id="rId15"/>
    <p:sldId id="4769" r:id="rId16"/>
    <p:sldId id="4753" r:id="rId17"/>
    <p:sldId id="4754" r:id="rId18"/>
    <p:sldId id="282" r:id="rId19"/>
    <p:sldId id="280" r:id="rId20"/>
    <p:sldId id="4711"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soyuztechnologies/BTP_Architect_Training/blob/master/Day%204/01db.zi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CAPM is a framework of (a framework is a collection of libraries, classes, function, attributes, events)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Languages – Java and Node JS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Libraries – Node modules like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-dk etc.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And Tools – VS Code or BAS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file. We will create a </a:t>
            </a:r>
            <a:r>
              <a:rPr kumimoji="0" lang="en-US" sz="2000" b="1" i="0" u="none" strike="noStrike" kern="0" cap="none" spc="0" normalizeH="0" baseline="0" noProof="0" dirty="0">
                <a:ln>
                  <a:noFill/>
                </a:ln>
                <a:solidFill>
                  <a:schemeClr val="bg1"/>
                </a:solidFill>
                <a:effectLst/>
                <a:uLnTx/>
                <a:uFillTx/>
              </a:rPr>
              <a:t>.</a:t>
            </a:r>
            <a:r>
              <a:rPr kumimoji="0" lang="en-US" sz="2000" b="1" i="0" u="none" strike="noStrike" kern="0" cap="none" spc="0" normalizeH="0" baseline="0" noProof="0" dirty="0" err="1">
                <a:ln>
                  <a:noFill/>
                </a:ln>
                <a:solidFill>
                  <a:schemeClr val="bg1"/>
                </a:solidFill>
                <a:effectLst/>
                <a:uLnTx/>
                <a:uFillTx/>
              </a:rPr>
              <a:t>cds</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schemeClr val="bg1"/>
                </a:solidFill>
                <a:effectLst/>
                <a:uLnTx/>
                <a:uFillTx/>
              </a:rPr>
              <a:t>@sap/cds)</a:t>
            </a:r>
            <a:r>
              <a:rPr kumimoji="0" lang="en-US" sz="2000" b="0" i="0" u="none" strike="noStrike" kern="0" cap="none" spc="0" normalizeH="0" baseline="0" noProof="0" dirty="0">
                <a:ln>
                  <a:noFill/>
                </a:ln>
                <a:solidFill>
                  <a:schemeClr val="bg1"/>
                </a:solidFill>
                <a:effectLst/>
                <a:uLnTx/>
                <a:uFillTx/>
              </a:rPr>
              <a:t> Once the compilation is successful a </a:t>
            </a:r>
            <a:r>
              <a:rPr kumimoji="0" lang="en-US" sz="2000" b="1" i="0" u="none" strike="noStrike" kern="0" cap="none" spc="0" normalizeH="0" baseline="0" noProof="0" dirty="0">
                <a:ln>
                  <a:noFill/>
                </a:ln>
                <a:solidFill>
                  <a:schemeClr val="bg1"/>
                </a:solidFill>
                <a:effectLst/>
                <a:uLnTx/>
                <a:uFillTx/>
              </a:rPr>
              <a:t>runtime</a:t>
            </a:r>
            <a:r>
              <a:rPr kumimoji="0" lang="en-US" sz="2000" b="0" i="0" u="none" strike="noStrike" kern="0" cap="none" spc="0" normalizeH="0" baseline="0" noProof="0" dirty="0">
                <a:ln>
                  <a:noFill/>
                </a:ln>
                <a:solidFill>
                  <a:schemeClr val="bg1"/>
                </a:solidFill>
                <a:effectLst/>
                <a:uLnTx/>
                <a:uFillTx/>
              </a:rPr>
              <a:t> object gets created.</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CREATE TABLE tab COLUMNS c1 integer, c2 varchar, KEY c1;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CREATE TABLE tab(c1 integer, c2 varchar(30), primary key (c1));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---2mn </a:t>
            </a:r>
            <a:r>
              <a:rPr kumimoji="0" lang="en-US" sz="1600" b="0" i="0" u="none" strike="noStrike" kern="0" cap="none" spc="0" normalizeH="0" baseline="0" noProof="0" dirty="0" err="1">
                <a:ln>
                  <a:noFill/>
                </a:ln>
                <a:solidFill>
                  <a:schemeClr val="bg1"/>
                </a:solidFill>
                <a:effectLst/>
                <a:uLnTx/>
                <a:uFillTx/>
              </a:rPr>
              <a:t>sql</a:t>
            </a:r>
            <a:r>
              <a:rPr kumimoji="0" lang="en-US" sz="1600" b="0" i="0" u="none" strike="noStrike" kern="0" cap="none" spc="0" normalizeH="0" baseline="0" noProof="0" dirty="0">
                <a:ln>
                  <a:noFill/>
                </a:ln>
                <a:solidFill>
                  <a:schemeClr val="bg1"/>
                </a:solidFill>
                <a:effectLst/>
                <a:uLnTx/>
                <a:uFillTx/>
              </a:rPr>
              <a:t> statements again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chemeClr val="bg1"/>
                </a:solidFill>
                <a:effectLst/>
                <a:uLnTx/>
                <a:uFillTx/>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entity tab{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c1 number,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c2 string(20)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Design time artefact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rPr>
              <a:t>.</a:t>
            </a:r>
            <a:r>
              <a:rPr kumimoji="0" lang="en-US" sz="1800" b="1" i="0" u="none" strike="noStrike" kern="0" cap="none" spc="0" normalizeH="0" baseline="0" noProof="0" dirty="0" err="1">
                <a:ln>
                  <a:noFill/>
                </a:ln>
                <a:solidFill>
                  <a:schemeClr val="bg1"/>
                </a:solidFill>
                <a:effectLst/>
                <a:uLnTx/>
                <a:uFillTx/>
              </a:rPr>
              <a:t>cds</a:t>
            </a:r>
            <a:endParaRPr kumimoji="0" lang="en-US" sz="1800" b="1" i="0" u="none" strike="noStrike" kern="0" cap="none" spc="0" normalizeH="0" baseline="0" noProof="0" dirty="0">
              <a:ln>
                <a:noFill/>
              </a:ln>
              <a:solidFill>
                <a:schemeClr val="bg1"/>
              </a:solidFill>
              <a:effectLst/>
              <a:uLnTx/>
              <a:uFillTx/>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CAPM Framework</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Segoe UI"/>
                <a:ea typeface="+mn-ea"/>
                <a:cs typeface="+mn-cs"/>
              </a:rPr>
              <a:t>@sap/cds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schemeClr val="bg1"/>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chemeClr val="bg1"/>
                </a:solidFill>
                <a:effectLst/>
                <a:uLnTx/>
                <a:uFillTx/>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chemeClr val="bg1"/>
                </a:solidFill>
                <a:effectLst/>
                <a:uLnTx/>
                <a:uFillTx/>
              </a:rPr>
              <a:t>We need to install sap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CLI which will be used by developers to quickly generate the cap project skeleton. This module needs to be installed globally in our system if we are using VS Code, in case we use BAS, this module is pre-installed.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npm</a:t>
            </a:r>
            <a:r>
              <a:rPr kumimoji="0" lang="en-US" sz="2000" b="1" i="0" u="none" strike="noStrike" kern="0" cap="none" spc="0" normalizeH="0" baseline="0" noProof="0" dirty="0">
                <a:ln>
                  <a:noFill/>
                </a:ln>
                <a:solidFill>
                  <a:schemeClr val="bg1"/>
                </a:solidFill>
                <a:effectLst/>
                <a:uLnTx/>
                <a:uFillTx/>
              </a:rPr>
              <a:t> install -g @sap/cds-dk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      node version &gt;= 14</a:t>
            </a:r>
          </a:p>
          <a:p>
            <a:pPr marL="457200" marR="0" lvl="0" indent="-457200" defTabSz="91440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chemeClr val="bg1"/>
                </a:solidFill>
                <a:effectLst/>
                <a:uLnTx/>
                <a:uFillTx/>
              </a:rPr>
              <a:t>Check if the CAP is installed in my system </a:t>
            </a:r>
            <a:r>
              <a:rPr kumimoji="0" lang="en-US" sz="2000" b="0" i="0" u="none" strike="noStrike" kern="0" cap="none" spc="0" normalizeH="0" baseline="0" noProof="0" dirty="0">
                <a:ln>
                  <a:noFill/>
                </a:ln>
                <a:solidFill>
                  <a:schemeClr val="bg1"/>
                </a:solidFill>
                <a:effectLst/>
                <a:uLnTx/>
                <a:uFillTx/>
                <a:sym typeface="Wingdings" panose="05000000000000000000" pitchFamily="2" charset="2"/>
              </a:rPr>
              <a:t> </a:t>
            </a:r>
            <a:r>
              <a:rPr kumimoji="0" lang="en-US" sz="2000" b="1" i="0" u="none" strike="noStrike" kern="0" cap="none" spc="0" normalizeH="0" baseline="0" noProof="0" dirty="0" err="1">
                <a:ln>
                  <a:noFill/>
                </a:ln>
                <a:solidFill>
                  <a:schemeClr val="bg1"/>
                </a:solidFill>
                <a:effectLst/>
                <a:uLnTx/>
                <a:uFillTx/>
                <a:sym typeface="Wingdings" panose="05000000000000000000" pitchFamily="2" charset="2"/>
              </a:rPr>
              <a:t>cds</a:t>
            </a:r>
            <a:r>
              <a:rPr kumimoji="0" lang="en-US" sz="2000" b="1" i="0" u="none" strike="noStrike" kern="0" cap="none" spc="0" normalizeH="0" baseline="0" noProof="0" dirty="0">
                <a:ln>
                  <a:noFill/>
                </a:ln>
                <a:solidFill>
                  <a:schemeClr val="bg1"/>
                </a:solidFill>
                <a:effectLst/>
                <a:uLnTx/>
                <a:uFillTx/>
                <a:sym typeface="Wingdings" panose="05000000000000000000" pitchFamily="2" charset="2"/>
              </a:rPr>
              <a:t> –v &amp; </a:t>
            </a:r>
            <a:r>
              <a:rPr kumimoji="0" lang="en-US" sz="2000" b="1" i="0" u="none" strike="noStrike" kern="0" cap="none" spc="0" normalizeH="0" baseline="0" noProof="0" dirty="0" err="1">
                <a:ln>
                  <a:noFill/>
                </a:ln>
                <a:solidFill>
                  <a:schemeClr val="bg1"/>
                </a:solidFill>
                <a:effectLst/>
                <a:uLnTx/>
                <a:uFillTx/>
                <a:sym typeface="Wingdings" panose="05000000000000000000" pitchFamily="2" charset="2"/>
              </a:rPr>
              <a:t>cds</a:t>
            </a:r>
            <a:r>
              <a:rPr kumimoji="0" lang="en-US" sz="2000" b="1" i="0" u="none" strike="noStrike" kern="0" cap="none" spc="0" normalizeH="0" baseline="0" noProof="0" dirty="0">
                <a:ln>
                  <a:noFill/>
                </a:ln>
                <a:solidFill>
                  <a:schemeClr val="bg1"/>
                </a:solidFill>
                <a:effectLst/>
                <a:uLnTx/>
                <a:uFillTx/>
                <a:sym typeface="Wingdings" panose="05000000000000000000" pitchFamily="2" charset="2"/>
              </a:rPr>
              <a:t> --help</a:t>
            </a:r>
          </a:p>
          <a:p>
            <a:pPr marL="457200" marR="0" lvl="0" indent="-457200" defTabSz="91440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chemeClr val="bg1"/>
                </a:solidFill>
                <a:effectLst/>
                <a:uLnTx/>
                <a:uFillTx/>
              </a:rPr>
              <a:t>Create a folder in our computer, and run </a:t>
            </a:r>
            <a:r>
              <a:rPr kumimoji="0" lang="en-US" sz="2000" b="1" i="0" u="none" strike="noStrike" kern="0" cap="none" spc="0" normalizeH="0" baseline="0" noProof="0" dirty="0" err="1">
                <a:ln>
                  <a:noFill/>
                </a:ln>
                <a:solidFill>
                  <a:schemeClr val="bg1"/>
                </a:solidFill>
                <a:effectLst/>
                <a:uLnTx/>
                <a:uFillTx/>
              </a:rPr>
              <a:t>cds</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init</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command. This will create a project skeleton automatically which includes </a:t>
            </a:r>
            <a:r>
              <a:rPr kumimoji="0" lang="en-US" sz="2000" b="1" i="0" u="none" strike="noStrike" kern="0" cap="none" spc="0" normalizeH="0" baseline="0" noProof="0" dirty="0" err="1">
                <a:ln>
                  <a:noFill/>
                </a:ln>
                <a:solidFill>
                  <a:schemeClr val="bg1"/>
                </a:solidFill>
                <a:effectLst/>
                <a:uLnTx/>
                <a:uFillTx/>
              </a:rPr>
              <a:t>db</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srv</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ui</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folders.</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chemeClr val="bg1"/>
                </a:solidFill>
                <a:effectLst/>
                <a:uLnTx/>
                <a:uFillTx/>
              </a:rPr>
              <a:t>If you want to quickly manage multiple node versions in your computer you can use </a:t>
            </a:r>
            <a:r>
              <a:rPr kumimoji="0" lang="en-IN" sz="2000" b="0" i="0" u="none" strike="noStrike" kern="0" cap="none" spc="0" normalizeH="0" baseline="0" noProof="0" dirty="0" err="1">
                <a:ln>
                  <a:noFill/>
                </a:ln>
                <a:solidFill>
                  <a:schemeClr val="bg1"/>
                </a:solidFill>
                <a:effectLst/>
                <a:uLnTx/>
                <a:uFillTx/>
              </a:rPr>
              <a:t>nvm</a:t>
            </a:r>
            <a:r>
              <a:rPr kumimoji="0" lang="en-IN" sz="2000" b="0" i="0" u="none" strike="noStrike" kern="0" cap="none" spc="0" normalizeH="0" baseline="0" noProof="0" dirty="0">
                <a:ln>
                  <a:noFill/>
                </a:ln>
                <a:solidFill>
                  <a:schemeClr val="bg1"/>
                </a:solidFill>
                <a:effectLst/>
                <a:uLnTx/>
                <a:uFillTx/>
              </a:rPr>
              <a:t> tool - </a:t>
            </a:r>
            <a:r>
              <a:rPr kumimoji="0" lang="en-IN" sz="2000" b="0" i="0" u="none" strike="noStrike" kern="0" cap="none" spc="0" normalizeH="0" baseline="0" noProof="0" dirty="0">
                <a:ln>
                  <a:noFill/>
                </a:ln>
                <a:solidFill>
                  <a:schemeClr val="bg1"/>
                </a:solidFill>
                <a:effectLst/>
                <a:uLnTx/>
                <a:uFillTx/>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chemeClr val="bg1"/>
                </a:solidFill>
                <a:effectLst/>
                <a:uLnTx/>
                <a:uFillTx/>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schemeClr val="bg1"/>
                </a:solidFill>
                <a:effectLst/>
                <a:uLnTx/>
                <a:uFillTx/>
              </a:rPr>
              <a:t>cds</a:t>
            </a:r>
            <a:r>
              <a:rPr kumimoji="0" lang="en-IN" sz="2000" b="1" i="0" u="none" strike="noStrike" kern="0" cap="none" spc="0" normalizeH="0" baseline="0" noProof="0" dirty="0">
                <a:ln>
                  <a:noFill/>
                </a:ln>
                <a:solidFill>
                  <a:schemeClr val="bg1"/>
                </a:solidFill>
                <a:effectLst/>
                <a:uLnTx/>
                <a:uFillTx/>
              </a:rPr>
              <a:t> watch </a:t>
            </a:r>
            <a:r>
              <a:rPr kumimoji="0" lang="en-IN" sz="2000" b="0" i="0" u="none" strike="noStrike" kern="0" cap="none" spc="0" normalizeH="0" baseline="0" noProof="0" dirty="0">
                <a:ln>
                  <a:noFill/>
                </a:ln>
                <a:solidFill>
                  <a:schemeClr val="bg1"/>
                </a:solidFill>
                <a:effectLst/>
                <a:uLnTx/>
                <a:uFillTx/>
              </a:rPr>
              <a:t>command instead of </a:t>
            </a:r>
            <a:r>
              <a:rPr kumimoji="0" lang="en-IN" sz="2000" b="1" i="0" u="none" strike="noStrike" kern="0" cap="none" spc="0" normalizeH="0" baseline="0" noProof="0" dirty="0" err="1">
                <a:ln>
                  <a:noFill/>
                </a:ln>
                <a:solidFill>
                  <a:schemeClr val="bg1"/>
                </a:solidFill>
                <a:effectLst/>
                <a:uLnTx/>
                <a:uFillTx/>
              </a:rPr>
              <a:t>cds</a:t>
            </a:r>
            <a:r>
              <a:rPr kumimoji="0" lang="en-IN" sz="2000" b="1" i="0" u="none" strike="noStrike" kern="0" cap="none" spc="0" normalizeH="0" baseline="0" noProof="0" dirty="0">
                <a:ln>
                  <a:noFill/>
                </a:ln>
                <a:solidFill>
                  <a:schemeClr val="bg1"/>
                </a:solidFill>
                <a:effectLst/>
                <a:uLnTx/>
                <a:uFillTx/>
              </a:rPr>
              <a:t> run</a:t>
            </a:r>
            <a:endParaRPr kumimoji="0" lang="en-IN" sz="20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Business partner</a:t>
            </a:r>
          </a:p>
          <a:p>
            <a:pPr algn="ctr"/>
            <a:r>
              <a:rPr lang="en-US" dirty="0">
                <a:solidFill>
                  <a:schemeClr val="bg1"/>
                </a:solidFill>
              </a:rPr>
              <a:t>(</a:t>
            </a:r>
            <a:r>
              <a:rPr lang="en-US" sz="1800" dirty="0">
                <a:solidFill>
                  <a:schemeClr val="bg1"/>
                </a:solidFill>
              </a:rPr>
              <a:t>Customers, Suppliers)</a:t>
            </a:r>
            <a:endParaRPr lang="en-US" dirty="0">
              <a:solidFill>
                <a:schemeClr val="bg1"/>
              </a:solidFill>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Product Text</a:t>
            </a:r>
          </a:p>
          <a:p>
            <a:pPr algn="ctr"/>
            <a:r>
              <a:rPr lang="en-US" dirty="0">
                <a:solidFill>
                  <a:schemeClr val="bg1"/>
                </a:solidFill>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r>
              <a:rPr lang="en-US" dirty="0">
                <a:solidFill>
                  <a:schemeClr val="bg1"/>
                </a:solidFill>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r>
              <a:rPr lang="en-US" dirty="0">
                <a:solidFill>
                  <a:schemeClr val="bg1"/>
                </a:solidFill>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r>
              <a:rPr lang="en-US" dirty="0">
                <a:solidFill>
                  <a:schemeClr val="bg1"/>
                </a:solidFill>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r>
              <a:rPr lang="en-US" dirty="0">
                <a:solidFill>
                  <a:schemeClr val="bg1"/>
                </a:solidFill>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r>
              <a:rPr lang="en-US" dirty="0">
                <a:solidFill>
                  <a:schemeClr val="bg1"/>
                </a:solidFill>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hlinkClick r:id="rId2"/>
              </a:rPr>
              <a:t>https://github.com/soyuztechnologies/BTP_Architect_Training/blob/master/Day%204/01db.zip</a:t>
            </a:r>
            <a:r>
              <a:rPr lang="en-US" dirty="0"/>
              <a:t> </a:t>
            </a: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JS and Node JS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First Node based Microservice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Micro Service Architecture</a:t>
            </a:r>
          </a:p>
        </p:txBody>
      </p:sp>
      <p:sp>
        <p:nvSpPr>
          <p:cNvPr id="3" name="TextBox 2">
            <a:extLst>
              <a:ext uri="{FF2B5EF4-FFF2-40B4-BE49-F238E27FC236}">
                <a16:creationId xmlns:a16="http://schemas.microsoft.com/office/drawing/2014/main" id="{6B46F0C4-CAEF-2FAE-6F66-A0938CABF11C}"/>
              </a:ext>
            </a:extLst>
          </p:cNvPr>
          <p:cNvSpPr txBox="1"/>
          <p:nvPr/>
        </p:nvSpPr>
        <p:spPr>
          <a:xfrm>
            <a:off x="189756" y="1148458"/>
            <a:ext cx="7280328" cy="3200876"/>
          </a:xfrm>
          <a:prstGeom prst="rect">
            <a:avLst/>
          </a:prstGeom>
          <a:noFill/>
        </p:spPr>
        <p:txBody>
          <a:bodyPr wrap="square" rtlCol="0">
            <a:spAutoFit/>
          </a:bodyPr>
          <a:lstStyle/>
          <a:p>
            <a:pPr defTabSz="914400">
              <a:spcBef>
                <a:spcPts val="300"/>
              </a:spcBef>
              <a:spcAft>
                <a:spcPts val="300"/>
              </a:spcAft>
            </a:pPr>
            <a:r>
              <a:rPr lang="en-US" sz="1800" dirty="0">
                <a:solidFill>
                  <a:schemeClr val="bg1"/>
                </a:solidFill>
                <a:latin typeface="Arial" panose="020B0604020202020204" pitchFamily="34" charset="0"/>
              </a:rPr>
              <a:t>Characteristics of the traditional model</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SAP systems are one large logical system with a single (SQL) DB</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Transactional consistency for all data is guaranteed</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Big, infrequent releases with high risk</a:t>
            </a:r>
          </a:p>
          <a:p>
            <a:pPr defTabSz="914400">
              <a:spcBef>
                <a:spcPts val="300"/>
              </a:spcBef>
              <a:spcAft>
                <a:spcPts val="300"/>
              </a:spcAft>
            </a:pPr>
            <a:r>
              <a:rPr lang="en-US" sz="1800" dirty="0">
                <a:solidFill>
                  <a:schemeClr val="bg1"/>
                </a:solidFill>
                <a:latin typeface="Arial" panose="020B0604020202020204" pitchFamily="34" charset="0"/>
              </a:rPr>
              <a:t>Hard to apply cloud requirements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Monolith must be built, tested, deployed, and scaled as a whole</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Vertical scaling* is limited, cost is non-linear</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Systems often poorly utilized (dev-test, non-peak-times)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High availability setup requires almost double the infrastructure</a:t>
            </a:r>
            <a:endParaRPr lang="en-US" dirty="0">
              <a:solidFill>
                <a:schemeClr val="bg1"/>
              </a:solidFill>
              <a:latin typeface="Arial"/>
            </a:endParaRPr>
          </a:p>
        </p:txBody>
      </p:sp>
      <p:pic>
        <p:nvPicPr>
          <p:cNvPr id="4" name="Picture 3">
            <a:extLst>
              <a:ext uri="{FF2B5EF4-FFF2-40B4-BE49-F238E27FC236}">
                <a16:creationId xmlns:a16="http://schemas.microsoft.com/office/drawing/2014/main" id="{41C72253-0E4B-D1B3-5E5D-58873937ED3D}"/>
              </a:ext>
            </a:extLst>
          </p:cNvPr>
          <p:cNvPicPr>
            <a:picLocks noChangeAspect="1"/>
          </p:cNvPicPr>
          <p:nvPr/>
        </p:nvPicPr>
        <p:blipFill>
          <a:blip r:embed="rId2"/>
          <a:stretch>
            <a:fillRect/>
          </a:stretch>
        </p:blipFill>
        <p:spPr>
          <a:xfrm>
            <a:off x="8865308" y="1453313"/>
            <a:ext cx="2293819" cy="2758679"/>
          </a:xfrm>
          <a:prstGeom prst="rect">
            <a:avLst/>
          </a:prstGeom>
        </p:spPr>
      </p:pic>
      <p:sp>
        <p:nvSpPr>
          <p:cNvPr id="5" name="TextBox 4">
            <a:extLst>
              <a:ext uri="{FF2B5EF4-FFF2-40B4-BE49-F238E27FC236}">
                <a16:creationId xmlns:a16="http://schemas.microsoft.com/office/drawing/2014/main" id="{31E330A4-D61C-27E3-CBEC-3967F0681B93}"/>
              </a:ext>
            </a:extLst>
          </p:cNvPr>
          <p:cNvSpPr txBox="1"/>
          <p:nvPr/>
        </p:nvSpPr>
        <p:spPr>
          <a:xfrm>
            <a:off x="0" y="4712868"/>
            <a:ext cx="12192000" cy="1200329"/>
          </a:xfrm>
          <a:prstGeom prst="rect">
            <a:avLst/>
          </a:prstGeom>
          <a:solidFill>
            <a:srgbClr val="5B9BD5"/>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FFFFFF"/>
                </a:solidFill>
                <a:effectLst/>
                <a:uLnTx/>
                <a:uFillTx/>
                <a:latin typeface="Arial-ItalicMT"/>
              </a:rPr>
              <a:t>“Microservice architecture is an approach to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developing a single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application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as a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suite of small services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each running in its own process 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communicating with lightweight mechanisms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often an HTTP REST API. These services are built around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business capabilities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independently deployable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by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fully automated deployment </a:t>
            </a:r>
            <a:r>
              <a:rPr kumimoji="0" lang="en-US" sz="1800" b="0" i="1" u="none" strike="noStrike" kern="0" cap="none" spc="0" normalizeH="0" baseline="0" noProof="0" dirty="0">
                <a:ln>
                  <a:noFill/>
                </a:ln>
                <a:solidFill>
                  <a:srgbClr val="FFFFFF"/>
                </a:solidFill>
                <a:effectLst/>
                <a:uLnTx/>
                <a:uFillTx/>
                <a:latin typeface="Arial-ItalicMT"/>
              </a:rPr>
              <a:t>machinery.” </a:t>
            </a:r>
            <a:endParaRPr kumimoji="0" lang="en-US" sz="1800" b="0" i="0" u="none" strike="noStrike" kern="0" cap="none" spc="0" normalizeH="0" baseline="0" noProof="0" dirty="0">
              <a:ln>
                <a:noFill/>
              </a:ln>
              <a:solidFill>
                <a:srgbClr val="FFFFFF"/>
              </a:solidFill>
              <a:effectLst/>
              <a:uLnTx/>
              <a:uFillTx/>
              <a:latin typeface="Arial"/>
            </a:endParaRPr>
          </a:p>
        </p:txBody>
      </p:sp>
    </p:spTree>
    <p:extLst>
      <p:ext uri="{BB962C8B-B14F-4D97-AF65-F5344CB8AC3E}">
        <p14:creationId xmlns:p14="http://schemas.microsoft.com/office/powerpoint/2010/main" val="59099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Advantage of Microservices</a:t>
            </a:r>
          </a:p>
        </p:txBody>
      </p:sp>
      <p:sp>
        <p:nvSpPr>
          <p:cNvPr id="3" name="TextBox 2">
            <a:extLst>
              <a:ext uri="{FF2B5EF4-FFF2-40B4-BE49-F238E27FC236}">
                <a16:creationId xmlns:a16="http://schemas.microsoft.com/office/drawing/2014/main" id="{6662F91A-002F-E92F-75AE-69250A955D1B}"/>
              </a:ext>
            </a:extLst>
          </p:cNvPr>
          <p:cNvSpPr txBox="1"/>
          <p:nvPr/>
        </p:nvSpPr>
        <p:spPr>
          <a:xfrm>
            <a:off x="655321" y="1199418"/>
            <a:ext cx="11696243" cy="1200329"/>
          </a:xfrm>
          <a:prstGeom prst="rect">
            <a:avLst/>
          </a:prstGeom>
          <a:noFill/>
        </p:spPr>
        <p:txBody>
          <a:bodyPr wrap="square" rtlCol="0">
            <a:spAutoFit/>
          </a:bodyPr>
          <a:lstStyle/>
          <a:p>
            <a:pPr defTabSz="914400"/>
            <a:r>
              <a:rPr lang="en-US" sz="1800" dirty="0">
                <a:solidFill>
                  <a:schemeClr val="bg1"/>
                </a:solidFill>
                <a:latin typeface="Arial" panose="020B0604020202020204" pitchFamily="34" charset="0"/>
              </a:rPr>
              <a:t>Each microservice runs in a </a:t>
            </a:r>
            <a:r>
              <a:rPr lang="en-US" sz="1800" b="1" dirty="0">
                <a:solidFill>
                  <a:schemeClr val="bg1"/>
                </a:solidFill>
                <a:latin typeface="Arial" panose="020B0604020202020204" pitchFamily="34" charset="0"/>
              </a:rPr>
              <a:t>separate process / container</a:t>
            </a:r>
            <a:r>
              <a:rPr lang="en-US" sz="1800" dirty="0">
                <a:solidFill>
                  <a:schemeClr val="bg1"/>
                </a:solidFill>
                <a:latin typeface="Arial" panose="020B0604020202020204" pitchFamily="34" charset="0"/>
              </a:rPr>
              <a:t>.</a:t>
            </a:r>
          </a:p>
          <a:p>
            <a:pPr defTabSz="914400"/>
            <a:r>
              <a:rPr lang="en-US" sz="1800" dirty="0">
                <a:solidFill>
                  <a:schemeClr val="bg1"/>
                </a:solidFill>
                <a:latin typeface="Arial" panose="020B0604020202020204" pitchFamily="34" charset="0"/>
              </a:rPr>
              <a:t>This enables them to</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Be deployed individually and frequently</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(Auto)scale independently to varying loads</a:t>
            </a:r>
            <a:endParaRPr lang="en-US" dirty="0">
              <a:solidFill>
                <a:schemeClr val="bg1"/>
              </a:solidFill>
              <a:latin typeface="Arial"/>
            </a:endParaRPr>
          </a:p>
        </p:txBody>
      </p:sp>
      <p:pic>
        <p:nvPicPr>
          <p:cNvPr id="4" name="Picture 3">
            <a:extLst>
              <a:ext uri="{FF2B5EF4-FFF2-40B4-BE49-F238E27FC236}">
                <a16:creationId xmlns:a16="http://schemas.microsoft.com/office/drawing/2014/main" id="{7F16E9B3-B747-B1D0-3792-6B0F2B11B96E}"/>
              </a:ext>
            </a:extLst>
          </p:cNvPr>
          <p:cNvPicPr>
            <a:picLocks noChangeAspect="1"/>
          </p:cNvPicPr>
          <p:nvPr/>
        </p:nvPicPr>
        <p:blipFill rotWithShape="1">
          <a:blip r:embed="rId2"/>
          <a:srcRect t="12736" b="9086"/>
          <a:stretch/>
        </p:blipFill>
        <p:spPr>
          <a:xfrm>
            <a:off x="655321" y="2614192"/>
            <a:ext cx="8794242" cy="1376219"/>
          </a:xfrm>
          <a:prstGeom prst="rect">
            <a:avLst/>
          </a:prstGeom>
        </p:spPr>
      </p:pic>
      <p:sp>
        <p:nvSpPr>
          <p:cNvPr id="5" name="TextBox 4">
            <a:extLst>
              <a:ext uri="{FF2B5EF4-FFF2-40B4-BE49-F238E27FC236}">
                <a16:creationId xmlns:a16="http://schemas.microsoft.com/office/drawing/2014/main" id="{1C6873DE-5BCB-B93C-F7C3-ADF84D51A7DD}"/>
              </a:ext>
            </a:extLst>
          </p:cNvPr>
          <p:cNvSpPr txBox="1"/>
          <p:nvPr/>
        </p:nvSpPr>
        <p:spPr>
          <a:xfrm>
            <a:off x="655321" y="4204857"/>
            <a:ext cx="5154929" cy="1815882"/>
          </a:xfrm>
          <a:prstGeom prst="rect">
            <a:avLst/>
          </a:prstGeom>
          <a:noFill/>
        </p:spPr>
        <p:txBody>
          <a:bodyPr wrap="square">
            <a:spAutoFit/>
          </a:bodyPr>
          <a:lstStyle/>
          <a:p>
            <a:pPr defTabSz="914400"/>
            <a:r>
              <a:rPr lang="en-US" sz="2000" b="1" dirty="0">
                <a:solidFill>
                  <a:schemeClr val="bg1"/>
                </a:solidFill>
                <a:latin typeface="Arial" panose="020B0604020202020204" pitchFamily="34" charset="0"/>
              </a:rPr>
              <a:t>You can use technologies and languages that best fit the problem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Microservices are self-contained, i.e. no shared data stores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Using the right tools impacts productivity and performance</a:t>
            </a:r>
            <a:endParaRPr lang="en-US" sz="1800" dirty="0">
              <a:solidFill>
                <a:schemeClr val="bg1"/>
              </a:solidFill>
              <a:latin typeface="Arial"/>
            </a:endParaRPr>
          </a:p>
        </p:txBody>
      </p:sp>
      <p:pic>
        <p:nvPicPr>
          <p:cNvPr id="6" name="Picture 5">
            <a:extLst>
              <a:ext uri="{FF2B5EF4-FFF2-40B4-BE49-F238E27FC236}">
                <a16:creationId xmlns:a16="http://schemas.microsoft.com/office/drawing/2014/main" id="{20C37240-3625-D23D-C6E5-2860D5257C30}"/>
              </a:ext>
            </a:extLst>
          </p:cNvPr>
          <p:cNvPicPr>
            <a:picLocks noChangeAspect="1"/>
          </p:cNvPicPr>
          <p:nvPr/>
        </p:nvPicPr>
        <p:blipFill>
          <a:blip r:embed="rId3"/>
          <a:stretch>
            <a:fillRect/>
          </a:stretch>
        </p:blipFill>
        <p:spPr>
          <a:xfrm>
            <a:off x="6096000" y="4153999"/>
            <a:ext cx="5656272" cy="1917599"/>
          </a:xfrm>
          <a:prstGeom prst="rect">
            <a:avLst/>
          </a:prstGeom>
        </p:spPr>
      </p:pic>
    </p:spTree>
    <p:extLst>
      <p:ext uri="{BB962C8B-B14F-4D97-AF65-F5344CB8AC3E}">
        <p14:creationId xmlns:p14="http://schemas.microsoft.com/office/powerpoint/2010/main" val="31085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bg1"/>
                </a:solidFill>
                <a:sym typeface="Wingdings" panose="05000000000000000000" pitchFamily="2" charset="2"/>
              </a:rPr>
              <a:t>What is the best-practice/ gold-standard to build sap </a:t>
            </a:r>
            <a:r>
              <a:rPr lang="en-US" sz="1800" dirty="0" err="1">
                <a:solidFill>
                  <a:schemeClr val="bg1"/>
                </a:solidFill>
                <a:sym typeface="Wingdings" panose="05000000000000000000" pitchFamily="2" charset="2"/>
              </a:rPr>
              <a:t>btp</a:t>
            </a:r>
            <a:r>
              <a:rPr lang="en-US" sz="1800" dirty="0">
                <a:solidFill>
                  <a:schemeClr val="bg1"/>
                </a:solidFill>
                <a:sym typeface="Wingdings" panose="05000000000000000000" pitchFamily="2" charset="2"/>
              </a:rPr>
              <a:t> applications, recommendation by SAP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Are there any existing sample apps which we can follow to build our app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Many times, as a developer it is hard to add each part of app like files, dependencies, deploy descriptor, lots of code. Can this process be simplified?</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How can we have reusability of the code to speed up my development and use sap provided tools to generate the skeleton of the apps</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As a developer we want to focus more on functional aspect implementation rather initial project setup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Our apps are sometime tightly coupled with DB technology, develop DB agnostic apps</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No matter what is the area we belong FIN, SD, MM, PP, PM, APO, CRM, HR etc. eventually as a developer we all do same work. Design tables, write logic, build UI</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How to develop software in BTP, which does not require too much time in handovers</a:t>
            </a:r>
          </a:p>
          <a:p>
            <a:r>
              <a:rPr lang="en-US" sz="1800" b="1" dirty="0">
                <a:solidFill>
                  <a:schemeClr val="bg1"/>
                </a:solidFill>
                <a:sym typeface="Wingdings" panose="05000000000000000000" pitchFamily="2" charset="2"/>
              </a:rPr>
              <a:t>SAP CAPM – Cloud Application Programming Model</a:t>
            </a:r>
          </a:p>
          <a:p>
            <a:r>
              <a:rPr lang="en-US" sz="1800" dirty="0">
                <a:solidFill>
                  <a:schemeClr val="bg1"/>
                </a:solidFill>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r>
              <a:rPr lang="en-US" sz="1800" b="1" dirty="0">
                <a:solidFill>
                  <a:schemeClr val="bg1"/>
                </a:solidFill>
                <a:sym typeface="Wingdings" panose="05000000000000000000" pitchFamily="2" charset="2"/>
              </a:rPr>
              <a:t>SAP RAP – Restful Application Programming Model</a:t>
            </a:r>
          </a:p>
          <a:p>
            <a:r>
              <a:rPr lang="en-US" sz="1800" dirty="0">
                <a:solidFill>
                  <a:schemeClr val="bg1"/>
                </a:solidFill>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endParaRPr lang="en-IN" sz="1800" dirty="0">
              <a:solidFill>
                <a:schemeClr val="bg1"/>
              </a:solidFill>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6528</TotalTime>
  <Words>1557</Words>
  <Application>Microsoft Office PowerPoint</Application>
  <PresentationFormat>Custom</PresentationFormat>
  <Paragraphs>172</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Amasis MT Pro Black</vt:lpstr>
      <vt:lpstr>Arial</vt:lpstr>
      <vt:lpstr>Arial Black</vt:lpstr>
      <vt:lpstr>Arial-ItalicMT</vt:lpstr>
      <vt:lpstr>Calibri</vt:lpstr>
      <vt:lpstr>Cooper Black</vt:lpstr>
      <vt:lpstr>Segoe UI</vt:lpstr>
      <vt:lpstr>Segoe UI Light</vt:lpstr>
      <vt:lpstr>Office Theme</vt:lpstr>
      <vt:lpstr>SAP BTP Extension Suite Training</vt:lpstr>
      <vt:lpstr>PowerPoint Presentation</vt:lpstr>
      <vt:lpstr>Agenda – Day 2</vt:lpstr>
      <vt:lpstr>Micro Service Architecture</vt:lpstr>
      <vt:lpstr>Advantage of Microservices</vt:lpstr>
      <vt:lpstr>What is Node JS</vt:lpstr>
      <vt:lpstr>NPM – Node Package manager</vt:lpstr>
      <vt:lpstr>Hands on: Node JS</vt:lpstr>
      <vt:lpstr>Challenges of building Apps on BTP</vt:lpstr>
      <vt:lpstr>CAPM Introduction</vt:lpstr>
      <vt:lpstr>CDS – Core Data and Services </vt:lpstr>
      <vt:lpstr>Solution – use CAP framework</vt:lpstr>
      <vt:lpstr>Hands on: Modules for using CAP</vt:lpstr>
      <vt:lpstr>DB Design</vt:lpstr>
      <vt:lpstr>Hands on: Create DB Module</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193</cp:revision>
  <dcterms:created xsi:type="dcterms:W3CDTF">2013-09-12T13:05:01Z</dcterms:created>
  <dcterms:modified xsi:type="dcterms:W3CDTF">2023-09-26T07:04:32Z</dcterms:modified>
</cp:coreProperties>
</file>