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76" r:id="rId2"/>
    <p:sldId id="4122" r:id="rId3"/>
    <p:sldId id="4787" r:id="rId4"/>
    <p:sldId id="4790" r:id="rId5"/>
    <p:sldId id="4763" r:id="rId6"/>
    <p:sldId id="4764" r:id="rId7"/>
    <p:sldId id="4765" r:id="rId8"/>
    <p:sldId id="4766" r:id="rId9"/>
    <p:sldId id="4772" r:id="rId10"/>
    <p:sldId id="4791" r:id="rId11"/>
    <p:sldId id="4767" r:id="rId12"/>
    <p:sldId id="4768" r:id="rId13"/>
    <p:sldId id="4753" r:id="rId14"/>
    <p:sldId id="4773" r:id="rId15"/>
    <p:sldId id="4774" r:id="rId16"/>
    <p:sldId id="4775" r:id="rId17"/>
    <p:sldId id="4776" r:id="rId18"/>
    <p:sldId id="4754" r:id="rId19"/>
    <p:sldId id="4777" r:id="rId20"/>
    <p:sldId id="4731" r:id="rId21"/>
    <p:sldId id="4732" r:id="rId22"/>
    <p:sldId id="4733" r:id="rId23"/>
    <p:sldId id="4734" r:id="rId24"/>
    <p:sldId id="4749" r:id="rId25"/>
    <p:sldId id="4746" r:id="rId26"/>
    <p:sldId id="4750" r:id="rId27"/>
    <p:sldId id="4751" r:id="rId28"/>
    <p:sldId id="4758" r:id="rId29"/>
    <p:sldId id="4778" r:id="rId30"/>
    <p:sldId id="4779" r:id="rId31"/>
    <p:sldId id="4780" r:id="rId32"/>
    <p:sldId id="4785" r:id="rId33"/>
    <p:sldId id="282" r:id="rId34"/>
    <p:sldId id="280" r:id="rId35"/>
    <p:sldId id="4711" r:id="rId36"/>
    <p:sldId id="4786" r:id="rId3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5"/>
    </inkml:context>
    <inkml:brush xml:id="br0">
      <inkml:brushProperty name="width" value="0.05" units="cm"/>
      <inkml:brushProperty name="height" value="0.05" units="cm"/>
    </inkml:brush>
  </inkml:definitions>
  <inkml:trace contextRef="#ctx0" brushRef="#br0">11 31 24575,'-1'0'0,"1"0"0,0 0 0,0 0 0,-1 1 0,1-1 0,0 0 0,0 0 0,-1 0 0,1 0 0,0 0 0,-1 0 0,1 0 0,0 0 0,0 0 0,-1 0 0,1 0 0,0 0 0,0 0 0,-1 0 0,1 0 0,0 0 0,-1 0 0,1 0 0,0-1 0,0 1 0,-1 0 0,1 0 0,0 0 0,0 0 0,-1-1 0,1 1 0,0 0 0,0 0 0,0 0 0,0-1 0,-1 1 0,1 0 0,0 0 0,0-1 0,0 1 0,0 0 0,0 0 0,0-1 0,-1 1 0,1 0 0,0 0 0,0-1 0,0 1 0,0 0 0,0-1 0,0 1 0,0 0 0,0 0 0,0-1 0,1 1 0,-1 0 0,0-1 0,0 1 0,0 0 0,0 0 0,0-1 0,0 1 0,1 0 0,0-2 0,0 1 0,0 0 0,0 0 0,0 0 0,0 0 0,0 1 0,0-1 0,0 0 0,1 0 0,-1 1 0,0-1 0,3 0 0,23-3 0,0 0 0,0 2 0,54 4 0,-30-1 0,463 0-1365,-471-1-5461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6"/>
    </inkml:context>
    <inkml:brush xml:id="br0">
      <inkml:brushProperty name="width" value="0.05" units="cm"/>
      <inkml:brushProperty name="height" value="0.05" units="cm"/>
    </inkml:brush>
  </inkml:definitions>
  <inkml:trace contextRef="#ctx0" brushRef="#br0">1 29 24575,'5'0'0,"6"0"0,6 0 0,9 0 0,5 0 0,6 0 0,7 0 0,4-5 0,9-1 0,3 0 0,6 1 0,1 2 0,-2 1 0,-7 1 0,-13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9/28/2023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29</a:t>
            </a:fld>
            <a:endParaRPr lang="en-US"/>
          </a:p>
        </p:txBody>
      </p:sp>
    </p:spTree>
    <p:extLst>
      <p:ext uri="{BB962C8B-B14F-4D97-AF65-F5344CB8AC3E}">
        <p14:creationId xmlns:p14="http://schemas.microsoft.com/office/powerpoint/2010/main" val="162675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9/28/2023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9/28/2023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3%20application/03application/app/purchaseorderapp/annotations.c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soyuztechnologies/SAP_BTP_Training_CLD200/tree/master/Day%204/capm%20draft%20and%20value%20help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3" Type="http://schemas.openxmlformats.org/officeDocument/2006/relationships/image" Target="../media/image1321.png"/><Relationship Id="rId2" Type="http://schemas.openxmlformats.org/officeDocument/2006/relationships/customXml" Target="../ink/ink1.xml"/><Relationship Id="rId1" Type="http://schemas.openxmlformats.org/officeDocument/2006/relationships/slideLayout" Target="../slideLayouts/slideLayout2.xml"/><Relationship Id="rId32" Type="http://schemas.openxmlformats.org/officeDocument/2006/relationships/customXml" Target="../ink/ink2.xml"/><Relationship Id="rId31" Type="http://schemas.openxmlformats.org/officeDocument/2006/relationships/image" Target="../media/image13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s://pixabay.com/en/computer-user-icon-peolpe-avatar-1331579/" TargetMode="Externa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soyuztechnologies/BTP_Architect_Training/blob/master/Day%203/01mtdbservice.zi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jpeg"/><Relationship Id="rId11" Type="http://schemas.openxmlformats.org/officeDocument/2006/relationships/customXml" Target="../ink/ink3.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23.png"/><Relationship Id="rId9"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help.sap.com/docs/btp/sap-business-technology-platform/application-security-descriptor-configuration-synta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hyperlink" Target="http://www.dribbble.com/"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jpeg"/><Relationship Id="rId7" Type="http://schemas.openxmlformats.org/officeDocument/2006/relationships/image" Target="../media/image33.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32.tiff"/><Relationship Id="rId5" Type="http://schemas.openxmlformats.org/officeDocument/2006/relationships/image" Target="../media/image31.tiff"/><Relationship Id="rId4" Type="http://schemas.openxmlformats.org/officeDocument/2006/relationships/image" Target="../media/image30.tiff"/><Relationship Id="rId9"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MyService.js" TargetMode="External"/><Relationship Id="rId2" Type="http://schemas.openxmlformats.org/officeDocument/2006/relationships/hyperlink" Target="https://github.com/soyuztechnologies/SAP_BTP_Training_CLD200/blob/master/Day%203/02srv/MyService.c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5</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D3F8-E96A-BCF6-6C4E-71E6C1EEC68F}"/>
              </a:ext>
            </a:extLst>
          </p:cNvPr>
          <p:cNvSpPr>
            <a:spLocks noGrp="1"/>
          </p:cNvSpPr>
          <p:nvPr>
            <p:ph type="title"/>
          </p:nvPr>
        </p:nvSpPr>
        <p:spPr/>
        <p:txBody>
          <a:bodyPr/>
          <a:lstStyle/>
          <a:p>
            <a:r>
              <a:rPr lang="en-US" dirty="0"/>
              <a:t>Create Fiori App using Annotation</a:t>
            </a:r>
          </a:p>
        </p:txBody>
      </p:sp>
      <p:sp>
        <p:nvSpPr>
          <p:cNvPr id="5" name="Rectangle 4">
            <a:extLst>
              <a:ext uri="{FF2B5EF4-FFF2-40B4-BE49-F238E27FC236}">
                <a16:creationId xmlns:a16="http://schemas.microsoft.com/office/drawing/2014/main" id="{B9E0B560-9F3A-D55C-EABC-504B17B6E1E9}"/>
              </a:ext>
            </a:extLst>
          </p:cNvPr>
          <p:cNvSpPr/>
          <p:nvPr/>
        </p:nvSpPr>
        <p:spPr>
          <a:xfrm>
            <a:off x="189756" y="980728"/>
            <a:ext cx="11449272" cy="266429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https://github.com/soyuztechnologies/SAP_BTP_Training_CLD200/blob/master/Day%203/03%20application/03application/app/purchaseorderapp/annotations.cds</a:t>
            </a:r>
            <a:endParaRPr lang="en-US" dirty="0"/>
          </a:p>
          <a:p>
            <a:endParaRPr lang="en-US" dirty="0"/>
          </a:p>
        </p:txBody>
      </p:sp>
    </p:spTree>
    <p:extLst>
      <p:ext uri="{BB962C8B-B14F-4D97-AF65-F5344CB8AC3E}">
        <p14:creationId xmlns:p14="http://schemas.microsoft.com/office/powerpoint/2010/main" val="837198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Association </a:t>
            </a:r>
            <a:r>
              <a:rPr lang="en-US" sz="3600" dirty="0" err="1">
                <a:latin typeface="Cooper Black" panose="0208090404030B020404" pitchFamily="18" charset="0"/>
              </a:rPr>
              <a:t>v.s</a:t>
            </a:r>
            <a:r>
              <a:rPr lang="en-US" sz="3600" dirty="0">
                <a:latin typeface="Cooper Black" panose="0208090404030B020404" pitchFamily="18" charset="0"/>
              </a:rPr>
              <a:t> Composition</a:t>
            </a:r>
            <a:endParaRPr lang="en-US" dirty="0"/>
          </a:p>
        </p:txBody>
      </p:sp>
      <p:sp>
        <p:nvSpPr>
          <p:cNvPr id="3" name="TextBox 2">
            <a:extLst>
              <a:ext uri="{FF2B5EF4-FFF2-40B4-BE49-F238E27FC236}">
                <a16:creationId xmlns:a16="http://schemas.microsoft.com/office/drawing/2014/main" id="{64C40341-E5D0-6634-D158-3D49004F9177}"/>
              </a:ext>
            </a:extLst>
          </p:cNvPr>
          <p:cNvSpPr txBox="1"/>
          <p:nvPr/>
        </p:nvSpPr>
        <p:spPr>
          <a:xfrm>
            <a:off x="189756" y="836712"/>
            <a:ext cx="11809312"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Association – a relationship between entities which is a lose coupling. Both objects should exist together. However, they can work independently. Airplane and passenger.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Composition – a relationship between entities which is a tight coupling. Both objects must exist together. They cannot function independently. Airplane and wings.</a:t>
            </a:r>
            <a:endParaRPr kumimoji="0" lang="en-IN" sz="20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195EA127-8BA3-3866-06A2-657078E4F9B9}"/>
              </a:ext>
            </a:extLst>
          </p:cNvPr>
          <p:cNvSpPr/>
          <p:nvPr/>
        </p:nvSpPr>
        <p:spPr>
          <a:xfrm>
            <a:off x="2349995" y="2841765"/>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Header</a:t>
            </a:r>
          </a:p>
        </p:txBody>
      </p:sp>
      <p:sp>
        <p:nvSpPr>
          <p:cNvPr id="5" name="Rectangle 4">
            <a:extLst>
              <a:ext uri="{FF2B5EF4-FFF2-40B4-BE49-F238E27FC236}">
                <a16:creationId xmlns:a16="http://schemas.microsoft.com/office/drawing/2014/main" id="{E8606A91-926C-9620-42A5-2FF1B06C6B7A}"/>
              </a:ext>
            </a:extLst>
          </p:cNvPr>
          <p:cNvSpPr/>
          <p:nvPr/>
        </p:nvSpPr>
        <p:spPr>
          <a:xfrm>
            <a:off x="6958507" y="4137909"/>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Items</a:t>
            </a:r>
          </a:p>
        </p:txBody>
      </p:sp>
      <p:cxnSp>
        <p:nvCxnSpPr>
          <p:cNvPr id="6" name="Connector: Elbow 5">
            <a:extLst>
              <a:ext uri="{FF2B5EF4-FFF2-40B4-BE49-F238E27FC236}">
                <a16:creationId xmlns:a16="http://schemas.microsoft.com/office/drawing/2014/main" id="{756A476F-1392-FE1B-D5C2-178C25A73673}"/>
              </a:ext>
            </a:extLst>
          </p:cNvPr>
          <p:cNvCxnSpPr>
            <a:stCxn id="4" idx="3"/>
            <a:endCxn id="5" idx="1"/>
          </p:cNvCxnSpPr>
          <p:nvPr/>
        </p:nvCxnSpPr>
        <p:spPr>
          <a:xfrm>
            <a:off x="4438227" y="3489837"/>
            <a:ext cx="2520280" cy="1296144"/>
          </a:xfrm>
          <a:prstGeom prst="bentConnector3">
            <a:avLst/>
          </a:prstGeom>
          <a:noFill/>
          <a:ln w="9525" cap="flat" cmpd="sng" algn="ctr">
            <a:solidFill>
              <a:schemeClr val="bg1"/>
            </a:solidFill>
            <a:prstDash val="solid"/>
          </a:ln>
          <a:effectLst/>
        </p:spPr>
      </p:cxnSp>
      <p:sp>
        <p:nvSpPr>
          <p:cNvPr id="7" name="TextBox 6">
            <a:extLst>
              <a:ext uri="{FF2B5EF4-FFF2-40B4-BE49-F238E27FC236}">
                <a16:creationId xmlns:a16="http://schemas.microsoft.com/office/drawing/2014/main" id="{381A3FFC-973A-1674-A1DA-DD702CB922C3}"/>
              </a:ext>
            </a:extLst>
          </p:cNvPr>
          <p:cNvSpPr txBox="1"/>
          <p:nvPr/>
        </p:nvSpPr>
        <p:spPr>
          <a:xfrm>
            <a:off x="5086299" y="3129797"/>
            <a:ext cx="2088232" cy="36933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composition</a:t>
            </a:r>
          </a:p>
        </p:txBody>
      </p:sp>
    </p:spTree>
    <p:extLst>
      <p:ext uri="{BB962C8B-B14F-4D97-AF65-F5344CB8AC3E}">
        <p14:creationId xmlns:p14="http://schemas.microsoft.com/office/powerpoint/2010/main" val="315734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 on</a:t>
            </a:r>
            <a:r>
              <a:rPr lang="en-US"/>
              <a:t>: Create &amp; F4 </a:t>
            </a:r>
            <a:r>
              <a:rPr lang="en-US" dirty="0"/>
              <a:t>Enablement for app</a:t>
            </a:r>
          </a:p>
        </p:txBody>
      </p:sp>
      <p:sp>
        <p:nvSpPr>
          <p:cNvPr id="3" name="TextBox 2">
            <a:extLst>
              <a:ext uri="{FF2B5EF4-FFF2-40B4-BE49-F238E27FC236}">
                <a16:creationId xmlns:a16="http://schemas.microsoft.com/office/drawing/2014/main" id="{41FB14C9-6879-188A-7949-1530B690566F}"/>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 </a:t>
            </a:r>
            <a:r>
              <a:rPr lang="en-US" dirty="0">
                <a:solidFill>
                  <a:schemeClr val="bg1"/>
                </a:solidFill>
                <a:hlinkClick r:id="rId2"/>
              </a:rPr>
              <a:t>https://github.com/soyuztechnologies/SAP_BTP_Training_CLD200/tree/master/Day%204/capm%20draft%20and%20value%20helps</a:t>
            </a:r>
            <a:endParaRPr lang="en-US" dirty="0">
              <a:solidFill>
                <a:schemeClr val="bg1"/>
              </a:solidFill>
            </a:endParaRPr>
          </a:p>
        </p:txBody>
      </p:sp>
      <p:pic>
        <p:nvPicPr>
          <p:cNvPr id="3074" name="Picture 2" descr="Page 9 | Generating App Images - Free Download on Freepik">
            <a:extLst>
              <a:ext uri="{FF2B5EF4-FFF2-40B4-BE49-F238E27FC236}">
                <a16:creationId xmlns:a16="http://schemas.microsoft.com/office/drawing/2014/main" id="{C92DDBBF-543D-104B-3058-FFBBAFC41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483" y="2708920"/>
            <a:ext cx="3820487" cy="382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11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HANA Cloud</a:t>
            </a:r>
          </a:p>
        </p:txBody>
      </p:sp>
      <p:sp>
        <p:nvSpPr>
          <p:cNvPr id="4" name="TextBox 3">
            <a:extLst>
              <a:ext uri="{FF2B5EF4-FFF2-40B4-BE49-F238E27FC236}">
                <a16:creationId xmlns:a16="http://schemas.microsoft.com/office/drawing/2014/main" id="{4CD1B822-FD1F-30ED-76E7-5E494D6E61DA}"/>
              </a:ext>
            </a:extLst>
          </p:cNvPr>
          <p:cNvSpPr txBox="1"/>
          <p:nvPr/>
        </p:nvSpPr>
        <p:spPr>
          <a:xfrm>
            <a:off x="405781" y="974164"/>
            <a:ext cx="11161643" cy="1477328"/>
          </a:xfrm>
          <a:prstGeom prst="rect">
            <a:avLst/>
          </a:prstGeom>
          <a:noFill/>
        </p:spPr>
        <p:txBody>
          <a:bodyPr wrap="square" rtlCol="0">
            <a:spAutoFit/>
          </a:bodyPr>
          <a:lstStyle/>
          <a:p>
            <a:pPr algn="just" defTabSz="914400"/>
            <a:r>
              <a:rPr lang="en-US" sz="1800" dirty="0">
                <a:solidFill>
                  <a:schemeClr val="bg1"/>
                </a:solidFill>
                <a:latin typeface="Calibri" panose="020F0502020204030204"/>
              </a:rPr>
              <a:t>SAP HANA Cloud is a fully managed, in-memory, cloud database as a service (DBaaS). It is the cloud-based data foundation for SAP Business Technology Platform. With SAP HANA Cloud you can create, run, and extend new and existing applications.</a:t>
            </a:r>
          </a:p>
          <a:p>
            <a:pPr algn="just" defTabSz="914400"/>
            <a:r>
              <a:rPr lang="en-US" sz="1800" dirty="0">
                <a:solidFill>
                  <a:schemeClr val="bg1"/>
                </a:solidFill>
                <a:latin typeface="Calibri" panose="020F0502020204030204"/>
              </a:rPr>
              <a:t>SAP HANA Cloud includes a number of software components. The core component is SAP HANA Database, but other components can be added at any time, such as a data lake.</a:t>
            </a:r>
          </a:p>
        </p:txBody>
      </p:sp>
      <p:sp>
        <p:nvSpPr>
          <p:cNvPr id="5" name="TextBox 4">
            <a:extLst>
              <a:ext uri="{FF2B5EF4-FFF2-40B4-BE49-F238E27FC236}">
                <a16:creationId xmlns:a16="http://schemas.microsoft.com/office/drawing/2014/main" id="{2C22E0C3-2785-33E1-C2AE-1D0F297AB256}"/>
              </a:ext>
            </a:extLst>
          </p:cNvPr>
          <p:cNvSpPr txBox="1"/>
          <p:nvPr/>
        </p:nvSpPr>
        <p:spPr>
          <a:xfrm>
            <a:off x="405780" y="2451492"/>
            <a:ext cx="5834237" cy="3693319"/>
          </a:xfrm>
          <a:prstGeom prst="rect">
            <a:avLst/>
          </a:prstGeom>
          <a:noFill/>
        </p:spPr>
        <p:txBody>
          <a:bodyPr wrap="square">
            <a:spAutoFit/>
          </a:bodyPr>
          <a:lstStyle/>
          <a:p>
            <a:pPr algn="just" defTabSz="914400"/>
            <a:r>
              <a:rPr lang="en-US" sz="1800" b="1" dirty="0">
                <a:solidFill>
                  <a:schemeClr val="bg1"/>
                </a:solidFill>
                <a:latin typeface="Calibri" panose="020F0502020204030204"/>
              </a:rPr>
              <a:t>Key Components of SAP HANA Cloud</a:t>
            </a:r>
          </a:p>
          <a:p>
            <a:pPr algn="just" defTabSz="914400"/>
            <a:r>
              <a:rPr lang="en-US" sz="1800" dirty="0">
                <a:solidFill>
                  <a:schemeClr val="bg1"/>
                </a:solidFill>
                <a:latin typeface="Calibri" panose="020F0502020204030204"/>
              </a:rPr>
              <a:t>There are four key components of SAP HANA Cloud:</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SAP HANA Database</a:t>
            </a:r>
          </a:p>
          <a:p>
            <a:pPr marL="457200" lvl="1" algn="just" defTabSz="914400"/>
            <a:r>
              <a:rPr lang="en-US" sz="1800" dirty="0">
                <a:solidFill>
                  <a:schemeClr val="bg1"/>
                </a:solidFill>
                <a:latin typeface="Calibri" panose="020F0502020204030204"/>
              </a:rPr>
              <a:t>In-memory database with built-in advanced analytics (spatial, graph, text, etc.)</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data lake</a:t>
            </a:r>
          </a:p>
          <a:p>
            <a:pPr marL="457200" lvl="1" algn="just" defTabSz="914400"/>
            <a:r>
              <a:rPr lang="en-US" sz="1800" dirty="0">
                <a:solidFill>
                  <a:schemeClr val="bg1"/>
                </a:solidFill>
                <a:latin typeface="Calibri" panose="020F0502020204030204"/>
              </a:rPr>
              <a:t>Store and query large data sets and most file types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a:t>
            </a:r>
          </a:p>
          <a:p>
            <a:pPr marL="457200" lvl="1" algn="just" defTabSz="914400"/>
            <a:r>
              <a:rPr lang="en-US" sz="1800" dirty="0">
                <a:solidFill>
                  <a:schemeClr val="bg1"/>
                </a:solidFill>
                <a:latin typeface="Calibri" panose="020F0502020204030204"/>
              </a:rPr>
              <a:t>Support for extreme –performance transactional applications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 replication</a:t>
            </a:r>
          </a:p>
          <a:p>
            <a:pPr marL="457200" lvl="1" algn="just" defTabSz="914400"/>
            <a:r>
              <a:rPr lang="en-US" sz="1800" dirty="0">
                <a:solidFill>
                  <a:schemeClr val="bg1"/>
                </a:solidFill>
                <a:latin typeface="Calibri" panose="020F0502020204030204"/>
              </a:rPr>
              <a:t>Bi-directional real time data replication across databases</a:t>
            </a:r>
          </a:p>
        </p:txBody>
      </p:sp>
      <p:pic>
        <p:nvPicPr>
          <p:cNvPr id="6" name="Picture 6">
            <a:extLst>
              <a:ext uri="{FF2B5EF4-FFF2-40B4-BE49-F238E27FC236}">
                <a16:creationId xmlns:a16="http://schemas.microsoft.com/office/drawing/2014/main" id="{5E110644-46D4-5748-42EC-748B8BEAC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36" r="15934"/>
          <a:stretch/>
        </p:blipFill>
        <p:spPr bwMode="auto">
          <a:xfrm>
            <a:off x="6454452" y="2252115"/>
            <a:ext cx="5212531" cy="4308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1A0C-49FC-7BA3-CF59-A7C15038F9D2}"/>
              </a:ext>
            </a:extLst>
          </p:cNvPr>
          <p:cNvSpPr>
            <a:spLocks noGrp="1"/>
          </p:cNvSpPr>
          <p:nvPr>
            <p:ph type="title"/>
          </p:nvPr>
        </p:nvSpPr>
        <p:spPr/>
        <p:txBody>
          <a:bodyPr/>
          <a:lstStyle/>
          <a:p>
            <a:r>
              <a:rPr lang="en-US" dirty="0"/>
              <a:t>HANA Cloud v/s On-premise</a:t>
            </a:r>
          </a:p>
        </p:txBody>
      </p:sp>
      <p:pic>
        <p:nvPicPr>
          <p:cNvPr id="5" name="Picture 2">
            <a:extLst>
              <a:ext uri="{FF2B5EF4-FFF2-40B4-BE49-F238E27FC236}">
                <a16:creationId xmlns:a16="http://schemas.microsoft.com/office/drawing/2014/main" id="{4EC22E48-21CE-5727-AE45-AAC559F4D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1" r="4389"/>
          <a:stretch/>
        </p:blipFill>
        <p:spPr bwMode="auto">
          <a:xfrm>
            <a:off x="163242" y="2276872"/>
            <a:ext cx="6278151" cy="36021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DD2028-068C-7296-D417-1CF7F3B9981E}"/>
              </a:ext>
            </a:extLst>
          </p:cNvPr>
          <p:cNvSpPr txBox="1"/>
          <p:nvPr/>
        </p:nvSpPr>
        <p:spPr>
          <a:xfrm>
            <a:off x="6653380" y="1076543"/>
            <a:ext cx="5390323" cy="1200329"/>
          </a:xfrm>
          <a:prstGeom prst="rect">
            <a:avLst/>
          </a:prstGeom>
          <a:noFill/>
        </p:spPr>
        <p:txBody>
          <a:bodyPr wrap="square">
            <a:spAutoFit/>
          </a:bodyPr>
          <a:lstStyle/>
          <a:p>
            <a:pPr defTabSz="914400"/>
            <a:r>
              <a:rPr lang="en-US" sz="1800" b="1" dirty="0">
                <a:solidFill>
                  <a:schemeClr val="bg1"/>
                </a:solidFill>
                <a:latin typeface="Calibri" panose="020F0502020204030204"/>
              </a:rPr>
              <a:t>Feature Differences</a:t>
            </a:r>
          </a:p>
          <a:p>
            <a:pPr defTabSz="914400"/>
            <a:r>
              <a:rPr lang="en-US" sz="1800" dirty="0">
                <a:solidFill>
                  <a:schemeClr val="bg1"/>
                </a:solidFill>
                <a:latin typeface="Calibri" panose="020F0502020204030204"/>
              </a:rPr>
              <a:t>SAP HANA Cloud compares very closely with SAP HANA on-premise in terms of features but there are some differences.</a:t>
            </a:r>
            <a:endParaRPr lang="en-US" sz="1800" b="1" dirty="0">
              <a:solidFill>
                <a:schemeClr val="bg1"/>
              </a:solidFill>
              <a:latin typeface="Calibri" panose="020F0502020204030204"/>
            </a:endParaRPr>
          </a:p>
        </p:txBody>
      </p:sp>
      <p:pic>
        <p:nvPicPr>
          <p:cNvPr id="7" name="Picture 4">
            <a:extLst>
              <a:ext uri="{FF2B5EF4-FFF2-40B4-BE49-F238E27FC236}">
                <a16:creationId xmlns:a16="http://schemas.microsoft.com/office/drawing/2014/main" id="{C2A828B7-B381-42D5-A741-CD7079B2ED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38" r="2147"/>
          <a:stretch/>
        </p:blipFill>
        <p:spPr bwMode="auto">
          <a:xfrm>
            <a:off x="6753498" y="2276872"/>
            <a:ext cx="5190086" cy="3838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51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ACD8-99C5-715D-47B1-B722AF07636E}"/>
              </a:ext>
            </a:extLst>
          </p:cNvPr>
          <p:cNvSpPr>
            <a:spLocks noGrp="1"/>
          </p:cNvSpPr>
          <p:nvPr>
            <p:ph type="title"/>
          </p:nvPr>
        </p:nvSpPr>
        <p:spPr/>
        <p:txBody>
          <a:bodyPr/>
          <a:lstStyle/>
          <a:p>
            <a:r>
              <a:rPr lang="en-US" dirty="0"/>
              <a:t>What is Schema in HANA</a:t>
            </a:r>
          </a:p>
        </p:txBody>
      </p:sp>
      <p:sp>
        <p:nvSpPr>
          <p:cNvPr id="3" name="TextBox 2">
            <a:extLst>
              <a:ext uri="{FF2B5EF4-FFF2-40B4-BE49-F238E27FC236}">
                <a16:creationId xmlns:a16="http://schemas.microsoft.com/office/drawing/2014/main" id="{5F163BFF-9905-49BA-CDA8-491A130A9728}"/>
              </a:ext>
            </a:extLst>
          </p:cNvPr>
          <p:cNvSpPr txBox="1"/>
          <p:nvPr/>
        </p:nvSpPr>
        <p:spPr>
          <a:xfrm>
            <a:off x="338571" y="884478"/>
            <a:ext cx="11850254" cy="1754326"/>
          </a:xfrm>
          <a:prstGeom prst="rect">
            <a:avLst/>
          </a:prstGeom>
          <a:noFill/>
        </p:spPr>
        <p:txBody>
          <a:bodyPr wrap="square" rtlCol="0">
            <a:spAutoFit/>
          </a:bodyPr>
          <a:lstStyle/>
          <a:p>
            <a:pPr defTabSz="914400"/>
            <a:r>
              <a:rPr lang="en-US" sz="1800" dirty="0">
                <a:solidFill>
                  <a:schemeClr val="bg1"/>
                </a:solidFill>
                <a:latin typeface="Calibri" panose="020F0502020204030204"/>
              </a:rPr>
              <a:t>Schema – Is a mandatory database object of database which stores other database objects. </a:t>
            </a:r>
          </a:p>
          <a:p>
            <a:pPr marL="285750" indent="-285750" defTabSz="914400">
              <a:buFontTx/>
              <a:buChar char="-"/>
            </a:pPr>
            <a:r>
              <a:rPr lang="en-US" sz="1800" dirty="0">
                <a:solidFill>
                  <a:schemeClr val="bg1"/>
                </a:solidFill>
                <a:latin typeface="Calibri" panose="020F0502020204030204"/>
              </a:rPr>
              <a:t>It’s a logical separation of database objects.</a:t>
            </a:r>
          </a:p>
          <a:p>
            <a:pPr marL="285750" indent="-285750" defTabSz="914400">
              <a:buFontTx/>
              <a:buChar char="-"/>
            </a:pPr>
            <a:r>
              <a:rPr lang="en-US" sz="1800" dirty="0">
                <a:solidFill>
                  <a:schemeClr val="bg1"/>
                </a:solidFill>
                <a:latin typeface="Calibri" panose="020F0502020204030204"/>
              </a:rPr>
              <a:t>It is home of all the runtime object</a:t>
            </a:r>
          </a:p>
          <a:p>
            <a:pPr marL="285750" indent="-285750" defTabSz="914400">
              <a:buFontTx/>
              <a:buChar char="-"/>
            </a:pPr>
            <a:r>
              <a:rPr lang="en-US" sz="1800" dirty="0">
                <a:solidFill>
                  <a:schemeClr val="bg1"/>
                </a:solidFill>
                <a:latin typeface="Calibri" panose="020F0502020204030204"/>
              </a:rPr>
              <a:t>Security</a:t>
            </a:r>
          </a:p>
          <a:p>
            <a:pPr marL="285750" indent="-285750" defTabSz="914400">
              <a:buFontTx/>
              <a:buChar char="-"/>
            </a:pPr>
            <a:endParaRPr lang="en-US" sz="1800" dirty="0">
              <a:solidFill>
                <a:schemeClr val="bg1"/>
              </a:solidFill>
              <a:latin typeface="Calibri" panose="020F0502020204030204"/>
            </a:endParaRPr>
          </a:p>
          <a:p>
            <a:pPr marL="285750" indent="-285750" defTabSz="914400">
              <a:buFontTx/>
              <a:buChar char="-"/>
            </a:pPr>
            <a:endParaRPr lang="en-US" sz="1800" dirty="0">
              <a:solidFill>
                <a:schemeClr val="bg1"/>
              </a:solidFill>
              <a:latin typeface="Calibri" panose="020F0502020204030204"/>
            </a:endParaRPr>
          </a:p>
        </p:txBody>
      </p:sp>
      <p:sp>
        <p:nvSpPr>
          <p:cNvPr id="4" name="Flowchart: Magnetic Disk 3">
            <a:extLst>
              <a:ext uri="{FF2B5EF4-FFF2-40B4-BE49-F238E27FC236}">
                <a16:creationId xmlns:a16="http://schemas.microsoft.com/office/drawing/2014/main" id="{2DF3AC68-4734-9C09-3F5B-A68E318F20A5}"/>
              </a:ext>
            </a:extLst>
          </p:cNvPr>
          <p:cNvSpPr/>
          <p:nvPr/>
        </p:nvSpPr>
        <p:spPr>
          <a:xfrm>
            <a:off x="3251200" y="4572000"/>
            <a:ext cx="8432800" cy="1985818"/>
          </a:xfrm>
          <a:prstGeom prst="flowChartMagneticDisk">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 HANA  600GB</a:t>
            </a:r>
          </a:p>
        </p:txBody>
      </p:sp>
      <p:sp>
        <p:nvSpPr>
          <p:cNvPr id="5" name="Rectangle 4">
            <a:extLst>
              <a:ext uri="{FF2B5EF4-FFF2-40B4-BE49-F238E27FC236}">
                <a16:creationId xmlns:a16="http://schemas.microsoft.com/office/drawing/2014/main" id="{B358302C-9592-6298-CC80-D07CD85A71B4}"/>
              </a:ext>
            </a:extLst>
          </p:cNvPr>
          <p:cNvSpPr/>
          <p:nvPr/>
        </p:nvSpPr>
        <p:spPr>
          <a:xfrm>
            <a:off x="3860800"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FED573D-9479-5606-E379-F344204ADF77}"/>
              </a:ext>
            </a:extLst>
          </p:cNvPr>
          <p:cNvSpPr/>
          <p:nvPr/>
        </p:nvSpPr>
        <p:spPr>
          <a:xfrm>
            <a:off x="6400799" y="3224645"/>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9B5E973-27E9-815C-F666-ABA22AE46148}"/>
              </a:ext>
            </a:extLst>
          </p:cNvPr>
          <p:cNvSpPr/>
          <p:nvPr/>
        </p:nvSpPr>
        <p:spPr>
          <a:xfrm>
            <a:off x="8811491"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S/4HANA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717456D9-F5B2-364F-8358-081A37CF0A32}"/>
              </a:ext>
            </a:extLst>
          </p:cNvPr>
          <p:cNvCxnSpPr>
            <a:stCxn id="5" idx="2"/>
          </p:cNvCxnSpPr>
          <p:nvPr/>
        </p:nvCxnSpPr>
        <p:spPr>
          <a:xfrm flipH="1">
            <a:off x="4793673" y="3971636"/>
            <a:ext cx="4618" cy="692728"/>
          </a:xfrm>
          <a:prstGeom prst="straightConnector1">
            <a:avLst/>
          </a:prstGeom>
          <a:noFill/>
          <a:ln w="6350" cap="flat" cmpd="sng" algn="ctr">
            <a:solidFill>
              <a:srgbClr val="4E67C8"/>
            </a:solidFill>
            <a:prstDash val="solid"/>
            <a:miter lim="800000"/>
            <a:tailEnd type="triangle"/>
          </a:ln>
          <a:effectLst/>
        </p:spPr>
      </p:cxnSp>
      <p:cxnSp>
        <p:nvCxnSpPr>
          <p:cNvPr id="9" name="Connector: Elbow 8">
            <a:extLst>
              <a:ext uri="{FF2B5EF4-FFF2-40B4-BE49-F238E27FC236}">
                <a16:creationId xmlns:a16="http://schemas.microsoft.com/office/drawing/2014/main" id="{5C2FA129-2D8A-4A91-6B3B-CC328101A3FE}"/>
              </a:ext>
            </a:extLst>
          </p:cNvPr>
          <p:cNvCxnSpPr>
            <a:cxnSpLocks/>
          </p:cNvCxnSpPr>
          <p:nvPr/>
        </p:nvCxnSpPr>
        <p:spPr>
          <a:xfrm>
            <a:off x="2004292" y="4828309"/>
            <a:ext cx="1246908" cy="510309"/>
          </a:xfrm>
          <a:prstGeom prst="bentConnector3">
            <a:avLst/>
          </a:prstGeom>
          <a:noFill/>
          <a:ln w="6350" cap="flat" cmpd="sng" algn="ctr">
            <a:solidFill>
              <a:srgbClr val="4E67C8"/>
            </a:solidFill>
            <a:prstDash val="solid"/>
            <a:miter lim="800000"/>
            <a:tailEnd type="triangle"/>
          </a:ln>
          <a:effectLst/>
        </p:spPr>
      </p:cxnSp>
      <p:sp>
        <p:nvSpPr>
          <p:cNvPr id="10" name="Rectangle 9">
            <a:extLst>
              <a:ext uri="{FF2B5EF4-FFF2-40B4-BE49-F238E27FC236}">
                <a16:creationId xmlns:a16="http://schemas.microsoft.com/office/drawing/2014/main" id="{5E5E059E-EB61-7991-66E4-B76378D45CC9}"/>
              </a:ext>
            </a:extLst>
          </p:cNvPr>
          <p:cNvSpPr/>
          <p:nvPr/>
        </p:nvSpPr>
        <p:spPr>
          <a:xfrm>
            <a:off x="4544291"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SCBW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72A8368-9E25-7960-31FA-777489354C47}"/>
              </a:ext>
            </a:extLst>
          </p:cNvPr>
          <p:cNvSpPr/>
          <p:nvPr/>
        </p:nvSpPr>
        <p:spPr>
          <a:xfrm>
            <a:off x="6638636" y="4846781"/>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ECC001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38A8DE3-3559-C1BD-D746-6D5AF1FBAE8C}"/>
              </a:ext>
            </a:extLst>
          </p:cNvPr>
          <p:cNvSpPr/>
          <p:nvPr/>
        </p:nvSpPr>
        <p:spPr>
          <a:xfrm>
            <a:off x="9172863"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SAPS4C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13" name="Connector: Elbow 12">
            <a:extLst>
              <a:ext uri="{FF2B5EF4-FFF2-40B4-BE49-F238E27FC236}">
                <a16:creationId xmlns:a16="http://schemas.microsoft.com/office/drawing/2014/main" id="{38CA6B91-6F24-F3A1-5739-8970D1C15756}"/>
              </a:ext>
            </a:extLst>
          </p:cNvPr>
          <p:cNvCxnSpPr>
            <a:stCxn id="6" idx="2"/>
            <a:endCxn id="11" idx="0"/>
          </p:cNvCxnSpPr>
          <p:nvPr/>
        </p:nvCxnSpPr>
        <p:spPr>
          <a:xfrm rot="16200000" flipH="1">
            <a:off x="6892058" y="4400548"/>
            <a:ext cx="892464" cy="1"/>
          </a:xfrm>
          <a:prstGeom prst="bentConnector3">
            <a:avLst/>
          </a:prstGeom>
          <a:noFill/>
          <a:ln w="6350" cap="flat" cmpd="sng" algn="ctr">
            <a:solidFill>
              <a:srgbClr val="4E67C8"/>
            </a:solidFill>
            <a:prstDash val="solid"/>
            <a:miter lim="800000"/>
            <a:tailEnd type="triangle"/>
          </a:ln>
          <a:effectLst/>
        </p:spPr>
      </p:cxnSp>
      <p:cxnSp>
        <p:nvCxnSpPr>
          <p:cNvPr id="14" name="Connector: Elbow 13">
            <a:extLst>
              <a:ext uri="{FF2B5EF4-FFF2-40B4-BE49-F238E27FC236}">
                <a16:creationId xmlns:a16="http://schemas.microsoft.com/office/drawing/2014/main" id="{A729AECB-71DB-3B69-271E-9D8C01DDF96F}"/>
              </a:ext>
            </a:extLst>
          </p:cNvPr>
          <p:cNvCxnSpPr>
            <a:stCxn id="7" idx="2"/>
            <a:endCxn id="12" idx="0"/>
          </p:cNvCxnSpPr>
          <p:nvPr/>
        </p:nvCxnSpPr>
        <p:spPr>
          <a:xfrm rot="16200000" flipH="1">
            <a:off x="9382414" y="4338204"/>
            <a:ext cx="856673" cy="123536"/>
          </a:xfrm>
          <a:prstGeom prst="bentConnector3">
            <a:avLst/>
          </a:prstGeom>
          <a:noFill/>
          <a:ln w="6350" cap="flat" cmpd="sng" algn="ctr">
            <a:solidFill>
              <a:srgbClr val="4E67C8"/>
            </a:solidFill>
            <a:prstDash val="solid"/>
            <a:miter lim="800000"/>
            <a:tailEnd type="triangle"/>
          </a:ln>
          <a:effectLst/>
        </p:spPr>
      </p:cxnSp>
      <p:sp>
        <p:nvSpPr>
          <p:cNvPr id="15" name="Rectangle 14">
            <a:extLst>
              <a:ext uri="{FF2B5EF4-FFF2-40B4-BE49-F238E27FC236}">
                <a16:creationId xmlns:a16="http://schemas.microsoft.com/office/drawing/2014/main" id="{8137D824-B767-6D55-ACC8-B8B9FE76895A}"/>
              </a:ext>
            </a:extLst>
          </p:cNvPr>
          <p:cNvSpPr/>
          <p:nvPr/>
        </p:nvSpPr>
        <p:spPr>
          <a:xfrm>
            <a:off x="4544290" y="5837382"/>
            <a:ext cx="1399309" cy="517451"/>
          </a:xfrm>
          <a:prstGeom prst="rect">
            <a:avLst/>
          </a:prstGeom>
          <a:solidFill>
            <a:srgbClr val="F14124">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SYS</a:t>
            </a:r>
          </a:p>
        </p:txBody>
      </p:sp>
      <p:sp>
        <p:nvSpPr>
          <p:cNvPr id="16" name="Rectangle 15">
            <a:extLst>
              <a:ext uri="{FF2B5EF4-FFF2-40B4-BE49-F238E27FC236}">
                <a16:creationId xmlns:a16="http://schemas.microsoft.com/office/drawing/2014/main" id="{EF516C57-7745-1FE5-9227-E054E963BBC9}"/>
              </a:ext>
            </a:extLst>
          </p:cNvPr>
          <p:cNvSpPr/>
          <p:nvPr/>
        </p:nvSpPr>
        <p:spPr>
          <a:xfrm>
            <a:off x="3251200" y="5082309"/>
            <a:ext cx="997527" cy="68118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MIG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1A9A7B03-0E45-C520-605C-FF4A229EC65B}"/>
              </a:ext>
            </a:extLst>
          </p:cNvPr>
          <p:cNvGrpSpPr/>
          <p:nvPr/>
        </p:nvGrpSpPr>
        <p:grpSpPr>
          <a:xfrm>
            <a:off x="7134383" y="5573524"/>
            <a:ext cx="284400" cy="60480"/>
            <a:chOff x="7134383" y="5573524"/>
            <a:chExt cx="284400" cy="6048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818FDB6C-5815-0A00-C001-BB777DFA20C5}"/>
                    </a:ext>
                  </a:extLst>
                </p14:cNvPr>
                <p14:cNvContentPartPr/>
                <p14:nvPr/>
              </p14:nvContentPartPr>
              <p14:xfrm>
                <a:off x="7134383" y="5573524"/>
                <a:ext cx="284400" cy="11880"/>
              </p14:xfrm>
            </p:contentPart>
          </mc:Choice>
          <mc:Fallback xmlns="">
            <p:pic>
              <p:nvPicPr>
                <p:cNvPr id="34" name="Ink 33">
                  <a:extLst>
                    <a:ext uri="{FF2B5EF4-FFF2-40B4-BE49-F238E27FC236}">
                      <a16:creationId xmlns:a16="http://schemas.microsoft.com/office/drawing/2014/main" id="{D2F3F907-6AC8-9E5B-18A3-032277223210}"/>
                    </a:ext>
                  </a:extLst>
                </p:cNvPr>
                <p:cNvPicPr/>
                <p:nvPr/>
              </p:nvPicPr>
              <p:blipFill>
                <a:blip r:embed="rId31"/>
                <a:stretch>
                  <a:fillRect/>
                </a:stretch>
              </p:blipFill>
              <p:spPr>
                <a:xfrm>
                  <a:off x="7125383" y="5564524"/>
                  <a:ext cx="3020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A4E8E2BB-AF00-7485-B4FF-D8C379630C01}"/>
                    </a:ext>
                  </a:extLst>
                </p14:cNvPr>
                <p14:cNvContentPartPr/>
                <p14:nvPr/>
              </p14:nvContentPartPr>
              <p14:xfrm>
                <a:off x="7157423" y="5623564"/>
                <a:ext cx="229680" cy="10440"/>
              </p14:xfrm>
            </p:contentPart>
          </mc:Choice>
          <mc:Fallback xmlns="">
            <p:pic>
              <p:nvPicPr>
                <p:cNvPr id="35" name="Ink 34">
                  <a:extLst>
                    <a:ext uri="{FF2B5EF4-FFF2-40B4-BE49-F238E27FC236}">
                      <a16:creationId xmlns:a16="http://schemas.microsoft.com/office/drawing/2014/main" id="{BD9170FC-C85B-7048-08A3-6118F66FD4D9}"/>
                    </a:ext>
                  </a:extLst>
                </p:cNvPr>
                <p:cNvPicPr/>
                <p:nvPr/>
              </p:nvPicPr>
              <p:blipFill>
                <a:blip r:embed="rId33"/>
                <a:stretch>
                  <a:fillRect/>
                </a:stretch>
              </p:blipFill>
              <p:spPr>
                <a:xfrm>
                  <a:off x="7148783" y="5614564"/>
                  <a:ext cx="247320" cy="28080"/>
                </a:xfrm>
                <a:prstGeom prst="rect">
                  <a:avLst/>
                </a:prstGeom>
              </p:spPr>
            </p:pic>
          </mc:Fallback>
        </mc:AlternateContent>
      </p:grpSp>
      <p:sp>
        <p:nvSpPr>
          <p:cNvPr id="26" name="Rectangle 25">
            <a:extLst>
              <a:ext uri="{FF2B5EF4-FFF2-40B4-BE49-F238E27FC236}">
                <a16:creationId xmlns:a16="http://schemas.microsoft.com/office/drawing/2014/main" id="{42AC1E59-BF40-61BD-2778-D1F7EEACDEDE}"/>
              </a:ext>
            </a:extLst>
          </p:cNvPr>
          <p:cNvSpPr/>
          <p:nvPr/>
        </p:nvSpPr>
        <p:spPr>
          <a:xfrm>
            <a:off x="693812" y="4365104"/>
            <a:ext cx="1422470" cy="717205"/>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Non-SAP</a:t>
            </a:r>
          </a:p>
        </p:txBody>
      </p:sp>
    </p:spTree>
    <p:extLst>
      <p:ext uri="{BB962C8B-B14F-4D97-AF65-F5344CB8AC3E}">
        <p14:creationId xmlns:p14="http://schemas.microsoft.com/office/powerpoint/2010/main" val="1988133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B2C1-2D72-48F5-D6C5-A17C95C8F7F8}"/>
              </a:ext>
            </a:extLst>
          </p:cNvPr>
          <p:cNvSpPr>
            <a:spLocks noGrp="1"/>
          </p:cNvSpPr>
          <p:nvPr>
            <p:ph type="title"/>
          </p:nvPr>
        </p:nvSpPr>
        <p:spPr/>
        <p:txBody>
          <a:bodyPr/>
          <a:lstStyle/>
          <a:p>
            <a:r>
              <a:rPr lang="en-US" dirty="0"/>
              <a:t>HDI Container</a:t>
            </a:r>
          </a:p>
        </p:txBody>
      </p:sp>
      <p:sp>
        <p:nvSpPr>
          <p:cNvPr id="3" name="TextBox 2">
            <a:extLst>
              <a:ext uri="{FF2B5EF4-FFF2-40B4-BE49-F238E27FC236}">
                <a16:creationId xmlns:a16="http://schemas.microsoft.com/office/drawing/2014/main" id="{7C36AE77-6D9D-323A-80AD-336A21B8B2E3}"/>
              </a:ext>
            </a:extLst>
          </p:cNvPr>
          <p:cNvSpPr txBox="1"/>
          <p:nvPr/>
        </p:nvSpPr>
        <p:spPr>
          <a:xfrm>
            <a:off x="164670" y="784925"/>
            <a:ext cx="11161643" cy="3970318"/>
          </a:xfrm>
          <a:prstGeom prst="rect">
            <a:avLst/>
          </a:prstGeom>
          <a:noFill/>
        </p:spPr>
        <p:txBody>
          <a:bodyPr wrap="square" rtlCol="0">
            <a:spAutoFit/>
          </a:bodyPr>
          <a:lstStyle/>
          <a:p>
            <a:pPr defTabSz="914400">
              <a:defRPr/>
            </a:pPr>
            <a:r>
              <a:rPr lang="en-US" sz="1800" dirty="0">
                <a:solidFill>
                  <a:schemeClr val="bg1"/>
                </a:solidFill>
                <a:latin typeface="Calibri"/>
              </a:rPr>
              <a:t>An HDI Container is also a </a:t>
            </a:r>
            <a:r>
              <a:rPr lang="en-US" sz="1800" b="1" dirty="0">
                <a:solidFill>
                  <a:schemeClr val="bg1"/>
                </a:solidFill>
                <a:latin typeface="Calibri"/>
              </a:rPr>
              <a:t>schema</a:t>
            </a:r>
            <a:r>
              <a:rPr lang="en-US" sz="1800" dirty="0">
                <a:solidFill>
                  <a:schemeClr val="bg1"/>
                </a:solidFill>
                <a:latin typeface="Calibri"/>
              </a:rPr>
              <a:t>. But it is managed differently from a normal schema.</a:t>
            </a:r>
          </a:p>
          <a:p>
            <a:pPr defTabSz="914400">
              <a:defRPr/>
            </a:pPr>
            <a:endParaRPr lang="en-US" sz="1800" b="1" dirty="0">
              <a:solidFill>
                <a:schemeClr val="bg1"/>
              </a:solidFill>
              <a:latin typeface="Calibri"/>
            </a:endParaRPr>
          </a:p>
          <a:p>
            <a:pPr defTabSz="914400">
              <a:defRPr/>
            </a:pPr>
            <a:r>
              <a:rPr lang="en-US" sz="1800" b="1" dirty="0">
                <a:solidFill>
                  <a:schemeClr val="bg1"/>
                </a:solidFill>
                <a:latin typeface="Calibri"/>
              </a:rPr>
              <a:t>Schema -- How its created?</a:t>
            </a:r>
          </a:p>
          <a:p>
            <a:pPr marL="342900" indent="-342900" defTabSz="914400">
              <a:buFontTx/>
              <a:buAutoNum type="arabicPeriod"/>
              <a:defRPr/>
            </a:pPr>
            <a:r>
              <a:rPr lang="en-US" sz="1800" dirty="0">
                <a:solidFill>
                  <a:schemeClr val="bg1"/>
                </a:solidFill>
                <a:latin typeface="Calibri"/>
              </a:rPr>
              <a:t>Manually create it in BTP</a:t>
            </a:r>
          </a:p>
          <a:p>
            <a:pPr marL="342900" indent="-342900" defTabSz="914400">
              <a:buFontTx/>
              <a:buAutoNum type="arabicPeriod"/>
              <a:defRPr/>
            </a:pPr>
            <a:r>
              <a:rPr lang="en-US" sz="1800" dirty="0">
                <a:solidFill>
                  <a:schemeClr val="bg1"/>
                </a:solidFill>
                <a:latin typeface="Calibri"/>
              </a:rPr>
              <a:t>Application Managed HDI Container (You as developer ONLY work with App, App will talk to HANA to create and manage this schema to store/read data internally)</a:t>
            </a:r>
          </a:p>
          <a:p>
            <a:pPr defTabSz="914400">
              <a:defRPr/>
            </a:pPr>
            <a:r>
              <a:rPr lang="en-US" sz="1800" dirty="0">
                <a:solidFill>
                  <a:schemeClr val="bg1"/>
                </a:solidFill>
                <a:latin typeface="Calibri"/>
              </a:rPr>
              <a:t>You cant access HDI Container using HANA Studio (Deprecated tool), We can use new SAP HANA Database Explorer, SAP HANA </a:t>
            </a:r>
            <a:r>
              <a:rPr lang="en-US" sz="1800" dirty="0" err="1">
                <a:solidFill>
                  <a:schemeClr val="bg1"/>
                </a:solidFill>
                <a:latin typeface="Calibri"/>
              </a:rPr>
              <a:t>WebIDE</a:t>
            </a:r>
            <a:r>
              <a:rPr lang="en-US" sz="1800" dirty="0">
                <a:solidFill>
                  <a:schemeClr val="bg1"/>
                </a:solidFill>
                <a:latin typeface="Calibri"/>
              </a:rPr>
              <a:t> for OP or BAS to access HDI Container.</a:t>
            </a:r>
          </a:p>
          <a:p>
            <a:pPr defTabSz="914400">
              <a:defRPr/>
            </a:pPr>
            <a:endParaRPr lang="en-US" sz="1800" dirty="0">
              <a:solidFill>
                <a:schemeClr val="bg1"/>
              </a:solidFill>
              <a:latin typeface="Calibri"/>
            </a:endParaRPr>
          </a:p>
          <a:p>
            <a:pPr defTabSz="914400">
              <a:defRPr/>
            </a:pPr>
            <a:r>
              <a:rPr lang="en-US" sz="1800" b="1" dirty="0">
                <a:solidFill>
                  <a:schemeClr val="bg1"/>
                </a:solidFill>
                <a:latin typeface="Calibri"/>
              </a:rPr>
              <a:t>HDI -- Who creates it?</a:t>
            </a:r>
          </a:p>
          <a:p>
            <a:pPr defTabSz="914400">
              <a:defRPr/>
            </a:pPr>
            <a:r>
              <a:rPr lang="en-US" sz="1800" dirty="0">
                <a:solidFill>
                  <a:schemeClr val="bg1"/>
                </a:solidFill>
                <a:latin typeface="Calibri"/>
              </a:rPr>
              <a:t>There is a new service in SAP HANA called SAP HDI (HANA Deployer Infrastructure) which is just a microservice responsible to managing the container. HDI Deployer is a component which is used to talk to this service from our app.</a:t>
            </a:r>
          </a:p>
          <a:p>
            <a:pPr defTabSz="914400"/>
            <a:endParaRPr lang="en-US" sz="1800" dirty="0">
              <a:solidFill>
                <a:schemeClr val="bg1"/>
              </a:solidFill>
              <a:latin typeface="Calibri"/>
            </a:endParaRPr>
          </a:p>
        </p:txBody>
      </p:sp>
    </p:spTree>
    <p:extLst>
      <p:ext uri="{BB962C8B-B14F-4D97-AF65-F5344CB8AC3E}">
        <p14:creationId xmlns:p14="http://schemas.microsoft.com/office/powerpoint/2010/main" val="1295559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2947-8BD4-1919-0AE6-C14C8F6FE0D7}"/>
              </a:ext>
            </a:extLst>
          </p:cNvPr>
          <p:cNvSpPr>
            <a:spLocks noGrp="1"/>
          </p:cNvSpPr>
          <p:nvPr>
            <p:ph type="title"/>
          </p:nvPr>
        </p:nvSpPr>
        <p:spPr/>
        <p:txBody>
          <a:bodyPr/>
          <a:lstStyle/>
          <a:p>
            <a:r>
              <a:rPr lang="en-US" dirty="0"/>
              <a:t>Hands on - Create HANA Cloud Instance</a:t>
            </a:r>
          </a:p>
        </p:txBody>
      </p:sp>
      <p:pic>
        <p:nvPicPr>
          <p:cNvPr id="3" name="Picture 2">
            <a:extLst>
              <a:ext uri="{FF2B5EF4-FFF2-40B4-BE49-F238E27FC236}">
                <a16:creationId xmlns:a16="http://schemas.microsoft.com/office/drawing/2014/main" id="{8CB5A8D5-EF9E-9286-069A-7C912612B43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8256" r="7337"/>
          <a:stretch/>
        </p:blipFill>
        <p:spPr bwMode="auto">
          <a:xfrm>
            <a:off x="190016" y="1702420"/>
            <a:ext cx="5174395" cy="18377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653BBD-DA91-2996-8A54-0B82D95D8890}"/>
              </a:ext>
            </a:extLst>
          </p:cNvPr>
          <p:cNvSpPr txBox="1"/>
          <p:nvPr/>
        </p:nvSpPr>
        <p:spPr>
          <a:xfrm>
            <a:off x="261763" y="779090"/>
            <a:ext cx="5174395" cy="954107"/>
          </a:xfrm>
          <a:prstGeom prst="rect">
            <a:avLst/>
          </a:prstGeom>
          <a:noFill/>
        </p:spPr>
        <p:txBody>
          <a:bodyPr wrap="square" rtlCol="0">
            <a:spAutoFit/>
          </a:bodyPr>
          <a:lstStyle/>
          <a:p>
            <a:pPr marL="342900" indent="-342900" algn="just" defTabSz="914400">
              <a:buFontTx/>
              <a:buAutoNum type="arabicPeriod"/>
            </a:pPr>
            <a:r>
              <a:rPr lang="en-US" sz="1400" dirty="0">
                <a:solidFill>
                  <a:schemeClr val="bg1"/>
                </a:solidFill>
                <a:latin typeface="Calibri" panose="020F0502020204030204"/>
              </a:rPr>
              <a:t>Login to your trial and navigate to your </a:t>
            </a:r>
            <a:r>
              <a:rPr lang="en-US" sz="1400" b="1" dirty="0">
                <a:solidFill>
                  <a:schemeClr val="bg1"/>
                </a:solidFill>
                <a:latin typeface="Calibri" panose="020F0502020204030204"/>
              </a:rPr>
              <a:t>dev </a:t>
            </a:r>
            <a:r>
              <a:rPr lang="en-US" sz="1400" dirty="0">
                <a:solidFill>
                  <a:schemeClr val="bg1"/>
                </a:solidFill>
                <a:latin typeface="Calibri" panose="020F0502020204030204"/>
              </a:rPr>
              <a:t>space</a:t>
            </a:r>
          </a:p>
          <a:p>
            <a:pPr marL="342900" indent="-342900" algn="just" defTabSz="914400">
              <a:buFontTx/>
              <a:buAutoNum type="arabicPeriod"/>
            </a:pPr>
            <a:r>
              <a:rPr lang="en-US" sz="1400" dirty="0">
                <a:solidFill>
                  <a:schemeClr val="bg1"/>
                </a:solidFill>
                <a:latin typeface="Calibri" panose="020F0502020204030204"/>
              </a:rPr>
              <a:t>Select </a:t>
            </a:r>
            <a:r>
              <a:rPr lang="en-US" sz="1400" b="1" dirty="0">
                <a:solidFill>
                  <a:schemeClr val="bg1"/>
                </a:solidFill>
                <a:latin typeface="Calibri" panose="020F0502020204030204"/>
              </a:rPr>
              <a:t>SAP HANA Cloud</a:t>
            </a:r>
          </a:p>
          <a:p>
            <a:pPr marL="342900" indent="-342900" algn="just"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Manage SAP HANA Cloud </a:t>
            </a:r>
            <a:r>
              <a:rPr lang="en-US" sz="1400" dirty="0">
                <a:solidFill>
                  <a:schemeClr val="bg1"/>
                </a:solidFill>
                <a:latin typeface="Calibri" panose="020F0502020204030204"/>
              </a:rPr>
              <a:t>button to start the SAP HANA Cloud Central</a:t>
            </a:r>
          </a:p>
        </p:txBody>
      </p:sp>
      <p:pic>
        <p:nvPicPr>
          <p:cNvPr id="5" name="Picture 4">
            <a:extLst>
              <a:ext uri="{FF2B5EF4-FFF2-40B4-BE49-F238E27FC236}">
                <a16:creationId xmlns:a16="http://schemas.microsoft.com/office/drawing/2014/main" id="{CE3EF897-818D-A144-9DAA-ED76C105C49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6" t="15296"/>
          <a:stretch/>
        </p:blipFill>
        <p:spPr bwMode="auto">
          <a:xfrm>
            <a:off x="6674485" y="1527830"/>
            <a:ext cx="4543262" cy="197835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Chevron 5">
            <a:extLst>
              <a:ext uri="{FF2B5EF4-FFF2-40B4-BE49-F238E27FC236}">
                <a16:creationId xmlns:a16="http://schemas.microsoft.com/office/drawing/2014/main" id="{F9ED8215-03AA-D8FB-EE7A-028B143BC7BD}"/>
              </a:ext>
            </a:extLst>
          </p:cNvPr>
          <p:cNvSpPr/>
          <p:nvPr/>
        </p:nvSpPr>
        <p:spPr>
          <a:xfrm>
            <a:off x="5617029" y="1733197"/>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sp>
        <p:nvSpPr>
          <p:cNvPr id="7" name="Arrow: Chevron 6">
            <a:extLst>
              <a:ext uri="{FF2B5EF4-FFF2-40B4-BE49-F238E27FC236}">
                <a16:creationId xmlns:a16="http://schemas.microsoft.com/office/drawing/2014/main" id="{65EBF26E-6D84-D4F3-490D-2C8E2ECA0675}"/>
              </a:ext>
            </a:extLst>
          </p:cNvPr>
          <p:cNvSpPr/>
          <p:nvPr/>
        </p:nvSpPr>
        <p:spPr>
          <a:xfrm rot="5400000">
            <a:off x="8770215" y="3566145"/>
            <a:ext cx="351801" cy="474214"/>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pic>
        <p:nvPicPr>
          <p:cNvPr id="8" name="Picture 6">
            <a:extLst>
              <a:ext uri="{FF2B5EF4-FFF2-40B4-BE49-F238E27FC236}">
                <a16:creationId xmlns:a16="http://schemas.microsoft.com/office/drawing/2014/main" id="{462670FC-3E42-A072-DD2C-754FA0F8C9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4485" y="4017448"/>
            <a:ext cx="4805728" cy="26519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0BE4A37-E533-D631-EC68-7557BDA35E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614" y="3938076"/>
            <a:ext cx="5328976" cy="270126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Chevron 9">
            <a:extLst>
              <a:ext uri="{FF2B5EF4-FFF2-40B4-BE49-F238E27FC236}">
                <a16:creationId xmlns:a16="http://schemas.microsoft.com/office/drawing/2014/main" id="{35D2515A-A0D2-B87A-B280-CC3F1560B881}"/>
              </a:ext>
            </a:extLst>
          </p:cNvPr>
          <p:cNvSpPr/>
          <p:nvPr/>
        </p:nvSpPr>
        <p:spPr>
          <a:xfrm rot="10800000">
            <a:off x="5926368" y="5151312"/>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24B66864-1F90-CAC7-3886-475219B67685}"/>
              </a:ext>
            </a:extLst>
          </p:cNvPr>
          <p:cNvCxnSpPr/>
          <p:nvPr/>
        </p:nvCxnSpPr>
        <p:spPr>
          <a:xfrm>
            <a:off x="190016" y="3753010"/>
            <a:ext cx="5915500" cy="0"/>
          </a:xfrm>
          <a:prstGeom prst="line">
            <a:avLst/>
          </a:prstGeom>
          <a:noFill/>
          <a:ln w="6350" cap="flat" cmpd="sng" algn="ctr">
            <a:solidFill>
              <a:srgbClr val="4E67C8"/>
            </a:solidFill>
            <a:prstDash val="solid"/>
            <a:miter lim="800000"/>
          </a:ln>
          <a:effectLst/>
        </p:spPr>
      </p:cxnSp>
      <p:sp>
        <p:nvSpPr>
          <p:cNvPr id="12" name="TextBox 11">
            <a:extLst>
              <a:ext uri="{FF2B5EF4-FFF2-40B4-BE49-F238E27FC236}">
                <a16:creationId xmlns:a16="http://schemas.microsoft.com/office/drawing/2014/main" id="{A38502F2-40B4-4D81-DD19-83B489ECC97A}"/>
              </a:ext>
            </a:extLst>
          </p:cNvPr>
          <p:cNvSpPr txBox="1"/>
          <p:nvPr/>
        </p:nvSpPr>
        <p:spPr>
          <a:xfrm>
            <a:off x="6105516" y="779090"/>
            <a:ext cx="5681200" cy="738664"/>
          </a:xfrm>
          <a:prstGeom prst="rect">
            <a:avLst/>
          </a:prstGeom>
          <a:noFill/>
        </p:spPr>
        <p:txBody>
          <a:bodyPr wrap="square" rtlCol="0">
            <a:spAutoFit/>
          </a:bodyPr>
          <a:lstStyle/>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Create </a:t>
            </a:r>
            <a:r>
              <a:rPr lang="en-US" sz="1400" dirty="0">
                <a:solidFill>
                  <a:schemeClr val="bg1"/>
                </a:solidFill>
                <a:latin typeface="Calibri" panose="020F0502020204030204"/>
              </a:rPr>
              <a:t>button to start the wizard</a:t>
            </a:r>
          </a:p>
          <a:p>
            <a:pPr marL="342900" indent="-342900" defTabSz="914400">
              <a:buFontTx/>
              <a:buAutoNum type="arabicPeriod"/>
            </a:pPr>
            <a:r>
              <a:rPr lang="en-US" sz="1400" dirty="0">
                <a:solidFill>
                  <a:schemeClr val="bg1"/>
                </a:solidFill>
                <a:latin typeface="Calibri" panose="020F0502020204030204"/>
              </a:rPr>
              <a:t>Select the SAP HANA Cloud instance Type to create</a:t>
            </a:r>
          </a:p>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Next Step </a:t>
            </a:r>
            <a:r>
              <a:rPr lang="en-US" sz="1400" dirty="0">
                <a:solidFill>
                  <a:schemeClr val="bg1"/>
                </a:solidFill>
                <a:latin typeface="Calibri" panose="020F0502020204030204"/>
              </a:rPr>
              <a:t>button to continue</a:t>
            </a:r>
          </a:p>
        </p:txBody>
      </p:sp>
    </p:spTree>
    <p:extLst>
      <p:ext uri="{BB962C8B-B14F-4D97-AF65-F5344CB8AC3E}">
        <p14:creationId xmlns:p14="http://schemas.microsoft.com/office/powerpoint/2010/main" val="384817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 HANA Cloud Integration</a:t>
            </a:r>
            <a:endParaRPr lang="en-IN" sz="3600" dirty="0">
              <a:latin typeface="Cooper Black" panose="0208090404030B020404" pitchFamily="18" charset="0"/>
            </a:endParaRPr>
          </a:p>
        </p:txBody>
      </p:sp>
      <p:sp>
        <p:nvSpPr>
          <p:cNvPr id="13" name="TextBox 12">
            <a:extLst>
              <a:ext uri="{FF2B5EF4-FFF2-40B4-BE49-F238E27FC236}">
                <a16:creationId xmlns:a16="http://schemas.microsoft.com/office/drawing/2014/main" id="{78B33051-A262-4738-BE23-009A377F6D2B}"/>
              </a:ext>
            </a:extLst>
          </p:cNvPr>
          <p:cNvSpPr txBox="1"/>
          <p:nvPr/>
        </p:nvSpPr>
        <p:spPr>
          <a:xfrm>
            <a:off x="189756" y="908720"/>
            <a:ext cx="11809312" cy="5293757"/>
          </a:xfrm>
          <a:prstGeom prst="rect">
            <a:avLst/>
          </a:prstGeom>
          <a:noFill/>
        </p:spPr>
        <p:txBody>
          <a:bodyPr wrap="square" rtlCol="0">
            <a:spAutoFit/>
          </a:bodyPr>
          <a:lstStyle/>
          <a:p>
            <a:r>
              <a:rPr lang="en-US" sz="1800" dirty="0">
                <a:solidFill>
                  <a:schemeClr val="bg1"/>
                </a:solidFill>
              </a:rPr>
              <a:t>Pre-requisites</a:t>
            </a:r>
          </a:p>
          <a:p>
            <a:pPr marL="457200" indent="-457200">
              <a:buAutoNum type="arabicPeriod"/>
            </a:pPr>
            <a:r>
              <a:rPr lang="en-US" sz="1800" dirty="0">
                <a:solidFill>
                  <a:schemeClr val="bg1"/>
                </a:solidFill>
              </a:rPr>
              <a:t>Check the version of CDS (which must be &gt; 2.0) </a:t>
            </a:r>
            <a:r>
              <a:rPr lang="en-US" sz="1800" b="1" dirty="0" err="1">
                <a:solidFill>
                  <a:schemeClr val="bg1"/>
                </a:solidFill>
              </a:rPr>
              <a:t>cds</a:t>
            </a:r>
            <a:r>
              <a:rPr lang="en-US" sz="1800" b="1" dirty="0">
                <a:solidFill>
                  <a:schemeClr val="bg1"/>
                </a:solidFill>
              </a:rPr>
              <a:t> –v</a:t>
            </a:r>
          </a:p>
          <a:p>
            <a:pPr marL="342900" indent="-342900">
              <a:buAutoNum type="arabicPeriod"/>
            </a:pPr>
            <a:r>
              <a:rPr lang="en-US" sz="1800" dirty="0">
                <a:solidFill>
                  <a:schemeClr val="bg1"/>
                </a:solidFill>
              </a:rPr>
              <a:t>Start a HANA cloud instance in SAP BTP</a:t>
            </a:r>
          </a:p>
          <a:p>
            <a:r>
              <a:rPr lang="en-US" sz="1800" dirty="0">
                <a:solidFill>
                  <a:schemeClr val="bg1"/>
                </a:solidFill>
              </a:rPr>
              <a:t>Main steps</a:t>
            </a:r>
          </a:p>
          <a:p>
            <a:pPr marL="342900" indent="-342900">
              <a:buAutoNum type="arabicPeriod"/>
            </a:pPr>
            <a:r>
              <a:rPr lang="en-US" sz="1800" dirty="0">
                <a:solidFill>
                  <a:schemeClr val="bg1"/>
                </a:solidFill>
              </a:rPr>
              <a:t>Add </a:t>
            </a:r>
            <a:r>
              <a:rPr lang="en-US" sz="1800" dirty="0" err="1">
                <a:solidFill>
                  <a:schemeClr val="bg1"/>
                </a:solidFill>
              </a:rPr>
              <a:t>hana</a:t>
            </a:r>
            <a:r>
              <a:rPr lang="en-US" sz="1800" dirty="0">
                <a:solidFill>
                  <a:schemeClr val="bg1"/>
                </a:solidFill>
              </a:rPr>
              <a:t> configuration to our app, which tell cap framework that the default </a:t>
            </a:r>
            <a:r>
              <a:rPr lang="en-US" sz="1800" dirty="0" err="1">
                <a:solidFill>
                  <a:schemeClr val="bg1"/>
                </a:solidFill>
              </a:rPr>
              <a:t>db</a:t>
            </a:r>
            <a:r>
              <a:rPr lang="en-US" sz="1800" dirty="0">
                <a:solidFill>
                  <a:schemeClr val="bg1"/>
                </a:solidFill>
              </a:rPr>
              <a:t> is now </a:t>
            </a:r>
            <a:r>
              <a:rPr lang="en-US" sz="1800" dirty="0" err="1">
                <a:solidFill>
                  <a:schemeClr val="bg1"/>
                </a:solidFill>
              </a:rPr>
              <a:t>hana</a:t>
            </a:r>
            <a:r>
              <a:rPr lang="en-US" sz="1800" dirty="0">
                <a:solidFill>
                  <a:schemeClr val="bg1"/>
                </a:solidFill>
              </a:rPr>
              <a:t> – </a:t>
            </a:r>
            <a:r>
              <a:rPr lang="en-US" sz="1800" b="1" dirty="0" err="1">
                <a:solidFill>
                  <a:schemeClr val="bg1"/>
                </a:solidFill>
              </a:rPr>
              <a:t>cds</a:t>
            </a:r>
            <a:r>
              <a:rPr lang="en-US" sz="1800" b="1" dirty="0">
                <a:solidFill>
                  <a:schemeClr val="bg1"/>
                </a:solidFill>
              </a:rPr>
              <a:t> add </a:t>
            </a:r>
            <a:r>
              <a:rPr lang="en-US" sz="1800" b="1" dirty="0" err="1">
                <a:solidFill>
                  <a:schemeClr val="bg1"/>
                </a:solidFill>
              </a:rPr>
              <a:t>hana</a:t>
            </a:r>
            <a:endParaRPr lang="en-US" sz="1800" b="1" dirty="0">
              <a:solidFill>
                <a:schemeClr val="bg1"/>
              </a:solidFill>
            </a:endParaRPr>
          </a:p>
          <a:p>
            <a:r>
              <a:rPr lang="en-IN" sz="1600" dirty="0">
                <a:solidFill>
                  <a:schemeClr val="bg1"/>
                </a:solidFill>
              </a:rPr>
              <a:t>2.   Add the </a:t>
            </a:r>
            <a:r>
              <a:rPr lang="en-IN" sz="1600" dirty="0" err="1">
                <a:solidFill>
                  <a:schemeClr val="bg1"/>
                </a:solidFill>
              </a:rPr>
              <a:t>hana</a:t>
            </a:r>
            <a:r>
              <a:rPr lang="en-IN" sz="1600" dirty="0">
                <a:solidFill>
                  <a:schemeClr val="bg1"/>
                </a:solidFill>
              </a:rPr>
              <a:t> specific deployment format name to our project under </a:t>
            </a:r>
            <a:r>
              <a:rPr lang="en-IN" sz="1600" dirty="0" err="1">
                <a:solidFill>
                  <a:schemeClr val="bg1"/>
                </a:solidFill>
              </a:rPr>
              <a:t>cds</a:t>
            </a:r>
            <a:r>
              <a:rPr lang="en-IN" sz="1600" dirty="0">
                <a:solidFill>
                  <a:schemeClr val="bg1"/>
                </a:solidFill>
              </a:rPr>
              <a:t> section as below inside </a:t>
            </a:r>
            <a:r>
              <a:rPr lang="en-IN" sz="1600" dirty="0" err="1">
                <a:solidFill>
                  <a:schemeClr val="bg1"/>
                </a:solidFill>
              </a:rPr>
              <a:t>package.json</a:t>
            </a:r>
            <a:r>
              <a:rPr lang="en-IN" sz="1600" dirty="0">
                <a:solidFill>
                  <a:schemeClr val="bg1"/>
                </a:solidFill>
              </a:rPr>
              <a:t> file</a:t>
            </a:r>
            <a:br>
              <a:rPr lang="en-IN" sz="1600" dirty="0">
                <a:solidFill>
                  <a:schemeClr val="bg1"/>
                </a:solidFill>
              </a:rPr>
            </a:br>
            <a:r>
              <a:rPr lang="en-US" sz="1200" b="0" dirty="0">
                <a:solidFill>
                  <a:schemeClr val="bg1"/>
                </a:solidFill>
                <a:effectLst/>
                <a:latin typeface="Consolas" panose="020B0609020204030204" pitchFamily="49" charset="0"/>
              </a:rPr>
              <a:t>"</a:t>
            </a:r>
            <a:r>
              <a:rPr lang="en-US" sz="1200" b="0" dirty="0" err="1">
                <a:solidFill>
                  <a:schemeClr val="bg1"/>
                </a:solidFill>
                <a:effectLst/>
                <a:latin typeface="Consolas" panose="020B0609020204030204" pitchFamily="49" charset="0"/>
              </a:rPr>
              <a:t>hana</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"deploy-format":"</a:t>
            </a:r>
            <a:r>
              <a:rPr lang="en-US" sz="1200" b="0" dirty="0" err="1">
                <a:solidFill>
                  <a:schemeClr val="bg1"/>
                </a:solidFill>
                <a:effectLst/>
                <a:latin typeface="Consolas" panose="020B0609020204030204" pitchFamily="49" charset="0"/>
              </a:rPr>
              <a:t>hdbtable</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a:t>
            </a:r>
          </a:p>
          <a:p>
            <a:r>
              <a:rPr lang="en-IN" sz="1600" dirty="0">
                <a:solidFill>
                  <a:schemeClr val="bg1"/>
                </a:solidFill>
              </a:rPr>
              <a:t>3. Since the first step added the </a:t>
            </a:r>
            <a:r>
              <a:rPr lang="en-IN" sz="1600" dirty="0" err="1">
                <a:solidFill>
                  <a:schemeClr val="bg1"/>
                </a:solidFill>
              </a:rPr>
              <a:t>hdb</a:t>
            </a:r>
            <a:r>
              <a:rPr lang="en-IN" sz="1600" dirty="0">
                <a:solidFill>
                  <a:schemeClr val="bg1"/>
                </a:solidFill>
              </a:rPr>
              <a:t> node module, we need to install it. Run </a:t>
            </a:r>
            <a:r>
              <a:rPr lang="en-IN" sz="1600" b="1" dirty="0" err="1">
                <a:solidFill>
                  <a:schemeClr val="bg1"/>
                </a:solidFill>
              </a:rPr>
              <a:t>npm</a:t>
            </a:r>
            <a:r>
              <a:rPr lang="en-IN" sz="1600" b="1" dirty="0">
                <a:solidFill>
                  <a:schemeClr val="bg1"/>
                </a:solidFill>
              </a:rPr>
              <a:t> install</a:t>
            </a:r>
          </a:p>
          <a:p>
            <a:r>
              <a:rPr lang="en-IN" sz="1600" dirty="0">
                <a:solidFill>
                  <a:schemeClr val="bg1"/>
                </a:solidFill>
              </a:rPr>
              <a:t>4. We need to perform a build, which will create all the </a:t>
            </a:r>
            <a:r>
              <a:rPr lang="en-IN" sz="1600" dirty="0" err="1">
                <a:solidFill>
                  <a:schemeClr val="bg1"/>
                </a:solidFill>
              </a:rPr>
              <a:t>hana</a:t>
            </a:r>
            <a:r>
              <a:rPr lang="en-IN" sz="1600" dirty="0">
                <a:solidFill>
                  <a:schemeClr val="bg1"/>
                </a:solidFill>
              </a:rPr>
              <a:t> specific files which will be deployed to HANA cloud. </a:t>
            </a:r>
            <a:r>
              <a:rPr lang="en-IN" sz="1600" b="1" dirty="0" err="1">
                <a:solidFill>
                  <a:schemeClr val="bg1"/>
                </a:solidFill>
              </a:rPr>
              <a:t>cds</a:t>
            </a:r>
            <a:r>
              <a:rPr lang="en-IN" sz="1600" b="1" dirty="0">
                <a:solidFill>
                  <a:schemeClr val="bg1"/>
                </a:solidFill>
              </a:rPr>
              <a:t> build --production</a:t>
            </a:r>
            <a:endParaRPr lang="en-IN" sz="1600" dirty="0">
              <a:solidFill>
                <a:schemeClr val="bg1"/>
              </a:solidFill>
            </a:endParaRPr>
          </a:p>
          <a:p>
            <a:r>
              <a:rPr lang="en-IN" sz="1600" dirty="0">
                <a:solidFill>
                  <a:schemeClr val="bg1"/>
                </a:solidFill>
              </a:rPr>
              <a:t>5. We need to login to cloud foundry from BAS – </a:t>
            </a:r>
            <a:r>
              <a:rPr lang="en-IN" sz="1600" b="1" dirty="0" err="1">
                <a:solidFill>
                  <a:schemeClr val="bg1"/>
                </a:solidFill>
              </a:rPr>
              <a:t>cf</a:t>
            </a:r>
            <a:r>
              <a:rPr lang="en-IN" sz="1600" b="1" dirty="0">
                <a:solidFill>
                  <a:schemeClr val="bg1"/>
                </a:solidFill>
              </a:rPr>
              <a:t> login</a:t>
            </a:r>
          </a:p>
          <a:p>
            <a:r>
              <a:rPr lang="en-IN" sz="1600" dirty="0">
                <a:solidFill>
                  <a:schemeClr val="bg1"/>
                </a:solidFill>
              </a:rPr>
              <a:t>6. Finally we need to deploy the DB and everything to SAP HANA Cloud – </a:t>
            </a:r>
            <a:r>
              <a:rPr lang="en-IN" sz="1600" b="1" dirty="0" err="1">
                <a:solidFill>
                  <a:schemeClr val="bg1"/>
                </a:solidFill>
              </a:rPr>
              <a:t>cds</a:t>
            </a:r>
            <a:r>
              <a:rPr lang="en-IN" sz="1600" b="1" dirty="0">
                <a:solidFill>
                  <a:schemeClr val="bg1"/>
                </a:solidFill>
              </a:rPr>
              <a:t> deploy --to </a:t>
            </a:r>
            <a:r>
              <a:rPr lang="en-IN" sz="1600" b="1" dirty="0" err="1">
                <a:solidFill>
                  <a:schemeClr val="bg1"/>
                </a:solidFill>
              </a:rPr>
              <a:t>hana:batman</a:t>
            </a:r>
            <a:endParaRPr lang="en-IN" sz="1600" b="1" dirty="0">
              <a:solidFill>
                <a:schemeClr val="bg1"/>
              </a:solidFill>
            </a:endParaRPr>
          </a:p>
          <a:p>
            <a:r>
              <a:rPr lang="en-IN" sz="1600" dirty="0">
                <a:solidFill>
                  <a:schemeClr val="bg1"/>
                </a:solidFill>
              </a:rPr>
              <a:t>7. We fixed issues related to excel format of HANA and changed the size of field </a:t>
            </a:r>
            <a:r>
              <a:rPr lang="en-IN" sz="1600" dirty="0" err="1">
                <a:solidFill>
                  <a:schemeClr val="bg1"/>
                </a:solidFill>
              </a:rPr>
              <a:t>bankid</a:t>
            </a:r>
            <a:r>
              <a:rPr lang="en-IN" sz="1600" dirty="0">
                <a:solidFill>
                  <a:schemeClr val="bg1"/>
                </a:solidFill>
              </a:rPr>
              <a:t> for employee, redo the build and deploy</a:t>
            </a:r>
          </a:p>
          <a:p>
            <a:r>
              <a:rPr lang="en-IN" sz="1600" dirty="0">
                <a:solidFill>
                  <a:schemeClr val="bg1"/>
                </a:solidFill>
              </a:rPr>
              <a:t>8. If deployment worked, a new file </a:t>
            </a:r>
            <a:r>
              <a:rPr lang="en-IN" sz="1600" b="1" dirty="0" err="1">
                <a:solidFill>
                  <a:schemeClr val="bg1"/>
                </a:solidFill>
              </a:rPr>
              <a:t>cdsrc-private.json</a:t>
            </a:r>
            <a:r>
              <a:rPr lang="en-IN" sz="1600" b="1" dirty="0">
                <a:solidFill>
                  <a:schemeClr val="bg1"/>
                </a:solidFill>
              </a:rPr>
              <a:t> </a:t>
            </a:r>
            <a:r>
              <a:rPr lang="en-IN" sz="1600" dirty="0">
                <a:solidFill>
                  <a:schemeClr val="bg1"/>
                </a:solidFill>
              </a:rPr>
              <a:t>gets created automatically, this file contain the information about which container in SAP BTP HANA Cloud to connect to. And the private key is stored in this file.</a:t>
            </a:r>
          </a:p>
          <a:p>
            <a:r>
              <a:rPr lang="en-IN" sz="1600" dirty="0">
                <a:solidFill>
                  <a:schemeClr val="bg1"/>
                </a:solidFill>
              </a:rPr>
              <a:t>9. Provide the credentials which will be used to connect database, start using </a:t>
            </a:r>
            <a:r>
              <a:rPr lang="en-IN" sz="1600" b="1" dirty="0" err="1">
                <a:solidFill>
                  <a:schemeClr val="bg1"/>
                </a:solidFill>
              </a:rPr>
              <a:t>cds</a:t>
            </a:r>
            <a:r>
              <a:rPr lang="en-IN" sz="1600" b="1" dirty="0">
                <a:solidFill>
                  <a:schemeClr val="bg1"/>
                </a:solidFill>
              </a:rPr>
              <a:t> watch --profile hybrid</a:t>
            </a:r>
            <a:endParaRPr lang="en-IN" sz="1600" dirty="0">
              <a:solidFill>
                <a:schemeClr val="bg1"/>
              </a:solidFill>
            </a:endParaRPr>
          </a:p>
          <a:p>
            <a:r>
              <a:rPr lang="en-US" sz="1200" b="0" dirty="0">
                <a:solidFill>
                  <a:schemeClr val="bg1"/>
                </a:solidFill>
                <a:effectLst/>
                <a:latin typeface="Consolas" panose="020B0609020204030204" pitchFamily="49" charset="0"/>
              </a:rPr>
              <a:t>"credentials": {</a:t>
            </a:r>
          </a:p>
          <a:p>
            <a:r>
              <a:rPr lang="en-US" sz="1200" b="0" dirty="0">
                <a:solidFill>
                  <a:schemeClr val="bg1"/>
                </a:solidFill>
                <a:effectLst/>
                <a:latin typeface="Consolas" panose="020B0609020204030204" pitchFamily="49" charset="0"/>
              </a:rPr>
              <a:t>          "database": "batman-key"</a:t>
            </a:r>
          </a:p>
          <a:p>
            <a:r>
              <a:rPr lang="en-US" sz="1200" b="0" dirty="0">
                <a:solidFill>
                  <a:schemeClr val="bg1"/>
                </a:solidFill>
                <a:effectLst/>
                <a:latin typeface="Consolas" panose="020B0609020204030204" pitchFamily="49" charset="0"/>
              </a:rPr>
              <a:t>        }</a:t>
            </a:r>
          </a:p>
          <a:p>
            <a:endParaRPr lang="en-IN" sz="1600" dirty="0">
              <a:solidFill>
                <a:schemeClr val="bg1"/>
              </a:solidFill>
            </a:endParaRP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Deploy Application to BTP</a:t>
            </a:r>
          </a:p>
        </p:txBody>
      </p:sp>
      <p:sp>
        <p:nvSpPr>
          <p:cNvPr id="3" name="TextBox 2">
            <a:extLst>
              <a:ext uri="{FF2B5EF4-FFF2-40B4-BE49-F238E27FC236}">
                <a16:creationId xmlns:a16="http://schemas.microsoft.com/office/drawing/2014/main" id="{1053F5FD-357B-99A8-2332-5472EA19C266}"/>
              </a:ext>
            </a:extLst>
          </p:cNvPr>
          <p:cNvSpPr txBox="1"/>
          <p:nvPr/>
        </p:nvSpPr>
        <p:spPr>
          <a:xfrm>
            <a:off x="189757" y="771025"/>
            <a:ext cx="11809312" cy="6001643"/>
          </a:xfrm>
          <a:prstGeom prst="rect">
            <a:avLst/>
          </a:prstGeom>
          <a:noFill/>
        </p:spPr>
        <p:txBody>
          <a:bodyPr wrap="square" rtlCol="0">
            <a:spAutoFit/>
          </a:bodyPr>
          <a:lstStyle/>
          <a:p>
            <a:pPr marL="457200" indent="-457200">
              <a:buAutoNum type="arabicPeriod"/>
            </a:pPr>
            <a:r>
              <a:rPr lang="en-US" sz="2000" dirty="0">
                <a:solidFill>
                  <a:schemeClr val="bg1"/>
                </a:solidFill>
              </a:rPr>
              <a:t>First add the </a:t>
            </a:r>
            <a:r>
              <a:rPr lang="en-US" sz="2000" dirty="0" err="1">
                <a:solidFill>
                  <a:schemeClr val="bg1"/>
                </a:solidFill>
              </a:rPr>
              <a:t>mta.yaml</a:t>
            </a:r>
            <a:r>
              <a:rPr lang="en-US" sz="2000" dirty="0">
                <a:solidFill>
                  <a:schemeClr val="bg1"/>
                </a:solidFill>
              </a:rPr>
              <a:t> file, MTA – multi-target application which is an advance version of </a:t>
            </a:r>
            <a:r>
              <a:rPr lang="en-US" sz="2000" dirty="0" err="1">
                <a:solidFill>
                  <a:schemeClr val="bg1"/>
                </a:solidFill>
              </a:rPr>
              <a:t>manifest.yml</a:t>
            </a:r>
            <a:r>
              <a:rPr lang="en-US" sz="2000" dirty="0">
                <a:solidFill>
                  <a:schemeClr val="bg1"/>
                </a:solidFill>
              </a:rPr>
              <a:t> file which we used in past.</a:t>
            </a:r>
          </a:p>
          <a:p>
            <a:pPr marL="457200" indent="-457200">
              <a:buAutoNum type="arabicPeriod"/>
            </a:pPr>
            <a:r>
              <a:rPr lang="en-US" sz="2000" dirty="0">
                <a:solidFill>
                  <a:schemeClr val="bg1"/>
                </a:solidFill>
              </a:rPr>
              <a:t>We use SAP provided CLI for MTA, this is pre-installed in BAS, tool is called </a:t>
            </a:r>
            <a:r>
              <a:rPr lang="en-US" sz="2000" b="1" dirty="0" err="1">
                <a:solidFill>
                  <a:schemeClr val="bg1"/>
                </a:solidFill>
              </a:rPr>
              <a:t>mbt</a:t>
            </a:r>
            <a:endParaRPr lang="en-US" sz="2000" b="1" dirty="0">
              <a:solidFill>
                <a:schemeClr val="bg1"/>
              </a:solidFill>
            </a:endParaRPr>
          </a:p>
          <a:p>
            <a:pPr marL="457200" indent="-457200">
              <a:buAutoNum type="arabicPeriod"/>
            </a:pPr>
            <a:r>
              <a:rPr lang="en-US" sz="2000" dirty="0">
                <a:solidFill>
                  <a:schemeClr val="bg1"/>
                </a:solidFill>
              </a:rPr>
              <a:t>First we run command </a:t>
            </a:r>
            <a:r>
              <a:rPr lang="en-US" sz="2000" b="1" dirty="0" err="1">
                <a:solidFill>
                  <a:schemeClr val="bg1"/>
                </a:solidFill>
              </a:rPr>
              <a:t>cds</a:t>
            </a:r>
            <a:r>
              <a:rPr lang="en-US" sz="2000" b="1" dirty="0">
                <a:solidFill>
                  <a:schemeClr val="bg1"/>
                </a:solidFill>
              </a:rPr>
              <a:t> add </a:t>
            </a:r>
            <a:r>
              <a:rPr lang="en-US" sz="2000" b="1" dirty="0" err="1">
                <a:solidFill>
                  <a:schemeClr val="bg1"/>
                </a:solidFill>
              </a:rPr>
              <a:t>mta</a:t>
            </a:r>
            <a:endParaRPr lang="en-US" sz="2000" b="1" dirty="0">
              <a:solidFill>
                <a:schemeClr val="bg1"/>
              </a:solidFill>
            </a:endParaRPr>
          </a:p>
          <a:p>
            <a:pPr marL="457200" indent="-457200">
              <a:buAutoNum type="arabicPeriod"/>
            </a:pPr>
            <a:r>
              <a:rPr lang="en-US" sz="2000" dirty="0">
                <a:solidFill>
                  <a:schemeClr val="bg1"/>
                </a:solidFill>
              </a:rPr>
              <a:t>We will add our UI module to the </a:t>
            </a:r>
            <a:r>
              <a:rPr lang="en-US" sz="2000" dirty="0" err="1">
                <a:solidFill>
                  <a:schemeClr val="bg1"/>
                </a:solidFill>
              </a:rPr>
              <a:t>mta.yaml</a:t>
            </a:r>
            <a:r>
              <a:rPr lang="en-US" sz="2000" dirty="0">
                <a:solidFill>
                  <a:schemeClr val="bg1"/>
                </a:solidFill>
              </a:rPr>
              <a:t> file manually, copy the </a:t>
            </a:r>
            <a:r>
              <a:rPr lang="en-US" sz="2000" dirty="0" err="1">
                <a:solidFill>
                  <a:schemeClr val="bg1"/>
                </a:solidFill>
              </a:rPr>
              <a:t>srv</a:t>
            </a:r>
            <a:r>
              <a:rPr lang="en-US" sz="2000" dirty="0">
                <a:solidFill>
                  <a:schemeClr val="bg1"/>
                </a:solidFill>
              </a:rPr>
              <a:t> entry and add the </a:t>
            </a:r>
            <a:r>
              <a:rPr lang="en-US" sz="2000" dirty="0" err="1">
                <a:solidFill>
                  <a:schemeClr val="bg1"/>
                </a:solidFill>
              </a:rPr>
              <a:t>ui</a:t>
            </a:r>
            <a:r>
              <a:rPr lang="en-US" sz="2000" dirty="0">
                <a:solidFill>
                  <a:schemeClr val="bg1"/>
                </a:solidFill>
              </a:rPr>
              <a:t> module.</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cappo-ui</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type: </a:t>
            </a:r>
            <a:r>
              <a:rPr lang="en-US" sz="1600" b="0" dirty="0" err="1">
                <a:solidFill>
                  <a:schemeClr val="bg1"/>
                </a:solidFill>
                <a:effectLst/>
                <a:latin typeface="Consolas" panose="020B0609020204030204" pitchFamily="49" charset="0"/>
              </a:rPr>
              <a:t>nodejs</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path: app</a:t>
            </a:r>
          </a:p>
          <a:p>
            <a:r>
              <a:rPr lang="en-US" sz="1600" b="0" dirty="0">
                <a:solidFill>
                  <a:schemeClr val="bg1"/>
                </a:solidFill>
                <a:effectLst/>
                <a:latin typeface="Consolas" panose="020B0609020204030204" pitchFamily="49" charset="0"/>
              </a:rPr>
              <a:t>    parameters:</a:t>
            </a:r>
          </a:p>
          <a:p>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buildpack</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nodejs_buildpack</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build-parameters:</a:t>
            </a:r>
          </a:p>
          <a:p>
            <a:r>
              <a:rPr lang="en-US" sz="1600" b="0" dirty="0">
                <a:solidFill>
                  <a:schemeClr val="bg1"/>
                </a:solidFill>
                <a:effectLst/>
                <a:latin typeface="Consolas" panose="020B0609020204030204" pitchFamily="49" charset="0"/>
              </a:rPr>
              <a:t>      builder: </a:t>
            </a:r>
            <a:r>
              <a:rPr lang="en-US" sz="1600" b="0" dirty="0" err="1">
                <a:solidFill>
                  <a:schemeClr val="bg1"/>
                </a:solidFill>
                <a:effectLst/>
                <a:latin typeface="Consolas" panose="020B0609020204030204" pitchFamily="49" charset="0"/>
              </a:rPr>
              <a:t>npm</a:t>
            </a:r>
            <a:r>
              <a:rPr lang="en-US" sz="1600" b="0" dirty="0">
                <a:solidFill>
                  <a:schemeClr val="bg1"/>
                </a:solidFill>
                <a:effectLst/>
                <a:latin typeface="Consolas" panose="020B0609020204030204" pitchFamily="49" charset="0"/>
              </a:rPr>
              <a:t>-ci</a:t>
            </a:r>
          </a:p>
          <a:p>
            <a:r>
              <a:rPr lang="en-US" sz="1600" b="0" dirty="0">
                <a:solidFill>
                  <a:schemeClr val="bg1"/>
                </a:solidFill>
                <a:effectLst/>
                <a:latin typeface="Consolas" panose="020B0609020204030204" pitchFamily="49" charset="0"/>
              </a:rPr>
              <a:t>    requires:</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srv-api</a:t>
            </a:r>
            <a:endParaRPr lang="en-US" sz="1600" b="0" dirty="0">
              <a:solidFill>
                <a:schemeClr val="bg1"/>
              </a:solidFill>
              <a:effectLst/>
              <a:latin typeface="Consolas" panose="020B0609020204030204" pitchFamily="49" charset="0"/>
            </a:endParaRPr>
          </a:p>
          <a:p>
            <a:pPr marL="457200" indent="-457200">
              <a:buAutoNum type="arabicPeriod"/>
            </a:pPr>
            <a:r>
              <a:rPr lang="en-US" sz="2000" dirty="0">
                <a:solidFill>
                  <a:schemeClr val="bg1"/>
                </a:solidFill>
              </a:rPr>
              <a:t>Inside the </a:t>
            </a:r>
            <a:r>
              <a:rPr lang="en-US" sz="2000" b="1" dirty="0">
                <a:solidFill>
                  <a:schemeClr val="bg1"/>
                </a:solidFill>
              </a:rPr>
              <a:t>app</a:t>
            </a:r>
            <a:r>
              <a:rPr lang="en-US" sz="2000" dirty="0">
                <a:solidFill>
                  <a:schemeClr val="bg1"/>
                </a:solidFill>
              </a:rPr>
              <a:t> folder, add the package </a:t>
            </a:r>
            <a:r>
              <a:rPr lang="en-US" sz="2000" dirty="0" err="1">
                <a:solidFill>
                  <a:schemeClr val="bg1"/>
                </a:solidFill>
              </a:rPr>
              <a:t>json</a:t>
            </a:r>
            <a:r>
              <a:rPr lang="en-US" sz="2000" dirty="0">
                <a:solidFill>
                  <a:schemeClr val="bg1"/>
                </a:solidFill>
              </a:rPr>
              <a:t> using </a:t>
            </a:r>
            <a:r>
              <a:rPr lang="en-US" sz="2000" b="1" dirty="0" err="1">
                <a:solidFill>
                  <a:schemeClr val="bg1"/>
                </a:solidFill>
              </a:rPr>
              <a:t>npm</a:t>
            </a:r>
            <a:r>
              <a:rPr lang="en-US" sz="2000" b="1" dirty="0">
                <a:solidFill>
                  <a:schemeClr val="bg1"/>
                </a:solidFill>
              </a:rPr>
              <a:t> </a:t>
            </a:r>
            <a:r>
              <a:rPr lang="en-US" sz="2000" b="1" dirty="0" err="1">
                <a:solidFill>
                  <a:schemeClr val="bg1"/>
                </a:solidFill>
              </a:rPr>
              <a:t>init</a:t>
            </a:r>
            <a:r>
              <a:rPr lang="en-US" sz="2000" dirty="0">
                <a:solidFill>
                  <a:schemeClr val="bg1"/>
                </a:solidFill>
              </a:rPr>
              <a:t> and add the app router module </a:t>
            </a:r>
            <a:r>
              <a:rPr lang="en-US" sz="2000" b="1" dirty="0" err="1">
                <a:solidFill>
                  <a:schemeClr val="bg1"/>
                </a:solidFill>
              </a:rPr>
              <a:t>npm</a:t>
            </a:r>
            <a:r>
              <a:rPr lang="en-US" sz="2000" b="1" dirty="0">
                <a:solidFill>
                  <a:schemeClr val="bg1"/>
                </a:solidFill>
              </a:rPr>
              <a:t> install @sap/approuter</a:t>
            </a:r>
            <a:r>
              <a:rPr lang="en-US" sz="2000" dirty="0">
                <a:solidFill>
                  <a:schemeClr val="bg1"/>
                </a:solidFill>
              </a:rPr>
              <a:t>.</a:t>
            </a:r>
          </a:p>
          <a:p>
            <a:pPr marL="457200" indent="-457200">
              <a:buFontTx/>
              <a:buAutoNum type="arabicPeriod"/>
            </a:pPr>
            <a:r>
              <a:rPr lang="en-US" sz="2000" dirty="0">
                <a:solidFill>
                  <a:schemeClr val="bg1"/>
                </a:solidFill>
              </a:rPr>
              <a:t>Add the start script </a:t>
            </a:r>
            <a:r>
              <a:rPr lang="nl-NL" sz="1600" b="0" dirty="0">
                <a:solidFill>
                  <a:schemeClr val="bg1"/>
                </a:solidFill>
                <a:effectLst/>
                <a:latin typeface="Consolas" panose="020B0609020204030204" pitchFamily="49" charset="0"/>
              </a:rPr>
              <a:t>"start": "node node_modules/@sap/approuter/approuter.js"</a:t>
            </a:r>
          </a:p>
          <a:p>
            <a:pPr marL="457200" indent="-457200">
              <a:buAutoNum type="arabicPeriod"/>
            </a:pPr>
            <a:r>
              <a:rPr lang="en-IN" sz="2000" dirty="0">
                <a:solidFill>
                  <a:schemeClr val="bg1"/>
                </a:solidFill>
              </a:rPr>
              <a:t>Add the </a:t>
            </a:r>
            <a:r>
              <a:rPr lang="en-IN" sz="2000" dirty="0" err="1">
                <a:solidFill>
                  <a:schemeClr val="bg1"/>
                </a:solidFill>
              </a:rPr>
              <a:t>xs-app.json</a:t>
            </a:r>
            <a:r>
              <a:rPr lang="en-IN" sz="2000" dirty="0">
                <a:solidFill>
                  <a:schemeClr val="bg1"/>
                </a:solidFill>
              </a:rPr>
              <a:t>, provide the routes and the end points</a:t>
            </a:r>
          </a:p>
          <a:p>
            <a:pPr marL="457200" indent="-457200">
              <a:buAutoNum type="arabicPeriod"/>
            </a:pPr>
            <a:r>
              <a:rPr lang="en-IN" sz="2000" dirty="0">
                <a:solidFill>
                  <a:schemeClr val="bg1"/>
                </a:solidFill>
              </a:rPr>
              <a:t>Open MTA editor and configure </a:t>
            </a:r>
            <a:r>
              <a:rPr lang="en-IN" sz="2000" dirty="0" err="1">
                <a:solidFill>
                  <a:schemeClr val="bg1"/>
                </a:solidFill>
              </a:rPr>
              <a:t>srv-api</a:t>
            </a:r>
            <a:r>
              <a:rPr lang="en-IN" sz="2000" dirty="0">
                <a:solidFill>
                  <a:schemeClr val="bg1"/>
                </a:solidFill>
              </a:rPr>
              <a:t> destination</a:t>
            </a:r>
          </a:p>
          <a:p>
            <a:pPr marL="457200" indent="-457200">
              <a:buAutoNum type="arabicPeriod"/>
            </a:pPr>
            <a:r>
              <a:rPr lang="en-IN" sz="2000" dirty="0">
                <a:solidFill>
                  <a:schemeClr val="bg1"/>
                </a:solidFill>
              </a:rPr>
              <a:t>Right click on </a:t>
            </a:r>
            <a:r>
              <a:rPr lang="en-IN" sz="2000" dirty="0" err="1">
                <a:solidFill>
                  <a:schemeClr val="bg1"/>
                </a:solidFill>
              </a:rPr>
              <a:t>mta.yaml</a:t>
            </a:r>
            <a:r>
              <a:rPr lang="en-IN" sz="2000" dirty="0">
                <a:solidFill>
                  <a:schemeClr val="bg1"/>
                </a:solidFill>
              </a:rPr>
              <a:t> file and choose build </a:t>
            </a:r>
            <a:r>
              <a:rPr lang="en-IN" sz="2000" dirty="0" err="1">
                <a:solidFill>
                  <a:schemeClr val="bg1"/>
                </a:solidFill>
              </a:rPr>
              <a:t>mta</a:t>
            </a:r>
            <a:r>
              <a:rPr lang="en-IN" sz="2000" dirty="0">
                <a:solidFill>
                  <a:schemeClr val="bg1"/>
                </a:solidFill>
              </a:rPr>
              <a:t> </a:t>
            </a:r>
            <a:r>
              <a:rPr lang="en-IN" sz="2000" dirty="0" err="1">
                <a:solidFill>
                  <a:schemeClr val="bg1"/>
                </a:solidFill>
              </a:rPr>
              <a:t>archieve</a:t>
            </a:r>
            <a:r>
              <a:rPr lang="en-IN" sz="2000" dirty="0">
                <a:solidFill>
                  <a:schemeClr val="bg1"/>
                </a:solidFill>
              </a:rPr>
              <a:t> this will create a </a:t>
            </a:r>
            <a:r>
              <a:rPr lang="en-IN" sz="2000" dirty="0" err="1">
                <a:solidFill>
                  <a:schemeClr val="bg1"/>
                </a:solidFill>
              </a:rPr>
              <a:t>mtar</a:t>
            </a:r>
            <a:r>
              <a:rPr lang="en-IN" sz="2000" dirty="0">
                <a:solidFill>
                  <a:schemeClr val="bg1"/>
                </a:solidFill>
              </a:rPr>
              <a:t> file for us</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79019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a:t>
            </a:r>
            <a:r>
              <a:rPr lang="en-IN" sz="1400" kern="0" dirty="0" err="1">
                <a:solidFill>
                  <a:prstClr val="white"/>
                </a:solidFill>
                <a:latin typeface="Segoe UI"/>
              </a:rPr>
              <a:t>odata</a:t>
            </a:r>
            <a:r>
              <a:rPr lang="en-IN" sz="1400" kern="0" dirty="0">
                <a:solidFill>
                  <a:prstClr val="white"/>
                </a:solidFill>
                <a:latin typeface="Segoe UI"/>
              </a:rPr>
              <a:t>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21</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6382369" y="2180251"/>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Browser</a:t>
            </a:r>
          </a:p>
          <a:p>
            <a:pPr algn="ctr" defTabSz="1218621"/>
            <a:r>
              <a:rPr lang="en-US" sz="2399"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sp>
        <p:nvSpPr>
          <p:cNvPr id="3" name="Rectangle 2">
            <a:extLst>
              <a:ext uri="{FF2B5EF4-FFF2-40B4-BE49-F238E27FC236}">
                <a16:creationId xmlns:a16="http://schemas.microsoft.com/office/drawing/2014/main" id="{26B45B93-C3B2-D8C8-F1CA-D3605026B938}"/>
              </a:ext>
            </a:extLst>
          </p:cNvPr>
          <p:cNvSpPr/>
          <p:nvPr/>
        </p:nvSpPr>
        <p:spPr>
          <a:xfrm>
            <a:off x="335272" y="1125344"/>
            <a:ext cx="11518280" cy="1223817"/>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1218621"/>
            <a:r>
              <a:rPr lang="en-US" sz="2399" dirty="0">
                <a:solidFill>
                  <a:prstClr val="white"/>
                </a:solidFill>
                <a:latin typeface="Segoe UI"/>
              </a:rPr>
              <a:t>Solution:</a:t>
            </a:r>
          </a:p>
          <a:p>
            <a:pPr defTabSz="1218621"/>
            <a:r>
              <a:rPr lang="en-US" sz="2399" dirty="0">
                <a:solidFill>
                  <a:prstClr val="white"/>
                </a:solidFill>
                <a:latin typeface="Segoe UI"/>
                <a:hlinkClick r:id="rId2"/>
              </a:rPr>
              <a:t>https://github.com/soyuztechnologies/BTP_Architect_Training/blob/master/Day%203/01mtdbservice.zip</a:t>
            </a:r>
            <a:r>
              <a:rPr lang="en-US" sz="2399" dirty="0">
                <a:solidFill>
                  <a:prstClr val="white"/>
                </a:solidFill>
                <a:latin typeface="Segoe UI"/>
              </a:rPr>
              <a:t> </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142" y="2853086"/>
            <a:ext cx="3428107" cy="342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60139" y="811178"/>
            <a:ext cx="11806237" cy="1630791"/>
          </a:xfrm>
          <a:prstGeom prst="rect">
            <a:avLst/>
          </a:prstGeom>
          <a:noFill/>
        </p:spPr>
        <p:txBody>
          <a:bodyPr wrap="square" rtlCol="0">
            <a:spAutoFit/>
          </a:bodyPr>
          <a:lstStyle/>
          <a:p>
            <a:pPr marL="457063" indent="-457063">
              <a:buFontTx/>
              <a:buAutoNum type="arabicPeriod"/>
              <a:defRPr/>
            </a:pPr>
            <a:r>
              <a:rPr lang="en-US" sz="1999" kern="0" dirty="0">
                <a:solidFill>
                  <a:prstClr val="white"/>
                </a:solidFill>
                <a:latin typeface="Segoe UI"/>
              </a:rPr>
              <a:t>After the deployment, we open the postman tool and try to access resource with URL /vendor </a:t>
            </a:r>
            <a:r>
              <a:rPr lang="en-US" sz="1999" kern="0" dirty="0" err="1">
                <a:solidFill>
                  <a:prstClr val="white"/>
                </a:solidFill>
                <a:latin typeface="Segoe UI"/>
              </a:rPr>
              <a:t>url</a:t>
            </a:r>
            <a:r>
              <a:rPr lang="en-US" sz="1999" kern="0" dirty="0">
                <a:solidFill>
                  <a:prstClr val="white"/>
                </a:solidFill>
                <a:latin typeface="Segoe UI"/>
              </a:rPr>
              <a:t>, it gives unauthenticated.</a:t>
            </a:r>
          </a:p>
          <a:p>
            <a:pPr marL="457063" indent="-457063">
              <a:buFontTx/>
              <a:buAutoNum type="arabicPeriod"/>
              <a:defRPr/>
            </a:pPr>
            <a:r>
              <a:rPr lang="en-US" sz="1999" kern="0" dirty="0">
                <a:solidFill>
                  <a:prstClr val="white"/>
                </a:solidFill>
                <a:latin typeface="Segoe UI"/>
              </a:rPr>
              <a:t>We need to obtain access token so we went to authorization table and added the OAuth2.0 option and provided</a:t>
            </a:r>
          </a:p>
          <a:p>
            <a:pPr>
              <a:defRPr/>
            </a:pPr>
            <a:endParaRPr lang="en-IN" sz="1999" kern="0" dirty="0">
              <a:solidFill>
                <a:prstClr val="white"/>
              </a:solidFill>
              <a:latin typeface="Segoe UI"/>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nvGraphicFramePr>
        <p:xfrm>
          <a:off x="180860" y="2236348"/>
          <a:ext cx="11644514" cy="2965944"/>
        </p:xfrm>
        <a:graphic>
          <a:graphicData uri="http://schemas.openxmlformats.org/drawingml/2006/table">
            <a:tbl>
              <a:tblPr firstRow="1" bandRow="1"/>
              <a:tblGrid>
                <a:gridCol w="3290785">
                  <a:extLst>
                    <a:ext uri="{9D8B030D-6E8A-4147-A177-3AD203B41FA5}">
                      <a16:colId xmlns:a16="http://schemas.microsoft.com/office/drawing/2014/main" val="686647361"/>
                    </a:ext>
                  </a:extLst>
                </a:gridCol>
                <a:gridCol w="8353729">
                  <a:extLst>
                    <a:ext uri="{9D8B030D-6E8A-4147-A177-3AD203B41FA5}">
                      <a16:colId xmlns:a16="http://schemas.microsoft.com/office/drawing/2014/main" val="2464886500"/>
                    </a:ext>
                  </a:extLst>
                </a:gridCol>
              </a:tblGrid>
              <a:tr h="370743">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60139" y="5234036"/>
            <a:ext cx="11922315" cy="1569251"/>
          </a:xfrm>
          <a:prstGeom prst="rect">
            <a:avLst/>
          </a:prstGeom>
          <a:noFill/>
        </p:spPr>
        <p:txBody>
          <a:bodyPr wrap="square">
            <a:spAutoFit/>
          </a:bodyPr>
          <a:lstStyle/>
          <a:p>
            <a:pPr>
              <a:defRPr/>
            </a:pPr>
            <a:r>
              <a:rPr lang="en-US" sz="1600" kern="0" dirty="0">
                <a:solidFill>
                  <a:prstClr val="white"/>
                </a:solidFill>
                <a:latin typeface="Segoe UI"/>
              </a:rPr>
              <a:t>3. Call get token and choose use token button once token was fetched.</a:t>
            </a:r>
          </a:p>
          <a:p>
            <a:pPr>
              <a:defRPr/>
            </a:pPr>
            <a:r>
              <a:rPr lang="en-US" sz="1600" kern="0" dirty="0">
                <a:solidFill>
                  <a:prstClr val="white"/>
                </a:solidFill>
                <a:latin typeface="Segoe UI"/>
              </a:rPr>
              <a:t>4. Again make get request for /vendor, and we should get response.</a:t>
            </a:r>
          </a:p>
          <a:p>
            <a:pPr>
              <a:defRPr/>
            </a:pPr>
            <a:r>
              <a:rPr lang="en-US" sz="1600" kern="0" dirty="0">
                <a:solidFill>
                  <a:prstClr val="white"/>
                </a:solidFill>
                <a:latin typeface="Segoe UI"/>
              </a:rPr>
              <a:t>5. If we try </a:t>
            </a:r>
            <a:r>
              <a:rPr lang="en-US" sz="1600" kern="0">
                <a:solidFill>
                  <a:prstClr val="white"/>
                </a:solidFill>
                <a:latin typeface="Segoe UI"/>
              </a:rPr>
              <a:t>/vendor/, </a:t>
            </a:r>
            <a:r>
              <a:rPr lang="en-US" sz="1600" kern="0" dirty="0">
                <a:solidFill>
                  <a:prstClr val="white"/>
                </a:solidFill>
                <a:latin typeface="Segoe UI"/>
              </a:rPr>
              <a:t>it will not work because, we are looking for Role. </a:t>
            </a:r>
          </a:p>
          <a:p>
            <a:pPr>
              <a:defRPr/>
            </a:pPr>
            <a:r>
              <a:rPr lang="en-US" sz="1600" kern="0" dirty="0">
                <a:solidFill>
                  <a:prstClr val="white"/>
                </a:solidFill>
                <a:latin typeface="Segoe UI"/>
              </a:rPr>
              <a:t>6. Went to BTP subaccount and created a Role collection, added the role template and assign same to our user</a:t>
            </a:r>
          </a:p>
          <a:p>
            <a:pPr>
              <a:defRPr/>
            </a:pPr>
            <a:r>
              <a:rPr lang="en-US" sz="1600" kern="0" dirty="0">
                <a:solidFill>
                  <a:prstClr val="white"/>
                </a:solidFill>
                <a:latin typeface="Segoe UI"/>
              </a:rPr>
              <a:t>7. Again get the token and try to access end point for OData, this time it works.</a:t>
            </a:r>
          </a:p>
          <a:p>
            <a:pPr>
              <a:defRPr/>
            </a:pPr>
            <a:endParaRPr lang="en-IN" sz="1600" kern="0" dirty="0">
              <a:solidFill>
                <a:prstClr val="white"/>
              </a:solidFill>
              <a:latin typeface="Segoe UI"/>
            </a:endParaRPr>
          </a:p>
        </p:txBody>
      </p:sp>
    </p:spTree>
    <p:extLst>
      <p:ext uri="{BB962C8B-B14F-4D97-AF65-F5344CB8AC3E}">
        <p14:creationId xmlns:p14="http://schemas.microsoft.com/office/powerpoint/2010/main" val="1733546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38466"/>
          </a:xfrm>
          <a:prstGeom prst="rect">
            <a:avLst/>
          </a:prstGeom>
          <a:noFill/>
          <a:ln>
            <a:solidFill>
              <a:schemeClr val="bg1"/>
            </a:solidFill>
          </a:ln>
        </p:spPr>
        <p:txBody>
          <a:bodyPr wrap="square" rtlCol="0">
            <a:spAutoFit/>
          </a:bodyPr>
          <a:lstStyle/>
          <a:p>
            <a:pPr defTabSz="1218621"/>
            <a:r>
              <a:rPr lang="en-US" sz="16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30772"/>
          </a:xfrm>
          <a:prstGeom prst="rect">
            <a:avLst/>
          </a:prstGeom>
          <a:noFill/>
          <a:ln>
            <a:solidFill>
              <a:schemeClr val="bg1"/>
            </a:solidFill>
          </a:ln>
        </p:spPr>
        <p:txBody>
          <a:bodyPr wrap="square" rtlCol="0">
            <a:spAutoFit/>
          </a:bodyPr>
          <a:lstStyle/>
          <a:p>
            <a:pPr defTabSz="1218621"/>
            <a:r>
              <a:rPr lang="en-US" sz="900">
                <a:solidFill>
                  <a:prstClr val="black"/>
                </a:solidFill>
                <a:latin typeface="Segoe UI"/>
                <a:hlinkClick r:id="rId7" tooltip="https://www.flickr.com/photos/jeepersmedia/14765960308/"/>
              </a:rPr>
              <a:t>This Photo</a:t>
            </a:r>
            <a:r>
              <a:rPr lang="en-US" sz="900">
                <a:solidFill>
                  <a:prstClr val="black"/>
                </a:solidFill>
                <a:latin typeface="Segoe UI"/>
              </a:rPr>
              <a:t> by Unknown Author is licensed under </a:t>
            </a:r>
            <a:r>
              <a:rPr lang="en-US" sz="900">
                <a:solidFill>
                  <a:prstClr val="black"/>
                </a:solidFill>
                <a:latin typeface="Segoe UI"/>
                <a:hlinkClick r:id="rId8" tooltip="https://creativecommons.org/licenses/by/3.0/"/>
              </a:rPr>
              <a:t>CC BY</a:t>
            </a:r>
            <a:endParaRPr lang="en-US" sz="9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307697"/>
          </a:xfrm>
          <a:prstGeom prst="rect">
            <a:avLst/>
          </a:prstGeom>
          <a:noFill/>
          <a:ln>
            <a:noFill/>
          </a:ln>
        </p:spPr>
        <p:txBody>
          <a:bodyPr wrap="square" rtlCol="0">
            <a:spAutoFit/>
          </a:bodyPr>
          <a:lstStyle/>
          <a:p>
            <a:pPr defTabSz="1218621"/>
            <a:r>
              <a:rPr lang="en-US" sz="14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Adding Security</a:t>
            </a:r>
          </a:p>
        </p:txBody>
      </p:sp>
      <p:sp>
        <p:nvSpPr>
          <p:cNvPr id="3" name="TextBox 2">
            <a:extLst>
              <a:ext uri="{FF2B5EF4-FFF2-40B4-BE49-F238E27FC236}">
                <a16:creationId xmlns:a16="http://schemas.microsoft.com/office/drawing/2014/main" id="{3800E938-41E1-3205-5F1C-F7DDAABF5D01}"/>
              </a:ext>
            </a:extLst>
          </p:cNvPr>
          <p:cNvSpPr txBox="1"/>
          <p:nvPr/>
        </p:nvSpPr>
        <p:spPr>
          <a:xfrm>
            <a:off x="191294" y="921275"/>
            <a:ext cx="11806237" cy="6247864"/>
          </a:xfrm>
          <a:prstGeom prst="rect">
            <a:avLst/>
          </a:prstGeom>
          <a:noFill/>
        </p:spPr>
        <p:txBody>
          <a:bodyPr wrap="square" rtlCol="0">
            <a:spAutoFit/>
          </a:bodyPr>
          <a:lstStyle/>
          <a:p>
            <a:pPr marL="457063" indent="-457063" defTabSz="1218621">
              <a:buFontTx/>
              <a:buAutoNum type="arabicPeriod"/>
            </a:pPr>
            <a:r>
              <a:rPr lang="en-US" sz="2000" dirty="0">
                <a:solidFill>
                  <a:prstClr val="white"/>
                </a:solidFill>
                <a:latin typeface="Segoe UI"/>
              </a:rPr>
              <a:t>Created a new resource in </a:t>
            </a:r>
            <a:r>
              <a:rPr lang="en-US" sz="2000" b="1" dirty="0" err="1">
                <a:solidFill>
                  <a:prstClr val="white"/>
                </a:solidFill>
                <a:latin typeface="Segoe UI"/>
              </a:rPr>
              <a:t>mta.yaml</a:t>
            </a:r>
            <a:r>
              <a:rPr lang="en-US" sz="2000" b="1" dirty="0">
                <a:solidFill>
                  <a:prstClr val="white"/>
                </a:solidFill>
                <a:latin typeface="Segoe UI"/>
              </a:rPr>
              <a:t> </a:t>
            </a:r>
            <a:r>
              <a:rPr lang="en-US" sz="2000" dirty="0">
                <a:solidFill>
                  <a:prstClr val="white"/>
                </a:solidFill>
                <a:latin typeface="Segoe UI"/>
              </a:rPr>
              <a:t>file for </a:t>
            </a:r>
            <a:r>
              <a:rPr lang="en-US" sz="2000" dirty="0" err="1">
                <a:solidFill>
                  <a:prstClr val="white"/>
                </a:solidFill>
                <a:latin typeface="Segoe UI"/>
              </a:rPr>
              <a:t>xs-uaa</a:t>
            </a:r>
            <a:r>
              <a:rPr lang="en-US" sz="2000" dirty="0">
                <a:solidFill>
                  <a:prstClr val="white"/>
                </a:solidFill>
                <a:latin typeface="Segoe UI"/>
              </a:rPr>
              <a:t> backing service with following properties</a:t>
            </a:r>
          </a:p>
          <a:p>
            <a:pPr marL="1066373" lvl="1" indent="-457063" defTabSz="1218621">
              <a:buFontTx/>
              <a:buAutoNum type="arabicPeriod"/>
            </a:pPr>
            <a:r>
              <a:rPr lang="en-US" sz="2000" dirty="0">
                <a:solidFill>
                  <a:prstClr val="white"/>
                </a:solidFill>
                <a:latin typeface="Segoe UI"/>
              </a:rPr>
              <a:t>name == </a:t>
            </a:r>
            <a:r>
              <a:rPr lang="en-US" sz="2000" dirty="0" err="1">
                <a:solidFill>
                  <a:prstClr val="white"/>
                </a:solidFill>
                <a:latin typeface="Segoe UI"/>
              </a:rPr>
              <a:t>cappo-xsuaa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 == </a:t>
            </a:r>
            <a:r>
              <a:rPr lang="en-US" sz="2000" dirty="0" err="1">
                <a:solidFill>
                  <a:prstClr val="white"/>
                </a:solidFill>
                <a:latin typeface="Segoe UI"/>
              </a:rPr>
              <a:t>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service-plan == application</a:t>
            </a:r>
          </a:p>
          <a:p>
            <a:pPr marL="1066373" lvl="1" indent="-457063" defTabSz="1218621">
              <a:buFontTx/>
              <a:buAutoNum type="arabicPeriod"/>
            </a:pPr>
            <a:r>
              <a:rPr lang="en-US" sz="2000" dirty="0">
                <a:solidFill>
                  <a:prstClr val="white"/>
                </a:solidFill>
                <a:latin typeface="Segoe UI"/>
              </a:rPr>
              <a:t>path == ./</a:t>
            </a:r>
            <a:r>
              <a:rPr lang="en-US" sz="2000" dirty="0" err="1">
                <a:solidFill>
                  <a:prstClr val="white"/>
                </a:solidFill>
                <a:latin typeface="Segoe UI"/>
              </a:rPr>
              <a:t>xs-security.json</a:t>
            </a:r>
            <a:endParaRPr lang="en-US" sz="2000" dirty="0">
              <a:solidFill>
                <a:prstClr val="white"/>
              </a:solidFill>
              <a:latin typeface="Segoe UI"/>
            </a:endParaRPr>
          </a:p>
          <a:p>
            <a:pPr marL="457063" indent="-457063" defTabSz="1218621">
              <a:buFontTx/>
              <a:buAutoNum type="arabicPeriod"/>
            </a:pPr>
            <a:r>
              <a:rPr lang="en-US" sz="2000" dirty="0">
                <a:solidFill>
                  <a:prstClr val="white"/>
                </a:solidFill>
                <a:latin typeface="Segoe UI"/>
              </a:rPr>
              <a:t>Add the dependency of this newly created </a:t>
            </a:r>
            <a:r>
              <a:rPr lang="en-US" sz="2000" dirty="0" err="1">
                <a:solidFill>
                  <a:prstClr val="white"/>
                </a:solidFill>
                <a:latin typeface="Segoe UI"/>
              </a:rPr>
              <a:t>xs-uaa</a:t>
            </a:r>
            <a:r>
              <a:rPr lang="en-US" sz="2000" dirty="0">
                <a:solidFill>
                  <a:prstClr val="white"/>
                </a:solidFill>
                <a:latin typeface="Segoe UI"/>
              </a:rPr>
              <a:t> service to our microservices in require section</a:t>
            </a:r>
          </a:p>
          <a:p>
            <a:pPr marL="457063" indent="-457063" defTabSz="1218621">
              <a:buFontTx/>
              <a:buAutoNum type="arabicPeriod"/>
            </a:pPr>
            <a:r>
              <a:rPr lang="en-US" sz="2000" dirty="0">
                <a:solidFill>
                  <a:prstClr val="white"/>
                </a:solidFill>
                <a:latin typeface="Segoe UI"/>
              </a:rPr>
              <a:t>Create the </a:t>
            </a:r>
            <a:r>
              <a:rPr lang="en-US" sz="2000" b="1" dirty="0" err="1">
                <a:solidFill>
                  <a:prstClr val="white"/>
                </a:solidFill>
                <a:latin typeface="Segoe UI"/>
              </a:rPr>
              <a:t>xs-security.json</a:t>
            </a:r>
            <a:r>
              <a:rPr lang="en-US" sz="2000" b="1" dirty="0">
                <a:solidFill>
                  <a:prstClr val="white"/>
                </a:solidFill>
                <a:latin typeface="Segoe UI"/>
              </a:rPr>
              <a:t> </a:t>
            </a:r>
            <a:r>
              <a:rPr lang="en-US" sz="2000" dirty="0">
                <a:solidFill>
                  <a:prstClr val="white"/>
                </a:solidFill>
                <a:latin typeface="Segoe UI"/>
              </a:rPr>
              <a:t>file from sap </a:t>
            </a:r>
            <a:r>
              <a:rPr lang="en-US" sz="2000" dirty="0" err="1">
                <a:solidFill>
                  <a:srgbClr val="0000FF"/>
                </a:solidFill>
                <a:latin typeface="Segoe UI"/>
                <a:hlinkClick r:id="rId3">
                  <a:extLst>
                    <a:ext uri="{A12FA001-AC4F-418D-AE19-62706E023703}">
                      <ahyp:hlinkClr xmlns:ahyp="http://schemas.microsoft.com/office/drawing/2018/hyperlinkcolor" val="tx"/>
                    </a:ext>
                  </a:extLst>
                </a:hlinkClick>
              </a:rPr>
              <a:t>btp</a:t>
            </a:r>
            <a:r>
              <a:rPr lang="en-US" sz="2000" dirty="0">
                <a:solidFill>
                  <a:prstClr val="white"/>
                </a:solidFill>
                <a:latin typeface="Segoe UI"/>
                <a:hlinkClick r:id="rId3">
                  <a:extLst>
                    <a:ext uri="{A12FA001-AC4F-418D-AE19-62706E023703}">
                      <ahyp:hlinkClr xmlns:ahyp="http://schemas.microsoft.com/office/drawing/2018/hyperlinkcolor" val="tx"/>
                    </a:ext>
                  </a:extLst>
                </a:hlinkClick>
              </a:rPr>
              <a:t> documentation </a:t>
            </a:r>
            <a:r>
              <a:rPr lang="en-US" sz="2000" dirty="0">
                <a:solidFill>
                  <a:prstClr val="white"/>
                </a:solidFill>
                <a:latin typeface="Segoe UI"/>
              </a:rPr>
              <a:t>and adapt file to have 2 roles – Viewer and the Admin role. The viewer role also have an attribute called bank name which will be for row level security.</a:t>
            </a:r>
          </a:p>
          <a:p>
            <a:pPr marL="457063" indent="-457063" defTabSz="1218621">
              <a:buFontTx/>
              <a:buAutoNum type="arabicPeriod"/>
            </a:pPr>
            <a:r>
              <a:rPr lang="en-US" sz="2000" dirty="0">
                <a:solidFill>
                  <a:prstClr val="white"/>
                </a:solidFill>
                <a:latin typeface="Segoe UI"/>
              </a:rPr>
              <a:t>Add 3 node modules which will help in security configuration for our app</a:t>
            </a:r>
          </a:p>
          <a:p>
            <a:pPr marL="609310" lvl="1" defTabSz="1218621"/>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passport </a:t>
            </a:r>
            <a:r>
              <a:rPr lang="en-US" sz="2000" b="1" dirty="0">
                <a:solidFill>
                  <a:prstClr val="white"/>
                </a:solidFill>
                <a:latin typeface="Segoe UI"/>
              </a:rPr>
              <a:t>;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@sap/xssec ;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@sap/xsenv</a:t>
            </a:r>
            <a:endParaRPr lang="en-IN" sz="2000" b="1" i="1" dirty="0">
              <a:solidFill>
                <a:prstClr val="white"/>
              </a:solidFill>
              <a:latin typeface="Segoe UI"/>
            </a:endParaRPr>
          </a:p>
          <a:p>
            <a:pPr defTabSz="1218621"/>
            <a:r>
              <a:rPr lang="en-IN" sz="2000" dirty="0">
                <a:solidFill>
                  <a:prstClr val="white"/>
                </a:solidFill>
                <a:latin typeface="Segoe UI"/>
              </a:rPr>
              <a:t>5.    We need to inform app router to contact </a:t>
            </a:r>
            <a:r>
              <a:rPr lang="en-IN" sz="2000" dirty="0" err="1">
                <a:solidFill>
                  <a:prstClr val="white"/>
                </a:solidFill>
                <a:latin typeface="Segoe UI"/>
              </a:rPr>
              <a:t>xsuaa</a:t>
            </a:r>
            <a:r>
              <a:rPr lang="en-IN" sz="2000" dirty="0">
                <a:solidFill>
                  <a:prstClr val="white"/>
                </a:solidFill>
                <a:latin typeface="Segoe UI"/>
              </a:rPr>
              <a:t> to mandate the use of JWT token. In </a:t>
            </a:r>
            <a:r>
              <a:rPr lang="en-IN" sz="2000" b="1" dirty="0" err="1">
                <a:solidFill>
                  <a:prstClr val="white"/>
                </a:solidFill>
                <a:latin typeface="Segoe UI"/>
              </a:rPr>
              <a:t>xs-app.json</a:t>
            </a:r>
            <a:r>
              <a:rPr lang="en-IN" sz="2000" b="1" dirty="0">
                <a:solidFill>
                  <a:prstClr val="white"/>
                </a:solidFill>
                <a:latin typeface="Segoe UI"/>
              </a:rPr>
              <a:t> </a:t>
            </a:r>
            <a:r>
              <a:rPr lang="en-IN" sz="2000" dirty="0">
                <a:solidFill>
                  <a:prstClr val="white"/>
                </a:solidFill>
                <a:latin typeface="Segoe UI"/>
              </a:rPr>
              <a:t>file</a:t>
            </a:r>
          </a:p>
          <a:p>
            <a:pPr defTabSz="1218621"/>
            <a:r>
              <a:rPr lang="en-IN" sz="2000" dirty="0">
                <a:solidFill>
                  <a:prstClr val="white"/>
                </a:solidFill>
                <a:latin typeface="Segoe UI"/>
              </a:rPr>
              <a:t>        Change </a:t>
            </a:r>
            <a:r>
              <a:rPr lang="en-IN" sz="2000" dirty="0" err="1">
                <a:solidFill>
                  <a:prstClr val="white"/>
                </a:solidFill>
                <a:latin typeface="Segoe UI"/>
              </a:rPr>
              <a:t>authenticationMethod</a:t>
            </a:r>
            <a:r>
              <a:rPr lang="en-IN" sz="2000" dirty="0">
                <a:solidFill>
                  <a:prstClr val="white"/>
                </a:solidFill>
                <a:latin typeface="Segoe UI"/>
              </a:rPr>
              <a:t> : route and add </a:t>
            </a:r>
            <a:r>
              <a:rPr lang="en-US" sz="1200" dirty="0">
                <a:solidFill>
                  <a:prstClr val="white"/>
                </a:solidFill>
                <a:latin typeface="Consolas" panose="020B0609020204030204" pitchFamily="49" charset="0"/>
              </a:rPr>
              <a:t>"</a:t>
            </a:r>
            <a:r>
              <a:rPr lang="en-US" sz="1200" dirty="0" err="1">
                <a:solidFill>
                  <a:prstClr val="white"/>
                </a:solidFill>
                <a:latin typeface="Consolas" panose="020B0609020204030204" pitchFamily="49" charset="0"/>
              </a:rPr>
              <a:t>authenticationType</a:t>
            </a:r>
            <a:r>
              <a:rPr lang="en-US" sz="1200" dirty="0">
                <a:solidFill>
                  <a:prstClr val="white"/>
                </a:solidFill>
                <a:latin typeface="Consolas" panose="020B0609020204030204" pitchFamily="49" charset="0"/>
              </a:rPr>
              <a:t>": "</a:t>
            </a:r>
            <a:r>
              <a:rPr lang="en-US" sz="1200" dirty="0" err="1">
                <a:solidFill>
                  <a:prstClr val="white"/>
                </a:solidFill>
                <a:latin typeface="Consolas" panose="020B0609020204030204" pitchFamily="49" charset="0"/>
              </a:rPr>
              <a:t>xsuaa</a:t>
            </a:r>
            <a:r>
              <a:rPr lang="en-US" sz="1200" dirty="0">
                <a:solidFill>
                  <a:prstClr val="white"/>
                </a:solidFill>
                <a:latin typeface="Consolas" panose="020B0609020204030204" pitchFamily="49" charset="0"/>
              </a:rPr>
              <a:t>"</a:t>
            </a:r>
          </a:p>
          <a:p>
            <a:pPr defTabSz="1218621"/>
            <a:r>
              <a:rPr lang="en-IN" sz="2000" dirty="0">
                <a:solidFill>
                  <a:prstClr val="white"/>
                </a:solidFill>
                <a:latin typeface="Segoe UI"/>
              </a:rPr>
              <a:t>6.    We need to secure our service resources to only allow authenticated user, hence we need to add an annotation </a:t>
            </a:r>
            <a:r>
              <a:rPr lang="en-US" sz="1200" dirty="0">
                <a:solidFill>
                  <a:prstClr val="white"/>
                </a:solidFill>
                <a:latin typeface="SFMono-Regular"/>
              </a:rPr>
              <a:t>requires: 'authenticated-user’</a:t>
            </a:r>
          </a:p>
          <a:p>
            <a:pPr marL="342797" indent="-342797" defTabSz="1218621">
              <a:buFontTx/>
              <a:buAutoNum type="arabicPeriod" startAt="7"/>
            </a:pPr>
            <a:r>
              <a:rPr lang="en-IN" sz="2000" dirty="0">
                <a:solidFill>
                  <a:prstClr val="white"/>
                </a:solidFill>
                <a:latin typeface="Segoe UI"/>
              </a:rPr>
              <a:t>We need to tell system that if we run app locally (development environment) in BAS tool, use mock strategy for testing security. After deployment to CF (production environment) we use JWT strategy.</a:t>
            </a:r>
          </a:p>
          <a:p>
            <a:pPr defTabSz="1218621"/>
            <a:endParaRPr lang="en-IN" sz="2000" dirty="0">
              <a:solidFill>
                <a:prstClr val="white"/>
              </a:solidFill>
              <a:latin typeface="Segoe UI"/>
            </a:endParaRPr>
          </a:p>
          <a:p>
            <a:pPr marL="609310" lvl="1" defTabSz="1218621"/>
            <a:endParaRPr lang="en-US" sz="2000" b="1" i="1" dirty="0">
              <a:solidFill>
                <a:prstClr val="white"/>
              </a:solidFill>
              <a:latin typeface="Segoe UI"/>
            </a:endParaRPr>
          </a:p>
        </p:txBody>
      </p:sp>
    </p:spTree>
    <p:extLst>
      <p:ext uri="{BB962C8B-B14F-4D97-AF65-F5344CB8AC3E}">
        <p14:creationId xmlns:p14="http://schemas.microsoft.com/office/powerpoint/2010/main" val="357369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4"/>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Handlers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01</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4"/>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Fiori Elements</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02</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Introduction to HANA Cloud</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Working with containers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05</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Annotations for </a:t>
              </a:r>
              <a:r>
                <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Fiori Application</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03</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Deploy App to CF</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06</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a:t>
            </a:r>
            <a:r>
              <a:rPr lang="en-US">
                <a:solidFill>
                  <a:schemeClr val="bg1"/>
                </a:solidFill>
                <a:latin typeface="Cooper Black" panose="0208090404030B020404" pitchFamily="18" charset="0"/>
              </a:rPr>
              <a:t>Day 5</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114300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Security Profile</a:t>
            </a:r>
          </a:p>
        </p:txBody>
      </p:sp>
      <p:sp>
        <p:nvSpPr>
          <p:cNvPr id="3" name="TextBox 2">
            <a:extLst>
              <a:ext uri="{FF2B5EF4-FFF2-40B4-BE49-F238E27FC236}">
                <a16:creationId xmlns:a16="http://schemas.microsoft.com/office/drawing/2014/main" id="{93381835-184D-09B3-12F9-6ECC04D2CA21}"/>
              </a:ext>
            </a:extLst>
          </p:cNvPr>
          <p:cNvSpPr txBox="1"/>
          <p:nvPr/>
        </p:nvSpPr>
        <p:spPr>
          <a:xfrm>
            <a:off x="191294" y="802531"/>
            <a:ext cx="11806237" cy="2953886"/>
          </a:xfrm>
          <a:prstGeom prst="rect">
            <a:avLst/>
          </a:prstGeom>
          <a:noFill/>
        </p:spPr>
        <p:txBody>
          <a:bodyPr wrap="square" rtlCol="0">
            <a:spAutoFit/>
          </a:bodyPr>
          <a:lstStyle/>
          <a:p>
            <a:pPr marL="342797" indent="-342797" defTabSz="1218621">
              <a:buFontTx/>
              <a:buAutoNum type="arabicPeriod" startAt="7"/>
            </a:pPr>
            <a:r>
              <a:rPr lang="en-IN" sz="1999" dirty="0">
                <a:solidFill>
                  <a:prstClr val="white"/>
                </a:solidFill>
                <a:latin typeface="Segoe UI"/>
              </a:rPr>
              <a:t>Additionally we configure demo local users for testing purpose. Under </a:t>
            </a:r>
            <a:r>
              <a:rPr lang="en-IN" sz="1999" dirty="0" err="1">
                <a:solidFill>
                  <a:prstClr val="white"/>
                </a:solidFill>
                <a:latin typeface="Segoe UI"/>
              </a:rPr>
              <a:t>cds</a:t>
            </a:r>
            <a:r>
              <a:rPr lang="en-IN" sz="1999" dirty="0">
                <a:solidFill>
                  <a:prstClr val="white"/>
                </a:solidFill>
                <a:latin typeface="Segoe UI"/>
              </a:rPr>
              <a:t> </a:t>
            </a:r>
            <a:r>
              <a:rPr lang="en-IN" sz="1999" dirty="0">
                <a:solidFill>
                  <a:prstClr val="white"/>
                </a:solidFill>
                <a:latin typeface="Segoe UI"/>
                <a:sym typeface="Wingdings" panose="05000000000000000000" pitchFamily="2" charset="2"/>
              </a:rPr>
              <a:t> requires section inside </a:t>
            </a:r>
            <a:r>
              <a:rPr lang="en-IN" sz="1999" b="1" dirty="0" err="1">
                <a:solidFill>
                  <a:prstClr val="white"/>
                </a:solidFill>
                <a:latin typeface="Segoe UI"/>
                <a:sym typeface="Wingdings" panose="05000000000000000000" pitchFamily="2" charset="2"/>
              </a:rPr>
              <a:t>package.json</a:t>
            </a:r>
            <a:r>
              <a:rPr lang="en-IN" sz="1999" b="1" dirty="0">
                <a:solidFill>
                  <a:prstClr val="white"/>
                </a:solidFill>
                <a:latin typeface="Segoe UI"/>
                <a:sym typeface="Wingdings" panose="05000000000000000000" pitchFamily="2" charset="2"/>
              </a:rPr>
              <a:t> </a:t>
            </a:r>
            <a:r>
              <a:rPr lang="en-IN" sz="1999" dirty="0">
                <a:solidFill>
                  <a:prstClr val="white"/>
                </a:solidFill>
                <a:latin typeface="Segoe UI"/>
                <a:sym typeface="Wingdings" panose="05000000000000000000" pitchFamily="2" charset="2"/>
              </a:rPr>
              <a:t>file we add the strategy </a:t>
            </a:r>
          </a:p>
          <a:p>
            <a:pPr marL="1218621" lvl="2" defTabSz="1218621"/>
            <a:r>
              <a:rPr lang="en-US" sz="1050" dirty="0">
                <a:solidFill>
                  <a:prstClr val="white"/>
                </a:solidFill>
                <a:latin typeface="Consolas" panose="020B0609020204030204" pitchFamily="49" charset="0"/>
              </a:rPr>
              <a:t>"auth":{</a:t>
            </a:r>
          </a:p>
          <a:p>
            <a:pPr marL="1218621" lvl="2" defTabSz="1218621"/>
            <a:r>
              <a:rPr lang="en-US" sz="1050" dirty="0">
                <a:solidFill>
                  <a:prstClr val="white"/>
                </a:solidFill>
                <a:latin typeface="Consolas" panose="020B0609020204030204" pitchFamily="49" charset="0"/>
              </a:rPr>
              <a:t>        "[production]":{</a:t>
            </a:r>
          </a:p>
          <a:p>
            <a:pPr marL="1218621" lvl="2" defTabSz="1218621"/>
            <a:r>
              <a:rPr lang="en-US" sz="1050" dirty="0">
                <a:solidFill>
                  <a:prstClr val="white"/>
                </a:solidFill>
                <a:latin typeface="Consolas" panose="020B0609020204030204" pitchFamily="49" charset="0"/>
              </a:rPr>
              <a:t>          "strategy": "JWT"</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"[development]":{</a:t>
            </a:r>
          </a:p>
          <a:p>
            <a:pPr marL="1218621" lvl="2" defTabSz="1218621"/>
            <a:r>
              <a:rPr lang="en-US" sz="1050" dirty="0">
                <a:solidFill>
                  <a:prstClr val="white"/>
                </a:solidFill>
                <a:latin typeface="Consolas" panose="020B0609020204030204" pitchFamily="49" charset="0"/>
              </a:rPr>
              <a:t>          "strategy": "mock",</a:t>
            </a:r>
          </a:p>
          <a:p>
            <a:pPr marL="1218621" lvl="2" defTabSz="1218621"/>
            <a:r>
              <a:rPr lang="en-US" sz="1050" dirty="0">
                <a:solidFill>
                  <a:prstClr val="white"/>
                </a:solidFill>
                <a:latin typeface="Consolas" panose="020B0609020204030204" pitchFamily="49" charset="0"/>
              </a:rPr>
              <a:t>          "users":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endParaRPr lang="en-US" sz="1050" dirty="0">
              <a:solidFill>
                <a:prstClr val="white"/>
              </a:solidFill>
              <a:latin typeface="Consolas" panose="020B0609020204030204" pitchFamily="49" charset="0"/>
            </a:endParaRPr>
          </a:p>
          <a:p>
            <a:pPr defTabSz="1218621"/>
            <a:r>
              <a:rPr lang="en-US" sz="1999" dirty="0">
                <a:solidFill>
                  <a:prstClr val="white"/>
                </a:solidFill>
                <a:latin typeface="Segoe UI"/>
              </a:rPr>
              <a:t>8. Now we can test our app using </a:t>
            </a:r>
            <a:r>
              <a:rPr lang="en-US" sz="1999" b="1" dirty="0" err="1">
                <a:solidFill>
                  <a:prstClr val="white"/>
                </a:solidFill>
                <a:latin typeface="Segoe UI"/>
              </a:rPr>
              <a:t>cds</a:t>
            </a:r>
            <a:r>
              <a:rPr lang="en-US" sz="1999" b="1" dirty="0">
                <a:solidFill>
                  <a:prstClr val="white"/>
                </a:solidFill>
                <a:latin typeface="Segoe UI"/>
              </a:rPr>
              <a:t> watch --profile hybrid</a:t>
            </a:r>
          </a:p>
        </p:txBody>
      </p:sp>
    </p:spTree>
    <p:extLst>
      <p:ext uri="{BB962C8B-B14F-4D97-AF65-F5344CB8AC3E}">
        <p14:creationId xmlns:p14="http://schemas.microsoft.com/office/powerpoint/2010/main" val="3500782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7BACE65-91BB-5B4C-5A17-D10E8955CDCB}"/>
              </a:ext>
            </a:extLst>
          </p:cNvPr>
          <p:cNvGraphicFramePr>
            <a:graphicFrameLocks noGrp="1"/>
          </p:cNvGraphicFramePr>
          <p:nvPr/>
        </p:nvGraphicFramePr>
        <p:xfrm>
          <a:off x="3020343" y="4155646"/>
          <a:ext cx="5357692" cy="2532496"/>
        </p:xfrm>
        <a:graphic>
          <a:graphicData uri="http://schemas.openxmlformats.org/drawingml/2006/table">
            <a:tbl>
              <a:tblPr firstRow="1" bandRow="1">
                <a:tableStyleId>{5C22544A-7EE6-4342-B048-85BDC9FD1C3A}</a:tableStyleId>
              </a:tblPr>
              <a:tblGrid>
                <a:gridCol w="2678846">
                  <a:extLst>
                    <a:ext uri="{9D8B030D-6E8A-4147-A177-3AD203B41FA5}">
                      <a16:colId xmlns:a16="http://schemas.microsoft.com/office/drawing/2014/main" val="3424793695"/>
                    </a:ext>
                  </a:extLst>
                </a:gridCol>
                <a:gridCol w="2678846">
                  <a:extLst>
                    <a:ext uri="{9D8B030D-6E8A-4147-A177-3AD203B41FA5}">
                      <a16:colId xmlns:a16="http://schemas.microsoft.com/office/drawing/2014/main" val="298702408"/>
                    </a:ext>
                  </a:extLst>
                </a:gridCol>
              </a:tblGrid>
              <a:tr h="316562">
                <a:tc>
                  <a:txBody>
                    <a:bodyPr/>
                    <a:lstStyle/>
                    <a:p>
                      <a:r>
                        <a:rPr lang="en-US" sz="1400" dirty="0"/>
                        <a:t>Name</a:t>
                      </a:r>
                    </a:p>
                  </a:txBody>
                  <a:tcPr marL="91416" marR="91416" marT="45708" marB="45708"/>
                </a:tc>
                <a:tc>
                  <a:txBody>
                    <a:bodyPr/>
                    <a:lstStyle/>
                    <a:p>
                      <a:r>
                        <a:rPr lang="en-US" sz="1400" dirty="0" err="1"/>
                        <a:t>BankName</a:t>
                      </a:r>
                      <a:endParaRPr lang="en-US" sz="1400" dirty="0"/>
                    </a:p>
                  </a:txBody>
                  <a:tcPr marL="91416" marR="91416" marT="45708" marB="45708"/>
                </a:tc>
                <a:extLst>
                  <a:ext uri="{0D108BD9-81ED-4DB2-BD59-A6C34878D82A}">
                    <a16:rowId xmlns:a16="http://schemas.microsoft.com/office/drawing/2014/main" val="1948608081"/>
                  </a:ext>
                </a:extLst>
              </a:tr>
              <a:tr h="316562">
                <a:tc>
                  <a:txBody>
                    <a:bodyPr/>
                    <a:lstStyle/>
                    <a:p>
                      <a:r>
                        <a:rPr lang="en-US" sz="1400" dirty="0"/>
                        <a:t>A</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21077672"/>
                  </a:ext>
                </a:extLst>
              </a:tr>
              <a:tr h="316562">
                <a:tc>
                  <a:txBody>
                    <a:bodyPr/>
                    <a:lstStyle/>
                    <a:p>
                      <a:r>
                        <a:rPr lang="en-US" sz="1400" dirty="0"/>
                        <a:t>B</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51280952"/>
                  </a:ext>
                </a:extLst>
              </a:tr>
              <a:tr h="316562">
                <a:tc>
                  <a:txBody>
                    <a:bodyPr/>
                    <a:lstStyle/>
                    <a:p>
                      <a:r>
                        <a:rPr lang="en-US" sz="1400" dirty="0"/>
                        <a:t>C</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843353938"/>
                  </a:ext>
                </a:extLst>
              </a:tr>
              <a:tr h="316562">
                <a:tc>
                  <a:txBody>
                    <a:bodyPr/>
                    <a:lstStyle/>
                    <a:p>
                      <a:r>
                        <a:rPr lang="en-US" sz="1400" dirty="0"/>
                        <a:t>D</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3329321717"/>
                  </a:ext>
                </a:extLst>
              </a:tr>
              <a:tr h="316562">
                <a:tc>
                  <a:txBody>
                    <a:bodyPr/>
                    <a:lstStyle/>
                    <a:p>
                      <a:r>
                        <a:rPr lang="en-US" sz="1400" dirty="0"/>
                        <a:t>E</a:t>
                      </a:r>
                    </a:p>
                  </a:txBody>
                  <a:tcPr marL="91416" marR="91416" marT="45708" marB="45708"/>
                </a:tc>
                <a:tc>
                  <a:txBody>
                    <a:bodyPr/>
                    <a:lstStyle/>
                    <a:p>
                      <a:r>
                        <a:rPr lang="en-US" sz="1400" dirty="0"/>
                        <a:t>Z</a:t>
                      </a:r>
                    </a:p>
                  </a:txBody>
                  <a:tcPr marL="91416" marR="91416" marT="45708" marB="45708"/>
                </a:tc>
                <a:extLst>
                  <a:ext uri="{0D108BD9-81ED-4DB2-BD59-A6C34878D82A}">
                    <a16:rowId xmlns:a16="http://schemas.microsoft.com/office/drawing/2014/main" val="3448507082"/>
                  </a:ext>
                </a:extLst>
              </a:tr>
              <a:tr h="316562">
                <a:tc>
                  <a:txBody>
                    <a:bodyPr/>
                    <a:lstStyle/>
                    <a:p>
                      <a:r>
                        <a:rPr lang="en-US" sz="1400" dirty="0"/>
                        <a:t>F</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941415124"/>
                  </a:ext>
                </a:extLst>
              </a:tr>
              <a:tr h="316562">
                <a:tc>
                  <a:txBody>
                    <a:bodyPr/>
                    <a:lstStyle/>
                    <a:p>
                      <a:r>
                        <a:rPr lang="en-US" sz="1400" dirty="0"/>
                        <a:t>G</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1778393195"/>
                  </a:ext>
                </a:extLst>
              </a:tr>
            </a:tbl>
          </a:graphicData>
        </a:graphic>
      </p:graphicFrame>
      <p:sp>
        <p:nvSpPr>
          <p:cNvPr id="4" name="Smiley Face 3">
            <a:extLst>
              <a:ext uri="{FF2B5EF4-FFF2-40B4-BE49-F238E27FC236}">
                <a16:creationId xmlns:a16="http://schemas.microsoft.com/office/drawing/2014/main" id="{23287234-4E53-93E3-0DB1-C913DCDCC295}"/>
              </a:ext>
            </a:extLst>
          </p:cNvPr>
          <p:cNvSpPr/>
          <p:nvPr/>
        </p:nvSpPr>
        <p:spPr>
          <a:xfrm>
            <a:off x="3503517" y="566437"/>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sp>
        <p:nvSpPr>
          <p:cNvPr id="5" name="Smiley Face 4">
            <a:extLst>
              <a:ext uri="{FF2B5EF4-FFF2-40B4-BE49-F238E27FC236}">
                <a16:creationId xmlns:a16="http://schemas.microsoft.com/office/drawing/2014/main" id="{08B42121-531C-D565-9A65-18608F213C74}"/>
              </a:ext>
            </a:extLst>
          </p:cNvPr>
          <p:cNvSpPr/>
          <p:nvPr/>
        </p:nvSpPr>
        <p:spPr>
          <a:xfrm>
            <a:off x="7454546" y="537012"/>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cxnSp>
        <p:nvCxnSpPr>
          <p:cNvPr id="6" name="Connector: Elbow 5">
            <a:extLst>
              <a:ext uri="{FF2B5EF4-FFF2-40B4-BE49-F238E27FC236}">
                <a16:creationId xmlns:a16="http://schemas.microsoft.com/office/drawing/2014/main" id="{28435111-966B-ECD9-0E5B-8A33886EFFFB}"/>
              </a:ext>
            </a:extLst>
          </p:cNvPr>
          <p:cNvCxnSpPr>
            <a:stCxn id="4" idx="4"/>
          </p:cNvCxnSpPr>
          <p:nvPr/>
        </p:nvCxnSpPr>
        <p:spPr>
          <a:xfrm rot="16200000" flipH="1">
            <a:off x="2828454" y="2247608"/>
            <a:ext cx="2943047" cy="87302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D3C0C51A-80B6-2C3C-0BF8-CED97C99368B}"/>
              </a:ext>
            </a:extLst>
          </p:cNvPr>
          <p:cNvCxnSpPr>
            <a:cxnSpLocks/>
          </p:cNvCxnSpPr>
          <p:nvPr/>
        </p:nvCxnSpPr>
        <p:spPr>
          <a:xfrm rot="16200000" flipV="1">
            <a:off x="2466218" y="2321887"/>
            <a:ext cx="2943047" cy="724471"/>
          </a:xfrm>
          <a:prstGeom prst="bentConnector3">
            <a:avLst>
              <a:gd name="adj1" fmla="val 3897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572F97-8CF7-9BAF-9A6D-B9DFB4E80489}"/>
              </a:ext>
            </a:extLst>
          </p:cNvPr>
          <p:cNvSpPr txBox="1"/>
          <p:nvPr/>
        </p:nvSpPr>
        <p:spPr>
          <a:xfrm>
            <a:off x="3503517" y="199686"/>
            <a:ext cx="1295806" cy="461545"/>
          </a:xfrm>
          <a:prstGeom prst="rect">
            <a:avLst/>
          </a:prstGeom>
          <a:noFill/>
          <a:ln>
            <a:noFill/>
          </a:ln>
        </p:spPr>
        <p:txBody>
          <a:bodyPr wrap="square" rtlCol="0">
            <a:spAutoFit/>
          </a:bodyPr>
          <a:lstStyle/>
          <a:p>
            <a:pPr defTabSz="1218621"/>
            <a:r>
              <a:rPr lang="en-US" sz="2399" b="1" dirty="0">
                <a:solidFill>
                  <a:prstClr val="white"/>
                </a:solidFill>
                <a:latin typeface="Segoe UI"/>
              </a:rPr>
              <a:t>CEO</a:t>
            </a:r>
          </a:p>
        </p:txBody>
      </p:sp>
      <p:sp>
        <p:nvSpPr>
          <p:cNvPr id="9" name="TextBox 8">
            <a:extLst>
              <a:ext uri="{FF2B5EF4-FFF2-40B4-BE49-F238E27FC236}">
                <a16:creationId xmlns:a16="http://schemas.microsoft.com/office/drawing/2014/main" id="{606EC5E5-DC06-A868-0F28-BF801F8CA210}"/>
              </a:ext>
            </a:extLst>
          </p:cNvPr>
          <p:cNvSpPr txBox="1"/>
          <p:nvPr/>
        </p:nvSpPr>
        <p:spPr>
          <a:xfrm>
            <a:off x="3857512" y="2327518"/>
            <a:ext cx="1295806" cy="307697"/>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p:txBody>
      </p:sp>
      <p:sp>
        <p:nvSpPr>
          <p:cNvPr id="10" name="TextBox 9">
            <a:extLst>
              <a:ext uri="{FF2B5EF4-FFF2-40B4-BE49-F238E27FC236}">
                <a16:creationId xmlns:a16="http://schemas.microsoft.com/office/drawing/2014/main" id="{DFEF1085-9B7A-FDE2-D740-8FC3BA69CDDC}"/>
              </a:ext>
            </a:extLst>
          </p:cNvPr>
          <p:cNvSpPr txBox="1"/>
          <p:nvPr/>
        </p:nvSpPr>
        <p:spPr>
          <a:xfrm>
            <a:off x="7477798" y="104892"/>
            <a:ext cx="3224644" cy="461545"/>
          </a:xfrm>
          <a:prstGeom prst="rect">
            <a:avLst/>
          </a:prstGeom>
          <a:noFill/>
          <a:ln>
            <a:noFill/>
          </a:ln>
        </p:spPr>
        <p:txBody>
          <a:bodyPr wrap="square" rtlCol="0">
            <a:spAutoFit/>
          </a:bodyPr>
          <a:lstStyle/>
          <a:p>
            <a:pPr defTabSz="1218621"/>
            <a:r>
              <a:rPr lang="en-US" sz="2399" b="1" dirty="0">
                <a:solidFill>
                  <a:prstClr val="white"/>
                </a:solidFill>
                <a:latin typeface="Segoe UI"/>
              </a:rPr>
              <a:t>US Manager</a:t>
            </a:r>
          </a:p>
        </p:txBody>
      </p:sp>
      <p:cxnSp>
        <p:nvCxnSpPr>
          <p:cNvPr id="11" name="Connector: Elbow 10">
            <a:extLst>
              <a:ext uri="{FF2B5EF4-FFF2-40B4-BE49-F238E27FC236}">
                <a16:creationId xmlns:a16="http://schemas.microsoft.com/office/drawing/2014/main" id="{F5D4B4FE-B419-D0AA-6784-03492310626C}"/>
              </a:ext>
            </a:extLst>
          </p:cNvPr>
          <p:cNvCxnSpPr>
            <a:cxnSpLocks/>
            <a:stCxn id="5" idx="4"/>
          </p:cNvCxnSpPr>
          <p:nvPr/>
        </p:nvCxnSpPr>
        <p:spPr>
          <a:xfrm rot="5400000">
            <a:off x="5569689" y="1881419"/>
            <a:ext cx="2943047" cy="154656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0F9D3C1-0C0C-D688-4870-49B73F456875}"/>
              </a:ext>
            </a:extLst>
          </p:cNvPr>
          <p:cNvCxnSpPr>
            <a:cxnSpLocks/>
          </p:cNvCxnSpPr>
          <p:nvPr/>
        </p:nvCxnSpPr>
        <p:spPr>
          <a:xfrm rot="5400000" flipH="1" flipV="1">
            <a:off x="5897897" y="1999459"/>
            <a:ext cx="2943047" cy="1369325"/>
          </a:xfrm>
          <a:prstGeom prst="bentConnector3">
            <a:avLst>
              <a:gd name="adj1" fmla="val 4231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ACBDF3B-945C-EA95-68DD-0DE01146ADF1}"/>
              </a:ext>
            </a:extLst>
          </p:cNvPr>
          <p:cNvSpPr txBox="1"/>
          <p:nvPr/>
        </p:nvSpPr>
        <p:spPr>
          <a:xfrm>
            <a:off x="6360807" y="1930937"/>
            <a:ext cx="1295806" cy="738472"/>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a:p>
            <a:pPr defTabSz="1218621"/>
            <a:r>
              <a:rPr lang="en-US" sz="1400" b="1" dirty="0">
                <a:solidFill>
                  <a:prstClr val="white"/>
                </a:solidFill>
                <a:latin typeface="Segoe UI"/>
              </a:rPr>
              <a:t>Who are from USA</a:t>
            </a:r>
          </a:p>
        </p:txBody>
      </p:sp>
      <p:sp>
        <p:nvSpPr>
          <p:cNvPr id="14" name="TextBox 13">
            <a:extLst>
              <a:ext uri="{FF2B5EF4-FFF2-40B4-BE49-F238E27FC236}">
                <a16:creationId xmlns:a16="http://schemas.microsoft.com/office/drawing/2014/main" id="{D7D8E311-9ECA-FAF2-355E-71F2592E4D6D}"/>
              </a:ext>
            </a:extLst>
          </p:cNvPr>
          <p:cNvSpPr txBox="1"/>
          <p:nvPr/>
        </p:nvSpPr>
        <p:spPr>
          <a:xfrm>
            <a:off x="1919754" y="658733"/>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Anubhav</a:t>
            </a:r>
          </a:p>
        </p:txBody>
      </p:sp>
      <p:sp>
        <p:nvSpPr>
          <p:cNvPr id="15" name="TextBox 14">
            <a:extLst>
              <a:ext uri="{FF2B5EF4-FFF2-40B4-BE49-F238E27FC236}">
                <a16:creationId xmlns:a16="http://schemas.microsoft.com/office/drawing/2014/main" id="{F78F20A9-2D5F-DD3A-252E-46C153739BC3}"/>
              </a:ext>
            </a:extLst>
          </p:cNvPr>
          <p:cNvSpPr txBox="1"/>
          <p:nvPr/>
        </p:nvSpPr>
        <p:spPr>
          <a:xfrm>
            <a:off x="8182100" y="629320"/>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Ananya</a:t>
            </a:r>
          </a:p>
        </p:txBody>
      </p:sp>
    </p:spTree>
    <p:extLst>
      <p:ext uri="{BB962C8B-B14F-4D97-AF65-F5344CB8AC3E}">
        <p14:creationId xmlns:p14="http://schemas.microsoft.com/office/powerpoint/2010/main" val="2629606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7642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50,000+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Application Security</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MTA applications with module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Roles and Authorization management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XSUAA Service</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CAP Application Security Testing</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5</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79686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Exercise – generic handlers</a:t>
            </a:r>
            <a:endParaRPr lang="en-US" dirty="0"/>
          </a:p>
        </p:txBody>
      </p:sp>
      <p:sp>
        <p:nvSpPr>
          <p:cNvPr id="34" name="Rectangle 33">
            <a:extLst>
              <a:ext uri="{FF2B5EF4-FFF2-40B4-BE49-F238E27FC236}">
                <a16:creationId xmlns:a16="http://schemas.microsoft.com/office/drawing/2014/main" id="{831A1C0A-2B61-6931-BE96-7C954811064D}"/>
              </a:ext>
            </a:extLst>
          </p:cNvPr>
          <p:cNvSpPr/>
          <p:nvPr/>
        </p:nvSpPr>
        <p:spPr>
          <a:xfrm>
            <a:off x="189756" y="980728"/>
            <a:ext cx="11449272" cy="266429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https://github.com/soyuztechnologies/SAP_BTP_Training_CLD200/blob/master/Day%203/02srv/MyService.cds</a:t>
            </a:r>
            <a:endParaRPr lang="en-US" dirty="0"/>
          </a:p>
          <a:p>
            <a:r>
              <a:rPr lang="en-US" dirty="0">
                <a:hlinkClick r:id="rId3"/>
              </a:rPr>
              <a:t>https://github.com/soyuztechnologies/SAP_BTP_Training_CLD200/blob/master/Day%203/02srv/MyService.js</a:t>
            </a:r>
            <a:endParaRPr lang="en-US" dirty="0"/>
          </a:p>
          <a:p>
            <a:endParaRPr lang="en-US" dirty="0"/>
          </a:p>
        </p:txBody>
      </p:sp>
    </p:spTree>
    <p:extLst>
      <p:ext uri="{BB962C8B-B14F-4D97-AF65-F5344CB8AC3E}">
        <p14:creationId xmlns:p14="http://schemas.microsoft.com/office/powerpoint/2010/main" val="295719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692696"/>
            <a:ext cx="10969943" cy="711081"/>
          </a:xfrm>
        </p:spPr>
        <p:txBody>
          <a:bodyPr/>
          <a:lstStyle/>
          <a:p>
            <a:r>
              <a:rPr lang="en-US" sz="3600" dirty="0">
                <a:latin typeface="Cooper Black" panose="0208090404030B020404" pitchFamily="18" charset="0"/>
              </a:rPr>
              <a:t>SAP Fiori elements boosts SAP Fiori development efficiency</a:t>
            </a:r>
            <a:br>
              <a:rPr lang="en-US" sz="3600" dirty="0">
                <a:latin typeface="Cooper Black" panose="0208090404030B020404" pitchFamily="18" charset="0"/>
              </a:rPr>
            </a:br>
            <a:endParaRPr lang="en-US" dirty="0"/>
          </a:p>
        </p:txBody>
      </p:sp>
      <p:pic>
        <p:nvPicPr>
          <p:cNvPr id="3" name="Picture 2">
            <a:extLst>
              <a:ext uri="{FF2B5EF4-FFF2-40B4-BE49-F238E27FC236}">
                <a16:creationId xmlns:a16="http://schemas.microsoft.com/office/drawing/2014/main" id="{7D5EF6AB-0B4F-0C0E-ADD1-58A4A2E88C31}"/>
              </a:ext>
            </a:extLst>
          </p:cNvPr>
          <p:cNvPicPr>
            <a:picLocks noChangeAspect="1"/>
          </p:cNvPicPr>
          <p:nvPr/>
        </p:nvPicPr>
        <p:blipFill>
          <a:blip r:embed="rId2"/>
          <a:stretch>
            <a:fillRect/>
          </a:stretch>
        </p:blipFill>
        <p:spPr>
          <a:xfrm>
            <a:off x="315253" y="1415190"/>
            <a:ext cx="11558318" cy="5320872"/>
          </a:xfrm>
          <a:prstGeom prst="rect">
            <a:avLst/>
          </a:prstGeom>
        </p:spPr>
      </p:pic>
    </p:spTree>
    <p:extLst>
      <p:ext uri="{BB962C8B-B14F-4D97-AF65-F5344CB8AC3E}">
        <p14:creationId xmlns:p14="http://schemas.microsoft.com/office/powerpoint/2010/main" val="274080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17748" y="188640"/>
            <a:ext cx="10969943" cy="711081"/>
          </a:xfrm>
        </p:spPr>
        <p:txBody>
          <a:bodyPr/>
          <a:lstStyle/>
          <a:p>
            <a:r>
              <a:rPr lang="en-US" sz="2800" dirty="0">
                <a:latin typeface="Cooper Black" panose="0208090404030B020404" pitchFamily="18" charset="0"/>
              </a:rPr>
              <a:t>SAP Fiori elements provides enterprise-ready apps out of the box</a:t>
            </a:r>
            <a:endParaRPr lang="en-US" sz="2800" dirty="0"/>
          </a:p>
        </p:txBody>
      </p:sp>
      <p:pic>
        <p:nvPicPr>
          <p:cNvPr id="3" name="Picture 2">
            <a:extLst>
              <a:ext uri="{FF2B5EF4-FFF2-40B4-BE49-F238E27FC236}">
                <a16:creationId xmlns:a16="http://schemas.microsoft.com/office/drawing/2014/main" id="{726917B0-ED00-185A-4D26-8C3196EB4906}"/>
              </a:ext>
            </a:extLst>
          </p:cNvPr>
          <p:cNvPicPr>
            <a:picLocks noChangeAspect="1"/>
          </p:cNvPicPr>
          <p:nvPr/>
        </p:nvPicPr>
        <p:blipFill>
          <a:blip r:embed="rId2"/>
          <a:stretch>
            <a:fillRect/>
          </a:stretch>
        </p:blipFill>
        <p:spPr>
          <a:xfrm>
            <a:off x="993709" y="1059591"/>
            <a:ext cx="10201407" cy="5027008"/>
          </a:xfrm>
          <a:prstGeom prst="rect">
            <a:avLst/>
          </a:prstGeom>
        </p:spPr>
      </p:pic>
    </p:spTree>
    <p:extLst>
      <p:ext uri="{BB962C8B-B14F-4D97-AF65-F5344CB8AC3E}">
        <p14:creationId xmlns:p14="http://schemas.microsoft.com/office/powerpoint/2010/main" val="245265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255648" y="188640"/>
            <a:ext cx="10969943" cy="711081"/>
          </a:xfrm>
        </p:spPr>
        <p:txBody>
          <a:bodyPr/>
          <a:lstStyle/>
          <a:p>
            <a:r>
              <a:rPr lang="en-US" sz="3200" dirty="0">
                <a:latin typeface="Cooper Black" panose="0208090404030B020404" pitchFamily="18" charset="0"/>
              </a:rPr>
              <a:t>SAP Fiori elements application architecture provides flexibility</a:t>
            </a:r>
            <a:endParaRPr lang="en-US" sz="3200" dirty="0"/>
          </a:p>
        </p:txBody>
      </p:sp>
      <p:pic>
        <p:nvPicPr>
          <p:cNvPr id="3" name="Picture 2">
            <a:extLst>
              <a:ext uri="{FF2B5EF4-FFF2-40B4-BE49-F238E27FC236}">
                <a16:creationId xmlns:a16="http://schemas.microsoft.com/office/drawing/2014/main" id="{0EF17BDA-EA53-ABAB-BE6A-D9F94C5B9427}"/>
              </a:ext>
            </a:extLst>
          </p:cNvPr>
          <p:cNvPicPr>
            <a:picLocks noChangeAspect="1"/>
          </p:cNvPicPr>
          <p:nvPr/>
        </p:nvPicPr>
        <p:blipFill>
          <a:blip r:embed="rId2"/>
          <a:stretch>
            <a:fillRect/>
          </a:stretch>
        </p:blipFill>
        <p:spPr>
          <a:xfrm>
            <a:off x="963234" y="1223394"/>
            <a:ext cx="10262357" cy="4411213"/>
          </a:xfrm>
          <a:prstGeom prst="rect">
            <a:avLst/>
          </a:prstGeom>
        </p:spPr>
      </p:pic>
    </p:spTree>
    <p:extLst>
      <p:ext uri="{BB962C8B-B14F-4D97-AF65-F5344CB8AC3E}">
        <p14:creationId xmlns:p14="http://schemas.microsoft.com/office/powerpoint/2010/main" val="197941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476672"/>
            <a:ext cx="10969943" cy="711081"/>
          </a:xfrm>
        </p:spPr>
        <p:txBody>
          <a:bodyPr/>
          <a:lstStyle/>
          <a:p>
            <a:r>
              <a:rPr lang="en-US" sz="3200" dirty="0">
                <a:latin typeface="Cooper Black" panose="0208090404030B020404" pitchFamily="18" charset="0"/>
              </a:rPr>
              <a:t>SAP Fiori elements prioritizes efficiency over flexibility</a:t>
            </a:r>
            <a:br>
              <a:rPr lang="en-US" sz="3200" dirty="0">
                <a:latin typeface="Cooper Black" panose="0208090404030B020404" pitchFamily="18" charset="0"/>
              </a:rPr>
            </a:br>
            <a:endParaRPr lang="en-US" sz="3200" dirty="0"/>
          </a:p>
        </p:txBody>
      </p:sp>
      <p:pic>
        <p:nvPicPr>
          <p:cNvPr id="3" name="Picture 2">
            <a:extLst>
              <a:ext uri="{FF2B5EF4-FFF2-40B4-BE49-F238E27FC236}">
                <a16:creationId xmlns:a16="http://schemas.microsoft.com/office/drawing/2014/main" id="{32E32852-A140-A7FC-63E9-0A4E6DB8FB28}"/>
              </a:ext>
            </a:extLst>
          </p:cNvPr>
          <p:cNvPicPr>
            <a:picLocks noChangeAspect="1"/>
          </p:cNvPicPr>
          <p:nvPr/>
        </p:nvPicPr>
        <p:blipFill>
          <a:blip r:embed="rId2"/>
          <a:stretch>
            <a:fillRect/>
          </a:stretch>
        </p:blipFill>
        <p:spPr>
          <a:xfrm>
            <a:off x="1701924" y="1199452"/>
            <a:ext cx="9099643" cy="5242277"/>
          </a:xfrm>
          <a:prstGeom prst="rect">
            <a:avLst/>
          </a:prstGeom>
        </p:spPr>
      </p:pic>
    </p:spTree>
    <p:extLst>
      <p:ext uri="{BB962C8B-B14F-4D97-AF65-F5344CB8AC3E}">
        <p14:creationId xmlns:p14="http://schemas.microsoft.com/office/powerpoint/2010/main" val="8544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61E9-6D13-2889-D9F2-B0E864018060}"/>
              </a:ext>
            </a:extLst>
          </p:cNvPr>
          <p:cNvSpPr>
            <a:spLocks noGrp="1"/>
          </p:cNvSpPr>
          <p:nvPr>
            <p:ph type="title"/>
          </p:nvPr>
        </p:nvSpPr>
        <p:spPr/>
        <p:txBody>
          <a:bodyPr/>
          <a:lstStyle/>
          <a:p>
            <a:r>
              <a:rPr lang="en-US" dirty="0"/>
              <a:t>Hands on : Fiori App</a:t>
            </a:r>
          </a:p>
        </p:txBody>
      </p:sp>
      <p:pic>
        <p:nvPicPr>
          <p:cNvPr id="3074" name="Picture 2" descr="img.freepik.com/free-vector/app-development-illust...">
            <a:extLst>
              <a:ext uri="{FF2B5EF4-FFF2-40B4-BE49-F238E27FC236}">
                <a16:creationId xmlns:a16="http://schemas.microsoft.com/office/drawing/2014/main" id="{3736F10E-A3DF-EEBD-A236-0BAD43666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088" y="1443038"/>
            <a:ext cx="59626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049615"/>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6641</TotalTime>
  <Words>2767</Words>
  <Application>Microsoft Office PowerPoint</Application>
  <PresentationFormat>Custom</PresentationFormat>
  <Paragraphs>357</Paragraphs>
  <Slides>36</Slides>
  <Notes>2</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Amasis MT Pro Black</vt:lpstr>
      <vt:lpstr>Arial</vt:lpstr>
      <vt:lpstr>Arial Black</vt:lpstr>
      <vt:lpstr>Calibri</vt:lpstr>
      <vt:lpstr>Consolas</vt:lpstr>
      <vt:lpstr>Cooper Black</vt:lpstr>
      <vt:lpstr>Segoe UI</vt:lpstr>
      <vt:lpstr>Segoe UI Black</vt:lpstr>
      <vt:lpstr>Segoe UI Light</vt:lpstr>
      <vt:lpstr>SFMono-Regular</vt:lpstr>
      <vt:lpstr>Office Theme</vt:lpstr>
      <vt:lpstr>SAP BTP Extension Suite Training</vt:lpstr>
      <vt:lpstr>PowerPoint Presentation</vt:lpstr>
      <vt:lpstr>Agenda – Day 5</vt:lpstr>
      <vt:lpstr>Exercise – generic handlers</vt:lpstr>
      <vt:lpstr>SAP Fiori elements boosts SAP Fiori development efficiency </vt:lpstr>
      <vt:lpstr>SAP Fiori elements provides enterprise-ready apps out of the box</vt:lpstr>
      <vt:lpstr>SAP Fiori elements application architecture provides flexibility</vt:lpstr>
      <vt:lpstr>SAP Fiori elements prioritizes efficiency over flexibility </vt:lpstr>
      <vt:lpstr>Hands on : Fiori App</vt:lpstr>
      <vt:lpstr>Create Fiori App using Annotation</vt:lpstr>
      <vt:lpstr>Association v.s Composition</vt:lpstr>
      <vt:lpstr>Hands on: Create &amp; F4 Enablement for app</vt:lpstr>
      <vt:lpstr>Introduction to HANA Cloud</vt:lpstr>
      <vt:lpstr>HANA Cloud v/s On-premise</vt:lpstr>
      <vt:lpstr>What is Schema in HANA</vt:lpstr>
      <vt:lpstr>HDI Container</vt:lpstr>
      <vt:lpstr>Hands on - Create HANA Cloud Instance</vt:lpstr>
      <vt:lpstr>Hands on – HANA Cloud Integration</vt:lpstr>
      <vt:lpstr>Hands on : Deploy Application to BTP</vt:lpstr>
      <vt:lpstr>Authentication v/s Authorization</vt:lpstr>
      <vt:lpstr>IDP – Identity Provider</vt:lpstr>
      <vt:lpstr>How it works behind scenes</vt:lpstr>
      <vt:lpstr>Hands-on Add Security and Test Microservice</vt:lpstr>
      <vt:lpstr>Testing the Microservice from postman</vt:lpstr>
      <vt:lpstr>Challenges in Current Approach</vt:lpstr>
      <vt:lpstr>Introduction to App Router</vt:lpstr>
      <vt:lpstr>Real World Example</vt:lpstr>
      <vt:lpstr>Hands on: App Router</vt:lpstr>
      <vt:lpstr>Hands on – Adding Security</vt:lpstr>
      <vt:lpstr>Security Profile</vt:lpstr>
      <vt:lpstr>PowerPoint Presentation</vt:lpstr>
      <vt:lpstr>PowerPoint Presentation</vt:lpstr>
      <vt:lpstr>PowerPoint Presentation</vt:lpstr>
      <vt:lpstr>PowerPoint Presentation</vt:lpstr>
      <vt:lpstr>PowerPoint Presentation</vt:lpstr>
      <vt:lpstr>Agenda – Day 5</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239</cp:revision>
  <dcterms:created xsi:type="dcterms:W3CDTF">2013-09-12T13:05:01Z</dcterms:created>
  <dcterms:modified xsi:type="dcterms:W3CDTF">2023-09-28T11:43:52Z</dcterms:modified>
</cp:coreProperties>
</file>