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6" r:id="rId2"/>
    <p:sldId id="4122" r:id="rId3"/>
    <p:sldId id="277" r:id="rId4"/>
    <p:sldId id="4778" r:id="rId5"/>
    <p:sldId id="4752" r:id="rId6"/>
    <p:sldId id="4758" r:id="rId7"/>
    <p:sldId id="4774" r:id="rId8"/>
    <p:sldId id="4775" r:id="rId9"/>
    <p:sldId id="4776" r:id="rId10"/>
    <p:sldId id="4777" r:id="rId11"/>
    <p:sldId id="4769" r:id="rId12"/>
    <p:sldId id="4757" r:id="rId13"/>
    <p:sldId id="4759" r:id="rId14"/>
    <p:sldId id="4760" r:id="rId15"/>
    <p:sldId id="4761" r:id="rId16"/>
    <p:sldId id="4770" r:id="rId17"/>
    <p:sldId id="4762" r:id="rId18"/>
    <p:sldId id="4771" r:id="rId19"/>
    <p:sldId id="4763" r:id="rId20"/>
    <p:sldId id="4764" r:id="rId21"/>
    <p:sldId id="4765" r:id="rId22"/>
    <p:sldId id="4766" r:id="rId23"/>
    <p:sldId id="4772" r:id="rId24"/>
    <p:sldId id="4767" r:id="rId25"/>
    <p:sldId id="4768" r:id="rId26"/>
    <p:sldId id="282" r:id="rId27"/>
    <p:sldId id="280" r:id="rId28"/>
    <p:sldId id="4711" r:id="rId29"/>
    <p:sldId id="4773"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oyuztechnologies/BTP_Architect_Training/blob/master/Day%204/01db.z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4/02srv.zip"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soyuztechnologies/BTP_Architect_Training/blob/master/Day%204/03application.zi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hyperlink" Target="http://www.dribbble.com/"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2.tiff"/><Relationship Id="rId5" Type="http://schemas.openxmlformats.org/officeDocument/2006/relationships/image" Target="../media/image21.tiff"/><Relationship Id="rId4" Type="http://schemas.openxmlformats.org/officeDocument/2006/relationships/image" Target="../media/image20.tiff"/><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https://github.com/soyuztechnologies/BTP_Architect_Training/blob/master/Day%204/01db.zip</a:t>
            </a:r>
            <a:r>
              <a:rPr kumimoji="0" lang="en-US" sz="2400" b="0" i="0" u="none" strike="noStrike" kern="1200" cap="none" spc="0" normalizeH="0" baseline="0" noProof="0" dirty="0">
                <a:ln>
                  <a:noFill/>
                </a:ln>
                <a:solidFill>
                  <a:prstClr val="black"/>
                </a:solidFill>
                <a:effectLst/>
                <a:uLnTx/>
                <a:uFillTx/>
                <a:latin typeface="Segoe UI"/>
                <a:ea typeface="+mn-ea"/>
                <a:cs typeface="+mn-cs"/>
              </a:rPr>
              <a:t> </a:t>
            </a: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a:hlinkClick r:id="rId3"/>
              </a:rPr>
              <a:t>https://github.com/soyuztechnologies/BTP_Architect_Training/blob/master/Day%204/02srv.zip</a:t>
            </a:r>
            <a:r>
              <a:rPr lang="en-US" dirty="0"/>
              <a:t> </a:t>
            </a: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3" name="Rectangle 2">
            <a:extLst>
              <a:ext uri="{FF2B5EF4-FFF2-40B4-BE49-F238E27FC236}">
                <a16:creationId xmlns:a16="http://schemas.microsoft.com/office/drawing/2014/main" id="{7D59B5D9-BAF0-E6F4-5F93-7446966075EB}"/>
              </a:ext>
            </a:extLst>
          </p:cNvPr>
          <p:cNvSpPr/>
          <p:nvPr/>
        </p:nvSpPr>
        <p:spPr>
          <a:xfrm>
            <a:off x="1701924" y="5654599"/>
            <a:ext cx="8352928" cy="936104"/>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IaaS – AWS – Computer Running on internet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Bunch of servers with hardware – 1000 GB</a:t>
            </a:r>
          </a:p>
        </p:txBody>
      </p:sp>
      <p:sp>
        <p:nvSpPr>
          <p:cNvPr id="4" name="Rectangle 3">
            <a:extLst>
              <a:ext uri="{FF2B5EF4-FFF2-40B4-BE49-F238E27FC236}">
                <a16:creationId xmlns:a16="http://schemas.microsoft.com/office/drawing/2014/main" id="{FA656051-998D-9C09-5268-8C84F8DC43A2}"/>
              </a:ext>
            </a:extLst>
          </p:cNvPr>
          <p:cNvSpPr/>
          <p:nvPr/>
        </p:nvSpPr>
        <p:spPr>
          <a:xfrm>
            <a:off x="1701924" y="4574479"/>
            <a:ext cx="8352928" cy="921796"/>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PaaS – BTP – Manager of this entire infrastructure</a:t>
            </a:r>
          </a:p>
        </p:txBody>
      </p:sp>
      <p:sp>
        <p:nvSpPr>
          <p:cNvPr id="5" name="Smiley Face 4">
            <a:extLst>
              <a:ext uri="{FF2B5EF4-FFF2-40B4-BE49-F238E27FC236}">
                <a16:creationId xmlns:a16="http://schemas.microsoft.com/office/drawing/2014/main" id="{B22606E3-9B40-5CF7-4BF1-B73F313CEB9C}"/>
              </a:ext>
            </a:extLst>
          </p:cNvPr>
          <p:cNvSpPr/>
          <p:nvPr/>
        </p:nvSpPr>
        <p:spPr>
          <a:xfrm>
            <a:off x="1671085" y="1007347"/>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 name="Smiley Face 5">
            <a:extLst>
              <a:ext uri="{FF2B5EF4-FFF2-40B4-BE49-F238E27FC236}">
                <a16:creationId xmlns:a16="http://schemas.microsoft.com/office/drawing/2014/main" id="{FC0887DA-3D93-A51C-5100-37F8C9F1001D}"/>
              </a:ext>
            </a:extLst>
          </p:cNvPr>
          <p:cNvSpPr/>
          <p:nvPr/>
        </p:nvSpPr>
        <p:spPr>
          <a:xfrm>
            <a:off x="3471285" y="10073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 name="Smiley Face 6">
            <a:extLst>
              <a:ext uri="{FF2B5EF4-FFF2-40B4-BE49-F238E27FC236}">
                <a16:creationId xmlns:a16="http://schemas.microsoft.com/office/drawing/2014/main" id="{B8F31DD3-AEBF-F541-8604-EBA5CA5C8E2E}"/>
              </a:ext>
            </a:extLst>
          </p:cNvPr>
          <p:cNvSpPr/>
          <p:nvPr/>
        </p:nvSpPr>
        <p:spPr>
          <a:xfrm>
            <a:off x="5415503" y="101049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Smiley Face 7">
            <a:extLst>
              <a:ext uri="{FF2B5EF4-FFF2-40B4-BE49-F238E27FC236}">
                <a16:creationId xmlns:a16="http://schemas.microsoft.com/office/drawing/2014/main" id="{97E3B63B-98D3-9C18-B13C-1FE098B8EFC5}"/>
              </a:ext>
            </a:extLst>
          </p:cNvPr>
          <p:cNvSpPr/>
          <p:nvPr/>
        </p:nvSpPr>
        <p:spPr>
          <a:xfrm>
            <a:off x="7395722" y="10038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 name="Smiley Face 8">
            <a:extLst>
              <a:ext uri="{FF2B5EF4-FFF2-40B4-BE49-F238E27FC236}">
                <a16:creationId xmlns:a16="http://schemas.microsoft.com/office/drawing/2014/main" id="{CE2BF3FE-46E1-4A01-CCC3-C96577210DEC}"/>
              </a:ext>
            </a:extLst>
          </p:cNvPr>
          <p:cNvSpPr/>
          <p:nvPr/>
        </p:nvSpPr>
        <p:spPr>
          <a:xfrm>
            <a:off x="9555961" y="100384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59FB0C7E-655B-4B29-FEE9-AF372A6E00E0}"/>
              </a:ext>
            </a:extLst>
          </p:cNvPr>
          <p:cNvSpPr/>
          <p:nvPr/>
        </p:nvSpPr>
        <p:spPr>
          <a:xfrm>
            <a:off x="1269876" y="3645024"/>
            <a:ext cx="9361040" cy="646331"/>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Business Application Studio</a:t>
            </a:r>
          </a:p>
        </p:txBody>
      </p:sp>
      <p:sp>
        <p:nvSpPr>
          <p:cNvPr id="11" name="Rectangle 10">
            <a:extLst>
              <a:ext uri="{FF2B5EF4-FFF2-40B4-BE49-F238E27FC236}">
                <a16:creationId xmlns:a16="http://schemas.microsoft.com/office/drawing/2014/main" id="{36F5A388-56C6-5DD6-41F2-1B9C26C22448}"/>
              </a:ext>
            </a:extLst>
          </p:cNvPr>
          <p:cNvSpPr/>
          <p:nvPr/>
        </p:nvSpPr>
        <p:spPr>
          <a:xfrm>
            <a:off x="1260701" y="2554426"/>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2GB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Dev Space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@cds/dk</a:t>
            </a:r>
          </a:p>
        </p:txBody>
      </p:sp>
      <p:sp>
        <p:nvSpPr>
          <p:cNvPr id="12" name="Arrow: Curved Right 11">
            <a:extLst>
              <a:ext uri="{FF2B5EF4-FFF2-40B4-BE49-F238E27FC236}">
                <a16:creationId xmlns:a16="http://schemas.microsoft.com/office/drawing/2014/main" id="{00B705DE-0C6B-11B9-41AE-B6E3ADECC738}"/>
              </a:ext>
            </a:extLst>
          </p:cNvPr>
          <p:cNvSpPr/>
          <p:nvPr/>
        </p:nvSpPr>
        <p:spPr>
          <a:xfrm rot="10261818" flipH="1">
            <a:off x="917113" y="2929686"/>
            <a:ext cx="576065" cy="3376942"/>
          </a:xfrm>
          <a:prstGeom prst="curvedRightArrow">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cxnSp>
        <p:nvCxnSpPr>
          <p:cNvPr id="13" name="Connector: Elbow 12">
            <a:extLst>
              <a:ext uri="{FF2B5EF4-FFF2-40B4-BE49-F238E27FC236}">
                <a16:creationId xmlns:a16="http://schemas.microsoft.com/office/drawing/2014/main" id="{D5E458D6-758C-BFAF-B0F4-07CBF656EEE5}"/>
              </a:ext>
            </a:extLst>
          </p:cNvPr>
          <p:cNvCxnSpPr>
            <a:stCxn id="5" idx="4"/>
            <a:endCxn id="11" idx="0"/>
          </p:cNvCxnSpPr>
          <p:nvPr/>
        </p:nvCxnSpPr>
        <p:spPr>
          <a:xfrm rot="5400000">
            <a:off x="1456123" y="2015428"/>
            <a:ext cx="900748" cy="177248"/>
          </a:xfrm>
          <a:prstGeom prst="bentConnector3">
            <a:avLst/>
          </a:prstGeom>
          <a:noFill/>
          <a:ln w="9525" cap="flat" cmpd="sng" algn="ctr">
            <a:solidFill>
              <a:srgbClr val="E8E8E8"/>
            </a:solidFill>
            <a:prstDash val="solid"/>
            <a:tailEnd type="triangle"/>
          </a:ln>
          <a:effectLst/>
        </p:spPr>
      </p:cxnSp>
      <p:sp>
        <p:nvSpPr>
          <p:cNvPr id="14" name="Rectangle 13">
            <a:extLst>
              <a:ext uri="{FF2B5EF4-FFF2-40B4-BE49-F238E27FC236}">
                <a16:creationId xmlns:a16="http://schemas.microsoft.com/office/drawing/2014/main" id="{B4EB8172-5495-46EE-780D-9EBAF62FA8F3}"/>
              </a:ext>
            </a:extLst>
          </p:cNvPr>
          <p:cNvSpPr/>
          <p:nvPr/>
        </p:nvSpPr>
        <p:spPr>
          <a:xfrm>
            <a:off x="3238149" y="2575017"/>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2GB</a:t>
            </a:r>
          </a:p>
        </p:txBody>
      </p:sp>
      <p:cxnSp>
        <p:nvCxnSpPr>
          <p:cNvPr id="15" name="Straight Arrow Connector 14">
            <a:extLst>
              <a:ext uri="{FF2B5EF4-FFF2-40B4-BE49-F238E27FC236}">
                <a16:creationId xmlns:a16="http://schemas.microsoft.com/office/drawing/2014/main" id="{93503269-8C57-21A6-3F8E-78E5CDC7603F}"/>
              </a:ext>
            </a:extLst>
          </p:cNvPr>
          <p:cNvCxnSpPr>
            <a:stCxn id="6" idx="4"/>
            <a:endCxn id="14" idx="0"/>
          </p:cNvCxnSpPr>
          <p:nvPr/>
        </p:nvCxnSpPr>
        <p:spPr>
          <a:xfrm>
            <a:off x="3795321" y="1653677"/>
            <a:ext cx="0" cy="921340"/>
          </a:xfrm>
          <a:prstGeom prst="straightConnector1">
            <a:avLst/>
          </a:prstGeom>
          <a:noFill/>
          <a:ln w="9525" cap="flat" cmpd="sng" algn="ctr">
            <a:solidFill>
              <a:srgbClr val="E8E8E8"/>
            </a:solidFill>
            <a:prstDash val="solid"/>
            <a:tailEnd type="triangle"/>
          </a:ln>
          <a:effectLst/>
        </p:spPr>
      </p:cxn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0969943" cy="711081"/>
          </a:xfrm>
        </p:spPr>
        <p:txBody>
          <a:bodyPr/>
          <a:lstStyle/>
          <a:p>
            <a:r>
              <a:rPr lang="en-US" sz="3600" dirty="0">
                <a:latin typeface="Cooper Black" panose="0208090404030B020404" pitchFamily="18" charset="0"/>
              </a:rPr>
              <a:t>SAP Fiori elements boosts SAP Fiori development efficiency</a:t>
            </a:r>
            <a:br>
              <a:rPr lang="en-US" sz="3600" dirty="0">
                <a:latin typeface="Cooper Black" panose="0208090404030B020404" pitchFamily="18" charset="0"/>
              </a:rPr>
            </a:br>
            <a:endParaRPr lang="en-US" dirty="0"/>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2"/>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latin typeface="Cooper Black" panose="0208090404030B020404" pitchFamily="18" charset="0"/>
              </a:rPr>
              <a:t>SAP Fiori elements provides enterprise-ready apps out of the box</a:t>
            </a:r>
            <a:endParaRPr lang="en-US" sz="2800" dirty="0"/>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2"/>
          <a:stretch>
            <a:fillRect/>
          </a:stretch>
        </p:blipFill>
        <p:spPr>
          <a:xfrm>
            <a:off x="993709" y="1059591"/>
            <a:ext cx="10201407" cy="5027008"/>
          </a:xfrm>
          <a:prstGeom prst="rect">
            <a:avLst/>
          </a:prstGeom>
        </p:spPr>
      </p:pic>
    </p:spTree>
    <p:extLst>
      <p:ext uri="{BB962C8B-B14F-4D97-AF65-F5344CB8AC3E}">
        <p14:creationId xmlns:p14="http://schemas.microsoft.com/office/powerpoint/2010/main" val="24526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latin typeface="Cooper Black" panose="0208090404030B020404" pitchFamily="18" charset="0"/>
              </a:rPr>
              <a:t>SAP Fiori elements application architecture provides flexibility</a:t>
            </a:r>
            <a:endParaRPr lang="en-US" sz="3200" dirty="0"/>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2"/>
          <a:stretch>
            <a:fillRect/>
          </a:stretch>
        </p:blipFill>
        <p:spPr>
          <a:xfrm>
            <a:off x="963234" y="1223394"/>
            <a:ext cx="10262357" cy="4411213"/>
          </a:xfrm>
          <a:prstGeom prst="rect">
            <a:avLst/>
          </a:prstGeom>
        </p:spPr>
      </p:pic>
    </p:spTree>
    <p:extLst>
      <p:ext uri="{BB962C8B-B14F-4D97-AF65-F5344CB8AC3E}">
        <p14:creationId xmlns:p14="http://schemas.microsoft.com/office/powerpoint/2010/main" val="19794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latin typeface="Cooper Black" panose="0208090404030B020404" pitchFamily="18" charset="0"/>
              </a:rPr>
              <a:t>SAP Fiori elements prioritizes efficiency over flexibility</a:t>
            </a:r>
            <a:br>
              <a:rPr lang="en-US" sz="3200" dirty="0">
                <a:latin typeface="Cooper Black" panose="0208090404030B020404" pitchFamily="18" charset="0"/>
              </a:rPr>
            </a:br>
            <a:endParaRPr lang="en-US" sz="3200" dirty="0"/>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2"/>
          <a:stretch>
            <a:fillRect/>
          </a:stretch>
        </p:blipFill>
        <p:spPr>
          <a:xfrm>
            <a:off x="1701924" y="1199452"/>
            <a:ext cx="9099643" cy="5242277"/>
          </a:xfrm>
          <a:prstGeom prst="rect">
            <a:avLst/>
          </a:prstGeom>
        </p:spPr>
      </p:pic>
    </p:spTree>
    <p:extLst>
      <p:ext uri="{BB962C8B-B14F-4D97-AF65-F5344CB8AC3E}">
        <p14:creationId xmlns:p14="http://schemas.microsoft.com/office/powerpoint/2010/main" val="8544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1E9-6D13-2889-D9F2-B0E864018060}"/>
              </a:ext>
            </a:extLst>
          </p:cNvPr>
          <p:cNvSpPr>
            <a:spLocks noGrp="1"/>
          </p:cNvSpPr>
          <p:nvPr>
            <p:ph type="title"/>
          </p:nvPr>
        </p:nvSpPr>
        <p:spPr/>
        <p:txBody>
          <a:bodyPr/>
          <a:lstStyle/>
          <a:p>
            <a:r>
              <a:rPr lang="en-US" dirty="0"/>
              <a:t>Hands on : Fiori App</a:t>
            </a:r>
          </a:p>
        </p:txBody>
      </p:sp>
      <p:pic>
        <p:nvPicPr>
          <p:cNvPr id="3074" name="Picture 2" descr="img.freepik.com/free-vector/app-development-illust...">
            <a:extLst>
              <a:ext uri="{FF2B5EF4-FFF2-40B4-BE49-F238E27FC236}">
                <a16:creationId xmlns:a16="http://schemas.microsoft.com/office/drawing/2014/main" id="{3736F10E-A3DF-EEBD-A236-0BAD4366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4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Association </a:t>
            </a:r>
            <a:r>
              <a:rPr lang="en-US" sz="3600" dirty="0" err="1">
                <a:latin typeface="Cooper Black" panose="0208090404030B020404" pitchFamily="18" charset="0"/>
              </a:rPr>
              <a:t>v.s</a:t>
            </a:r>
            <a:r>
              <a:rPr lang="en-US" sz="3600" dirty="0">
                <a:latin typeface="Cooper Black" panose="0208090404030B020404" pitchFamily="18" charset="0"/>
              </a:rPr>
              <a:t> Composition</a:t>
            </a:r>
            <a:endParaRPr lang="en-US" dirty="0"/>
          </a:p>
        </p:txBody>
      </p:sp>
      <p:sp>
        <p:nvSpPr>
          <p:cNvPr id="3" name="TextBox 2">
            <a:extLst>
              <a:ext uri="{FF2B5EF4-FFF2-40B4-BE49-F238E27FC236}">
                <a16:creationId xmlns:a16="http://schemas.microsoft.com/office/drawing/2014/main" id="{64C40341-E5D0-6634-D158-3D49004F9177}"/>
              </a:ext>
            </a:extLst>
          </p:cNvPr>
          <p:cNvSpPr txBox="1"/>
          <p:nvPr/>
        </p:nvSpPr>
        <p:spPr>
          <a:xfrm>
            <a:off x="189756" y="83671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Association – a relationship between entities which is a lose coupling. Both objects should exist together. However, they can work independently. Airplane and passenger.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Composition – a relationship between entities which is a tight coupling. Both objects must exist together. They cannot function independently. Airplane and wings.</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95EA127-8BA3-3866-06A2-657078E4F9B9}"/>
              </a:ext>
            </a:extLst>
          </p:cNvPr>
          <p:cNvSpPr/>
          <p:nvPr/>
        </p:nvSpPr>
        <p:spPr>
          <a:xfrm>
            <a:off x="2349995" y="2841765"/>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Header</a:t>
            </a:r>
          </a:p>
        </p:txBody>
      </p:sp>
      <p:sp>
        <p:nvSpPr>
          <p:cNvPr id="5" name="Rectangle 4">
            <a:extLst>
              <a:ext uri="{FF2B5EF4-FFF2-40B4-BE49-F238E27FC236}">
                <a16:creationId xmlns:a16="http://schemas.microsoft.com/office/drawing/2014/main" id="{E8606A91-926C-9620-42A5-2FF1B06C6B7A}"/>
              </a:ext>
            </a:extLst>
          </p:cNvPr>
          <p:cNvSpPr/>
          <p:nvPr/>
        </p:nvSpPr>
        <p:spPr>
          <a:xfrm>
            <a:off x="6958507" y="4137909"/>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Items</a:t>
            </a:r>
          </a:p>
        </p:txBody>
      </p:sp>
      <p:cxnSp>
        <p:nvCxnSpPr>
          <p:cNvPr id="6" name="Connector: Elbow 5">
            <a:extLst>
              <a:ext uri="{FF2B5EF4-FFF2-40B4-BE49-F238E27FC236}">
                <a16:creationId xmlns:a16="http://schemas.microsoft.com/office/drawing/2014/main" id="{756A476F-1392-FE1B-D5C2-178C25A73673}"/>
              </a:ext>
            </a:extLst>
          </p:cNvPr>
          <p:cNvCxnSpPr>
            <a:stCxn id="4" idx="3"/>
            <a:endCxn id="5" idx="1"/>
          </p:cNvCxnSpPr>
          <p:nvPr/>
        </p:nvCxnSpPr>
        <p:spPr>
          <a:xfrm>
            <a:off x="4438227" y="3489837"/>
            <a:ext cx="2520280" cy="1296144"/>
          </a:xfrm>
          <a:prstGeom prst="bentConnector3">
            <a:avLst/>
          </a:prstGeom>
          <a:noFill/>
          <a:ln w="9525" cap="flat" cmpd="sng" algn="ctr">
            <a:solidFill>
              <a:schemeClr val="bg1"/>
            </a:solidFill>
            <a:prstDash val="solid"/>
          </a:ln>
          <a:effectLst/>
        </p:spPr>
      </p:cxnSp>
      <p:sp>
        <p:nvSpPr>
          <p:cNvPr id="7" name="TextBox 6">
            <a:extLst>
              <a:ext uri="{FF2B5EF4-FFF2-40B4-BE49-F238E27FC236}">
                <a16:creationId xmlns:a16="http://schemas.microsoft.com/office/drawing/2014/main" id="{381A3FFC-973A-1674-A1DA-DD702CB922C3}"/>
              </a:ext>
            </a:extLst>
          </p:cNvPr>
          <p:cNvSpPr txBox="1"/>
          <p:nvPr/>
        </p:nvSpPr>
        <p:spPr>
          <a:xfrm>
            <a:off x="5086299" y="3129797"/>
            <a:ext cx="2088232"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composition</a:t>
            </a:r>
          </a:p>
        </p:txBody>
      </p:sp>
    </p:spTree>
    <p:extLst>
      <p:ext uri="{BB962C8B-B14F-4D97-AF65-F5344CB8AC3E}">
        <p14:creationId xmlns:p14="http://schemas.microsoft.com/office/powerpoint/2010/main" val="3157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 on: Create Enablement for app</a:t>
            </a:r>
          </a:p>
        </p:txBody>
      </p:sp>
      <p:sp>
        <p:nvSpPr>
          <p:cNvPr id="3" name="TextBox 2">
            <a:extLst>
              <a:ext uri="{FF2B5EF4-FFF2-40B4-BE49-F238E27FC236}">
                <a16:creationId xmlns:a16="http://schemas.microsoft.com/office/drawing/2014/main" id="{41FB14C9-6879-188A-7949-1530B690566F}"/>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2"/>
              </a:rPr>
              <a:t>https://github.com/soyuztechnologies/BTP_Architect_Training/blob/master/Day%204/03application.zip</a:t>
            </a:r>
            <a:r>
              <a:rPr lang="en-US" dirty="0">
                <a:solidFill>
                  <a:schemeClr val="bg1"/>
                </a:solidFill>
              </a:rPr>
              <a:t> </a:t>
            </a:r>
          </a:p>
        </p:txBody>
      </p:sp>
      <p:pic>
        <p:nvPicPr>
          <p:cNvPr id="3074" name="Picture 2" descr="Page 9 | Generating App Images - Free Download on Freepik">
            <a:extLst>
              <a:ext uri="{FF2B5EF4-FFF2-40B4-BE49-F238E27FC236}">
                <a16:creationId xmlns:a16="http://schemas.microsoft.com/office/drawing/2014/main" id="{C92DDBBF-543D-104B-3058-FFBBAFC41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483" y="2708920"/>
            <a:ext cx="3820487" cy="382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1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Deploy Node Microservice to BTP</a:t>
            </a:r>
            <a:endParaRPr lang="en-US" dirty="0"/>
          </a:p>
        </p:txBody>
      </p:sp>
      <p:pic>
        <p:nvPicPr>
          <p:cNvPr id="1026" name="Picture 2" descr="Migrate and deploy Cloud Foundry applications to Kubernetes | Red Hat  Developer">
            <a:extLst>
              <a:ext uri="{FF2B5EF4-FFF2-40B4-BE49-F238E27FC236}">
                <a16:creationId xmlns:a16="http://schemas.microsoft.com/office/drawing/2014/main" id="{A8CBAEC0-374D-85C7-365A-E831AA0DDA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1268760"/>
            <a:ext cx="7201469" cy="472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0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6532</TotalTime>
  <Words>1544</Words>
  <Application>Microsoft Office PowerPoint</Application>
  <PresentationFormat>Custom</PresentationFormat>
  <Paragraphs>181</Paragraphs>
  <Slides>29</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3</vt:lpstr>
      <vt:lpstr>Deploy Node Microservice to BTP</vt:lpstr>
      <vt:lpstr>Challenges of building Apps on BTP</vt:lpstr>
      <vt:lpstr>CAPM Introduction</vt:lpstr>
      <vt:lpstr>CDS – Core Data and Services </vt:lpstr>
      <vt:lpstr>Solution – use CAP framework</vt:lpstr>
      <vt:lpstr>Hands on: Modules for using CAP</vt:lpstr>
      <vt:lpstr>DB Design</vt:lpstr>
      <vt:lpstr>Hands on: Create DB Module</vt:lpstr>
      <vt:lpstr>Reuse Types and aspects</vt:lpstr>
      <vt:lpstr>Hands on: Service creation</vt:lpstr>
      <vt:lpstr>Business Application Studio</vt:lpstr>
      <vt:lpstr>Dev Space in BAS</vt:lpstr>
      <vt:lpstr>Hands on: Move App to BAS</vt:lpstr>
      <vt:lpstr>Generic Handlers in CAP</vt:lpstr>
      <vt:lpstr>Hands on: Generic Handlers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Hands on : Fiori App</vt:lpstr>
      <vt:lpstr>Association v.s Composition</vt:lpstr>
      <vt:lpstr>Hands on: Create Enablement for app</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218</cp:revision>
  <dcterms:created xsi:type="dcterms:W3CDTF">2013-09-12T13:05:01Z</dcterms:created>
  <dcterms:modified xsi:type="dcterms:W3CDTF">2023-09-26T15:12:52Z</dcterms:modified>
</cp:coreProperties>
</file>