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76" r:id="rId2"/>
    <p:sldId id="4122" r:id="rId3"/>
    <p:sldId id="277" r:id="rId4"/>
    <p:sldId id="4803" r:id="rId5"/>
    <p:sldId id="4804" r:id="rId6"/>
    <p:sldId id="4805" r:id="rId7"/>
    <p:sldId id="4802" r:id="rId8"/>
    <p:sldId id="4773" r:id="rId9"/>
    <p:sldId id="4774" r:id="rId10"/>
    <p:sldId id="4775" r:id="rId11"/>
    <p:sldId id="4776" r:id="rId12"/>
    <p:sldId id="4754" r:id="rId13"/>
    <p:sldId id="4777" r:id="rId14"/>
    <p:sldId id="4806" r:id="rId15"/>
    <p:sldId id="4731" r:id="rId16"/>
    <p:sldId id="4732" r:id="rId17"/>
    <p:sldId id="4733" r:id="rId18"/>
    <p:sldId id="4734" r:id="rId19"/>
    <p:sldId id="4749" r:id="rId20"/>
    <p:sldId id="4746" r:id="rId21"/>
    <p:sldId id="4750" r:id="rId22"/>
    <p:sldId id="4751" r:id="rId23"/>
    <p:sldId id="4758" r:id="rId24"/>
    <p:sldId id="4778" r:id="rId25"/>
    <p:sldId id="4779" r:id="rId26"/>
    <p:sldId id="4780" r:id="rId27"/>
    <p:sldId id="4800" r:id="rId28"/>
    <p:sldId id="282" r:id="rId29"/>
    <p:sldId id="280" r:id="rId30"/>
    <p:sldId id="4711" r:id="rId3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4:39:20.085"/>
    </inkml:context>
    <inkml:brush xml:id="br0">
      <inkml:brushProperty name="width" value="0.05" units="cm"/>
      <inkml:brushProperty name="height" value="0.05" units="cm"/>
    </inkml:brush>
  </inkml:definitions>
  <inkml:trace contextRef="#ctx0" brushRef="#br0">11 31 24575,'-1'0'0,"1"0"0,0 0 0,0 0 0,-1 1 0,1-1 0,0 0 0,0 0 0,-1 0 0,1 0 0,0 0 0,-1 0 0,1 0 0,0 0 0,0 0 0,-1 0 0,1 0 0,0 0 0,0 0 0,-1 0 0,1 0 0,0 0 0,-1 0 0,1 0 0,0-1 0,0 1 0,-1 0 0,1 0 0,0 0 0,0 0 0,-1-1 0,1 1 0,0 0 0,0 0 0,0 0 0,0-1 0,-1 1 0,1 0 0,0 0 0,0-1 0,0 1 0,0 0 0,0 0 0,0-1 0,-1 1 0,1 0 0,0 0 0,0-1 0,0 1 0,0 0 0,0-1 0,0 1 0,0 0 0,0 0 0,0-1 0,1 1 0,-1 0 0,0-1 0,0 1 0,0 0 0,0 0 0,0-1 0,0 1 0,1 0 0,0-2 0,0 1 0,0 0 0,0 0 0,0 0 0,0 0 0,0 1 0,0-1 0,0 0 0,1 0 0,-1 1 0,0-1 0,3 0 0,23-3 0,0 0 0,0 2 0,54 4 0,-30-1 0,463 0-1365,-471-1-5461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4:39:20.086"/>
    </inkml:context>
    <inkml:brush xml:id="br0">
      <inkml:brushProperty name="width" value="0.05" units="cm"/>
      <inkml:brushProperty name="height" value="0.05" units="cm"/>
    </inkml:brush>
  </inkml:definitions>
  <inkml:trace contextRef="#ctx0" brushRef="#br0">1 29 24575,'5'0'0,"6"0"0,6 0 0,9 0 0,5 0 0,6 0 0,7 0 0,4-5 0,9-1 0,3 0 0,6 1 0,1 2 0,-2 1 0,-7 1 0,-13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23:08.653"/>
    </inkml:context>
    <inkml:brush xml:id="br0">
      <inkml:brushProperty name="width" value="0.05" units="cm"/>
      <inkml:brushProperty name="height" value="0.05" units="cm"/>
      <inkml:brushProperty name="color" value="#FFFFFF"/>
    </inkml:brush>
  </inkml:definitions>
  <inkml:trace contextRef="#ctx0" brushRef="#br0">64 18 24575,'0'-1'0,"0"1"0,0 0 0,0-1 0,0 1 0,0-1 0,0 1 0,1-1 0,-1 1 0,0-1 0,0 1 0,0-1 0,0 1 0,1 0 0,-1-1 0,0 1 0,0-1 0,1 1 0,-1 0 0,0-1 0,1 1 0,-1 0 0,0-1 0,1 1 0,0 0 0,-1 0 0,0 0 0,0 0 0,0 0 0,1 0 0,-1 0 0,0 0 0,0 0 0,1 0 0,-1 0 0,0 0 0,0 0 0,0 0 0,1 0 0,-1 0 0,0 0 0,0 0 0,0 1 0,1-1 0,-1 0 0,0 0 0,0 0 0,0 0 0,1 0 0,-1 1 0,0-1 0,0 0 0,0 0 0,0 0 0,0 1 0,0-1 0,0 0 0,0 0 0,1 1 0,-1-1 0,0 0 0,0 0 0,0 0 0,0 1 0,0-1 0,0 0 0,0 0 0,0 1 0,0-1 0,0 0 0,-1 0 0,1 1 0,1 0 0,-1 1 0,0 0 0,0-1 0,1 1 0,-1 0 0,-1 0 0,1-1 0,0 1 0,0 0 0,-1-1 0,1 1 0,0-1 0,-1 1 0,0 0 0,1-1 0,-1 1 0,0-1 0,0 1 0,0-1 0,0 0 0,0 1 0,0-1 0,0 0 0,0 0 0,-1 0 0,1 0 0,0 0 0,-1 0 0,1 0 0,-1 0 0,1 0 0,-1-1 0,0 1 0,1-1 0,-1 1 0,1-1 0,-1 1 0,-2-1 0,-2-2 0,13-2 0,15-3 0,21 9 0,-42-2 0,0 0 0,0 1 0,0-1 0,0 0 0,0 0 0,0 1 0,0-1 0,-1 1 0,1-1 0,0 1 0,0-1 0,0 1 0,-1-1 0,1 1 0,0 0 0,1 1 0,-2-2 0,0 1 0,0 0 0,0-1 0,0 1 0,0 0 0,0-1 0,-1 1 0,1 0 0,0-1 0,0 1 0,0 0 0,-1-1 0,1 1 0,0-1 0,-1 1 0,1-1 0,0 1 0,-1 0 0,1-1 0,-1 1 0,1-1 0,-1 0 0,1 1 0,-1-1 0,1 1 0,-1-1 0,0 0 0,0 1 0,-1 0 0,0 0 0,0 0 0,0 0 0,0 0 0,-1 0 0,1-1 0,0 1 0,0-1 0,-1 1 0,1-1 0,0 0 0,0 0 0,-1 0 0,1 0 0,0 0 0,-1-1 0,1 1 0,-4-2 0,5 2 0,0 0 0,0-1 0,0 1 0,1-1 0,-1 1 0,0 0 0,0-1 0,1 0 0,-1 1 0,0-1 0,1 1 0,-1-1 0,0 0 0,1 1 0,-1-1 0,1 0 0,-1 0 0,1 1 0,-1-1 0,1 0 0,0 0 0,-1 0 0,1 0 0,0 1 0,0-1 0,0 0 0,-1 0 0,1 0 0,0 0 0,0 0 0,0 0 0,1 0 0,-1 0 0,0 1 0,0-1 0,0 0 0,1 0 0,-1 0 0,0 0 0,1 0 0,-1 1 0,1-1 0,-1 0 0,1 0 0,-1 1 0,1-1 0,-1 0 0,1 1 0,1-2 0,-1 1 0,0-1 0,0 1 0,0 0 0,1-1 0,-1 1 0,0 0 0,1 0 0,-1 0 0,1 0 0,0 0 0,-1 0 0,1 0 0,0 1 0,0-1 0,-1 0 0,1 1 0,0 0 0,0-1 0,0 1 0,0 0 0,-1 0 0,1 0 0,0 0 0,0 0 0,0 0 0,0 1 0,-1-1 0,4 1 0,-5 0 0,1-1 0,0 0 0,-1 1 0,1-1 0,0 1 0,-1-1 0,1 1 0,0-1 0,-1 1 0,1-1 0,-1 1 0,1 0 0,-1-1 0,0 1 0,1 0 0,-1-1 0,1 1 0,-1 0 0,0 0 0,0-1 0,0 1 0,1 0 0,-1 0 0,0 1 0,0-1 0,-1 1 0,1 0 0,0-1 0,-1 1 0,0 0 0,1-1 0,-1 1 0,0-1 0,0 1 0,0-1 0,0 1 0,0-1 0,0 0 0,0 1 0,0-1 0,-2 2 0,-1-1 0,1 0 0,0 0 0,-1 0 0,1 0 0,-1 0 0,0-1 0,0 1 0,1-1 0,-1 0 0,0-1 0,0 1 0,0 0 0,0-1 0,0 0 0,0 0 0,0 0 0,0-1 0,-4 0 0,6 1 0,1-1 0,-1 1 0,1-1 0,-1 1 0,1-1 0,-1 1 0,1-1 0,0 0 0,-1 0 0,1 0 0,0 0 0,-1 0 0,1 0 0,0 0 0,0 0 0,0 0 0,0-1 0,-1-1 0,1 1 0,1 0 0,-1 0 0,1 0 0,0 1 0,0-1 0,-1 0 0,1 0 0,1 0 0,-1 0 0,0 1 0,0-1 0,1 0 0,-1 0 0,1 1 0,-1-1 0,1 0 0,0 0 0,0 1 0,0-1 0,1-1 0,0 0-68,-1 1 0,1 0-1,0-1 1,0 1 0,-1 0 0,1 0-1,1 0 1,-1 1 0,0-1 0,0 1-1,1-1 1,-1 1 0,0-1 0,1 1-1,0 0 1,-1 0 0,1 1-1,0-1 1,3 0 0,10 1-6758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24</a:t>
            </a:fld>
            <a:endParaRPr lang="en-US"/>
          </a:p>
        </p:txBody>
      </p:sp>
    </p:spTree>
    <p:extLst>
      <p:ext uri="{BB962C8B-B14F-4D97-AF65-F5344CB8AC3E}">
        <p14:creationId xmlns:p14="http://schemas.microsoft.com/office/powerpoint/2010/main" val="162675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10/1/2023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10/1/2023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pixabay.com/en/computer-user-icon-peolpe-avatar-1331579/"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7" Type="http://schemas.openxmlformats.org/officeDocument/2006/relationships/hyperlink" Target="https://pixabay.com/en/computer-user-icon-peolpe-avatar-1331579/" TargetMode="Externa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soyuztechnologies/BTP_Architect_Training/blob/master/Day%203/01mtdbservice.zi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commons.wikimedia.org/wiki/File:User_icon_2.svg" TargetMode="External"/><Relationship Id="rId7" Type="http://schemas.openxmlformats.org/officeDocument/2006/relationships/hyperlink" Target="https://www.flickr.com/photos/jeepersmedia/14765960308/" TargetMode="External"/><Relationship Id="rId12" Type="http://schemas.openxmlformats.org/officeDocument/2006/relationships/image" Target="../media/image200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customXml" Target="../ink/ink3.xml"/><Relationship Id="rId5" Type="http://schemas.openxmlformats.org/officeDocument/2006/relationships/hyperlink" Target="https://pixabay.com/illustrations/icon-business-user-business-icons-1740415/" TargetMode="External"/><Relationship Id="rId10" Type="http://schemas.openxmlformats.org/officeDocument/2006/relationships/hyperlink" Target="https://openclipart.org/detail/22037/notes-by-agone" TargetMode="External"/><Relationship Id="rId4" Type="http://schemas.openxmlformats.org/officeDocument/2006/relationships/image" Target="../media/image18.png"/><Relationship Id="rId9"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github.com/soyuztechnologies/BTP_Architect_Training/blob/master/Day%203/04approuter.zi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help.sap.com/docs/btp/sap-business-technology-platform/application-security-descriptor-configuration-synta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hyperlink" Target="http://www.dribbbl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jpeg"/><Relationship Id="rId7" Type="http://schemas.openxmlformats.org/officeDocument/2006/relationships/image" Target="../media/image28.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27.tiff"/><Relationship Id="rId5" Type="http://schemas.openxmlformats.org/officeDocument/2006/relationships/image" Target="../media/image26.tiff"/><Relationship Id="rId4" Type="http://schemas.openxmlformats.org/officeDocument/2006/relationships/image" Target="../media/image25.tiff"/><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3" Type="http://schemas.openxmlformats.org/officeDocument/2006/relationships/image" Target="../media/image1321.png"/><Relationship Id="rId2" Type="http://schemas.openxmlformats.org/officeDocument/2006/relationships/customXml" Target="../ink/ink1.xml"/><Relationship Id="rId1" Type="http://schemas.openxmlformats.org/officeDocument/2006/relationships/slideLayout" Target="../slideLayouts/slideLayout2.xml"/><Relationship Id="rId32" Type="http://schemas.openxmlformats.org/officeDocument/2006/relationships/customXml" Target="../ink/ink2.xml"/><Relationship Id="rId31" Type="http://schemas.openxmlformats.org/officeDocument/2006/relationships/image" Target="../media/image13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6</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B2C1-2D72-48F5-D6C5-A17C95C8F7F8}"/>
              </a:ext>
            </a:extLst>
          </p:cNvPr>
          <p:cNvSpPr>
            <a:spLocks noGrp="1"/>
          </p:cNvSpPr>
          <p:nvPr>
            <p:ph type="title"/>
          </p:nvPr>
        </p:nvSpPr>
        <p:spPr/>
        <p:txBody>
          <a:bodyPr/>
          <a:lstStyle/>
          <a:p>
            <a:r>
              <a:rPr lang="en-US" dirty="0"/>
              <a:t>HDI Container</a:t>
            </a:r>
          </a:p>
        </p:txBody>
      </p:sp>
      <p:sp>
        <p:nvSpPr>
          <p:cNvPr id="3" name="TextBox 2">
            <a:extLst>
              <a:ext uri="{FF2B5EF4-FFF2-40B4-BE49-F238E27FC236}">
                <a16:creationId xmlns:a16="http://schemas.microsoft.com/office/drawing/2014/main" id="{7C36AE77-6D9D-323A-80AD-336A21B8B2E3}"/>
              </a:ext>
            </a:extLst>
          </p:cNvPr>
          <p:cNvSpPr txBox="1"/>
          <p:nvPr/>
        </p:nvSpPr>
        <p:spPr>
          <a:xfrm>
            <a:off x="164670" y="784925"/>
            <a:ext cx="11161643" cy="3970318"/>
          </a:xfrm>
          <a:prstGeom prst="rect">
            <a:avLst/>
          </a:prstGeom>
          <a:noFill/>
        </p:spPr>
        <p:txBody>
          <a:bodyPr wrap="square" rtlCol="0">
            <a:spAutoFit/>
          </a:bodyPr>
          <a:lstStyle/>
          <a:p>
            <a:pPr defTabSz="914400">
              <a:defRPr/>
            </a:pPr>
            <a:r>
              <a:rPr lang="en-US" sz="1800" dirty="0">
                <a:solidFill>
                  <a:schemeClr val="bg1"/>
                </a:solidFill>
                <a:latin typeface="Calibri"/>
              </a:rPr>
              <a:t>An HDI Container is also a </a:t>
            </a:r>
            <a:r>
              <a:rPr lang="en-US" sz="1800" b="1" dirty="0">
                <a:solidFill>
                  <a:schemeClr val="bg1"/>
                </a:solidFill>
                <a:latin typeface="Calibri"/>
              </a:rPr>
              <a:t>schema</a:t>
            </a:r>
            <a:r>
              <a:rPr lang="en-US" sz="1800" dirty="0">
                <a:solidFill>
                  <a:schemeClr val="bg1"/>
                </a:solidFill>
                <a:latin typeface="Calibri"/>
              </a:rPr>
              <a:t>. But it is managed differently from a normal schema.</a:t>
            </a:r>
          </a:p>
          <a:p>
            <a:pPr defTabSz="914400">
              <a:defRPr/>
            </a:pPr>
            <a:endParaRPr lang="en-US" sz="1800" b="1" dirty="0">
              <a:solidFill>
                <a:schemeClr val="bg1"/>
              </a:solidFill>
              <a:latin typeface="Calibri"/>
            </a:endParaRPr>
          </a:p>
          <a:p>
            <a:pPr defTabSz="914400">
              <a:defRPr/>
            </a:pPr>
            <a:r>
              <a:rPr lang="en-US" sz="1800" b="1" dirty="0">
                <a:solidFill>
                  <a:schemeClr val="bg1"/>
                </a:solidFill>
                <a:latin typeface="Calibri"/>
              </a:rPr>
              <a:t>Schema -- How its created?</a:t>
            </a:r>
          </a:p>
          <a:p>
            <a:pPr marL="342900" indent="-342900" defTabSz="914400">
              <a:buFontTx/>
              <a:buAutoNum type="arabicPeriod"/>
              <a:defRPr/>
            </a:pPr>
            <a:r>
              <a:rPr lang="en-US" sz="1800" dirty="0">
                <a:solidFill>
                  <a:schemeClr val="bg1"/>
                </a:solidFill>
                <a:latin typeface="Calibri"/>
              </a:rPr>
              <a:t>Manually create it in BTP</a:t>
            </a:r>
          </a:p>
          <a:p>
            <a:pPr marL="342900" indent="-342900" defTabSz="914400">
              <a:buFontTx/>
              <a:buAutoNum type="arabicPeriod"/>
              <a:defRPr/>
            </a:pPr>
            <a:r>
              <a:rPr lang="en-US" sz="1800" dirty="0">
                <a:solidFill>
                  <a:schemeClr val="bg1"/>
                </a:solidFill>
                <a:latin typeface="Calibri"/>
              </a:rPr>
              <a:t>Application Managed HDI Container (You as developer ONLY work with App, App will talk to HANA to create and manage this schema to store/read data internally)</a:t>
            </a:r>
          </a:p>
          <a:p>
            <a:pPr defTabSz="914400">
              <a:defRPr/>
            </a:pPr>
            <a:r>
              <a:rPr lang="en-US" sz="1800" dirty="0">
                <a:solidFill>
                  <a:schemeClr val="bg1"/>
                </a:solidFill>
                <a:latin typeface="Calibri"/>
              </a:rPr>
              <a:t>You cant access HDI Container using HANA Studio (Deprecated tool), We can use new SAP HANA Database Explorer, SAP HANA </a:t>
            </a:r>
            <a:r>
              <a:rPr lang="en-US" sz="1800" dirty="0" err="1">
                <a:solidFill>
                  <a:schemeClr val="bg1"/>
                </a:solidFill>
                <a:latin typeface="Calibri"/>
              </a:rPr>
              <a:t>WebIDE</a:t>
            </a:r>
            <a:r>
              <a:rPr lang="en-US" sz="1800" dirty="0">
                <a:solidFill>
                  <a:schemeClr val="bg1"/>
                </a:solidFill>
                <a:latin typeface="Calibri"/>
              </a:rPr>
              <a:t> for OP or BAS to access HDI Container.</a:t>
            </a:r>
          </a:p>
          <a:p>
            <a:pPr defTabSz="914400">
              <a:defRPr/>
            </a:pPr>
            <a:endParaRPr lang="en-US" sz="1800" dirty="0">
              <a:solidFill>
                <a:schemeClr val="bg1"/>
              </a:solidFill>
              <a:latin typeface="Calibri"/>
            </a:endParaRPr>
          </a:p>
          <a:p>
            <a:pPr defTabSz="914400">
              <a:defRPr/>
            </a:pPr>
            <a:r>
              <a:rPr lang="en-US" sz="1800" b="1" dirty="0">
                <a:solidFill>
                  <a:schemeClr val="bg1"/>
                </a:solidFill>
                <a:latin typeface="Calibri"/>
              </a:rPr>
              <a:t>HDI -- Who creates it?</a:t>
            </a:r>
          </a:p>
          <a:p>
            <a:pPr defTabSz="914400">
              <a:defRPr/>
            </a:pPr>
            <a:r>
              <a:rPr lang="en-US" sz="1800" dirty="0">
                <a:solidFill>
                  <a:schemeClr val="bg1"/>
                </a:solidFill>
                <a:latin typeface="Calibri"/>
              </a:rPr>
              <a:t>There is a new service in SAP HANA called SAP HDI (HANA Deployer Infrastructure) which is just a microservice responsible to managing the container. HDI Deployer is a component which is used to talk to this service from our app.</a:t>
            </a:r>
          </a:p>
          <a:p>
            <a:pPr defTabSz="914400"/>
            <a:endParaRPr lang="en-US" sz="1800" dirty="0">
              <a:solidFill>
                <a:schemeClr val="bg1"/>
              </a:solidFill>
              <a:latin typeface="Calibri"/>
            </a:endParaRPr>
          </a:p>
        </p:txBody>
      </p:sp>
    </p:spTree>
    <p:extLst>
      <p:ext uri="{BB962C8B-B14F-4D97-AF65-F5344CB8AC3E}">
        <p14:creationId xmlns:p14="http://schemas.microsoft.com/office/powerpoint/2010/main" val="1295559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2947-8BD4-1919-0AE6-C14C8F6FE0D7}"/>
              </a:ext>
            </a:extLst>
          </p:cNvPr>
          <p:cNvSpPr>
            <a:spLocks noGrp="1"/>
          </p:cNvSpPr>
          <p:nvPr>
            <p:ph type="title"/>
          </p:nvPr>
        </p:nvSpPr>
        <p:spPr/>
        <p:txBody>
          <a:bodyPr/>
          <a:lstStyle/>
          <a:p>
            <a:r>
              <a:rPr lang="en-US" dirty="0"/>
              <a:t>Hands on - Create HANA Cloud Instance</a:t>
            </a:r>
          </a:p>
        </p:txBody>
      </p:sp>
      <p:pic>
        <p:nvPicPr>
          <p:cNvPr id="3" name="Picture 2">
            <a:extLst>
              <a:ext uri="{FF2B5EF4-FFF2-40B4-BE49-F238E27FC236}">
                <a16:creationId xmlns:a16="http://schemas.microsoft.com/office/drawing/2014/main" id="{8CB5A8D5-EF9E-9286-069A-7C912612B43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8256" r="7337"/>
          <a:stretch/>
        </p:blipFill>
        <p:spPr bwMode="auto">
          <a:xfrm>
            <a:off x="190016" y="1702420"/>
            <a:ext cx="5174395" cy="18377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653BBD-DA91-2996-8A54-0B82D95D8890}"/>
              </a:ext>
            </a:extLst>
          </p:cNvPr>
          <p:cNvSpPr txBox="1"/>
          <p:nvPr/>
        </p:nvSpPr>
        <p:spPr>
          <a:xfrm>
            <a:off x="261763" y="779090"/>
            <a:ext cx="5174395" cy="954107"/>
          </a:xfrm>
          <a:prstGeom prst="rect">
            <a:avLst/>
          </a:prstGeom>
          <a:noFill/>
        </p:spPr>
        <p:txBody>
          <a:bodyPr wrap="square" rtlCol="0">
            <a:spAutoFit/>
          </a:bodyPr>
          <a:lstStyle/>
          <a:p>
            <a:pPr marL="342900" indent="-342900" algn="just" defTabSz="914400">
              <a:buFontTx/>
              <a:buAutoNum type="arabicPeriod"/>
            </a:pPr>
            <a:r>
              <a:rPr lang="en-US" sz="1400" dirty="0">
                <a:solidFill>
                  <a:schemeClr val="bg1"/>
                </a:solidFill>
                <a:latin typeface="Calibri" panose="020F0502020204030204"/>
              </a:rPr>
              <a:t>Login to your trial and navigate to your </a:t>
            </a:r>
            <a:r>
              <a:rPr lang="en-US" sz="1400" b="1" dirty="0">
                <a:solidFill>
                  <a:schemeClr val="bg1"/>
                </a:solidFill>
                <a:latin typeface="Calibri" panose="020F0502020204030204"/>
              </a:rPr>
              <a:t>dev </a:t>
            </a:r>
            <a:r>
              <a:rPr lang="en-US" sz="1400" dirty="0">
                <a:solidFill>
                  <a:schemeClr val="bg1"/>
                </a:solidFill>
                <a:latin typeface="Calibri" panose="020F0502020204030204"/>
              </a:rPr>
              <a:t>space</a:t>
            </a:r>
          </a:p>
          <a:p>
            <a:pPr marL="342900" indent="-342900" algn="just" defTabSz="914400">
              <a:buFontTx/>
              <a:buAutoNum type="arabicPeriod"/>
            </a:pPr>
            <a:r>
              <a:rPr lang="en-US" sz="1400" dirty="0">
                <a:solidFill>
                  <a:schemeClr val="bg1"/>
                </a:solidFill>
                <a:latin typeface="Calibri" panose="020F0502020204030204"/>
              </a:rPr>
              <a:t>Select </a:t>
            </a:r>
            <a:r>
              <a:rPr lang="en-US" sz="1400" b="1" dirty="0">
                <a:solidFill>
                  <a:schemeClr val="bg1"/>
                </a:solidFill>
                <a:latin typeface="Calibri" panose="020F0502020204030204"/>
              </a:rPr>
              <a:t>SAP HANA Cloud</a:t>
            </a:r>
          </a:p>
          <a:p>
            <a:pPr marL="342900" indent="-342900" algn="just"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Manage SAP HANA Cloud </a:t>
            </a:r>
            <a:r>
              <a:rPr lang="en-US" sz="1400" dirty="0">
                <a:solidFill>
                  <a:schemeClr val="bg1"/>
                </a:solidFill>
                <a:latin typeface="Calibri" panose="020F0502020204030204"/>
              </a:rPr>
              <a:t>button to start the SAP HANA Cloud Central</a:t>
            </a:r>
          </a:p>
        </p:txBody>
      </p:sp>
      <p:pic>
        <p:nvPicPr>
          <p:cNvPr id="5" name="Picture 4">
            <a:extLst>
              <a:ext uri="{FF2B5EF4-FFF2-40B4-BE49-F238E27FC236}">
                <a16:creationId xmlns:a16="http://schemas.microsoft.com/office/drawing/2014/main" id="{CE3EF897-818D-A144-9DAA-ED76C105C49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6" t="15296"/>
          <a:stretch/>
        </p:blipFill>
        <p:spPr bwMode="auto">
          <a:xfrm>
            <a:off x="6674485" y="1527830"/>
            <a:ext cx="4543262" cy="197835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Chevron 5">
            <a:extLst>
              <a:ext uri="{FF2B5EF4-FFF2-40B4-BE49-F238E27FC236}">
                <a16:creationId xmlns:a16="http://schemas.microsoft.com/office/drawing/2014/main" id="{F9ED8215-03AA-D8FB-EE7A-028B143BC7BD}"/>
              </a:ext>
            </a:extLst>
          </p:cNvPr>
          <p:cNvSpPr/>
          <p:nvPr/>
        </p:nvSpPr>
        <p:spPr>
          <a:xfrm>
            <a:off x="5617029" y="1733197"/>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sp>
        <p:nvSpPr>
          <p:cNvPr id="7" name="Arrow: Chevron 6">
            <a:extLst>
              <a:ext uri="{FF2B5EF4-FFF2-40B4-BE49-F238E27FC236}">
                <a16:creationId xmlns:a16="http://schemas.microsoft.com/office/drawing/2014/main" id="{65EBF26E-6D84-D4F3-490D-2C8E2ECA0675}"/>
              </a:ext>
            </a:extLst>
          </p:cNvPr>
          <p:cNvSpPr/>
          <p:nvPr/>
        </p:nvSpPr>
        <p:spPr>
          <a:xfrm rot="5400000">
            <a:off x="8770215" y="3566145"/>
            <a:ext cx="351801" cy="474214"/>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pic>
        <p:nvPicPr>
          <p:cNvPr id="8" name="Picture 6">
            <a:extLst>
              <a:ext uri="{FF2B5EF4-FFF2-40B4-BE49-F238E27FC236}">
                <a16:creationId xmlns:a16="http://schemas.microsoft.com/office/drawing/2014/main" id="{462670FC-3E42-A072-DD2C-754FA0F8C9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4485" y="4017448"/>
            <a:ext cx="4805728" cy="26519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0BE4A37-E533-D631-EC68-7557BDA35E2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614" y="3938076"/>
            <a:ext cx="5328976" cy="2701263"/>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Chevron 9">
            <a:extLst>
              <a:ext uri="{FF2B5EF4-FFF2-40B4-BE49-F238E27FC236}">
                <a16:creationId xmlns:a16="http://schemas.microsoft.com/office/drawing/2014/main" id="{35D2515A-A0D2-B87A-B280-CC3F1560B881}"/>
              </a:ext>
            </a:extLst>
          </p:cNvPr>
          <p:cNvSpPr/>
          <p:nvPr/>
        </p:nvSpPr>
        <p:spPr>
          <a:xfrm rot="10800000">
            <a:off x="5926368" y="5151312"/>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24B66864-1F90-CAC7-3886-475219B67685}"/>
              </a:ext>
            </a:extLst>
          </p:cNvPr>
          <p:cNvCxnSpPr/>
          <p:nvPr/>
        </p:nvCxnSpPr>
        <p:spPr>
          <a:xfrm>
            <a:off x="190016" y="3753010"/>
            <a:ext cx="5915500" cy="0"/>
          </a:xfrm>
          <a:prstGeom prst="line">
            <a:avLst/>
          </a:prstGeom>
          <a:noFill/>
          <a:ln w="6350" cap="flat" cmpd="sng" algn="ctr">
            <a:solidFill>
              <a:srgbClr val="4E67C8"/>
            </a:solidFill>
            <a:prstDash val="solid"/>
            <a:miter lim="800000"/>
          </a:ln>
          <a:effectLst/>
        </p:spPr>
      </p:cxnSp>
      <p:sp>
        <p:nvSpPr>
          <p:cNvPr id="12" name="TextBox 11">
            <a:extLst>
              <a:ext uri="{FF2B5EF4-FFF2-40B4-BE49-F238E27FC236}">
                <a16:creationId xmlns:a16="http://schemas.microsoft.com/office/drawing/2014/main" id="{A38502F2-40B4-4D81-DD19-83B489ECC97A}"/>
              </a:ext>
            </a:extLst>
          </p:cNvPr>
          <p:cNvSpPr txBox="1"/>
          <p:nvPr/>
        </p:nvSpPr>
        <p:spPr>
          <a:xfrm>
            <a:off x="6105516" y="779090"/>
            <a:ext cx="5681200" cy="738664"/>
          </a:xfrm>
          <a:prstGeom prst="rect">
            <a:avLst/>
          </a:prstGeom>
          <a:noFill/>
        </p:spPr>
        <p:txBody>
          <a:bodyPr wrap="square" rtlCol="0">
            <a:spAutoFit/>
          </a:bodyPr>
          <a:lstStyle/>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Create </a:t>
            </a:r>
            <a:r>
              <a:rPr lang="en-US" sz="1400" dirty="0">
                <a:solidFill>
                  <a:schemeClr val="bg1"/>
                </a:solidFill>
                <a:latin typeface="Calibri" panose="020F0502020204030204"/>
              </a:rPr>
              <a:t>button to start the wizard</a:t>
            </a:r>
          </a:p>
          <a:p>
            <a:pPr marL="342900" indent="-342900" defTabSz="914400">
              <a:buFontTx/>
              <a:buAutoNum type="arabicPeriod"/>
            </a:pPr>
            <a:r>
              <a:rPr lang="en-US" sz="1400" dirty="0">
                <a:solidFill>
                  <a:schemeClr val="bg1"/>
                </a:solidFill>
                <a:latin typeface="Calibri" panose="020F0502020204030204"/>
              </a:rPr>
              <a:t>Select the SAP HANA Cloud instance Type to create</a:t>
            </a:r>
          </a:p>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Next Step </a:t>
            </a:r>
            <a:r>
              <a:rPr lang="en-US" sz="1400" dirty="0">
                <a:solidFill>
                  <a:schemeClr val="bg1"/>
                </a:solidFill>
                <a:latin typeface="Calibri" panose="020F0502020204030204"/>
              </a:rPr>
              <a:t>button to continue</a:t>
            </a:r>
          </a:p>
        </p:txBody>
      </p:sp>
    </p:spTree>
    <p:extLst>
      <p:ext uri="{BB962C8B-B14F-4D97-AF65-F5344CB8AC3E}">
        <p14:creationId xmlns:p14="http://schemas.microsoft.com/office/powerpoint/2010/main" val="3848172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 HANA Cloud Integration</a:t>
            </a:r>
            <a:endParaRPr lang="en-IN" sz="3600" dirty="0">
              <a:latin typeface="Cooper Black" panose="0208090404030B020404" pitchFamily="18" charset="0"/>
            </a:endParaRPr>
          </a:p>
        </p:txBody>
      </p:sp>
      <p:sp>
        <p:nvSpPr>
          <p:cNvPr id="13" name="TextBox 12">
            <a:extLst>
              <a:ext uri="{FF2B5EF4-FFF2-40B4-BE49-F238E27FC236}">
                <a16:creationId xmlns:a16="http://schemas.microsoft.com/office/drawing/2014/main" id="{78B33051-A262-4738-BE23-009A377F6D2B}"/>
              </a:ext>
            </a:extLst>
          </p:cNvPr>
          <p:cNvSpPr txBox="1"/>
          <p:nvPr/>
        </p:nvSpPr>
        <p:spPr>
          <a:xfrm>
            <a:off x="189756" y="908720"/>
            <a:ext cx="11809312" cy="5293757"/>
          </a:xfrm>
          <a:prstGeom prst="rect">
            <a:avLst/>
          </a:prstGeom>
          <a:noFill/>
        </p:spPr>
        <p:txBody>
          <a:bodyPr wrap="square" rtlCol="0">
            <a:spAutoFit/>
          </a:bodyPr>
          <a:lstStyle/>
          <a:p>
            <a:r>
              <a:rPr lang="en-US" sz="1800" dirty="0">
                <a:solidFill>
                  <a:schemeClr val="bg1"/>
                </a:solidFill>
              </a:rPr>
              <a:t>Pre-requisites</a:t>
            </a:r>
          </a:p>
          <a:p>
            <a:pPr marL="457200" indent="-457200">
              <a:buAutoNum type="arabicPeriod"/>
            </a:pPr>
            <a:r>
              <a:rPr lang="en-US" sz="1800" dirty="0">
                <a:solidFill>
                  <a:schemeClr val="bg1"/>
                </a:solidFill>
              </a:rPr>
              <a:t>Check the version of CDS (which must be &gt; 2.0) </a:t>
            </a:r>
            <a:r>
              <a:rPr lang="en-US" sz="1800" b="1" dirty="0" err="1">
                <a:solidFill>
                  <a:schemeClr val="bg1"/>
                </a:solidFill>
              </a:rPr>
              <a:t>cds</a:t>
            </a:r>
            <a:r>
              <a:rPr lang="en-US" sz="1800" b="1" dirty="0">
                <a:solidFill>
                  <a:schemeClr val="bg1"/>
                </a:solidFill>
              </a:rPr>
              <a:t> –v</a:t>
            </a:r>
          </a:p>
          <a:p>
            <a:pPr marL="342900" indent="-342900">
              <a:buAutoNum type="arabicPeriod"/>
            </a:pPr>
            <a:r>
              <a:rPr lang="en-US" sz="1800" dirty="0">
                <a:solidFill>
                  <a:schemeClr val="bg1"/>
                </a:solidFill>
              </a:rPr>
              <a:t>Start a HANA cloud instance in SAP BTP</a:t>
            </a:r>
          </a:p>
          <a:p>
            <a:r>
              <a:rPr lang="en-US" sz="1800" dirty="0">
                <a:solidFill>
                  <a:schemeClr val="bg1"/>
                </a:solidFill>
              </a:rPr>
              <a:t>Main steps</a:t>
            </a:r>
          </a:p>
          <a:p>
            <a:pPr marL="342900" indent="-342900">
              <a:buAutoNum type="arabicPeriod"/>
            </a:pPr>
            <a:r>
              <a:rPr lang="en-US" sz="1800" dirty="0">
                <a:solidFill>
                  <a:schemeClr val="bg1"/>
                </a:solidFill>
              </a:rPr>
              <a:t>Add </a:t>
            </a:r>
            <a:r>
              <a:rPr lang="en-US" sz="1800" dirty="0" err="1">
                <a:solidFill>
                  <a:schemeClr val="bg1"/>
                </a:solidFill>
              </a:rPr>
              <a:t>hana</a:t>
            </a:r>
            <a:r>
              <a:rPr lang="en-US" sz="1800" dirty="0">
                <a:solidFill>
                  <a:schemeClr val="bg1"/>
                </a:solidFill>
              </a:rPr>
              <a:t> configuration to our app, which tell cap framework that the default </a:t>
            </a:r>
            <a:r>
              <a:rPr lang="en-US" sz="1800" dirty="0" err="1">
                <a:solidFill>
                  <a:schemeClr val="bg1"/>
                </a:solidFill>
              </a:rPr>
              <a:t>db</a:t>
            </a:r>
            <a:r>
              <a:rPr lang="en-US" sz="1800" dirty="0">
                <a:solidFill>
                  <a:schemeClr val="bg1"/>
                </a:solidFill>
              </a:rPr>
              <a:t> is now </a:t>
            </a:r>
            <a:r>
              <a:rPr lang="en-US" sz="1800" dirty="0" err="1">
                <a:solidFill>
                  <a:schemeClr val="bg1"/>
                </a:solidFill>
              </a:rPr>
              <a:t>hana</a:t>
            </a:r>
            <a:r>
              <a:rPr lang="en-US" sz="1800" dirty="0">
                <a:solidFill>
                  <a:schemeClr val="bg1"/>
                </a:solidFill>
              </a:rPr>
              <a:t> – </a:t>
            </a:r>
            <a:r>
              <a:rPr lang="en-US" sz="1800" b="1" dirty="0" err="1">
                <a:solidFill>
                  <a:schemeClr val="bg1"/>
                </a:solidFill>
              </a:rPr>
              <a:t>cds</a:t>
            </a:r>
            <a:r>
              <a:rPr lang="en-US" sz="1800" b="1" dirty="0">
                <a:solidFill>
                  <a:schemeClr val="bg1"/>
                </a:solidFill>
              </a:rPr>
              <a:t> add </a:t>
            </a:r>
            <a:r>
              <a:rPr lang="en-US" sz="1800" b="1" dirty="0" err="1">
                <a:solidFill>
                  <a:schemeClr val="bg1"/>
                </a:solidFill>
              </a:rPr>
              <a:t>hana</a:t>
            </a:r>
            <a:endParaRPr lang="en-US" sz="1800" b="1" dirty="0">
              <a:solidFill>
                <a:schemeClr val="bg1"/>
              </a:solidFill>
            </a:endParaRPr>
          </a:p>
          <a:p>
            <a:r>
              <a:rPr lang="en-IN" sz="1600" dirty="0">
                <a:solidFill>
                  <a:schemeClr val="bg1"/>
                </a:solidFill>
              </a:rPr>
              <a:t>2.   Add the </a:t>
            </a:r>
            <a:r>
              <a:rPr lang="en-IN" sz="1600" dirty="0" err="1">
                <a:solidFill>
                  <a:schemeClr val="bg1"/>
                </a:solidFill>
              </a:rPr>
              <a:t>hana</a:t>
            </a:r>
            <a:r>
              <a:rPr lang="en-IN" sz="1600" dirty="0">
                <a:solidFill>
                  <a:schemeClr val="bg1"/>
                </a:solidFill>
              </a:rPr>
              <a:t> specific deployment format name to our project under </a:t>
            </a:r>
            <a:r>
              <a:rPr lang="en-IN" sz="1600" dirty="0" err="1">
                <a:solidFill>
                  <a:schemeClr val="bg1"/>
                </a:solidFill>
              </a:rPr>
              <a:t>cds</a:t>
            </a:r>
            <a:r>
              <a:rPr lang="en-IN" sz="1600" dirty="0">
                <a:solidFill>
                  <a:schemeClr val="bg1"/>
                </a:solidFill>
              </a:rPr>
              <a:t> section as below inside </a:t>
            </a:r>
            <a:r>
              <a:rPr lang="en-IN" sz="1600" dirty="0" err="1">
                <a:solidFill>
                  <a:schemeClr val="bg1"/>
                </a:solidFill>
              </a:rPr>
              <a:t>package.json</a:t>
            </a:r>
            <a:r>
              <a:rPr lang="en-IN" sz="1600" dirty="0">
                <a:solidFill>
                  <a:schemeClr val="bg1"/>
                </a:solidFill>
              </a:rPr>
              <a:t> file</a:t>
            </a:r>
            <a:br>
              <a:rPr lang="en-IN" sz="1600" dirty="0">
                <a:solidFill>
                  <a:schemeClr val="bg1"/>
                </a:solidFill>
              </a:rPr>
            </a:br>
            <a:r>
              <a:rPr lang="en-US" sz="1200" b="0" dirty="0">
                <a:solidFill>
                  <a:schemeClr val="bg1"/>
                </a:solidFill>
                <a:effectLst/>
                <a:latin typeface="Consolas" panose="020B0609020204030204" pitchFamily="49" charset="0"/>
              </a:rPr>
              <a:t>"</a:t>
            </a:r>
            <a:r>
              <a:rPr lang="en-US" sz="1200" b="0" dirty="0" err="1">
                <a:solidFill>
                  <a:schemeClr val="bg1"/>
                </a:solidFill>
                <a:effectLst/>
                <a:latin typeface="Consolas" panose="020B0609020204030204" pitchFamily="49" charset="0"/>
              </a:rPr>
              <a:t>hana</a:t>
            </a:r>
            <a:r>
              <a:rPr lang="en-US" sz="1200" b="0" dirty="0">
                <a:solidFill>
                  <a:schemeClr val="bg1"/>
                </a:solidFill>
                <a:effectLst/>
                <a:latin typeface="Consolas" panose="020B0609020204030204" pitchFamily="49" charset="0"/>
              </a:rPr>
              <a:t>":{</a:t>
            </a:r>
          </a:p>
          <a:p>
            <a:r>
              <a:rPr lang="en-US" sz="1200" b="0" dirty="0">
                <a:solidFill>
                  <a:schemeClr val="bg1"/>
                </a:solidFill>
                <a:effectLst/>
                <a:latin typeface="Consolas" panose="020B0609020204030204" pitchFamily="49" charset="0"/>
              </a:rPr>
              <a:t>      "deploy-format":"</a:t>
            </a:r>
            <a:r>
              <a:rPr lang="en-US" sz="1200" b="0" dirty="0" err="1">
                <a:solidFill>
                  <a:schemeClr val="bg1"/>
                </a:solidFill>
                <a:effectLst/>
                <a:latin typeface="Consolas" panose="020B0609020204030204" pitchFamily="49" charset="0"/>
              </a:rPr>
              <a:t>hdbtable</a:t>
            </a:r>
            <a:r>
              <a:rPr lang="en-US" sz="1200" b="0" dirty="0">
                <a:solidFill>
                  <a:schemeClr val="bg1"/>
                </a:solidFill>
                <a:effectLst/>
                <a:latin typeface="Consolas" panose="020B0609020204030204" pitchFamily="49" charset="0"/>
              </a:rPr>
              <a:t>"</a:t>
            </a:r>
          </a:p>
          <a:p>
            <a:r>
              <a:rPr lang="en-US" sz="1200" b="0" dirty="0">
                <a:solidFill>
                  <a:schemeClr val="bg1"/>
                </a:solidFill>
                <a:effectLst/>
                <a:latin typeface="Consolas" panose="020B0609020204030204" pitchFamily="49" charset="0"/>
              </a:rPr>
              <a:t>    }</a:t>
            </a:r>
          </a:p>
          <a:p>
            <a:r>
              <a:rPr lang="en-IN" sz="1600" dirty="0">
                <a:solidFill>
                  <a:schemeClr val="bg1"/>
                </a:solidFill>
              </a:rPr>
              <a:t>3. Since the first step added the </a:t>
            </a:r>
            <a:r>
              <a:rPr lang="en-IN" sz="1600" dirty="0" err="1">
                <a:solidFill>
                  <a:schemeClr val="bg1"/>
                </a:solidFill>
              </a:rPr>
              <a:t>hdb</a:t>
            </a:r>
            <a:r>
              <a:rPr lang="en-IN" sz="1600" dirty="0">
                <a:solidFill>
                  <a:schemeClr val="bg1"/>
                </a:solidFill>
              </a:rPr>
              <a:t> node module, we need to install it. Run </a:t>
            </a:r>
            <a:r>
              <a:rPr lang="en-IN" sz="1600" b="1" dirty="0" err="1">
                <a:solidFill>
                  <a:schemeClr val="bg1"/>
                </a:solidFill>
              </a:rPr>
              <a:t>npm</a:t>
            </a:r>
            <a:r>
              <a:rPr lang="en-IN" sz="1600" b="1" dirty="0">
                <a:solidFill>
                  <a:schemeClr val="bg1"/>
                </a:solidFill>
              </a:rPr>
              <a:t> install</a:t>
            </a:r>
          </a:p>
          <a:p>
            <a:r>
              <a:rPr lang="en-IN" sz="1600" dirty="0">
                <a:solidFill>
                  <a:schemeClr val="bg1"/>
                </a:solidFill>
              </a:rPr>
              <a:t>4. We need to perform a build, which will create all the </a:t>
            </a:r>
            <a:r>
              <a:rPr lang="en-IN" sz="1600" dirty="0" err="1">
                <a:solidFill>
                  <a:schemeClr val="bg1"/>
                </a:solidFill>
              </a:rPr>
              <a:t>hana</a:t>
            </a:r>
            <a:r>
              <a:rPr lang="en-IN" sz="1600" dirty="0">
                <a:solidFill>
                  <a:schemeClr val="bg1"/>
                </a:solidFill>
              </a:rPr>
              <a:t> specific files which will be deployed to HANA cloud. </a:t>
            </a:r>
            <a:r>
              <a:rPr lang="en-IN" sz="1600" b="1" dirty="0" err="1">
                <a:solidFill>
                  <a:schemeClr val="bg1"/>
                </a:solidFill>
              </a:rPr>
              <a:t>cds</a:t>
            </a:r>
            <a:r>
              <a:rPr lang="en-IN" sz="1600" b="1" dirty="0">
                <a:solidFill>
                  <a:schemeClr val="bg1"/>
                </a:solidFill>
              </a:rPr>
              <a:t> build --production</a:t>
            </a:r>
            <a:endParaRPr lang="en-IN" sz="1600" dirty="0">
              <a:solidFill>
                <a:schemeClr val="bg1"/>
              </a:solidFill>
            </a:endParaRPr>
          </a:p>
          <a:p>
            <a:r>
              <a:rPr lang="en-IN" sz="1600" dirty="0">
                <a:solidFill>
                  <a:schemeClr val="bg1"/>
                </a:solidFill>
              </a:rPr>
              <a:t>5. We need to login to cloud foundry from BAS – </a:t>
            </a:r>
            <a:r>
              <a:rPr lang="en-IN" sz="1600" b="1" dirty="0" err="1">
                <a:solidFill>
                  <a:schemeClr val="bg1"/>
                </a:solidFill>
              </a:rPr>
              <a:t>cf</a:t>
            </a:r>
            <a:r>
              <a:rPr lang="en-IN" sz="1600" b="1" dirty="0">
                <a:solidFill>
                  <a:schemeClr val="bg1"/>
                </a:solidFill>
              </a:rPr>
              <a:t> login</a:t>
            </a:r>
          </a:p>
          <a:p>
            <a:r>
              <a:rPr lang="en-IN" sz="1600" dirty="0">
                <a:solidFill>
                  <a:schemeClr val="bg1"/>
                </a:solidFill>
              </a:rPr>
              <a:t>6. Finally we need to deploy the DB and everything to SAP HANA Cloud – </a:t>
            </a:r>
            <a:r>
              <a:rPr lang="en-IN" sz="1600" b="1" dirty="0" err="1">
                <a:solidFill>
                  <a:schemeClr val="bg1"/>
                </a:solidFill>
              </a:rPr>
              <a:t>cds</a:t>
            </a:r>
            <a:r>
              <a:rPr lang="en-IN" sz="1600" b="1" dirty="0">
                <a:solidFill>
                  <a:schemeClr val="bg1"/>
                </a:solidFill>
              </a:rPr>
              <a:t> deploy --to </a:t>
            </a:r>
            <a:r>
              <a:rPr lang="en-IN" sz="1600" b="1" dirty="0" err="1">
                <a:solidFill>
                  <a:schemeClr val="bg1"/>
                </a:solidFill>
              </a:rPr>
              <a:t>hana:batman</a:t>
            </a:r>
            <a:endParaRPr lang="en-IN" sz="1600" b="1" dirty="0">
              <a:solidFill>
                <a:schemeClr val="bg1"/>
              </a:solidFill>
            </a:endParaRPr>
          </a:p>
          <a:p>
            <a:r>
              <a:rPr lang="en-IN" sz="1600" dirty="0">
                <a:solidFill>
                  <a:schemeClr val="bg1"/>
                </a:solidFill>
              </a:rPr>
              <a:t>7. We fixed issues related to excel format of HANA and changed the size of field </a:t>
            </a:r>
            <a:r>
              <a:rPr lang="en-IN" sz="1600" dirty="0" err="1">
                <a:solidFill>
                  <a:schemeClr val="bg1"/>
                </a:solidFill>
              </a:rPr>
              <a:t>bankid</a:t>
            </a:r>
            <a:r>
              <a:rPr lang="en-IN" sz="1600" dirty="0">
                <a:solidFill>
                  <a:schemeClr val="bg1"/>
                </a:solidFill>
              </a:rPr>
              <a:t> for employee, redo the build and deploy</a:t>
            </a:r>
          </a:p>
          <a:p>
            <a:r>
              <a:rPr lang="en-IN" sz="1600" dirty="0">
                <a:solidFill>
                  <a:schemeClr val="bg1"/>
                </a:solidFill>
              </a:rPr>
              <a:t>8. If deployment worked, a new file </a:t>
            </a:r>
            <a:r>
              <a:rPr lang="en-IN" sz="1600" b="1" dirty="0" err="1">
                <a:solidFill>
                  <a:schemeClr val="bg1"/>
                </a:solidFill>
              </a:rPr>
              <a:t>cdsrc-private.json</a:t>
            </a:r>
            <a:r>
              <a:rPr lang="en-IN" sz="1600" b="1" dirty="0">
                <a:solidFill>
                  <a:schemeClr val="bg1"/>
                </a:solidFill>
              </a:rPr>
              <a:t> </a:t>
            </a:r>
            <a:r>
              <a:rPr lang="en-IN" sz="1600" dirty="0">
                <a:solidFill>
                  <a:schemeClr val="bg1"/>
                </a:solidFill>
              </a:rPr>
              <a:t>gets created automatically, this file contain the information about which container in SAP BTP HANA Cloud to connect to. And the private key is stored in this file.</a:t>
            </a:r>
          </a:p>
          <a:p>
            <a:r>
              <a:rPr lang="en-IN" sz="1600" dirty="0">
                <a:solidFill>
                  <a:schemeClr val="bg1"/>
                </a:solidFill>
              </a:rPr>
              <a:t>9. Provide the credentials which will be used to connect database, start using </a:t>
            </a:r>
            <a:r>
              <a:rPr lang="en-IN" sz="1600" b="1" dirty="0" err="1">
                <a:solidFill>
                  <a:schemeClr val="bg1"/>
                </a:solidFill>
              </a:rPr>
              <a:t>cds</a:t>
            </a:r>
            <a:r>
              <a:rPr lang="en-IN" sz="1600" b="1" dirty="0">
                <a:solidFill>
                  <a:schemeClr val="bg1"/>
                </a:solidFill>
              </a:rPr>
              <a:t> watch --profile hybrid</a:t>
            </a:r>
            <a:endParaRPr lang="en-IN" sz="1600" dirty="0">
              <a:solidFill>
                <a:schemeClr val="bg1"/>
              </a:solidFill>
            </a:endParaRPr>
          </a:p>
          <a:p>
            <a:r>
              <a:rPr lang="en-US" sz="1200" b="0" dirty="0">
                <a:solidFill>
                  <a:schemeClr val="bg1"/>
                </a:solidFill>
                <a:effectLst/>
                <a:latin typeface="Consolas" panose="020B0609020204030204" pitchFamily="49" charset="0"/>
              </a:rPr>
              <a:t>"credentials": {</a:t>
            </a:r>
          </a:p>
          <a:p>
            <a:r>
              <a:rPr lang="en-US" sz="1200" b="0" dirty="0">
                <a:solidFill>
                  <a:schemeClr val="bg1"/>
                </a:solidFill>
                <a:effectLst/>
                <a:latin typeface="Consolas" panose="020B0609020204030204" pitchFamily="49" charset="0"/>
              </a:rPr>
              <a:t>          "database": "batman-key"</a:t>
            </a:r>
          </a:p>
          <a:p>
            <a:r>
              <a:rPr lang="en-US" sz="1200" b="0" dirty="0">
                <a:solidFill>
                  <a:schemeClr val="bg1"/>
                </a:solidFill>
                <a:effectLst/>
                <a:latin typeface="Consolas" panose="020B0609020204030204" pitchFamily="49" charset="0"/>
              </a:rPr>
              <a:t>        }</a:t>
            </a:r>
          </a:p>
          <a:p>
            <a:endParaRPr lang="en-IN" sz="1600" dirty="0">
              <a:solidFill>
                <a:schemeClr val="bg1"/>
              </a:solidFill>
            </a:endParaRPr>
          </a:p>
        </p:txBody>
      </p:sp>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Deploy Application to BTP</a:t>
            </a:r>
          </a:p>
        </p:txBody>
      </p:sp>
      <p:sp>
        <p:nvSpPr>
          <p:cNvPr id="3" name="TextBox 2">
            <a:extLst>
              <a:ext uri="{FF2B5EF4-FFF2-40B4-BE49-F238E27FC236}">
                <a16:creationId xmlns:a16="http://schemas.microsoft.com/office/drawing/2014/main" id="{1053F5FD-357B-99A8-2332-5472EA19C266}"/>
              </a:ext>
            </a:extLst>
          </p:cNvPr>
          <p:cNvSpPr txBox="1"/>
          <p:nvPr/>
        </p:nvSpPr>
        <p:spPr>
          <a:xfrm>
            <a:off x="189757" y="771025"/>
            <a:ext cx="11809312" cy="6001643"/>
          </a:xfrm>
          <a:prstGeom prst="rect">
            <a:avLst/>
          </a:prstGeom>
          <a:noFill/>
        </p:spPr>
        <p:txBody>
          <a:bodyPr wrap="square" rtlCol="0">
            <a:spAutoFit/>
          </a:bodyPr>
          <a:lstStyle/>
          <a:p>
            <a:pPr marL="457200" indent="-457200">
              <a:buAutoNum type="arabicPeriod"/>
            </a:pPr>
            <a:r>
              <a:rPr lang="en-US" sz="2000" dirty="0">
                <a:solidFill>
                  <a:schemeClr val="bg1"/>
                </a:solidFill>
              </a:rPr>
              <a:t>First add the </a:t>
            </a:r>
            <a:r>
              <a:rPr lang="en-US" sz="2000" dirty="0" err="1">
                <a:solidFill>
                  <a:schemeClr val="bg1"/>
                </a:solidFill>
              </a:rPr>
              <a:t>mta.yaml</a:t>
            </a:r>
            <a:r>
              <a:rPr lang="en-US" sz="2000" dirty="0">
                <a:solidFill>
                  <a:schemeClr val="bg1"/>
                </a:solidFill>
              </a:rPr>
              <a:t> file, MTA – multi-target application which is an advance version of </a:t>
            </a:r>
            <a:r>
              <a:rPr lang="en-US" sz="2000" dirty="0" err="1">
                <a:solidFill>
                  <a:schemeClr val="bg1"/>
                </a:solidFill>
              </a:rPr>
              <a:t>manifest.yml</a:t>
            </a:r>
            <a:r>
              <a:rPr lang="en-US" sz="2000" dirty="0">
                <a:solidFill>
                  <a:schemeClr val="bg1"/>
                </a:solidFill>
              </a:rPr>
              <a:t> file which we used in past.</a:t>
            </a:r>
          </a:p>
          <a:p>
            <a:pPr marL="457200" indent="-457200">
              <a:buAutoNum type="arabicPeriod"/>
            </a:pPr>
            <a:r>
              <a:rPr lang="en-US" sz="2000" dirty="0">
                <a:solidFill>
                  <a:schemeClr val="bg1"/>
                </a:solidFill>
              </a:rPr>
              <a:t>We use SAP provided CLI for MTA, this is pre-installed in BAS, tool is called </a:t>
            </a:r>
            <a:r>
              <a:rPr lang="en-US" sz="2000" b="1" dirty="0" err="1">
                <a:solidFill>
                  <a:schemeClr val="bg1"/>
                </a:solidFill>
              </a:rPr>
              <a:t>mbt</a:t>
            </a:r>
            <a:endParaRPr lang="en-US" sz="2000" b="1" dirty="0">
              <a:solidFill>
                <a:schemeClr val="bg1"/>
              </a:solidFill>
            </a:endParaRPr>
          </a:p>
          <a:p>
            <a:pPr marL="457200" indent="-457200">
              <a:buAutoNum type="arabicPeriod"/>
            </a:pPr>
            <a:r>
              <a:rPr lang="en-US" sz="2000" dirty="0">
                <a:solidFill>
                  <a:schemeClr val="bg1"/>
                </a:solidFill>
              </a:rPr>
              <a:t>First we run command </a:t>
            </a:r>
            <a:r>
              <a:rPr lang="en-US" sz="2000" b="1" dirty="0" err="1">
                <a:solidFill>
                  <a:schemeClr val="bg1"/>
                </a:solidFill>
              </a:rPr>
              <a:t>cds</a:t>
            </a:r>
            <a:r>
              <a:rPr lang="en-US" sz="2000" b="1" dirty="0">
                <a:solidFill>
                  <a:schemeClr val="bg1"/>
                </a:solidFill>
              </a:rPr>
              <a:t> add </a:t>
            </a:r>
            <a:r>
              <a:rPr lang="en-US" sz="2000" b="1" dirty="0" err="1">
                <a:solidFill>
                  <a:schemeClr val="bg1"/>
                </a:solidFill>
              </a:rPr>
              <a:t>mta</a:t>
            </a:r>
            <a:endParaRPr lang="en-US" sz="2000" b="1" dirty="0">
              <a:solidFill>
                <a:schemeClr val="bg1"/>
              </a:solidFill>
            </a:endParaRPr>
          </a:p>
          <a:p>
            <a:pPr marL="457200" indent="-457200">
              <a:buAutoNum type="arabicPeriod"/>
            </a:pPr>
            <a:r>
              <a:rPr lang="en-US" sz="2000" dirty="0">
                <a:solidFill>
                  <a:schemeClr val="bg1"/>
                </a:solidFill>
              </a:rPr>
              <a:t>We will add our UI module to the </a:t>
            </a:r>
            <a:r>
              <a:rPr lang="en-US" sz="2000" dirty="0" err="1">
                <a:solidFill>
                  <a:schemeClr val="bg1"/>
                </a:solidFill>
              </a:rPr>
              <a:t>mta.yaml</a:t>
            </a:r>
            <a:r>
              <a:rPr lang="en-US" sz="2000" dirty="0">
                <a:solidFill>
                  <a:schemeClr val="bg1"/>
                </a:solidFill>
              </a:rPr>
              <a:t> file manually, copy the </a:t>
            </a:r>
            <a:r>
              <a:rPr lang="en-US" sz="2000" dirty="0" err="1">
                <a:solidFill>
                  <a:schemeClr val="bg1"/>
                </a:solidFill>
              </a:rPr>
              <a:t>srv</a:t>
            </a:r>
            <a:r>
              <a:rPr lang="en-US" sz="2000" dirty="0">
                <a:solidFill>
                  <a:schemeClr val="bg1"/>
                </a:solidFill>
              </a:rPr>
              <a:t> entry and add the </a:t>
            </a:r>
            <a:r>
              <a:rPr lang="en-US" sz="2000" dirty="0" err="1">
                <a:solidFill>
                  <a:schemeClr val="bg1"/>
                </a:solidFill>
              </a:rPr>
              <a:t>ui</a:t>
            </a:r>
            <a:r>
              <a:rPr lang="en-US" sz="2000" dirty="0">
                <a:solidFill>
                  <a:schemeClr val="bg1"/>
                </a:solidFill>
              </a:rPr>
              <a:t> module.</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cappo-ui</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type: </a:t>
            </a:r>
            <a:r>
              <a:rPr lang="en-US" sz="1600" b="0" dirty="0" err="1">
                <a:solidFill>
                  <a:schemeClr val="bg1"/>
                </a:solidFill>
                <a:effectLst/>
                <a:latin typeface="Consolas" panose="020B0609020204030204" pitchFamily="49" charset="0"/>
              </a:rPr>
              <a:t>nodejs</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path: app</a:t>
            </a:r>
          </a:p>
          <a:p>
            <a:r>
              <a:rPr lang="en-US" sz="1600" b="0" dirty="0">
                <a:solidFill>
                  <a:schemeClr val="bg1"/>
                </a:solidFill>
                <a:effectLst/>
                <a:latin typeface="Consolas" panose="020B0609020204030204" pitchFamily="49" charset="0"/>
              </a:rPr>
              <a:t>    parameters:</a:t>
            </a:r>
          </a:p>
          <a:p>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buildpack</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nodejs_buildpack</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build-parameters:</a:t>
            </a:r>
          </a:p>
          <a:p>
            <a:r>
              <a:rPr lang="en-US" sz="1600" b="0" dirty="0">
                <a:solidFill>
                  <a:schemeClr val="bg1"/>
                </a:solidFill>
                <a:effectLst/>
                <a:latin typeface="Consolas" panose="020B0609020204030204" pitchFamily="49" charset="0"/>
              </a:rPr>
              <a:t>      builder: </a:t>
            </a:r>
            <a:r>
              <a:rPr lang="en-US" sz="1600" b="0" dirty="0" err="1">
                <a:solidFill>
                  <a:schemeClr val="bg1"/>
                </a:solidFill>
                <a:effectLst/>
                <a:latin typeface="Consolas" panose="020B0609020204030204" pitchFamily="49" charset="0"/>
              </a:rPr>
              <a:t>npm</a:t>
            </a:r>
            <a:r>
              <a:rPr lang="en-US" sz="1600" b="0" dirty="0">
                <a:solidFill>
                  <a:schemeClr val="bg1"/>
                </a:solidFill>
                <a:effectLst/>
                <a:latin typeface="Consolas" panose="020B0609020204030204" pitchFamily="49" charset="0"/>
              </a:rPr>
              <a:t>-ci</a:t>
            </a:r>
          </a:p>
          <a:p>
            <a:r>
              <a:rPr lang="en-US" sz="1600" b="0" dirty="0">
                <a:solidFill>
                  <a:schemeClr val="bg1"/>
                </a:solidFill>
                <a:effectLst/>
                <a:latin typeface="Consolas" panose="020B0609020204030204" pitchFamily="49" charset="0"/>
              </a:rPr>
              <a:t>    requires:</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srv-api</a:t>
            </a:r>
            <a:endParaRPr lang="en-US" sz="1600" b="0" dirty="0">
              <a:solidFill>
                <a:schemeClr val="bg1"/>
              </a:solidFill>
              <a:effectLst/>
              <a:latin typeface="Consolas" panose="020B0609020204030204" pitchFamily="49" charset="0"/>
            </a:endParaRPr>
          </a:p>
          <a:p>
            <a:pPr marL="457200" indent="-457200">
              <a:buAutoNum type="arabicPeriod"/>
            </a:pPr>
            <a:r>
              <a:rPr lang="en-US" sz="2000" dirty="0">
                <a:solidFill>
                  <a:schemeClr val="bg1"/>
                </a:solidFill>
              </a:rPr>
              <a:t>Inside the </a:t>
            </a:r>
            <a:r>
              <a:rPr lang="en-US" sz="2000" b="1" dirty="0">
                <a:solidFill>
                  <a:schemeClr val="bg1"/>
                </a:solidFill>
              </a:rPr>
              <a:t>app</a:t>
            </a:r>
            <a:r>
              <a:rPr lang="en-US" sz="2000" dirty="0">
                <a:solidFill>
                  <a:schemeClr val="bg1"/>
                </a:solidFill>
              </a:rPr>
              <a:t> folder, add the package </a:t>
            </a:r>
            <a:r>
              <a:rPr lang="en-US" sz="2000" dirty="0" err="1">
                <a:solidFill>
                  <a:schemeClr val="bg1"/>
                </a:solidFill>
              </a:rPr>
              <a:t>json</a:t>
            </a:r>
            <a:r>
              <a:rPr lang="en-US" sz="2000" dirty="0">
                <a:solidFill>
                  <a:schemeClr val="bg1"/>
                </a:solidFill>
              </a:rPr>
              <a:t> using </a:t>
            </a:r>
            <a:r>
              <a:rPr lang="en-US" sz="2000" b="1" dirty="0" err="1">
                <a:solidFill>
                  <a:schemeClr val="bg1"/>
                </a:solidFill>
              </a:rPr>
              <a:t>npm</a:t>
            </a:r>
            <a:r>
              <a:rPr lang="en-US" sz="2000" b="1" dirty="0">
                <a:solidFill>
                  <a:schemeClr val="bg1"/>
                </a:solidFill>
              </a:rPr>
              <a:t> </a:t>
            </a:r>
            <a:r>
              <a:rPr lang="en-US" sz="2000" b="1" dirty="0" err="1">
                <a:solidFill>
                  <a:schemeClr val="bg1"/>
                </a:solidFill>
              </a:rPr>
              <a:t>init</a:t>
            </a:r>
            <a:r>
              <a:rPr lang="en-US" sz="2000" dirty="0">
                <a:solidFill>
                  <a:schemeClr val="bg1"/>
                </a:solidFill>
              </a:rPr>
              <a:t> and add the app router module </a:t>
            </a:r>
            <a:r>
              <a:rPr lang="en-US" sz="2000" b="1" dirty="0" err="1">
                <a:solidFill>
                  <a:schemeClr val="bg1"/>
                </a:solidFill>
              </a:rPr>
              <a:t>npm</a:t>
            </a:r>
            <a:r>
              <a:rPr lang="en-US" sz="2000" b="1" dirty="0">
                <a:solidFill>
                  <a:schemeClr val="bg1"/>
                </a:solidFill>
              </a:rPr>
              <a:t> install @sap/approuter</a:t>
            </a:r>
            <a:r>
              <a:rPr lang="en-US" sz="2000" dirty="0">
                <a:solidFill>
                  <a:schemeClr val="bg1"/>
                </a:solidFill>
              </a:rPr>
              <a:t>.</a:t>
            </a:r>
          </a:p>
          <a:p>
            <a:pPr marL="457200" indent="-457200">
              <a:buFontTx/>
              <a:buAutoNum type="arabicPeriod"/>
            </a:pPr>
            <a:r>
              <a:rPr lang="en-US" sz="2000" dirty="0">
                <a:solidFill>
                  <a:schemeClr val="bg1"/>
                </a:solidFill>
              </a:rPr>
              <a:t>Add the start script </a:t>
            </a:r>
            <a:r>
              <a:rPr lang="nl-NL" sz="1600" b="0" dirty="0">
                <a:solidFill>
                  <a:schemeClr val="bg1"/>
                </a:solidFill>
                <a:effectLst/>
                <a:latin typeface="Consolas" panose="020B0609020204030204" pitchFamily="49" charset="0"/>
              </a:rPr>
              <a:t>"start": "node node_modules/@sap/approuter/approuter.js"</a:t>
            </a:r>
          </a:p>
          <a:p>
            <a:pPr marL="457200" indent="-457200">
              <a:buAutoNum type="arabicPeriod"/>
            </a:pPr>
            <a:r>
              <a:rPr lang="en-IN" sz="2000" dirty="0">
                <a:solidFill>
                  <a:schemeClr val="bg1"/>
                </a:solidFill>
              </a:rPr>
              <a:t>Add the </a:t>
            </a:r>
            <a:r>
              <a:rPr lang="en-IN" sz="2000" dirty="0" err="1">
                <a:solidFill>
                  <a:schemeClr val="bg1"/>
                </a:solidFill>
              </a:rPr>
              <a:t>xs-app.json</a:t>
            </a:r>
            <a:r>
              <a:rPr lang="en-IN" sz="2000" dirty="0">
                <a:solidFill>
                  <a:schemeClr val="bg1"/>
                </a:solidFill>
              </a:rPr>
              <a:t>, provide the routes and the end points</a:t>
            </a:r>
          </a:p>
          <a:p>
            <a:pPr marL="457200" indent="-457200">
              <a:buAutoNum type="arabicPeriod"/>
            </a:pPr>
            <a:r>
              <a:rPr lang="en-IN" sz="2000" dirty="0">
                <a:solidFill>
                  <a:schemeClr val="bg1"/>
                </a:solidFill>
              </a:rPr>
              <a:t>Open MTA editor and configure </a:t>
            </a:r>
            <a:r>
              <a:rPr lang="en-IN" sz="2000" dirty="0" err="1">
                <a:solidFill>
                  <a:schemeClr val="bg1"/>
                </a:solidFill>
              </a:rPr>
              <a:t>srv-api</a:t>
            </a:r>
            <a:r>
              <a:rPr lang="en-IN" sz="2000" dirty="0">
                <a:solidFill>
                  <a:schemeClr val="bg1"/>
                </a:solidFill>
              </a:rPr>
              <a:t> destination</a:t>
            </a:r>
          </a:p>
          <a:p>
            <a:pPr marL="457200" indent="-457200">
              <a:buAutoNum type="arabicPeriod"/>
            </a:pPr>
            <a:r>
              <a:rPr lang="en-IN" sz="2000" dirty="0">
                <a:solidFill>
                  <a:schemeClr val="bg1"/>
                </a:solidFill>
              </a:rPr>
              <a:t>Right click on </a:t>
            </a:r>
            <a:r>
              <a:rPr lang="en-IN" sz="2000" dirty="0" err="1">
                <a:solidFill>
                  <a:schemeClr val="bg1"/>
                </a:solidFill>
              </a:rPr>
              <a:t>mta.yaml</a:t>
            </a:r>
            <a:r>
              <a:rPr lang="en-IN" sz="2000" dirty="0">
                <a:solidFill>
                  <a:schemeClr val="bg1"/>
                </a:solidFill>
              </a:rPr>
              <a:t> file and choose build </a:t>
            </a:r>
            <a:r>
              <a:rPr lang="en-IN" sz="2000" dirty="0" err="1">
                <a:solidFill>
                  <a:schemeClr val="bg1"/>
                </a:solidFill>
              </a:rPr>
              <a:t>mta</a:t>
            </a:r>
            <a:r>
              <a:rPr lang="en-IN" sz="2000" dirty="0">
                <a:solidFill>
                  <a:schemeClr val="bg1"/>
                </a:solidFill>
              </a:rPr>
              <a:t> </a:t>
            </a:r>
            <a:r>
              <a:rPr lang="en-IN" sz="2000" dirty="0" err="1">
                <a:solidFill>
                  <a:schemeClr val="bg1"/>
                </a:solidFill>
              </a:rPr>
              <a:t>archieve</a:t>
            </a:r>
            <a:r>
              <a:rPr lang="en-IN" sz="2000" dirty="0">
                <a:solidFill>
                  <a:schemeClr val="bg1"/>
                </a:solidFill>
              </a:rPr>
              <a:t> this will create a </a:t>
            </a:r>
            <a:r>
              <a:rPr lang="en-IN" sz="2000" dirty="0" err="1">
                <a:solidFill>
                  <a:schemeClr val="bg1"/>
                </a:solidFill>
              </a:rPr>
              <a:t>mtar</a:t>
            </a:r>
            <a:r>
              <a:rPr lang="en-IN" sz="2000" dirty="0">
                <a:solidFill>
                  <a:schemeClr val="bg1"/>
                </a:solidFill>
              </a:rPr>
              <a:t> file for us</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790194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F753-EAD9-7962-2EE5-2AD48F0CA5C3}"/>
              </a:ext>
            </a:extLst>
          </p:cNvPr>
          <p:cNvSpPr>
            <a:spLocks noGrp="1"/>
          </p:cNvSpPr>
          <p:nvPr>
            <p:ph type="title"/>
          </p:nvPr>
        </p:nvSpPr>
        <p:spPr/>
        <p:txBody>
          <a:bodyPr/>
          <a:lstStyle/>
          <a:p>
            <a:r>
              <a:rPr lang="en-US" dirty="0"/>
              <a:t>MTA and XS-</a:t>
            </a:r>
            <a:r>
              <a:rPr lang="en-US" dirty="0" err="1"/>
              <a:t>APP.json</a:t>
            </a:r>
            <a:endParaRPr lang="en-US" dirty="0"/>
          </a:p>
        </p:txBody>
      </p:sp>
      <p:sp>
        <p:nvSpPr>
          <p:cNvPr id="4" name="TextBox 3">
            <a:extLst>
              <a:ext uri="{FF2B5EF4-FFF2-40B4-BE49-F238E27FC236}">
                <a16:creationId xmlns:a16="http://schemas.microsoft.com/office/drawing/2014/main" id="{1061D6B4-1A14-E5A8-7DFA-B43ACA768309}"/>
              </a:ext>
            </a:extLst>
          </p:cNvPr>
          <p:cNvSpPr txBox="1"/>
          <p:nvPr/>
        </p:nvSpPr>
        <p:spPr>
          <a:xfrm>
            <a:off x="220522" y="1412776"/>
            <a:ext cx="6140244" cy="4247317"/>
          </a:xfrm>
          <a:prstGeom prst="rect">
            <a:avLst/>
          </a:prstGeom>
          <a:noFill/>
        </p:spPr>
        <p:txBody>
          <a:bodyPr wrap="square">
            <a:spAutoFit/>
          </a:bodyPr>
          <a:lstStyle/>
          <a:p>
            <a:r>
              <a:rPr lang="en-US" sz="1800" b="0" dirty="0">
                <a:solidFill>
                  <a:srgbClr val="D4D4D4"/>
                </a:solidFill>
                <a:effectLst/>
                <a:latin typeface="Consolas" panose="020B0609020204030204" pitchFamily="49" charset="0"/>
              </a:rPr>
              <a:t>  - </a:t>
            </a:r>
            <a:r>
              <a:rPr lang="en-US" sz="1800" b="0" dirty="0">
                <a:solidFill>
                  <a:srgbClr val="569CD6"/>
                </a:solidFill>
                <a:effectLst/>
                <a:latin typeface="Consolas" panose="020B0609020204030204" pitchFamily="49" charset="0"/>
              </a:rPr>
              <a:t>name</a:t>
            </a:r>
            <a:r>
              <a:rPr lang="en-US" sz="1800" b="0" dirty="0">
                <a:solidFill>
                  <a:srgbClr val="D4D4D4"/>
                </a:solidFill>
                <a:effectLst/>
                <a:latin typeface="Consolas" panose="020B0609020204030204" pitchFamily="49" charset="0"/>
              </a:rPr>
              <a:t>: </a:t>
            </a:r>
            <a:r>
              <a:rPr lang="en-US" sz="1800" b="0" dirty="0" err="1">
                <a:solidFill>
                  <a:srgbClr val="CE9178"/>
                </a:solidFill>
                <a:effectLst/>
                <a:latin typeface="Consolas" panose="020B0609020204030204" pitchFamily="49" charset="0"/>
              </a:rPr>
              <a:t>mycapapp-ui</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type</a:t>
            </a:r>
            <a:r>
              <a:rPr lang="en-US" sz="1800" b="0" dirty="0">
                <a:solidFill>
                  <a:srgbClr val="D4D4D4"/>
                </a:solidFill>
                <a:effectLst/>
                <a:latin typeface="Consolas" panose="020B0609020204030204" pitchFamily="49" charset="0"/>
              </a:rPr>
              <a:t>: </a:t>
            </a:r>
            <a:r>
              <a:rPr lang="en-US" sz="1800" b="0" dirty="0" err="1">
                <a:solidFill>
                  <a:srgbClr val="CE9178"/>
                </a:solidFill>
                <a:effectLst/>
                <a:latin typeface="Consolas" panose="020B0609020204030204" pitchFamily="49" charset="0"/>
              </a:rPr>
              <a:t>nodejs</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path</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app</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parameters</a:t>
            </a:r>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err="1">
                <a:solidFill>
                  <a:srgbClr val="569CD6"/>
                </a:solidFill>
                <a:effectLst/>
                <a:latin typeface="Consolas" panose="020B0609020204030204" pitchFamily="49" charset="0"/>
              </a:rPr>
              <a:t>buildpack</a:t>
            </a:r>
            <a:r>
              <a:rPr lang="en-US" sz="1800" b="0" dirty="0">
                <a:solidFill>
                  <a:srgbClr val="D4D4D4"/>
                </a:solidFill>
                <a:effectLst/>
                <a:latin typeface="Consolas" panose="020B0609020204030204" pitchFamily="49" charset="0"/>
              </a:rPr>
              <a:t>: </a:t>
            </a:r>
            <a:r>
              <a:rPr lang="en-US" sz="1800" b="0" dirty="0" err="1">
                <a:solidFill>
                  <a:srgbClr val="CE9178"/>
                </a:solidFill>
                <a:effectLst/>
                <a:latin typeface="Consolas" panose="020B0609020204030204" pitchFamily="49" charset="0"/>
              </a:rPr>
              <a:t>nodejs_buildpack</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build-parameters</a:t>
            </a:r>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builder</a:t>
            </a:r>
            <a:r>
              <a:rPr lang="en-US" sz="1800" b="0" dirty="0">
                <a:solidFill>
                  <a:srgbClr val="D4D4D4"/>
                </a:solidFill>
                <a:effectLst/>
                <a:latin typeface="Consolas" panose="020B0609020204030204" pitchFamily="49" charset="0"/>
              </a:rPr>
              <a:t>: </a:t>
            </a:r>
            <a:r>
              <a:rPr lang="en-US" sz="1800" b="0" dirty="0" err="1">
                <a:solidFill>
                  <a:srgbClr val="CE9178"/>
                </a:solidFill>
                <a:effectLst/>
                <a:latin typeface="Consolas" panose="020B0609020204030204" pitchFamily="49" charset="0"/>
              </a:rPr>
              <a:t>npm</a:t>
            </a:r>
            <a:r>
              <a:rPr lang="en-US" sz="1800" b="0" dirty="0">
                <a:solidFill>
                  <a:srgbClr val="CE9178"/>
                </a:solidFill>
                <a:effectLst/>
                <a:latin typeface="Consolas" panose="020B0609020204030204" pitchFamily="49" charset="0"/>
              </a:rPr>
              <a:t>-ci</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requires</a:t>
            </a:r>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 </a:t>
            </a:r>
            <a:r>
              <a:rPr lang="en-US" sz="1800" b="0" dirty="0">
                <a:solidFill>
                  <a:srgbClr val="569CD6"/>
                </a:solidFill>
                <a:effectLst/>
                <a:latin typeface="Consolas" panose="020B0609020204030204" pitchFamily="49" charset="0"/>
              </a:rPr>
              <a:t>name</a:t>
            </a:r>
            <a:r>
              <a:rPr lang="en-US" sz="1800" b="0" dirty="0">
                <a:solidFill>
                  <a:srgbClr val="D4D4D4"/>
                </a:solidFill>
                <a:effectLst/>
                <a:latin typeface="Consolas" panose="020B0609020204030204" pitchFamily="49" charset="0"/>
              </a:rPr>
              <a:t>: </a:t>
            </a:r>
            <a:r>
              <a:rPr lang="en-US" sz="1800" b="0" dirty="0" err="1">
                <a:solidFill>
                  <a:srgbClr val="CE9178"/>
                </a:solidFill>
                <a:effectLst/>
                <a:latin typeface="Consolas" panose="020B0609020204030204" pitchFamily="49" charset="0"/>
              </a:rPr>
              <a:t>srv-api</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group</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destinations</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properties</a:t>
            </a:r>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name</a:t>
            </a:r>
            <a:r>
              <a:rPr lang="en-US" sz="1800" b="0" dirty="0">
                <a:solidFill>
                  <a:srgbClr val="D4D4D4"/>
                </a:solidFill>
                <a:effectLst/>
                <a:latin typeface="Consolas" panose="020B0609020204030204" pitchFamily="49" charset="0"/>
              </a:rPr>
              <a:t>: </a:t>
            </a:r>
            <a:r>
              <a:rPr lang="en-US" sz="1800" b="0" dirty="0" err="1">
                <a:solidFill>
                  <a:srgbClr val="CE9178"/>
                </a:solidFill>
                <a:effectLst/>
                <a:latin typeface="Consolas" panose="020B0609020204030204" pitchFamily="49" charset="0"/>
              </a:rPr>
              <a:t>srv-api</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          </a:t>
            </a:r>
            <a:r>
              <a:rPr lang="en-US" sz="1800" b="0" dirty="0" err="1">
                <a:solidFill>
                  <a:srgbClr val="569CD6"/>
                </a:solidFill>
                <a:effectLst/>
                <a:latin typeface="Consolas" panose="020B0609020204030204" pitchFamily="49" charset="0"/>
              </a:rPr>
              <a:t>strictSSL</a:t>
            </a: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true</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          </a:t>
            </a:r>
            <a:r>
              <a:rPr lang="en-US" sz="1800" b="0" dirty="0" err="1">
                <a:solidFill>
                  <a:srgbClr val="569CD6"/>
                </a:solidFill>
                <a:effectLst/>
                <a:latin typeface="Consolas" panose="020B0609020204030204" pitchFamily="49" charset="0"/>
              </a:rPr>
              <a:t>forwardAuthToken</a:t>
            </a: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true</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url</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srv-url</a:t>
            </a:r>
            <a:r>
              <a:rPr lang="en-US" sz="1800" b="0" dirty="0">
                <a:solidFill>
                  <a:srgbClr val="CE9178"/>
                </a:solidFill>
                <a:effectLst/>
                <a:latin typeface="Consolas" panose="020B0609020204030204" pitchFamily="49" charset="0"/>
              </a:rPr>
              <a:t>}'</a:t>
            </a:r>
            <a:endParaRPr lang="en-US" sz="1800"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F94F325E-9802-D442-515B-7DD945AC8A0D}"/>
              </a:ext>
            </a:extLst>
          </p:cNvPr>
          <p:cNvSpPr txBox="1"/>
          <p:nvPr/>
        </p:nvSpPr>
        <p:spPr>
          <a:xfrm>
            <a:off x="5683011" y="1197907"/>
            <a:ext cx="6140244" cy="5078313"/>
          </a:xfrm>
          <a:prstGeom prst="rect">
            <a:avLst/>
          </a:prstGeom>
          <a:noFill/>
        </p:spPr>
        <p:txBody>
          <a:bodyPr wrap="square">
            <a:spAutoFit/>
          </a:bodyPr>
          <a:lstStyle/>
          <a:p>
            <a:r>
              <a:rPr lang="en-US" sz="1800" b="0" dirty="0">
                <a:solidFill>
                  <a:srgbClr val="CCCCCC"/>
                </a:solidFill>
                <a:effectLst/>
                <a:latin typeface="Consolas" panose="020B0609020204030204" pitchFamily="49" charset="0"/>
              </a:rPr>
              <a:t>{</a:t>
            </a:r>
          </a:p>
          <a:p>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welcomeFile</a:t>
            </a:r>
            <a:r>
              <a:rPr lang="en-US" sz="1800" b="0" dirty="0">
                <a:solidFill>
                  <a:srgbClr val="9CDCFE"/>
                </a:solidFill>
                <a:effectLst/>
                <a:latin typeface="Consolas" panose="020B0609020204030204" pitchFamily="49" charset="0"/>
              </a:rPr>
              <a:t>"</a:t>
            </a:r>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purchaseorderapp</a:t>
            </a:r>
            <a:r>
              <a:rPr lang="en-US" sz="1800" b="0" dirty="0">
                <a:solidFill>
                  <a:srgbClr val="CE9178"/>
                </a:solidFill>
                <a:effectLst/>
                <a:latin typeface="Consolas" panose="020B0609020204030204" pitchFamily="49" charset="0"/>
              </a:rPr>
              <a:t>/webapp/"</a:t>
            </a:r>
            <a:r>
              <a:rPr lang="en-US" sz="1800" b="0" dirty="0">
                <a:solidFill>
                  <a:srgbClr val="CCCCCC"/>
                </a:solidFill>
                <a:effectLst/>
                <a:latin typeface="Consolas" panose="020B0609020204030204" pitchFamily="49" charset="0"/>
              </a:rPr>
              <a:t>,</a:t>
            </a:r>
          </a:p>
          <a:p>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authenticationMethod</a:t>
            </a:r>
            <a:r>
              <a:rPr lang="en-US" sz="1800" b="0" dirty="0">
                <a:solidFill>
                  <a:srgbClr val="9CDCFE"/>
                </a:solidFill>
                <a:effectLst/>
                <a:latin typeface="Consolas" panose="020B0609020204030204" pitchFamily="49" charset="0"/>
              </a:rPr>
              <a:t>"</a:t>
            </a:r>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"none"</a:t>
            </a:r>
            <a:r>
              <a:rPr lang="en-US" sz="1800" b="0" dirty="0">
                <a:solidFill>
                  <a:srgbClr val="CCCCCC"/>
                </a:solidFill>
                <a:effectLst/>
                <a:latin typeface="Consolas" panose="020B0609020204030204" pitchFamily="49" charset="0"/>
              </a:rPr>
              <a:t>,</a:t>
            </a:r>
          </a:p>
          <a:p>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sessionTimeout</a:t>
            </a:r>
            <a:r>
              <a:rPr lang="en-US" sz="1800" b="0" dirty="0">
                <a:solidFill>
                  <a:srgbClr val="9CDCFE"/>
                </a:solidFill>
                <a:effectLst/>
                <a:latin typeface="Consolas" panose="020B0609020204030204" pitchFamily="49" charset="0"/>
              </a:rPr>
              <a:t>"</a:t>
            </a:r>
            <a:r>
              <a:rPr lang="en-US" sz="1800" b="0" dirty="0">
                <a:solidFill>
                  <a:srgbClr val="CCCCCC"/>
                </a:solidFill>
                <a:effectLst/>
                <a:latin typeface="Consolas" panose="020B0609020204030204" pitchFamily="49" charset="0"/>
              </a:rPr>
              <a:t>: </a:t>
            </a:r>
            <a:r>
              <a:rPr lang="en-US" sz="1800" b="0" dirty="0">
                <a:solidFill>
                  <a:srgbClr val="B5CEA8"/>
                </a:solidFill>
                <a:effectLst/>
                <a:latin typeface="Consolas" panose="020B0609020204030204" pitchFamily="49" charset="0"/>
              </a:rPr>
              <a:t>10</a:t>
            </a:r>
            <a:r>
              <a:rPr lang="en-US" sz="1800" b="0" dirty="0">
                <a:solidFill>
                  <a:srgbClr val="CCCCCC"/>
                </a:solidFill>
                <a:effectLst/>
                <a:latin typeface="Consolas" panose="020B0609020204030204" pitchFamily="49" charset="0"/>
              </a:rPr>
              <a:t>,</a:t>
            </a:r>
          </a:p>
          <a:p>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pluginMetadataEndpoint</a:t>
            </a:r>
            <a:r>
              <a:rPr lang="en-US" sz="1800" b="0" dirty="0">
                <a:solidFill>
                  <a:srgbClr val="9CDCFE"/>
                </a:solidFill>
                <a:effectLst/>
                <a:latin typeface="Consolas" panose="020B0609020204030204" pitchFamily="49" charset="0"/>
              </a:rPr>
              <a:t>"</a:t>
            </a:r>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"/metadata"</a:t>
            </a:r>
            <a:r>
              <a:rPr lang="en-US" sz="1800" b="0" dirty="0">
                <a:solidFill>
                  <a:srgbClr val="CCCCCC"/>
                </a:solidFill>
                <a:effectLst/>
                <a:latin typeface="Consolas" panose="020B0609020204030204" pitchFamily="49" charset="0"/>
              </a:rPr>
              <a:t>,</a:t>
            </a:r>
          </a:p>
          <a:p>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"routes"</a:t>
            </a:r>
            <a:r>
              <a:rPr lang="en-US" sz="1800" b="0" dirty="0">
                <a:solidFill>
                  <a:srgbClr val="CCCCCC"/>
                </a:solidFill>
                <a:effectLst/>
                <a:latin typeface="Consolas" panose="020B0609020204030204" pitchFamily="49" charset="0"/>
              </a:rPr>
              <a:t>: [</a:t>
            </a:r>
          </a:p>
          <a:p>
            <a:r>
              <a:rPr lang="en-US" sz="1800" b="0" dirty="0">
                <a:solidFill>
                  <a:srgbClr val="CCCCCC"/>
                </a:solidFill>
                <a:effectLst/>
                <a:latin typeface="Consolas" panose="020B0609020204030204" pitchFamily="49" charset="0"/>
              </a:rPr>
              <a:t>    {</a:t>
            </a:r>
          </a:p>
          <a:p>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"source"</a:t>
            </a:r>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purchaseorderapp</a:t>
            </a:r>
            <a:r>
              <a:rPr lang="en-US" sz="1800" b="0" dirty="0">
                <a:solidFill>
                  <a:srgbClr val="CE9178"/>
                </a:solidFill>
                <a:effectLst/>
                <a:latin typeface="Consolas" panose="020B0609020204030204" pitchFamily="49" charset="0"/>
              </a:rPr>
              <a:t>/webapp/(.*)"</a:t>
            </a:r>
            <a:r>
              <a:rPr lang="en-US" sz="1800" b="0" dirty="0">
                <a:solidFill>
                  <a:srgbClr val="CCCCCC"/>
                </a:solidFill>
                <a:effectLst/>
                <a:latin typeface="Consolas" panose="020B0609020204030204" pitchFamily="49" charset="0"/>
              </a:rPr>
              <a:t>,</a:t>
            </a:r>
          </a:p>
          <a:p>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"target"</a:t>
            </a:r>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"$1"</a:t>
            </a:r>
            <a:r>
              <a:rPr lang="en-US" sz="1800" b="0" dirty="0">
                <a:solidFill>
                  <a:srgbClr val="CCCCCC"/>
                </a:solidFill>
                <a:effectLst/>
                <a:latin typeface="Consolas" panose="020B0609020204030204" pitchFamily="49" charset="0"/>
              </a:rPr>
              <a:t>,</a:t>
            </a:r>
          </a:p>
          <a:p>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localDir</a:t>
            </a:r>
            <a:r>
              <a:rPr lang="en-US" sz="1800" b="0" dirty="0">
                <a:solidFill>
                  <a:srgbClr val="9CDCFE"/>
                </a:solidFill>
                <a:effectLst/>
                <a:latin typeface="Consolas" panose="020B0609020204030204" pitchFamily="49" charset="0"/>
              </a:rPr>
              <a:t>"</a:t>
            </a:r>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purchaseorderapp</a:t>
            </a:r>
            <a:r>
              <a:rPr lang="en-US" sz="1800" b="0" dirty="0">
                <a:solidFill>
                  <a:srgbClr val="CE9178"/>
                </a:solidFill>
                <a:effectLst/>
                <a:latin typeface="Consolas" panose="020B0609020204030204" pitchFamily="49" charset="0"/>
              </a:rPr>
              <a:t>/webapp/"</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    },</a:t>
            </a:r>
          </a:p>
          <a:p>
            <a:r>
              <a:rPr lang="en-US" sz="1800" b="0" dirty="0">
                <a:solidFill>
                  <a:srgbClr val="CCCCCC"/>
                </a:solidFill>
                <a:effectLst/>
                <a:latin typeface="Consolas" panose="020B0609020204030204" pitchFamily="49" charset="0"/>
              </a:rPr>
              <a:t>    {</a:t>
            </a:r>
          </a:p>
          <a:p>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"source"</a:t>
            </a:r>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a:solidFill>
                  <a:srgbClr val="CCCCCC"/>
                </a:solidFill>
                <a:effectLst/>
                <a:latin typeface="Consolas" panose="020B0609020204030204" pitchFamily="49" charset="0"/>
              </a:rPr>
              <a:t>,</a:t>
            </a:r>
          </a:p>
          <a:p>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"destination"</a:t>
            </a:r>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srv-api</a:t>
            </a:r>
            <a:r>
              <a:rPr lang="en-US" sz="1800" b="0" dirty="0">
                <a:solidFill>
                  <a:srgbClr val="CE9178"/>
                </a:solidFill>
                <a:effectLst/>
                <a:latin typeface="Consolas" panose="020B0609020204030204" pitchFamily="49" charset="0"/>
              </a:rPr>
              <a:t>"</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    }</a:t>
            </a:r>
          </a:p>
          <a:p>
            <a:r>
              <a:rPr lang="en-US" sz="1800" b="0" dirty="0">
                <a:solidFill>
                  <a:srgbClr val="CCCCCC"/>
                </a:solidFill>
                <a:effectLst/>
                <a:latin typeface="Consolas" panose="020B0609020204030204" pitchFamily="49" charset="0"/>
              </a:rPr>
              <a:t>  ]</a:t>
            </a:r>
          </a:p>
          <a:p>
            <a:r>
              <a:rPr lang="en-US" sz="18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246959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Authentication v/s Authorization</a:t>
            </a:r>
            <a:endParaRPr lang="en-IN" dirty="0"/>
          </a:p>
        </p:txBody>
      </p:sp>
      <p:sp>
        <p:nvSpPr>
          <p:cNvPr id="12" name="TextBox 11">
            <a:extLst>
              <a:ext uri="{FF2B5EF4-FFF2-40B4-BE49-F238E27FC236}">
                <a16:creationId xmlns:a16="http://schemas.microsoft.com/office/drawing/2014/main" id="{6F10F899-F228-C7A0-F638-DA5009D28E9C}"/>
              </a:ext>
            </a:extLst>
          </p:cNvPr>
          <p:cNvSpPr txBox="1"/>
          <p:nvPr/>
        </p:nvSpPr>
        <p:spPr>
          <a:xfrm>
            <a:off x="183628" y="785615"/>
            <a:ext cx="11806237" cy="4215441"/>
          </a:xfrm>
          <a:prstGeom prst="rect">
            <a:avLst/>
          </a:prstGeom>
          <a:noFill/>
        </p:spPr>
        <p:txBody>
          <a:bodyPr wrap="square" rtlCol="0">
            <a:spAutoFit/>
          </a:bodyPr>
          <a:lstStyle/>
          <a:p>
            <a:pPr>
              <a:defRPr/>
            </a:pPr>
            <a:r>
              <a:rPr lang="en-US" sz="1400" b="1" kern="0" dirty="0">
                <a:solidFill>
                  <a:prstClr val="white"/>
                </a:solidFill>
                <a:latin typeface="Segoe UI"/>
              </a:rPr>
              <a:t>Authentication</a:t>
            </a:r>
            <a:r>
              <a:rPr lang="en-US" sz="1400" kern="0" dirty="0">
                <a:solidFill>
                  <a:prstClr val="white"/>
                </a:solidFill>
                <a:latin typeface="Segoe UI"/>
              </a:rPr>
              <a:t> – It ensures that is our user a valid user? Has he/she entered valid credentials to login to our app. It is enforced by a login screen. This login screen can also come from IDP like SSO, LDAP, Social integration.</a:t>
            </a:r>
          </a:p>
          <a:p>
            <a:pPr>
              <a:defRPr/>
            </a:pPr>
            <a:endParaRPr lang="en-US" sz="1400" kern="0" dirty="0">
              <a:solidFill>
                <a:prstClr val="white"/>
              </a:solidFill>
              <a:latin typeface="Segoe UI"/>
            </a:endParaRPr>
          </a:p>
          <a:p>
            <a:pPr>
              <a:defRPr/>
            </a:pPr>
            <a:r>
              <a:rPr lang="en-US" sz="1400" b="1" kern="0" dirty="0">
                <a:solidFill>
                  <a:prstClr val="white"/>
                </a:solidFill>
                <a:latin typeface="Segoe UI"/>
              </a:rPr>
              <a:t>Authorization</a:t>
            </a:r>
            <a:r>
              <a:rPr lang="en-US" sz="1400" kern="0" dirty="0">
                <a:solidFill>
                  <a:prstClr val="white"/>
                </a:solidFill>
                <a:latin typeface="Segoe UI"/>
              </a:rPr>
              <a:t> – Once user is authentication, then the authorization comes into play. It ensures, is our user allowed to do certain activities inside app. What is the level of access. E.g. create, update, delete, approve, view.</a:t>
            </a:r>
          </a:p>
          <a:p>
            <a:pPr>
              <a:defRPr/>
            </a:pPr>
            <a:endParaRPr lang="en-US" sz="1600" kern="0" dirty="0">
              <a:solidFill>
                <a:prstClr val="white"/>
              </a:solidFill>
              <a:latin typeface="Segoe UI"/>
            </a:endParaRPr>
          </a:p>
          <a:p>
            <a:pPr>
              <a:defRPr/>
            </a:pPr>
            <a:r>
              <a:rPr lang="en-US" sz="1400" kern="0" dirty="0">
                <a:solidFill>
                  <a:prstClr val="white"/>
                </a:solidFill>
                <a:latin typeface="Segoe UI"/>
              </a:rPr>
              <a:t>SAP BTP </a:t>
            </a:r>
            <a:r>
              <a:rPr lang="en-US" sz="1400" kern="0" dirty="0" err="1">
                <a:solidFill>
                  <a:prstClr val="white"/>
                </a:solidFill>
                <a:latin typeface="Segoe UI"/>
              </a:rPr>
              <a:t>cf</a:t>
            </a:r>
            <a:r>
              <a:rPr lang="en-US" sz="1400" kern="0" dirty="0">
                <a:solidFill>
                  <a:prstClr val="white"/>
                </a:solidFill>
                <a:latin typeface="Segoe UI"/>
              </a:rPr>
              <a:t> environment has a special component called XSUAA – </a:t>
            </a:r>
          </a:p>
          <a:p>
            <a:pPr>
              <a:defRPr/>
            </a:pPr>
            <a:r>
              <a:rPr lang="en-US" sz="1400" kern="0" dirty="0">
                <a:solidFill>
                  <a:prstClr val="white"/>
                </a:solidFill>
                <a:latin typeface="Segoe UI"/>
              </a:rPr>
              <a:t>XS – </a:t>
            </a:r>
            <a:r>
              <a:rPr lang="en-US" sz="1400" kern="0" dirty="0" err="1">
                <a:solidFill>
                  <a:prstClr val="white"/>
                </a:solidFill>
                <a:latin typeface="Segoe UI"/>
              </a:rPr>
              <a:t>eXtended</a:t>
            </a:r>
            <a:r>
              <a:rPr lang="en-US" sz="1400" kern="0" dirty="0">
                <a:solidFill>
                  <a:prstClr val="white"/>
                </a:solidFill>
                <a:latin typeface="Segoe UI"/>
              </a:rPr>
              <a:t> Services</a:t>
            </a:r>
          </a:p>
          <a:p>
            <a:pPr>
              <a:defRPr/>
            </a:pPr>
            <a:r>
              <a:rPr lang="en-US" sz="1400" kern="0" dirty="0">
                <a:solidFill>
                  <a:prstClr val="white"/>
                </a:solidFill>
                <a:latin typeface="Segoe UI"/>
              </a:rPr>
              <a:t>UAA – User Account and Authorization</a:t>
            </a:r>
          </a:p>
          <a:p>
            <a:pPr marL="342797" indent="-342797">
              <a:buFont typeface="Arial" panose="020B0604020202020204" pitchFamily="34" charset="0"/>
              <a:buChar char="•"/>
              <a:defRPr/>
            </a:pPr>
            <a:r>
              <a:rPr lang="en-IN" sz="1400" kern="0" dirty="0">
                <a:solidFill>
                  <a:prstClr val="white"/>
                </a:solidFill>
                <a:latin typeface="Segoe UI"/>
              </a:rPr>
              <a:t>This is an in-built component inside of CF</a:t>
            </a:r>
          </a:p>
          <a:p>
            <a:pPr marL="342797" indent="-342797">
              <a:buFont typeface="Arial" panose="020B0604020202020204" pitchFamily="34" charset="0"/>
              <a:buChar char="•"/>
              <a:defRPr/>
            </a:pPr>
            <a:r>
              <a:rPr lang="en-IN" sz="1400" kern="0" dirty="0">
                <a:solidFill>
                  <a:prstClr val="white"/>
                </a:solidFill>
                <a:latin typeface="Segoe UI"/>
              </a:rPr>
              <a:t>It is responsible to control the user account and authorization</a:t>
            </a:r>
          </a:p>
          <a:p>
            <a:pPr marL="342797" indent="-342797">
              <a:buFont typeface="Arial" panose="020B0604020202020204" pitchFamily="34" charset="0"/>
              <a:buChar char="•"/>
              <a:defRPr/>
            </a:pPr>
            <a:r>
              <a:rPr lang="en-IN" sz="1400" kern="0" dirty="0">
                <a:solidFill>
                  <a:prstClr val="white"/>
                </a:solidFill>
                <a:latin typeface="Segoe UI"/>
              </a:rPr>
              <a:t>It manages our application security</a:t>
            </a:r>
          </a:p>
          <a:p>
            <a:pPr marL="342797" indent="-342797">
              <a:buFont typeface="Arial" panose="020B0604020202020204" pitchFamily="34" charset="0"/>
              <a:buChar char="•"/>
              <a:defRPr/>
            </a:pPr>
            <a:r>
              <a:rPr lang="en-IN" sz="1400" kern="0" dirty="0">
                <a:solidFill>
                  <a:prstClr val="white"/>
                </a:solidFill>
                <a:latin typeface="Segoe UI"/>
              </a:rPr>
              <a:t>In CF we use modular approach to address security</a:t>
            </a:r>
          </a:p>
          <a:p>
            <a:pPr marL="342797" indent="-342797">
              <a:buFont typeface="Arial" panose="020B0604020202020204" pitchFamily="34" charset="0"/>
              <a:buChar char="•"/>
              <a:defRPr/>
            </a:pPr>
            <a:r>
              <a:rPr lang="en-IN" sz="1400" kern="0" dirty="0">
                <a:solidFill>
                  <a:prstClr val="white"/>
                </a:solidFill>
                <a:latin typeface="Segoe UI"/>
              </a:rPr>
              <a:t>As a developer we need to decide what roles and level of security we need in our app. Example, we need to secure </a:t>
            </a:r>
            <a:r>
              <a:rPr lang="en-IN" sz="1400" kern="0" dirty="0" err="1">
                <a:solidFill>
                  <a:prstClr val="white"/>
                </a:solidFill>
                <a:latin typeface="Segoe UI"/>
              </a:rPr>
              <a:t>odata</a:t>
            </a:r>
            <a:r>
              <a:rPr lang="en-IN" sz="1400" kern="0" dirty="0">
                <a:solidFill>
                  <a:prstClr val="white"/>
                </a:solidFill>
                <a:latin typeface="Segoe UI"/>
              </a:rPr>
              <a:t> resource /</a:t>
            </a:r>
            <a:r>
              <a:rPr lang="en-IN" sz="1400" kern="0" dirty="0" err="1">
                <a:solidFill>
                  <a:prstClr val="white"/>
                </a:solidFill>
                <a:latin typeface="Segoe UI"/>
              </a:rPr>
              <a:t>Anubhav.svc</a:t>
            </a:r>
            <a:endParaRPr lang="en-IN" sz="1400" kern="0" dirty="0">
              <a:solidFill>
                <a:prstClr val="white"/>
              </a:solidFill>
              <a:latin typeface="Segoe UI"/>
            </a:endParaRPr>
          </a:p>
          <a:p>
            <a:pPr marL="342797" indent="-342797">
              <a:buFont typeface="Arial" panose="020B0604020202020204" pitchFamily="34" charset="0"/>
              <a:buChar char="•"/>
              <a:defRPr/>
            </a:pPr>
            <a:r>
              <a:rPr lang="en-IN" sz="1400" kern="0" dirty="0">
                <a:solidFill>
                  <a:prstClr val="white"/>
                </a:solidFill>
                <a:latin typeface="Segoe UI"/>
              </a:rPr>
              <a:t>Usually we define Viewer, Editor</a:t>
            </a:r>
          </a:p>
          <a:p>
            <a:pPr marL="342797" indent="-342797">
              <a:buFont typeface="Arial" panose="020B0604020202020204" pitchFamily="34" charset="0"/>
              <a:buChar char="•"/>
              <a:defRPr/>
            </a:pPr>
            <a:r>
              <a:rPr lang="en-IN" sz="1400" kern="0" dirty="0">
                <a:solidFill>
                  <a:prstClr val="white"/>
                </a:solidFill>
                <a:latin typeface="Segoe UI"/>
              </a:rPr>
              <a:t>We need to define our scope and role templates inside a special file called </a:t>
            </a:r>
            <a:r>
              <a:rPr lang="en-IN" sz="1400" b="1" kern="0" dirty="0" err="1">
                <a:solidFill>
                  <a:prstClr val="white"/>
                </a:solidFill>
                <a:latin typeface="Segoe UI"/>
              </a:rPr>
              <a:t>xs-security.json</a:t>
            </a:r>
            <a:r>
              <a:rPr lang="en-IN" sz="1400" b="1" kern="0" dirty="0">
                <a:solidFill>
                  <a:prstClr val="white"/>
                </a:solidFill>
                <a:latin typeface="Segoe UI"/>
              </a:rPr>
              <a:t> </a:t>
            </a:r>
            <a:r>
              <a:rPr lang="en-IN" sz="1400" kern="0" dirty="0">
                <a:solidFill>
                  <a:prstClr val="white"/>
                </a:solidFill>
                <a:latin typeface="Segoe UI"/>
              </a:rPr>
              <a:t>file</a:t>
            </a:r>
          </a:p>
          <a:p>
            <a:pPr marL="342797" indent="-342797">
              <a:buFont typeface="Arial" panose="020B0604020202020204" pitchFamily="34" charset="0"/>
              <a:buChar char="•"/>
              <a:defRPr/>
            </a:pPr>
            <a:r>
              <a:rPr lang="en-IN" sz="1400" kern="0" dirty="0">
                <a:solidFill>
                  <a:prstClr val="white"/>
                </a:solidFill>
                <a:latin typeface="Segoe UI"/>
              </a:rPr>
              <a:t>XSUAA Communicates to the </a:t>
            </a:r>
            <a:r>
              <a:rPr lang="en-IN" sz="1400" b="1" kern="0" dirty="0">
                <a:solidFill>
                  <a:prstClr val="white"/>
                </a:solidFill>
                <a:latin typeface="Segoe UI"/>
              </a:rPr>
              <a:t>IDP – Identity Provider</a:t>
            </a:r>
          </a:p>
          <a:p>
            <a:pPr marL="342797" indent="-342797">
              <a:buFont typeface="Arial" panose="020B0604020202020204" pitchFamily="34" charset="0"/>
              <a:buChar char="•"/>
              <a:defRPr/>
            </a:pPr>
            <a:r>
              <a:rPr lang="en-IN" sz="1400" kern="0" dirty="0">
                <a:solidFill>
                  <a:prstClr val="white"/>
                </a:solidFill>
                <a:latin typeface="Segoe UI"/>
              </a:rPr>
              <a:t>Issues </a:t>
            </a:r>
            <a:r>
              <a:rPr lang="en-IN" sz="1400" b="1" kern="0" dirty="0">
                <a:solidFill>
                  <a:prstClr val="white"/>
                </a:solidFill>
                <a:latin typeface="Segoe UI"/>
              </a:rPr>
              <a:t>JWT (JSON web Token) </a:t>
            </a:r>
            <a:r>
              <a:rPr lang="en-IN" sz="1400" kern="0" dirty="0">
                <a:solidFill>
                  <a:prstClr val="white"/>
                </a:solidFill>
                <a:latin typeface="Segoe UI"/>
              </a:rPr>
              <a:t>to cloud foundry router which let user access the app based on permission.</a:t>
            </a:r>
          </a:p>
        </p:txBody>
      </p:sp>
      <p:sp>
        <p:nvSpPr>
          <p:cNvPr id="13" name="Rectangle 12">
            <a:extLst>
              <a:ext uri="{FF2B5EF4-FFF2-40B4-BE49-F238E27FC236}">
                <a16:creationId xmlns:a16="http://schemas.microsoft.com/office/drawing/2014/main" id="{3643048D-A7CA-D41E-C7AC-CCAB701256CA}"/>
              </a:ext>
            </a:extLst>
          </p:cNvPr>
          <p:cNvSpPr/>
          <p:nvPr/>
        </p:nvSpPr>
        <p:spPr>
          <a:xfrm>
            <a:off x="162341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Scope</a:t>
            </a:r>
          </a:p>
          <a:p>
            <a:pPr algn="ctr">
              <a:defRPr/>
            </a:pPr>
            <a:r>
              <a:rPr lang="en-US" sz="2399" kern="0" dirty="0">
                <a:solidFill>
                  <a:prstClr val="white"/>
                </a:solidFill>
                <a:latin typeface="Segoe UI"/>
              </a:rPr>
              <a:t>(Role)</a:t>
            </a:r>
          </a:p>
        </p:txBody>
      </p:sp>
      <p:sp>
        <p:nvSpPr>
          <p:cNvPr id="14" name="Rectangle 13">
            <a:extLst>
              <a:ext uri="{FF2B5EF4-FFF2-40B4-BE49-F238E27FC236}">
                <a16:creationId xmlns:a16="http://schemas.microsoft.com/office/drawing/2014/main" id="{CAF1E737-A025-646B-E1D2-2FDCC17E4BD0}"/>
              </a:ext>
            </a:extLst>
          </p:cNvPr>
          <p:cNvSpPr/>
          <p:nvPr/>
        </p:nvSpPr>
        <p:spPr>
          <a:xfrm>
            <a:off x="543884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Template</a:t>
            </a:r>
          </a:p>
        </p:txBody>
      </p:sp>
      <p:cxnSp>
        <p:nvCxnSpPr>
          <p:cNvPr id="15" name="Straight Connector 14">
            <a:extLst>
              <a:ext uri="{FF2B5EF4-FFF2-40B4-BE49-F238E27FC236}">
                <a16:creationId xmlns:a16="http://schemas.microsoft.com/office/drawing/2014/main" id="{40BB33BA-B03F-9320-17D7-F05B3766B37A}"/>
              </a:ext>
            </a:extLst>
          </p:cNvPr>
          <p:cNvCxnSpPr>
            <a:stCxn id="13" idx="3"/>
            <a:endCxn id="14" idx="1"/>
          </p:cNvCxnSpPr>
          <p:nvPr/>
        </p:nvCxnSpPr>
        <p:spPr>
          <a:xfrm>
            <a:off x="3351155" y="5874152"/>
            <a:ext cx="2087688" cy="0"/>
          </a:xfrm>
          <a:prstGeom prst="line">
            <a:avLst/>
          </a:prstGeom>
          <a:noFill/>
          <a:ln w="9525" cap="flat" cmpd="sng" algn="ctr">
            <a:solidFill>
              <a:srgbClr val="202B50">
                <a:shade val="95000"/>
                <a:satMod val="105000"/>
              </a:srgbClr>
            </a:solidFill>
            <a:prstDash val="solid"/>
          </a:ln>
          <a:effectLst/>
        </p:spPr>
      </p:cxnSp>
      <p:sp>
        <p:nvSpPr>
          <p:cNvPr id="16" name="TextBox 15">
            <a:extLst>
              <a:ext uri="{FF2B5EF4-FFF2-40B4-BE49-F238E27FC236}">
                <a16:creationId xmlns:a16="http://schemas.microsoft.com/office/drawing/2014/main" id="{7B3AAFBE-55E6-7165-C524-D53C89F1869D}"/>
              </a:ext>
            </a:extLst>
          </p:cNvPr>
          <p:cNvSpPr txBox="1"/>
          <p:nvPr/>
        </p:nvSpPr>
        <p:spPr>
          <a:xfrm>
            <a:off x="3351155" y="5426323"/>
            <a:ext cx="2375645"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17" name="Rectangle 16">
            <a:extLst>
              <a:ext uri="{FF2B5EF4-FFF2-40B4-BE49-F238E27FC236}">
                <a16:creationId xmlns:a16="http://schemas.microsoft.com/office/drawing/2014/main" id="{11A855E9-5463-D35A-F9B3-9506DDDF0ED5}"/>
              </a:ext>
            </a:extLst>
          </p:cNvPr>
          <p:cNvSpPr/>
          <p:nvPr/>
        </p:nvSpPr>
        <p:spPr>
          <a:xfrm>
            <a:off x="8390402"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Collection</a:t>
            </a:r>
          </a:p>
        </p:txBody>
      </p:sp>
      <p:cxnSp>
        <p:nvCxnSpPr>
          <p:cNvPr id="18" name="Straight Connector 17">
            <a:extLst>
              <a:ext uri="{FF2B5EF4-FFF2-40B4-BE49-F238E27FC236}">
                <a16:creationId xmlns:a16="http://schemas.microsoft.com/office/drawing/2014/main" id="{AD307554-17F7-7992-5053-6F85F367361B}"/>
              </a:ext>
            </a:extLst>
          </p:cNvPr>
          <p:cNvCxnSpPr>
            <a:stCxn id="14" idx="3"/>
            <a:endCxn id="17" idx="1"/>
          </p:cNvCxnSpPr>
          <p:nvPr/>
        </p:nvCxnSpPr>
        <p:spPr>
          <a:xfrm>
            <a:off x="7166585" y="5874152"/>
            <a:ext cx="1223817" cy="0"/>
          </a:xfrm>
          <a:prstGeom prst="line">
            <a:avLst/>
          </a:prstGeom>
          <a:noFill/>
          <a:ln w="9525" cap="flat" cmpd="sng" algn="ctr">
            <a:solidFill>
              <a:srgbClr val="202B50">
                <a:shade val="95000"/>
                <a:satMod val="105000"/>
              </a:srgbClr>
            </a:solidFill>
            <a:prstDash val="solid"/>
          </a:ln>
          <a:effectLst/>
        </p:spPr>
      </p:cxnSp>
      <p:sp>
        <p:nvSpPr>
          <p:cNvPr id="19" name="TextBox 18">
            <a:extLst>
              <a:ext uri="{FF2B5EF4-FFF2-40B4-BE49-F238E27FC236}">
                <a16:creationId xmlns:a16="http://schemas.microsoft.com/office/drawing/2014/main" id="{67E8CB7F-3920-0EEF-4648-0869E7E16F62}"/>
              </a:ext>
            </a:extLst>
          </p:cNvPr>
          <p:cNvSpPr txBox="1"/>
          <p:nvPr/>
        </p:nvSpPr>
        <p:spPr>
          <a:xfrm>
            <a:off x="7166585" y="5426323"/>
            <a:ext cx="1295806"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20" name="Smiley Face 19">
            <a:extLst>
              <a:ext uri="{FF2B5EF4-FFF2-40B4-BE49-F238E27FC236}">
                <a16:creationId xmlns:a16="http://schemas.microsoft.com/office/drawing/2014/main" id="{DC9EB602-77FC-D2F5-43BC-C520B7ED05D9}"/>
              </a:ext>
            </a:extLst>
          </p:cNvPr>
          <p:cNvSpPr/>
          <p:nvPr/>
        </p:nvSpPr>
        <p:spPr>
          <a:xfrm>
            <a:off x="11054004" y="5334014"/>
            <a:ext cx="719892" cy="646163"/>
          </a:xfrm>
          <a:prstGeom prst="smileyFace">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ysClr val="windowText" lastClr="000000">
                <a:lumMod val="95000"/>
                <a:lumOff val="5000"/>
              </a:sysClr>
            </a:solidFill>
            <a:prstDash val="solid"/>
          </a:ln>
          <a:effectLst>
            <a:outerShdw blurRad="40000" dist="20000" dir="5400000" rotWithShape="0">
              <a:srgbClr val="000000">
                <a:alpha val="38000"/>
              </a:srgbClr>
            </a:outerShdw>
          </a:effectLst>
        </p:spPr>
        <p:txBody>
          <a:bodyPr rtlCol="0" anchor="ctr"/>
          <a:lstStyle/>
          <a:p>
            <a:pPr algn="ctr">
              <a:defRPr/>
            </a:pPr>
            <a:endParaRPr lang="en-US" sz="2399" b="1" kern="0" dirty="0">
              <a:solidFill>
                <a:prstClr val="white"/>
              </a:solidFill>
              <a:latin typeface="Segoe UI"/>
            </a:endParaRPr>
          </a:p>
        </p:txBody>
      </p:sp>
      <p:cxnSp>
        <p:nvCxnSpPr>
          <p:cNvPr id="21" name="Connector: Elbow 20">
            <a:extLst>
              <a:ext uri="{FF2B5EF4-FFF2-40B4-BE49-F238E27FC236}">
                <a16:creationId xmlns:a16="http://schemas.microsoft.com/office/drawing/2014/main" id="{39FB7B0B-43C4-53CC-F7CB-9A6A0904A3A3}"/>
              </a:ext>
            </a:extLst>
          </p:cNvPr>
          <p:cNvCxnSpPr>
            <a:stCxn id="17" idx="3"/>
            <a:endCxn id="20" idx="4"/>
          </p:cNvCxnSpPr>
          <p:nvPr/>
        </p:nvCxnSpPr>
        <p:spPr>
          <a:xfrm>
            <a:off x="10118144" y="5874154"/>
            <a:ext cx="1295806" cy="106023"/>
          </a:xfrm>
          <a:prstGeom prst="bentConnector4">
            <a:avLst>
              <a:gd name="adj1" fmla="val 36111"/>
              <a:gd name="adj2" fmla="val 315557"/>
            </a:avLst>
          </a:prstGeom>
          <a:noFill/>
          <a:ln w="9525" cap="flat" cmpd="sng" algn="ctr">
            <a:solidFill>
              <a:srgbClr val="202B50">
                <a:shade val="95000"/>
                <a:satMod val="105000"/>
              </a:srgbClr>
            </a:solidFill>
            <a:prstDash val="solid"/>
            <a:tailEnd type="triangle"/>
          </a:ln>
          <a:effectLst/>
        </p:spPr>
      </p:cxnSp>
    </p:spTree>
    <p:extLst>
      <p:ext uri="{BB962C8B-B14F-4D97-AF65-F5344CB8AC3E}">
        <p14:creationId xmlns:p14="http://schemas.microsoft.com/office/powerpoint/2010/main" val="274207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IDP – Identity Provider</a:t>
            </a:r>
            <a:endParaRPr lang="en-IN" dirty="0"/>
          </a:p>
        </p:txBody>
      </p:sp>
      <p:sp>
        <p:nvSpPr>
          <p:cNvPr id="10" name="Slide Number Placeholder 3">
            <a:extLst>
              <a:ext uri="{FF2B5EF4-FFF2-40B4-BE49-F238E27FC236}">
                <a16:creationId xmlns:a16="http://schemas.microsoft.com/office/drawing/2014/main" id="{2F3035AE-3E52-4994-6211-AE55192D28F5}"/>
              </a:ext>
            </a:extLst>
          </p:cNvPr>
          <p:cNvSpPr>
            <a:spLocks noGrp="1"/>
          </p:cNvSpPr>
          <p:nvPr>
            <p:ph type="sldNum" sz="quarter" idx="12"/>
          </p:nvPr>
        </p:nvSpPr>
        <p:spPr>
          <a:xfrm flipH="1">
            <a:off x="11637584" y="6596527"/>
            <a:ext cx="218945" cy="143978"/>
          </a:xfrm>
          <a:ln>
            <a:solidFill>
              <a:schemeClr val="bg1"/>
            </a:solidFill>
          </a:ln>
        </p:spPr>
        <p:txBody>
          <a:bodyPr/>
          <a:lstStyle/>
          <a:p>
            <a:pPr defTabSz="1218621"/>
            <a:fld id="{96E69268-9C8B-4EBF-A9EE-DC5DC2D48DC3}" type="slidenum">
              <a:rPr lang="en-US">
                <a:solidFill>
                  <a:prstClr val="white"/>
                </a:solidFill>
                <a:latin typeface="Segoe UI"/>
              </a:rPr>
              <a:pPr defTabSz="1218621"/>
              <a:t>16</a:t>
            </a:fld>
            <a:endParaRPr lang="en-US" dirty="0">
              <a:solidFill>
                <a:prstClr val="white"/>
              </a:solidFill>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2362F458-B5B7-154C-F189-BA5A239E04AA}"/>
              </a:ext>
            </a:extLst>
          </p:cNvPr>
          <p:cNvSpPr txBox="1"/>
          <p:nvPr/>
        </p:nvSpPr>
        <p:spPr>
          <a:xfrm>
            <a:off x="191294" y="745067"/>
            <a:ext cx="11806237" cy="830781"/>
          </a:xfrm>
          <a:prstGeom prst="rect">
            <a:avLst/>
          </a:prstGeom>
          <a:noFill/>
          <a:ln>
            <a:noFill/>
          </a:ln>
        </p:spPr>
        <p:txBody>
          <a:bodyPr wrap="square" rtlCol="0">
            <a:spAutoFit/>
          </a:bodyPr>
          <a:lstStyle/>
          <a:p>
            <a:pPr defTabSz="1218621"/>
            <a:r>
              <a:rPr lang="en-US" sz="1600" dirty="0">
                <a:solidFill>
                  <a:prstClr val="white"/>
                </a:solidFill>
                <a:latin typeface="Segoe UI"/>
              </a:rPr>
              <a:t>An identity provider is a software or group of software which stores all the user credentials and their scopes (roles) in itself. This will centralize the user management in company and simplify the login process to different apps. This way user do not need to remember multiple passwords to multiple apps.</a:t>
            </a:r>
            <a:endParaRPr lang="en-IN" sz="1600" dirty="0">
              <a:solidFill>
                <a:prstClr val="white"/>
              </a:solidFill>
              <a:latin typeface="Segoe UI"/>
            </a:endParaRPr>
          </a:p>
        </p:txBody>
      </p:sp>
      <p:sp>
        <p:nvSpPr>
          <p:cNvPr id="12" name="Rectangle 11">
            <a:extLst>
              <a:ext uri="{FF2B5EF4-FFF2-40B4-BE49-F238E27FC236}">
                <a16:creationId xmlns:a16="http://schemas.microsoft.com/office/drawing/2014/main" id="{1713AAA2-6DEA-AA00-A36C-E150CA26CDC0}"/>
              </a:ext>
            </a:extLst>
          </p:cNvPr>
          <p:cNvSpPr/>
          <p:nvPr/>
        </p:nvSpPr>
        <p:spPr>
          <a:xfrm>
            <a:off x="3502799" y="1773200"/>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Portal</a:t>
            </a:r>
          </a:p>
        </p:txBody>
      </p:sp>
      <p:sp>
        <p:nvSpPr>
          <p:cNvPr id="13" name="Rectangle 12">
            <a:extLst>
              <a:ext uri="{FF2B5EF4-FFF2-40B4-BE49-F238E27FC236}">
                <a16:creationId xmlns:a16="http://schemas.microsoft.com/office/drawing/2014/main" id="{9E1B9187-7A51-944A-FE75-AE7CA8C09B1E}"/>
              </a:ext>
            </a:extLst>
          </p:cNvPr>
          <p:cNvSpPr/>
          <p:nvPr/>
        </p:nvSpPr>
        <p:spPr>
          <a:xfrm>
            <a:off x="3502799" y="2459418"/>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Launchpad</a:t>
            </a:r>
          </a:p>
        </p:txBody>
      </p:sp>
      <p:sp>
        <p:nvSpPr>
          <p:cNvPr id="14" name="Rectangle 13">
            <a:extLst>
              <a:ext uri="{FF2B5EF4-FFF2-40B4-BE49-F238E27FC236}">
                <a16:creationId xmlns:a16="http://schemas.microsoft.com/office/drawing/2014/main" id="{9FCB960D-CAA4-5664-1FA8-E37E384BDDA6}"/>
              </a:ext>
            </a:extLst>
          </p:cNvPr>
          <p:cNvSpPr/>
          <p:nvPr/>
        </p:nvSpPr>
        <p:spPr>
          <a:xfrm>
            <a:off x="3502799" y="3155302"/>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Dedicated SRM</a:t>
            </a:r>
          </a:p>
        </p:txBody>
      </p:sp>
      <p:sp>
        <p:nvSpPr>
          <p:cNvPr id="15" name="Rectangle 14">
            <a:extLst>
              <a:ext uri="{FF2B5EF4-FFF2-40B4-BE49-F238E27FC236}">
                <a16:creationId xmlns:a16="http://schemas.microsoft.com/office/drawing/2014/main" id="{9913C176-6984-A538-324D-90535DAEDDF5}"/>
              </a:ext>
            </a:extLst>
          </p:cNvPr>
          <p:cNvSpPr/>
          <p:nvPr/>
        </p:nvSpPr>
        <p:spPr>
          <a:xfrm>
            <a:off x="3502799" y="3838466"/>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SAP Server</a:t>
            </a:r>
          </a:p>
        </p:txBody>
      </p:sp>
      <p:sp>
        <p:nvSpPr>
          <p:cNvPr id="16" name="Rectangle 15">
            <a:extLst>
              <a:ext uri="{FF2B5EF4-FFF2-40B4-BE49-F238E27FC236}">
                <a16:creationId xmlns:a16="http://schemas.microsoft.com/office/drawing/2014/main" id="{589C4928-B238-BC26-0800-90E199EC2DA8}"/>
              </a:ext>
            </a:extLst>
          </p:cNvPr>
          <p:cNvSpPr/>
          <p:nvPr/>
        </p:nvSpPr>
        <p:spPr>
          <a:xfrm>
            <a:off x="3505536" y="4501267"/>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Outlook</a:t>
            </a:r>
          </a:p>
        </p:txBody>
      </p:sp>
      <p:pic>
        <p:nvPicPr>
          <p:cNvPr id="17" name="Picture 16" descr="Icon&#10;&#10;Description automatically generated">
            <a:extLst>
              <a:ext uri="{FF2B5EF4-FFF2-40B4-BE49-F238E27FC236}">
                <a16:creationId xmlns:a16="http://schemas.microsoft.com/office/drawing/2014/main" id="{39D951F8-AAB4-A0F2-64B5-B0695D8D1380}"/>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407263" y="1853558"/>
            <a:ext cx="982807" cy="991115"/>
          </a:xfrm>
          <a:prstGeom prst="rect">
            <a:avLst/>
          </a:prstGeom>
          <a:ln>
            <a:solidFill>
              <a:schemeClr val="bg1"/>
            </a:solidFill>
          </a:ln>
        </p:spPr>
      </p:pic>
      <p:sp>
        <p:nvSpPr>
          <p:cNvPr id="18" name="Rectangle 17">
            <a:extLst>
              <a:ext uri="{FF2B5EF4-FFF2-40B4-BE49-F238E27FC236}">
                <a16:creationId xmlns:a16="http://schemas.microsoft.com/office/drawing/2014/main" id="{36D70D1E-84DF-C8FB-E0C6-192510CBE30B}"/>
              </a:ext>
            </a:extLst>
          </p:cNvPr>
          <p:cNvSpPr/>
          <p:nvPr/>
        </p:nvSpPr>
        <p:spPr>
          <a:xfrm>
            <a:off x="389118" y="3807751"/>
            <a:ext cx="98280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SSO</a:t>
            </a:r>
          </a:p>
        </p:txBody>
      </p:sp>
      <p:sp>
        <p:nvSpPr>
          <p:cNvPr id="19" name="TextBox 18">
            <a:extLst>
              <a:ext uri="{FF2B5EF4-FFF2-40B4-BE49-F238E27FC236}">
                <a16:creationId xmlns:a16="http://schemas.microsoft.com/office/drawing/2014/main" id="{8E35FBE6-EE4A-7358-7C15-CA18584BCB9F}"/>
              </a:ext>
            </a:extLst>
          </p:cNvPr>
          <p:cNvSpPr txBox="1"/>
          <p:nvPr/>
        </p:nvSpPr>
        <p:spPr>
          <a:xfrm>
            <a:off x="107446" y="4582175"/>
            <a:ext cx="3239516" cy="1076937"/>
          </a:xfrm>
          <a:prstGeom prst="rect">
            <a:avLst/>
          </a:prstGeom>
          <a:noFill/>
          <a:ln>
            <a:noFill/>
          </a:ln>
        </p:spPr>
        <p:txBody>
          <a:bodyPr wrap="square" rtlCol="0">
            <a:spAutoFit/>
          </a:bodyPr>
          <a:lstStyle/>
          <a:p>
            <a:pPr marL="342797" indent="-342797" defTabSz="1218621">
              <a:buFont typeface="Arial" panose="020B0604020202020204" pitchFamily="34" charset="0"/>
              <a:buChar char="•"/>
            </a:pPr>
            <a:r>
              <a:rPr lang="en-US" sz="1600" dirty="0">
                <a:solidFill>
                  <a:prstClr val="white"/>
                </a:solidFill>
                <a:latin typeface="Segoe UI"/>
              </a:rPr>
              <a:t>User/email/password</a:t>
            </a:r>
          </a:p>
          <a:p>
            <a:pPr marL="342797" indent="-342797" defTabSz="1218621">
              <a:buFont typeface="Arial" panose="020B0604020202020204" pitchFamily="34" charset="0"/>
              <a:buChar char="•"/>
            </a:pPr>
            <a:r>
              <a:rPr lang="en-US" sz="1600" dirty="0">
                <a:solidFill>
                  <a:prstClr val="white"/>
                </a:solidFill>
                <a:latin typeface="Segoe UI"/>
              </a:rPr>
              <a:t>Single source of truth</a:t>
            </a:r>
          </a:p>
          <a:p>
            <a:pPr marL="342797" indent="-342797" defTabSz="1218621">
              <a:buFont typeface="Arial" panose="020B0604020202020204" pitchFamily="34" charset="0"/>
              <a:buChar char="•"/>
            </a:pPr>
            <a:r>
              <a:rPr lang="en-US" sz="1600" dirty="0">
                <a:solidFill>
                  <a:prstClr val="white"/>
                </a:solidFill>
                <a:latin typeface="Segoe UI"/>
              </a:rPr>
              <a:t>Trust relation</a:t>
            </a:r>
          </a:p>
          <a:p>
            <a:pPr marL="342797" indent="-342797" defTabSz="1218621">
              <a:buFont typeface="Arial" panose="020B0604020202020204" pitchFamily="34" charset="0"/>
              <a:buChar char="•"/>
            </a:pPr>
            <a:r>
              <a:rPr lang="en-US" sz="1600" dirty="0">
                <a:solidFill>
                  <a:prstClr val="white"/>
                </a:solidFill>
                <a:latin typeface="Segoe UI"/>
              </a:rPr>
              <a:t>Scope- clerk, manager, </a:t>
            </a:r>
            <a:r>
              <a:rPr lang="en-US" sz="1600" dirty="0" err="1">
                <a:solidFill>
                  <a:prstClr val="white"/>
                </a:solidFill>
                <a:latin typeface="Segoe UI"/>
              </a:rPr>
              <a:t>ceo</a:t>
            </a:r>
            <a:endParaRPr lang="en-US" sz="1600" dirty="0">
              <a:solidFill>
                <a:prstClr val="white"/>
              </a:solidFill>
              <a:latin typeface="Segoe UI"/>
            </a:endParaRPr>
          </a:p>
        </p:txBody>
      </p:sp>
      <p:cxnSp>
        <p:nvCxnSpPr>
          <p:cNvPr id="20" name="Connector: Elbow 19">
            <a:extLst>
              <a:ext uri="{FF2B5EF4-FFF2-40B4-BE49-F238E27FC236}">
                <a16:creationId xmlns:a16="http://schemas.microsoft.com/office/drawing/2014/main" id="{A06E4B9A-E55F-7DAF-07FF-C736E0A752F5}"/>
              </a:ext>
            </a:extLst>
          </p:cNvPr>
          <p:cNvCxnSpPr>
            <a:stCxn id="18" idx="3"/>
            <a:endCxn id="12" idx="1"/>
          </p:cNvCxnSpPr>
          <p:nvPr/>
        </p:nvCxnSpPr>
        <p:spPr>
          <a:xfrm flipV="1">
            <a:off x="1371925" y="2061157"/>
            <a:ext cx="2130876" cy="2013332"/>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6443317-E2EA-2C86-ECE8-16E203402076}"/>
              </a:ext>
            </a:extLst>
          </p:cNvPr>
          <p:cNvCxnSpPr>
            <a:stCxn id="18" idx="3"/>
            <a:endCxn id="13" idx="1"/>
          </p:cNvCxnSpPr>
          <p:nvPr/>
        </p:nvCxnSpPr>
        <p:spPr>
          <a:xfrm flipV="1">
            <a:off x="1371925" y="2747375"/>
            <a:ext cx="2130876" cy="132711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8849323-73AD-A813-42B8-53A87C2E44C2}"/>
              </a:ext>
            </a:extLst>
          </p:cNvPr>
          <p:cNvCxnSpPr>
            <a:stCxn id="18" idx="3"/>
            <a:endCxn id="16" idx="1"/>
          </p:cNvCxnSpPr>
          <p:nvPr/>
        </p:nvCxnSpPr>
        <p:spPr>
          <a:xfrm>
            <a:off x="1371923" y="4074490"/>
            <a:ext cx="2133612" cy="714735"/>
          </a:xfrm>
          <a:prstGeom prst="bentConnector3">
            <a:avLst>
              <a:gd name="adj1" fmla="val 6888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4AB3834-6AC9-C350-02E7-3D7213F7E79A}"/>
              </a:ext>
            </a:extLst>
          </p:cNvPr>
          <p:cNvCxnSpPr>
            <a:stCxn id="18" idx="3"/>
            <a:endCxn id="14" idx="1"/>
          </p:cNvCxnSpPr>
          <p:nvPr/>
        </p:nvCxnSpPr>
        <p:spPr>
          <a:xfrm flipV="1">
            <a:off x="1371925" y="3443259"/>
            <a:ext cx="2130876" cy="631230"/>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9DA4809-328C-6EED-69FE-2327C386C972}"/>
              </a:ext>
            </a:extLst>
          </p:cNvPr>
          <p:cNvCxnSpPr>
            <a:stCxn id="18" idx="3"/>
            <a:endCxn id="15" idx="1"/>
          </p:cNvCxnSpPr>
          <p:nvPr/>
        </p:nvCxnSpPr>
        <p:spPr>
          <a:xfrm>
            <a:off x="1371925" y="4074489"/>
            <a:ext cx="2130876" cy="5193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3669FCA9-87D0-AC5F-55AA-0597B8F77F08}"/>
              </a:ext>
            </a:extLst>
          </p:cNvPr>
          <p:cNvSpPr/>
          <p:nvPr/>
        </p:nvSpPr>
        <p:spPr>
          <a:xfrm>
            <a:off x="1371925" y="1989763"/>
            <a:ext cx="2130876" cy="4570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sp>
        <p:nvSpPr>
          <p:cNvPr id="26" name="Arrow: Down 25">
            <a:extLst>
              <a:ext uri="{FF2B5EF4-FFF2-40B4-BE49-F238E27FC236}">
                <a16:creationId xmlns:a16="http://schemas.microsoft.com/office/drawing/2014/main" id="{A8345884-5E1C-A794-D6F2-A15B553F7C24}"/>
              </a:ext>
            </a:extLst>
          </p:cNvPr>
          <p:cNvSpPr/>
          <p:nvPr/>
        </p:nvSpPr>
        <p:spPr>
          <a:xfrm rot="2714639">
            <a:off x="2318350" y="1942625"/>
            <a:ext cx="143978" cy="2185413"/>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pic>
        <p:nvPicPr>
          <p:cNvPr id="27" name="Picture 26" descr="Icon&#10;&#10;Description automatically generated">
            <a:extLst>
              <a:ext uri="{FF2B5EF4-FFF2-40B4-BE49-F238E27FC236}">
                <a16:creationId xmlns:a16="http://schemas.microsoft.com/office/drawing/2014/main" id="{08CC5429-0F02-836F-E9B5-6972D4792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9077" y="3706055"/>
            <a:ext cx="666351" cy="666351"/>
          </a:xfrm>
          <a:prstGeom prst="rect">
            <a:avLst/>
          </a:prstGeom>
          <a:ln>
            <a:solidFill>
              <a:schemeClr val="bg1"/>
            </a:solidFill>
          </a:ln>
        </p:spPr>
      </p:pic>
      <p:sp>
        <p:nvSpPr>
          <p:cNvPr id="28" name="Rectangle 27">
            <a:extLst>
              <a:ext uri="{FF2B5EF4-FFF2-40B4-BE49-F238E27FC236}">
                <a16:creationId xmlns:a16="http://schemas.microsoft.com/office/drawing/2014/main" id="{968180D4-9E3E-DBC4-F148-C59BD00E9B2C}"/>
              </a:ext>
            </a:extLst>
          </p:cNvPr>
          <p:cNvSpPr/>
          <p:nvPr/>
        </p:nvSpPr>
        <p:spPr>
          <a:xfrm>
            <a:off x="3505536" y="5184432"/>
            <a:ext cx="1871720" cy="37484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Our cloud app</a:t>
            </a:r>
          </a:p>
        </p:txBody>
      </p:sp>
      <p:sp>
        <p:nvSpPr>
          <p:cNvPr id="29" name="Rectangle 28">
            <a:extLst>
              <a:ext uri="{FF2B5EF4-FFF2-40B4-BE49-F238E27FC236}">
                <a16:creationId xmlns:a16="http://schemas.microsoft.com/office/drawing/2014/main" id="{10601AA0-415A-129A-44AA-F47497DD9974}"/>
              </a:ext>
            </a:extLst>
          </p:cNvPr>
          <p:cNvSpPr/>
          <p:nvPr/>
        </p:nvSpPr>
        <p:spPr>
          <a:xfrm>
            <a:off x="3502799" y="6099898"/>
            <a:ext cx="1871720" cy="777349"/>
          </a:xfrm>
          <a:prstGeom prst="rect">
            <a:avLst/>
          </a:prstGeom>
          <a:solidFill>
            <a:schemeClr val="accent2">
              <a:lumMod val="50000"/>
            </a:schemeClr>
          </a:solidFill>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30" name="Connector: Elbow 29">
            <a:extLst>
              <a:ext uri="{FF2B5EF4-FFF2-40B4-BE49-F238E27FC236}">
                <a16:creationId xmlns:a16="http://schemas.microsoft.com/office/drawing/2014/main" id="{6B494515-9A9A-1712-7726-F5038BA946F9}"/>
              </a:ext>
            </a:extLst>
          </p:cNvPr>
          <p:cNvCxnSpPr>
            <a:cxnSpLocks/>
            <a:stCxn id="33" idx="2"/>
            <a:endCxn id="29" idx="3"/>
          </p:cNvCxnSpPr>
          <p:nvPr/>
        </p:nvCxnSpPr>
        <p:spPr>
          <a:xfrm rot="5400000">
            <a:off x="5906799" y="3961307"/>
            <a:ext cx="1994984" cy="305954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9AE44EF-AE51-A6DC-5A0F-D8B3211751E9}"/>
              </a:ext>
            </a:extLst>
          </p:cNvPr>
          <p:cNvSpPr/>
          <p:nvPr/>
        </p:nvSpPr>
        <p:spPr>
          <a:xfrm>
            <a:off x="5302530" y="5371853"/>
            <a:ext cx="1151828" cy="28925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xsuaa</a:t>
            </a:r>
            <a:endParaRPr lang="en-US" sz="2399" dirty="0">
              <a:solidFill>
                <a:prstClr val="white"/>
              </a:solidFill>
              <a:latin typeface="Segoe UI"/>
            </a:endParaRPr>
          </a:p>
        </p:txBody>
      </p:sp>
      <p:cxnSp>
        <p:nvCxnSpPr>
          <p:cNvPr id="32" name="Straight Arrow Connector 31">
            <a:extLst>
              <a:ext uri="{FF2B5EF4-FFF2-40B4-BE49-F238E27FC236}">
                <a16:creationId xmlns:a16="http://schemas.microsoft.com/office/drawing/2014/main" id="{056403A1-F029-1521-C4A5-66552EAC5E74}"/>
              </a:ext>
            </a:extLst>
          </p:cNvPr>
          <p:cNvCxnSpPr>
            <a:endCxn id="29" idx="0"/>
          </p:cNvCxnSpPr>
          <p:nvPr/>
        </p:nvCxnSpPr>
        <p:spPr>
          <a:xfrm flipH="1">
            <a:off x="4438659" y="5559276"/>
            <a:ext cx="1511774" cy="54062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2764941-BC4D-1F67-1326-598557175FB7}"/>
              </a:ext>
            </a:extLst>
          </p:cNvPr>
          <p:cNvSpPr/>
          <p:nvPr/>
        </p:nvSpPr>
        <p:spPr>
          <a:xfrm>
            <a:off x="731822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GSuite</a:t>
            </a:r>
            <a:endParaRPr lang="en-US" sz="2399" dirty="0">
              <a:solidFill>
                <a:prstClr val="white"/>
              </a:solidFill>
              <a:latin typeface="Segoe UI"/>
            </a:endParaRPr>
          </a:p>
        </p:txBody>
      </p:sp>
      <p:sp>
        <p:nvSpPr>
          <p:cNvPr id="34" name="Rectangle 33">
            <a:extLst>
              <a:ext uri="{FF2B5EF4-FFF2-40B4-BE49-F238E27FC236}">
                <a16:creationId xmlns:a16="http://schemas.microsoft.com/office/drawing/2014/main" id="{2324E37F-AA76-6411-2D82-89A33007BA18}"/>
              </a:ext>
            </a:extLst>
          </p:cNvPr>
          <p:cNvSpPr/>
          <p:nvPr/>
        </p:nvSpPr>
        <p:spPr>
          <a:xfrm>
            <a:off x="972070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LDAP</a:t>
            </a:r>
          </a:p>
        </p:txBody>
      </p:sp>
      <p:pic>
        <p:nvPicPr>
          <p:cNvPr id="35" name="Picture 34">
            <a:extLst>
              <a:ext uri="{FF2B5EF4-FFF2-40B4-BE49-F238E27FC236}">
                <a16:creationId xmlns:a16="http://schemas.microsoft.com/office/drawing/2014/main" id="{7AB56319-F7EE-8C5A-E21A-23E397AD6269}"/>
              </a:ext>
            </a:extLst>
          </p:cNvPr>
          <p:cNvPicPr>
            <a:picLocks noChangeAspect="1"/>
          </p:cNvPicPr>
          <p:nvPr/>
        </p:nvPicPr>
        <p:blipFill>
          <a:blip r:embed="rId6"/>
          <a:stretch>
            <a:fillRect/>
          </a:stretch>
        </p:blipFill>
        <p:spPr>
          <a:xfrm>
            <a:off x="6568249" y="1771665"/>
            <a:ext cx="2981648" cy="2013332"/>
          </a:xfrm>
          <a:prstGeom prst="rect">
            <a:avLst/>
          </a:prstGeom>
          <a:ln>
            <a:solidFill>
              <a:schemeClr val="bg1"/>
            </a:solidFill>
          </a:ln>
        </p:spPr>
      </p:pic>
    </p:spTree>
    <p:extLst>
      <p:ext uri="{BB962C8B-B14F-4D97-AF65-F5344CB8AC3E}">
        <p14:creationId xmlns:p14="http://schemas.microsoft.com/office/powerpoint/2010/main" val="286468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How it works behind scenes</a:t>
            </a:r>
            <a:endParaRPr lang="en-IN" dirty="0"/>
          </a:p>
        </p:txBody>
      </p:sp>
      <p:pic>
        <p:nvPicPr>
          <p:cNvPr id="4" name="Picture 3" descr="Icon&#10;&#10;Description automatically generated">
            <a:extLst>
              <a:ext uri="{FF2B5EF4-FFF2-40B4-BE49-F238E27FC236}">
                <a16:creationId xmlns:a16="http://schemas.microsoft.com/office/drawing/2014/main" id="{814846B4-B965-238F-DDE0-4674D196BA3B}"/>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306857" y="773693"/>
            <a:ext cx="982807" cy="991115"/>
          </a:xfrm>
          <a:prstGeom prst="rect">
            <a:avLst/>
          </a:prstGeom>
          <a:ln>
            <a:solidFill>
              <a:schemeClr val="bg1"/>
            </a:solidFill>
          </a:ln>
        </p:spPr>
      </p:pic>
      <p:sp>
        <p:nvSpPr>
          <p:cNvPr id="5" name="Rectangle 4">
            <a:extLst>
              <a:ext uri="{FF2B5EF4-FFF2-40B4-BE49-F238E27FC236}">
                <a16:creationId xmlns:a16="http://schemas.microsoft.com/office/drawing/2014/main" id="{AB771F5C-5323-B558-B82A-B5BD808B9CD2}"/>
              </a:ext>
            </a:extLst>
          </p:cNvPr>
          <p:cNvSpPr/>
          <p:nvPr/>
        </p:nvSpPr>
        <p:spPr>
          <a:xfrm>
            <a:off x="4536797" y="1917179"/>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App</a:t>
            </a:r>
          </a:p>
        </p:txBody>
      </p:sp>
      <p:cxnSp>
        <p:nvCxnSpPr>
          <p:cNvPr id="6" name="Straight Arrow Connector 5">
            <a:extLst>
              <a:ext uri="{FF2B5EF4-FFF2-40B4-BE49-F238E27FC236}">
                <a16:creationId xmlns:a16="http://schemas.microsoft.com/office/drawing/2014/main" id="{FC337487-243A-994B-4FAA-77EE83073B1D}"/>
              </a:ext>
            </a:extLst>
          </p:cNvPr>
          <p:cNvCxnSpPr>
            <a:cxnSpLocks/>
            <a:endCxn id="5" idx="1"/>
          </p:cNvCxnSpPr>
          <p:nvPr/>
        </p:nvCxnSpPr>
        <p:spPr>
          <a:xfrm>
            <a:off x="1415112" y="2349114"/>
            <a:ext cx="312168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1E2EEC2-0FD1-4EF2-2CEF-862F70DDF4F5}"/>
              </a:ext>
            </a:extLst>
          </p:cNvPr>
          <p:cNvSpPr/>
          <p:nvPr/>
        </p:nvSpPr>
        <p:spPr>
          <a:xfrm>
            <a:off x="6385145" y="2720139"/>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err="1">
                <a:solidFill>
                  <a:prstClr val="white"/>
                </a:solidFill>
                <a:latin typeface="Segoe UI"/>
              </a:rPr>
              <a:t>ourxsuaa</a:t>
            </a:r>
            <a:endParaRPr lang="en-US" sz="2399" dirty="0">
              <a:solidFill>
                <a:prstClr val="white"/>
              </a:solidFill>
              <a:latin typeface="Segoe UI"/>
            </a:endParaRPr>
          </a:p>
        </p:txBody>
      </p:sp>
      <p:sp>
        <p:nvSpPr>
          <p:cNvPr id="8" name="Rectangle 7">
            <a:extLst>
              <a:ext uri="{FF2B5EF4-FFF2-40B4-BE49-F238E27FC236}">
                <a16:creationId xmlns:a16="http://schemas.microsoft.com/office/drawing/2014/main" id="{79496F2E-B052-6CF3-F4F6-A3F880430DE7}"/>
              </a:ext>
            </a:extLst>
          </p:cNvPr>
          <p:cNvSpPr/>
          <p:nvPr/>
        </p:nvSpPr>
        <p:spPr>
          <a:xfrm>
            <a:off x="6382369" y="2180251"/>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a:solidFill>
                  <a:prstClr val="white"/>
                </a:solidFill>
                <a:latin typeface="Segoe UI"/>
              </a:rPr>
              <a:t>code</a:t>
            </a:r>
          </a:p>
        </p:txBody>
      </p:sp>
      <p:cxnSp>
        <p:nvCxnSpPr>
          <p:cNvPr id="9" name="Straight Arrow Connector 8">
            <a:extLst>
              <a:ext uri="{FF2B5EF4-FFF2-40B4-BE49-F238E27FC236}">
                <a16:creationId xmlns:a16="http://schemas.microsoft.com/office/drawing/2014/main" id="{C1E86AEA-54EF-33A3-5854-9BC5C342905A}"/>
              </a:ext>
            </a:extLst>
          </p:cNvPr>
          <p:cNvCxnSpPr>
            <a:cxnSpLocks/>
          </p:cNvCxnSpPr>
          <p:nvPr/>
        </p:nvCxnSpPr>
        <p:spPr>
          <a:xfrm flipH="1">
            <a:off x="1289663" y="2603549"/>
            <a:ext cx="32471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DD80DE9-A6FA-9AF2-B628-38DF7869A775}"/>
              </a:ext>
            </a:extLst>
          </p:cNvPr>
          <p:cNvSpPr/>
          <p:nvPr/>
        </p:nvSpPr>
        <p:spPr>
          <a:xfrm>
            <a:off x="191294" y="2061206"/>
            <a:ext cx="1151828"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Browser</a:t>
            </a:r>
          </a:p>
          <a:p>
            <a:pPr algn="ctr" defTabSz="1218621"/>
            <a:r>
              <a:rPr lang="en-US" sz="2399" dirty="0">
                <a:solidFill>
                  <a:prstClr val="white"/>
                </a:solidFill>
                <a:latin typeface="Segoe UI"/>
              </a:rPr>
              <a:t>postman</a:t>
            </a:r>
          </a:p>
        </p:txBody>
      </p:sp>
      <p:cxnSp>
        <p:nvCxnSpPr>
          <p:cNvPr id="11" name="Straight Arrow Connector 10">
            <a:extLst>
              <a:ext uri="{FF2B5EF4-FFF2-40B4-BE49-F238E27FC236}">
                <a16:creationId xmlns:a16="http://schemas.microsoft.com/office/drawing/2014/main" id="{571200EF-86F1-DED3-88FA-2AE359C65A33}"/>
              </a:ext>
            </a:extLst>
          </p:cNvPr>
          <p:cNvCxnSpPr>
            <a:cxnSpLocks/>
            <a:stCxn id="10" idx="2"/>
          </p:cNvCxnSpPr>
          <p:nvPr/>
        </p:nvCxnSpPr>
        <p:spPr>
          <a:xfrm>
            <a:off x="767209" y="2781052"/>
            <a:ext cx="3769589" cy="14647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44D77AC-6B43-B0F9-C898-A96C51C6F15E}"/>
              </a:ext>
            </a:extLst>
          </p:cNvPr>
          <p:cNvSpPr/>
          <p:nvPr/>
        </p:nvSpPr>
        <p:spPr>
          <a:xfrm>
            <a:off x="4536797" y="4051173"/>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13" name="Straight Arrow Connector 12">
            <a:extLst>
              <a:ext uri="{FF2B5EF4-FFF2-40B4-BE49-F238E27FC236}">
                <a16:creationId xmlns:a16="http://schemas.microsoft.com/office/drawing/2014/main" id="{40E1B0E9-F615-7826-1EFF-CC76DA4E6B5A}"/>
              </a:ext>
            </a:extLst>
          </p:cNvPr>
          <p:cNvCxnSpPr>
            <a:cxnSpLocks/>
            <a:stCxn id="12" idx="1"/>
          </p:cNvCxnSpPr>
          <p:nvPr/>
        </p:nvCxnSpPr>
        <p:spPr>
          <a:xfrm flipH="1" flipV="1">
            <a:off x="479252" y="2853088"/>
            <a:ext cx="4057546" cy="16300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744B89-AE01-1AFE-2D0C-7B80EAD834E7}"/>
              </a:ext>
            </a:extLst>
          </p:cNvPr>
          <p:cNvCxnSpPr/>
          <p:nvPr/>
        </p:nvCxnSpPr>
        <p:spPr>
          <a:xfrm>
            <a:off x="191294"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7D5A2F-2282-43D3-91D7-A4E86F116D4C}"/>
              </a:ext>
            </a:extLst>
          </p:cNvPr>
          <p:cNvSpPr/>
          <p:nvPr/>
        </p:nvSpPr>
        <p:spPr>
          <a:xfrm>
            <a:off x="119304" y="5444701"/>
            <a:ext cx="1655753"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IdP</a:t>
            </a:r>
          </a:p>
        </p:txBody>
      </p:sp>
      <p:pic>
        <p:nvPicPr>
          <p:cNvPr id="16" name="Picture 15">
            <a:extLst>
              <a:ext uri="{FF2B5EF4-FFF2-40B4-BE49-F238E27FC236}">
                <a16:creationId xmlns:a16="http://schemas.microsoft.com/office/drawing/2014/main" id="{E6BA8F46-8075-2E91-8004-686B5EF95376}"/>
              </a:ext>
            </a:extLst>
          </p:cNvPr>
          <p:cNvPicPr>
            <a:picLocks noChangeAspect="1"/>
          </p:cNvPicPr>
          <p:nvPr/>
        </p:nvPicPr>
        <p:blipFill>
          <a:blip r:embed="rId4"/>
          <a:stretch>
            <a:fillRect/>
          </a:stretch>
        </p:blipFill>
        <p:spPr>
          <a:xfrm>
            <a:off x="5950433" y="5114448"/>
            <a:ext cx="2015699" cy="1361082"/>
          </a:xfrm>
          <a:prstGeom prst="rect">
            <a:avLst/>
          </a:prstGeom>
          <a:ln>
            <a:solidFill>
              <a:schemeClr val="bg1"/>
            </a:solidFill>
          </a:ln>
        </p:spPr>
      </p:pic>
      <p:pic>
        <p:nvPicPr>
          <p:cNvPr id="17" name="Picture 16">
            <a:extLst>
              <a:ext uri="{FF2B5EF4-FFF2-40B4-BE49-F238E27FC236}">
                <a16:creationId xmlns:a16="http://schemas.microsoft.com/office/drawing/2014/main" id="{F06141F9-53BD-36FF-9942-866DDB500278}"/>
              </a:ext>
            </a:extLst>
          </p:cNvPr>
          <p:cNvPicPr>
            <a:picLocks noChangeAspect="1"/>
          </p:cNvPicPr>
          <p:nvPr/>
        </p:nvPicPr>
        <p:blipFill>
          <a:blip r:embed="rId5"/>
          <a:stretch>
            <a:fillRect/>
          </a:stretch>
        </p:blipFill>
        <p:spPr>
          <a:xfrm>
            <a:off x="8057337" y="5075713"/>
            <a:ext cx="2428420" cy="1390183"/>
          </a:xfrm>
          <a:prstGeom prst="rect">
            <a:avLst/>
          </a:prstGeom>
          <a:ln>
            <a:solidFill>
              <a:schemeClr val="bg1"/>
            </a:solidFill>
          </a:ln>
        </p:spPr>
      </p:pic>
      <p:cxnSp>
        <p:nvCxnSpPr>
          <p:cNvPr id="18" name="Straight Arrow Connector 17">
            <a:extLst>
              <a:ext uri="{FF2B5EF4-FFF2-40B4-BE49-F238E27FC236}">
                <a16:creationId xmlns:a16="http://schemas.microsoft.com/office/drawing/2014/main" id="{B3A99372-D1C6-AE14-51F0-4C81FB668B99}"/>
              </a:ext>
            </a:extLst>
          </p:cNvPr>
          <p:cNvCxnSpPr/>
          <p:nvPr/>
        </p:nvCxnSpPr>
        <p:spPr>
          <a:xfrm flipV="1">
            <a:off x="479251"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FBE10-64FE-EB83-3880-2BD272348A3D}"/>
              </a:ext>
            </a:extLst>
          </p:cNvPr>
          <p:cNvSpPr txBox="1"/>
          <p:nvPr/>
        </p:nvSpPr>
        <p:spPr>
          <a:xfrm>
            <a:off x="623229" y="4652819"/>
            <a:ext cx="1799731" cy="471262"/>
          </a:xfrm>
          <a:prstGeom prst="rect">
            <a:avLst/>
          </a:prstGeom>
          <a:noFill/>
          <a:ln>
            <a:noFill/>
          </a:ln>
        </p:spPr>
        <p:txBody>
          <a:bodyPr wrap="square" rtlCol="0">
            <a:spAutoFit/>
          </a:bodyPr>
          <a:lstStyle/>
          <a:p>
            <a:pPr defTabSz="1218621"/>
            <a:r>
              <a:rPr lang="en-US" sz="2399" b="1" dirty="0">
                <a:solidFill>
                  <a:prstClr val="white"/>
                </a:solidFill>
                <a:latin typeface="Segoe UI"/>
              </a:rPr>
              <a:t>SAML</a:t>
            </a:r>
          </a:p>
        </p:txBody>
      </p:sp>
      <p:cxnSp>
        <p:nvCxnSpPr>
          <p:cNvPr id="20" name="Straight Arrow Connector 19">
            <a:extLst>
              <a:ext uri="{FF2B5EF4-FFF2-40B4-BE49-F238E27FC236}">
                <a16:creationId xmlns:a16="http://schemas.microsoft.com/office/drawing/2014/main" id="{D9AF08C7-9B1E-5055-6265-B06EBF10AFCB}"/>
              </a:ext>
            </a:extLst>
          </p:cNvPr>
          <p:cNvCxnSpPr/>
          <p:nvPr/>
        </p:nvCxnSpPr>
        <p:spPr>
          <a:xfrm flipH="1">
            <a:off x="1775058" y="4854133"/>
            <a:ext cx="2761740" cy="590566"/>
          </a:xfrm>
          <a:prstGeom prst="straightConnector1">
            <a:avLst/>
          </a:prstGeom>
          <a:ln>
            <a:solidFill>
              <a:schemeClr val="bg1"/>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8CCD73E-4261-3A94-70B7-1A81CE4325B8}"/>
              </a:ext>
            </a:extLst>
          </p:cNvPr>
          <p:cNvSpPr txBox="1"/>
          <p:nvPr/>
        </p:nvSpPr>
        <p:spPr>
          <a:xfrm>
            <a:off x="2422960" y="4915045"/>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0" name="TextBox 39">
            <a:extLst>
              <a:ext uri="{FF2B5EF4-FFF2-40B4-BE49-F238E27FC236}">
                <a16:creationId xmlns:a16="http://schemas.microsoft.com/office/drawing/2014/main" id="{61E0A965-EFB8-7809-B73B-AB5E04FB25C2}"/>
              </a:ext>
            </a:extLst>
          </p:cNvPr>
          <p:cNvSpPr txBox="1"/>
          <p:nvPr/>
        </p:nvSpPr>
        <p:spPr>
          <a:xfrm>
            <a:off x="6614252" y="4145382"/>
            <a:ext cx="1243510" cy="461545"/>
          </a:xfrm>
          <a:prstGeom prst="rect">
            <a:avLst/>
          </a:prstGeom>
          <a:noFill/>
          <a:ln>
            <a:noFill/>
          </a:ln>
        </p:spPr>
        <p:txBody>
          <a:bodyPr wrap="square" rtlCol="0">
            <a:spAutoFit/>
          </a:bodyPr>
          <a:lstStyle/>
          <a:p>
            <a:pPr defTabSz="1218621"/>
            <a:r>
              <a:rPr lang="en-US" sz="2399" b="1" dirty="0">
                <a:solidFill>
                  <a:prstClr val="white"/>
                </a:solidFill>
                <a:latin typeface="Segoe UI"/>
              </a:rPr>
              <a:t>Scope</a:t>
            </a:r>
          </a:p>
        </p:txBody>
      </p:sp>
      <p:sp>
        <p:nvSpPr>
          <p:cNvPr id="41" name="TextBox 40">
            <a:extLst>
              <a:ext uri="{FF2B5EF4-FFF2-40B4-BE49-F238E27FC236}">
                <a16:creationId xmlns:a16="http://schemas.microsoft.com/office/drawing/2014/main" id="{E0CF7A11-09D3-9A03-994C-9B5415A0635B}"/>
              </a:ext>
            </a:extLst>
          </p:cNvPr>
          <p:cNvSpPr txBox="1"/>
          <p:nvPr/>
        </p:nvSpPr>
        <p:spPr>
          <a:xfrm>
            <a:off x="1598314" y="3429001"/>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sp>
        <p:nvSpPr>
          <p:cNvPr id="42" name="TextBox 41">
            <a:extLst>
              <a:ext uri="{FF2B5EF4-FFF2-40B4-BE49-F238E27FC236}">
                <a16:creationId xmlns:a16="http://schemas.microsoft.com/office/drawing/2014/main" id="{15874FC5-7E19-DFA2-286C-82B3AB00B89A}"/>
              </a:ext>
            </a:extLst>
          </p:cNvPr>
          <p:cNvSpPr txBox="1"/>
          <p:nvPr/>
        </p:nvSpPr>
        <p:spPr>
          <a:xfrm>
            <a:off x="2356928" y="1870833"/>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cxnSp>
        <p:nvCxnSpPr>
          <p:cNvPr id="43" name="Connector: Elbow 42">
            <a:extLst>
              <a:ext uri="{FF2B5EF4-FFF2-40B4-BE49-F238E27FC236}">
                <a16:creationId xmlns:a16="http://schemas.microsoft.com/office/drawing/2014/main" id="{1D0116CF-EE39-A7C8-9798-757DF33C7C88}"/>
              </a:ext>
            </a:extLst>
          </p:cNvPr>
          <p:cNvCxnSpPr>
            <a:cxnSpLocks/>
            <a:stCxn id="7" idx="2"/>
            <a:endCxn id="12" idx="0"/>
          </p:cNvCxnSpPr>
          <p:nvPr/>
        </p:nvCxnSpPr>
        <p:spPr>
          <a:xfrm rot="5400000">
            <a:off x="5893292" y="2803430"/>
            <a:ext cx="899099" cy="1596386"/>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76D3AC8-122B-01F5-F952-46EB61FF54A8}"/>
              </a:ext>
            </a:extLst>
          </p:cNvPr>
          <p:cNvSpPr txBox="1"/>
          <p:nvPr/>
        </p:nvSpPr>
        <p:spPr>
          <a:xfrm>
            <a:off x="6342839" y="3246283"/>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5" name="TextBox 44">
            <a:extLst>
              <a:ext uri="{FF2B5EF4-FFF2-40B4-BE49-F238E27FC236}">
                <a16:creationId xmlns:a16="http://schemas.microsoft.com/office/drawing/2014/main" id="{B0AEC2F2-77E4-4A70-FC14-BFC5C17C8189}"/>
              </a:ext>
            </a:extLst>
          </p:cNvPr>
          <p:cNvSpPr txBox="1"/>
          <p:nvPr/>
        </p:nvSpPr>
        <p:spPr>
          <a:xfrm>
            <a:off x="6614251" y="969725"/>
            <a:ext cx="5383280" cy="1568739"/>
          </a:xfrm>
          <a:prstGeom prst="rect">
            <a:avLst/>
          </a:prstGeom>
          <a:noFill/>
          <a:ln>
            <a:solidFill>
              <a:schemeClr val="bg1"/>
            </a:solidFill>
          </a:ln>
        </p:spPr>
        <p:txBody>
          <a:bodyPr wrap="square" rtlCol="0">
            <a:spAutoFit/>
          </a:bodyPr>
          <a:lstStyle/>
          <a:p>
            <a:pPr defTabSz="1218621"/>
            <a:r>
              <a:rPr lang="en-US" sz="2399" dirty="0" err="1">
                <a:solidFill>
                  <a:prstClr val="white"/>
                </a:solidFill>
                <a:latin typeface="Segoe UI"/>
              </a:rPr>
              <a:t>xs-security.json</a:t>
            </a:r>
            <a:r>
              <a:rPr lang="en-US" sz="2399" dirty="0">
                <a:solidFill>
                  <a:prstClr val="white"/>
                </a:solidFill>
                <a:latin typeface="Segoe UI"/>
              </a:rPr>
              <a:t> contains information which we need to register to define what are all permissions required in our app</a:t>
            </a:r>
          </a:p>
        </p:txBody>
      </p:sp>
      <p:pic>
        <p:nvPicPr>
          <p:cNvPr id="46" name="Picture 45" descr="Icon&#10;&#10;Description automatically generated">
            <a:extLst>
              <a:ext uri="{FF2B5EF4-FFF2-40B4-BE49-F238E27FC236}">
                <a16:creationId xmlns:a16="http://schemas.microsoft.com/office/drawing/2014/main" id="{C5D15A3F-1701-C50C-9063-827697F8AEE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86852" y="5607186"/>
            <a:ext cx="666351" cy="666351"/>
          </a:xfrm>
          <a:prstGeom prst="rect">
            <a:avLst/>
          </a:prstGeom>
          <a:ln>
            <a:solidFill>
              <a:schemeClr val="bg1"/>
            </a:solidFill>
          </a:ln>
        </p:spPr>
      </p:pic>
    </p:spTree>
    <p:extLst>
      <p:ext uri="{BB962C8B-B14F-4D97-AF65-F5344CB8AC3E}">
        <p14:creationId xmlns:p14="http://schemas.microsoft.com/office/powerpoint/2010/main" val="113437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Hands-on Add Security and Test Microservice</a:t>
            </a:r>
          </a:p>
        </p:txBody>
      </p:sp>
      <p:sp>
        <p:nvSpPr>
          <p:cNvPr id="3" name="Rectangle 2">
            <a:extLst>
              <a:ext uri="{FF2B5EF4-FFF2-40B4-BE49-F238E27FC236}">
                <a16:creationId xmlns:a16="http://schemas.microsoft.com/office/drawing/2014/main" id="{26B45B93-C3B2-D8C8-F1CA-D3605026B938}"/>
              </a:ext>
            </a:extLst>
          </p:cNvPr>
          <p:cNvSpPr/>
          <p:nvPr/>
        </p:nvSpPr>
        <p:spPr>
          <a:xfrm>
            <a:off x="335272" y="1125344"/>
            <a:ext cx="11518280" cy="1223817"/>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1218621"/>
            <a:r>
              <a:rPr lang="en-US" sz="2399" dirty="0">
                <a:solidFill>
                  <a:prstClr val="white"/>
                </a:solidFill>
                <a:latin typeface="Segoe UI"/>
              </a:rPr>
              <a:t>Solution:</a:t>
            </a:r>
          </a:p>
          <a:p>
            <a:pPr defTabSz="1218621"/>
            <a:r>
              <a:rPr lang="en-US" sz="2399" dirty="0">
                <a:solidFill>
                  <a:prstClr val="white"/>
                </a:solidFill>
                <a:latin typeface="Segoe UI"/>
                <a:hlinkClick r:id="rId2"/>
              </a:rPr>
              <a:t>https://github.com/soyuztechnologies/BTP_Architect_Training/blob/master/Day%203/01mtdbservice.zip</a:t>
            </a:r>
            <a:r>
              <a:rPr lang="en-US" sz="2399" dirty="0">
                <a:solidFill>
                  <a:prstClr val="white"/>
                </a:solidFill>
                <a:latin typeface="Segoe UI"/>
              </a:rPr>
              <a:t> </a:t>
            </a:r>
          </a:p>
        </p:txBody>
      </p:sp>
      <p:pic>
        <p:nvPicPr>
          <p:cNvPr id="1026" name="Picture 2" descr="Page 34 | Identity Access Management Images - Free Download on Freepik">
            <a:extLst>
              <a:ext uri="{FF2B5EF4-FFF2-40B4-BE49-F238E27FC236}">
                <a16:creationId xmlns:a16="http://schemas.microsoft.com/office/drawing/2014/main" id="{BB81E557-BBEB-08A0-6A2C-2FE38C6F6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142" y="2853086"/>
            <a:ext cx="3428107" cy="3428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17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15C6-C2BC-F8B3-73CE-FEB48FB667F9}"/>
              </a:ext>
            </a:extLst>
          </p:cNvPr>
          <p:cNvSpPr>
            <a:spLocks noGrp="1"/>
          </p:cNvSpPr>
          <p:nvPr>
            <p:ph type="title"/>
          </p:nvPr>
        </p:nvSpPr>
        <p:spPr/>
        <p:txBody>
          <a:bodyPr/>
          <a:lstStyle/>
          <a:p>
            <a:r>
              <a:rPr lang="en-US" dirty="0"/>
              <a:t>Testing the Microservice from postman</a:t>
            </a:r>
          </a:p>
        </p:txBody>
      </p:sp>
      <p:sp>
        <p:nvSpPr>
          <p:cNvPr id="3" name="TextBox 2">
            <a:extLst>
              <a:ext uri="{FF2B5EF4-FFF2-40B4-BE49-F238E27FC236}">
                <a16:creationId xmlns:a16="http://schemas.microsoft.com/office/drawing/2014/main" id="{B21F1C54-8E03-60C7-9B24-9BC9CF50ED85}"/>
              </a:ext>
            </a:extLst>
          </p:cNvPr>
          <p:cNvSpPr txBox="1"/>
          <p:nvPr/>
        </p:nvSpPr>
        <p:spPr>
          <a:xfrm>
            <a:off x="160139" y="811178"/>
            <a:ext cx="11806237" cy="1630791"/>
          </a:xfrm>
          <a:prstGeom prst="rect">
            <a:avLst/>
          </a:prstGeom>
          <a:noFill/>
        </p:spPr>
        <p:txBody>
          <a:bodyPr wrap="square" rtlCol="0">
            <a:spAutoFit/>
          </a:bodyPr>
          <a:lstStyle/>
          <a:p>
            <a:pPr marL="457063" indent="-457063">
              <a:buFontTx/>
              <a:buAutoNum type="arabicPeriod"/>
              <a:defRPr/>
            </a:pPr>
            <a:r>
              <a:rPr lang="en-US" sz="1999" kern="0" dirty="0">
                <a:solidFill>
                  <a:prstClr val="white"/>
                </a:solidFill>
                <a:latin typeface="Segoe UI"/>
              </a:rPr>
              <a:t>After the deployment, we open the postman tool and try to access resource with URL /vendor </a:t>
            </a:r>
            <a:r>
              <a:rPr lang="en-US" sz="1999" kern="0" dirty="0" err="1">
                <a:solidFill>
                  <a:prstClr val="white"/>
                </a:solidFill>
                <a:latin typeface="Segoe UI"/>
              </a:rPr>
              <a:t>url</a:t>
            </a:r>
            <a:r>
              <a:rPr lang="en-US" sz="1999" kern="0" dirty="0">
                <a:solidFill>
                  <a:prstClr val="white"/>
                </a:solidFill>
                <a:latin typeface="Segoe UI"/>
              </a:rPr>
              <a:t>, it gives unauthenticated.</a:t>
            </a:r>
          </a:p>
          <a:p>
            <a:pPr marL="457063" indent="-457063">
              <a:buFontTx/>
              <a:buAutoNum type="arabicPeriod"/>
              <a:defRPr/>
            </a:pPr>
            <a:r>
              <a:rPr lang="en-US" sz="1999" kern="0" dirty="0">
                <a:solidFill>
                  <a:prstClr val="white"/>
                </a:solidFill>
                <a:latin typeface="Segoe UI"/>
              </a:rPr>
              <a:t>We need to obtain access token so we went to authorization table and added the OAuth2.0 option and provided</a:t>
            </a:r>
          </a:p>
          <a:p>
            <a:pPr>
              <a:defRPr/>
            </a:pPr>
            <a:endParaRPr lang="en-IN" sz="1999" kern="0" dirty="0">
              <a:solidFill>
                <a:prstClr val="white"/>
              </a:solidFill>
              <a:latin typeface="Segoe UI"/>
            </a:endParaRPr>
          </a:p>
        </p:txBody>
      </p:sp>
      <p:graphicFrame>
        <p:nvGraphicFramePr>
          <p:cNvPr id="4" name="Table 2">
            <a:extLst>
              <a:ext uri="{FF2B5EF4-FFF2-40B4-BE49-F238E27FC236}">
                <a16:creationId xmlns:a16="http://schemas.microsoft.com/office/drawing/2014/main" id="{A1C8B054-AC28-43FF-46FA-F411BBD3FD51}"/>
              </a:ext>
            </a:extLst>
          </p:cNvPr>
          <p:cNvGraphicFramePr>
            <a:graphicFrameLocks noGrp="1"/>
          </p:cNvGraphicFramePr>
          <p:nvPr/>
        </p:nvGraphicFramePr>
        <p:xfrm>
          <a:off x="180860" y="2236348"/>
          <a:ext cx="11644514" cy="2965944"/>
        </p:xfrm>
        <a:graphic>
          <a:graphicData uri="http://schemas.openxmlformats.org/drawingml/2006/table">
            <a:tbl>
              <a:tblPr firstRow="1" bandRow="1"/>
              <a:tblGrid>
                <a:gridCol w="3290785">
                  <a:extLst>
                    <a:ext uri="{9D8B030D-6E8A-4147-A177-3AD203B41FA5}">
                      <a16:colId xmlns:a16="http://schemas.microsoft.com/office/drawing/2014/main" val="686647361"/>
                    </a:ext>
                  </a:extLst>
                </a:gridCol>
                <a:gridCol w="8353729">
                  <a:extLst>
                    <a:ext uri="{9D8B030D-6E8A-4147-A177-3AD203B41FA5}">
                      <a16:colId xmlns:a16="http://schemas.microsoft.com/office/drawing/2014/main" val="2464886500"/>
                    </a:ext>
                  </a:extLst>
                </a:gridCol>
              </a:tblGrid>
              <a:tr h="370743">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Properties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Value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extLst>
                  <a:ext uri="{0D108BD9-81ED-4DB2-BD59-A6C34878D82A}">
                    <a16:rowId xmlns:a16="http://schemas.microsoft.com/office/drawing/2014/main" val="102297206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Token Name</a:t>
                      </a:r>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b="0" i="0" kern="1200" dirty="0" err="1">
                          <a:solidFill>
                            <a:schemeClr val="dk1"/>
                          </a:solidFill>
                          <a:effectLst/>
                          <a:latin typeface="+mn-lt"/>
                          <a:ea typeface="+mn-ea"/>
                          <a:cs typeface="+mn-cs"/>
                        </a:rPr>
                        <a:t>BTPJWTToken</a:t>
                      </a:r>
                      <a:endParaRPr lang="en-US" sz="16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26128946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Grant Type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 credentials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3393752812"/>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Access Token URL</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of </a:t>
                      </a:r>
                      <a:r>
                        <a:rPr lang="en-US" sz="1600" dirty="0" err="1"/>
                        <a:t>xsuaa</a:t>
                      </a:r>
                      <a:r>
                        <a:rPr lang="en-US" sz="1600" dirty="0"/>
                        <a:t> – </a:t>
                      </a:r>
                      <a:r>
                        <a:rPr lang="en-US" sz="1600" dirty="0" err="1"/>
                        <a:t>url</a:t>
                      </a:r>
                      <a:r>
                        <a:rPr lang="en-US" sz="1600" dirty="0"/>
                        <a:t>, append </a:t>
                      </a:r>
                      <a:r>
                        <a:rPr lang="en-US" sz="1600" b="1" i="0" kern="1200" dirty="0">
                          <a:solidFill>
                            <a:schemeClr val="dk1"/>
                          </a:solidFill>
                          <a:effectLst/>
                          <a:latin typeface="+mn-lt"/>
                          <a:ea typeface="+mn-ea"/>
                          <a:cs typeface="+mn-cs"/>
                        </a:rPr>
                        <a:t>/</a:t>
                      </a:r>
                      <a:r>
                        <a:rPr lang="en-US" sz="1600" b="1" i="0" kern="1200" dirty="0" err="1">
                          <a:solidFill>
                            <a:schemeClr val="dk1"/>
                          </a:solidFill>
                          <a:effectLst/>
                          <a:latin typeface="+mn-lt"/>
                          <a:ea typeface="+mn-ea"/>
                          <a:cs typeface="+mn-cs"/>
                        </a:rPr>
                        <a:t>oauth</a:t>
                      </a:r>
                      <a:r>
                        <a:rPr lang="en-US" sz="1600" b="1" i="0" kern="1200" dirty="0">
                          <a:solidFill>
                            <a:schemeClr val="dk1"/>
                          </a:solidFill>
                          <a:effectLst/>
                          <a:latin typeface="+mn-lt"/>
                          <a:ea typeface="+mn-ea"/>
                          <a:cs typeface="+mn-cs"/>
                        </a:rPr>
                        <a:t>/token</a:t>
                      </a:r>
                      <a:endParaRPr lang="en-US" sz="1600" b="1"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228318709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client_id</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162626983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Secret</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client_secret</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640203588"/>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Username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user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865788176"/>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3205658408"/>
                  </a:ext>
                </a:extLst>
              </a:tr>
            </a:tbl>
          </a:graphicData>
        </a:graphic>
      </p:graphicFrame>
      <p:sp>
        <p:nvSpPr>
          <p:cNvPr id="5" name="TextBox 4">
            <a:extLst>
              <a:ext uri="{FF2B5EF4-FFF2-40B4-BE49-F238E27FC236}">
                <a16:creationId xmlns:a16="http://schemas.microsoft.com/office/drawing/2014/main" id="{DFB5595D-B4F0-BA65-4DAB-48724BA32027}"/>
              </a:ext>
            </a:extLst>
          </p:cNvPr>
          <p:cNvSpPr txBox="1"/>
          <p:nvPr/>
        </p:nvSpPr>
        <p:spPr>
          <a:xfrm>
            <a:off x="160139" y="5234036"/>
            <a:ext cx="11922315" cy="1569251"/>
          </a:xfrm>
          <a:prstGeom prst="rect">
            <a:avLst/>
          </a:prstGeom>
          <a:noFill/>
        </p:spPr>
        <p:txBody>
          <a:bodyPr wrap="square">
            <a:spAutoFit/>
          </a:bodyPr>
          <a:lstStyle/>
          <a:p>
            <a:pPr>
              <a:defRPr/>
            </a:pPr>
            <a:r>
              <a:rPr lang="en-US" sz="1600" kern="0" dirty="0">
                <a:solidFill>
                  <a:prstClr val="white"/>
                </a:solidFill>
                <a:latin typeface="Segoe UI"/>
              </a:rPr>
              <a:t>3. Call get token and choose use token button once token was fetched.</a:t>
            </a:r>
          </a:p>
          <a:p>
            <a:pPr>
              <a:defRPr/>
            </a:pPr>
            <a:r>
              <a:rPr lang="en-US" sz="1600" kern="0" dirty="0">
                <a:solidFill>
                  <a:prstClr val="white"/>
                </a:solidFill>
                <a:latin typeface="Segoe UI"/>
              </a:rPr>
              <a:t>4. Again make get request for /vendor, and we should get response.</a:t>
            </a:r>
          </a:p>
          <a:p>
            <a:pPr>
              <a:defRPr/>
            </a:pPr>
            <a:r>
              <a:rPr lang="en-US" sz="1600" kern="0" dirty="0">
                <a:solidFill>
                  <a:prstClr val="white"/>
                </a:solidFill>
                <a:latin typeface="Segoe UI"/>
              </a:rPr>
              <a:t>5. If we try </a:t>
            </a:r>
            <a:r>
              <a:rPr lang="en-US" sz="1600" kern="0">
                <a:solidFill>
                  <a:prstClr val="white"/>
                </a:solidFill>
                <a:latin typeface="Segoe UI"/>
              </a:rPr>
              <a:t>/vendor/, </a:t>
            </a:r>
            <a:r>
              <a:rPr lang="en-US" sz="1600" kern="0" dirty="0">
                <a:solidFill>
                  <a:prstClr val="white"/>
                </a:solidFill>
                <a:latin typeface="Segoe UI"/>
              </a:rPr>
              <a:t>it will not work because, we are looking for Role. </a:t>
            </a:r>
          </a:p>
          <a:p>
            <a:pPr>
              <a:defRPr/>
            </a:pPr>
            <a:r>
              <a:rPr lang="en-US" sz="1600" kern="0" dirty="0">
                <a:solidFill>
                  <a:prstClr val="white"/>
                </a:solidFill>
                <a:latin typeface="Segoe UI"/>
              </a:rPr>
              <a:t>6. Went to BTP subaccount and created a Role collection, added the role template and assign same to our user</a:t>
            </a:r>
          </a:p>
          <a:p>
            <a:pPr>
              <a:defRPr/>
            </a:pPr>
            <a:r>
              <a:rPr lang="en-US" sz="1600" kern="0" dirty="0">
                <a:solidFill>
                  <a:prstClr val="white"/>
                </a:solidFill>
                <a:latin typeface="Segoe UI"/>
              </a:rPr>
              <a:t>7. Again get the token and try to access end point for OData, this time it works.</a:t>
            </a:r>
          </a:p>
          <a:p>
            <a:pPr>
              <a:defRPr/>
            </a:pPr>
            <a:endParaRPr lang="en-IN" sz="1600" kern="0" dirty="0">
              <a:solidFill>
                <a:prstClr val="white"/>
              </a:solidFill>
              <a:latin typeface="Segoe UI"/>
            </a:endParaRPr>
          </a:p>
        </p:txBody>
      </p:sp>
    </p:spTree>
    <p:extLst>
      <p:ext uri="{BB962C8B-B14F-4D97-AF65-F5344CB8AC3E}">
        <p14:creationId xmlns:p14="http://schemas.microsoft.com/office/powerpoint/2010/main" val="1733546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Challenges in Current Approach</a:t>
            </a:r>
          </a:p>
        </p:txBody>
      </p:sp>
      <p:sp>
        <p:nvSpPr>
          <p:cNvPr id="3" name="TextBox 2">
            <a:extLst>
              <a:ext uri="{FF2B5EF4-FFF2-40B4-BE49-F238E27FC236}">
                <a16:creationId xmlns:a16="http://schemas.microsoft.com/office/drawing/2014/main" id="{FC796D8E-6200-6FFF-317A-54B3F37144BC}"/>
              </a:ext>
            </a:extLst>
          </p:cNvPr>
          <p:cNvSpPr txBox="1"/>
          <p:nvPr/>
        </p:nvSpPr>
        <p:spPr>
          <a:xfrm>
            <a:off x="191294" y="837387"/>
            <a:ext cx="11806237" cy="3416320"/>
          </a:xfrm>
          <a:prstGeom prst="rect">
            <a:avLst/>
          </a:prstGeom>
          <a:noFill/>
        </p:spPr>
        <p:txBody>
          <a:bodyPr wrap="square" rtlCol="0">
            <a:spAutoFit/>
          </a:bodyPr>
          <a:lstStyle/>
          <a:p>
            <a:pPr marL="342797" indent="-342797">
              <a:buFontTx/>
              <a:buChar char="-"/>
              <a:defRPr/>
            </a:pPr>
            <a:r>
              <a:rPr lang="en-US" sz="1800" kern="0" dirty="0">
                <a:solidFill>
                  <a:prstClr val="white"/>
                </a:solidFill>
                <a:latin typeface="Segoe UI"/>
              </a:rPr>
              <a:t>Did you notice, that we need to first pass lots of technical details from service key</a:t>
            </a:r>
          </a:p>
          <a:p>
            <a:pPr marL="342797" indent="-342797">
              <a:buFontTx/>
              <a:buChar char="-"/>
              <a:defRPr/>
            </a:pPr>
            <a:r>
              <a:rPr lang="en-IN" sz="1800" kern="0" dirty="0">
                <a:solidFill>
                  <a:prstClr val="white"/>
                </a:solidFill>
                <a:latin typeface="Segoe UI"/>
              </a:rPr>
              <a:t>Pass all the info in correct manner to postman to obtain token</a:t>
            </a:r>
          </a:p>
          <a:p>
            <a:pPr marL="342797" indent="-342797">
              <a:buFontTx/>
              <a:buChar char="-"/>
              <a:defRPr/>
            </a:pPr>
            <a:r>
              <a:rPr lang="en-IN" sz="1800" kern="0" dirty="0">
                <a:solidFill>
                  <a:prstClr val="white"/>
                </a:solidFill>
                <a:latin typeface="Segoe UI"/>
              </a:rPr>
              <a:t>Once the token expired, we need to reobtain again and again</a:t>
            </a:r>
          </a:p>
          <a:p>
            <a:pPr marL="342797" indent="-342797">
              <a:buFontTx/>
              <a:buChar char="-"/>
              <a:defRPr/>
            </a:pPr>
            <a:r>
              <a:rPr lang="en-IN" sz="1800" kern="0" dirty="0">
                <a:solidFill>
                  <a:prstClr val="white"/>
                </a:solidFill>
                <a:latin typeface="Segoe UI"/>
              </a:rPr>
              <a:t>Our </a:t>
            </a:r>
            <a:r>
              <a:rPr lang="en-IN" sz="1800" b="1" kern="0" dirty="0">
                <a:solidFill>
                  <a:prstClr val="white"/>
                </a:solidFill>
                <a:latin typeface="Segoe UI"/>
              </a:rPr>
              <a:t>end user </a:t>
            </a:r>
            <a:r>
              <a:rPr lang="en-IN" sz="1800" kern="0" dirty="0">
                <a:solidFill>
                  <a:prstClr val="white"/>
                </a:solidFill>
                <a:latin typeface="Segoe UI"/>
              </a:rPr>
              <a:t>do not know all this. Automate the XSUAA JWT token processing.</a:t>
            </a:r>
          </a:p>
          <a:p>
            <a:pPr marL="342797" indent="-342797">
              <a:buFontTx/>
              <a:buChar char="-"/>
              <a:defRPr/>
            </a:pPr>
            <a:r>
              <a:rPr lang="en-IN" sz="1800" kern="0" dirty="0">
                <a:solidFill>
                  <a:prstClr val="white"/>
                </a:solidFill>
                <a:latin typeface="Segoe UI"/>
              </a:rPr>
              <a:t>In our app, we will have multiple microservices, like java, sap ui5, node app, </a:t>
            </a:r>
            <a:r>
              <a:rPr lang="en-IN" sz="1800" kern="0" dirty="0" err="1">
                <a:solidFill>
                  <a:prstClr val="white"/>
                </a:solidFill>
                <a:latin typeface="Segoe UI"/>
              </a:rPr>
              <a:t>xsuaa</a:t>
            </a:r>
            <a:r>
              <a:rPr lang="en-IN" sz="1800" kern="0" dirty="0">
                <a:solidFill>
                  <a:prstClr val="white"/>
                </a:solidFill>
                <a:latin typeface="Segoe UI"/>
              </a:rPr>
              <a:t>…</a:t>
            </a:r>
          </a:p>
          <a:p>
            <a:pPr marL="342797" indent="-342797">
              <a:buFontTx/>
              <a:buChar char="-"/>
              <a:defRPr/>
            </a:pPr>
            <a:r>
              <a:rPr lang="en-IN" sz="1800" kern="0" dirty="0">
                <a:solidFill>
                  <a:prstClr val="white"/>
                </a:solidFill>
                <a:latin typeface="Segoe UI"/>
              </a:rPr>
              <a:t>Each service produce one end point e.g. /vendors, /index.html, /customers, they all logically belongs to same app. Will you give 3 </a:t>
            </a:r>
            <a:r>
              <a:rPr lang="en-IN" sz="1800" kern="0" dirty="0" err="1">
                <a:solidFill>
                  <a:prstClr val="white"/>
                </a:solidFill>
                <a:latin typeface="Segoe UI"/>
              </a:rPr>
              <a:t>url</a:t>
            </a:r>
            <a:r>
              <a:rPr lang="en-IN" sz="1800" kern="0" dirty="0">
                <a:solidFill>
                  <a:prstClr val="white"/>
                </a:solidFill>
                <a:latin typeface="Segoe UI"/>
              </a:rPr>
              <a:t> to our user to access these apps?</a:t>
            </a:r>
          </a:p>
          <a:p>
            <a:pPr marL="342797" indent="-342797">
              <a:buFontTx/>
              <a:buChar char="-"/>
              <a:defRPr/>
            </a:pPr>
            <a:r>
              <a:rPr lang="en-IN" sz="1800" kern="0" dirty="0">
                <a:solidFill>
                  <a:prstClr val="white"/>
                </a:solidFill>
                <a:latin typeface="Segoe UI"/>
              </a:rPr>
              <a:t>These microservices also needs to communicate with each other. Provided we give a single end point to access our entire app to end user.</a:t>
            </a:r>
          </a:p>
          <a:p>
            <a:pPr marL="342797" indent="-342797">
              <a:buFontTx/>
              <a:buChar char="-"/>
              <a:defRPr/>
            </a:pPr>
            <a:r>
              <a:rPr lang="en-IN" sz="1800" kern="0" dirty="0">
                <a:solidFill>
                  <a:prstClr val="white"/>
                </a:solidFill>
                <a:latin typeface="Segoe UI"/>
              </a:rPr>
              <a:t>We want to complete redirect mechanism to let user go to login screen, authenticate on IDP and exchange of all the tokens should be seamless behind the scenes.</a:t>
            </a:r>
          </a:p>
          <a:p>
            <a:pPr marL="342797" indent="-342797">
              <a:buFontTx/>
              <a:buChar char="-"/>
              <a:defRPr/>
            </a:pPr>
            <a:r>
              <a:rPr lang="en-IN" sz="1800" kern="0" dirty="0">
                <a:solidFill>
                  <a:prstClr val="white"/>
                </a:solidFill>
                <a:latin typeface="Segoe UI"/>
              </a:rPr>
              <a:t>We need a </a:t>
            </a:r>
            <a:r>
              <a:rPr lang="en-IN" sz="1800" b="1" kern="0" dirty="0">
                <a:solidFill>
                  <a:prstClr val="white"/>
                </a:solidFill>
                <a:latin typeface="Segoe UI"/>
              </a:rPr>
              <a:t>single entry </a:t>
            </a:r>
            <a:r>
              <a:rPr lang="en-IN" sz="1800" kern="0" dirty="0">
                <a:solidFill>
                  <a:prstClr val="white"/>
                </a:solidFill>
                <a:latin typeface="Segoe UI"/>
              </a:rPr>
              <a:t>point for entire app, </a:t>
            </a:r>
            <a:r>
              <a:rPr lang="en-IN" sz="1800" kern="0" dirty="0" err="1">
                <a:solidFill>
                  <a:prstClr val="white"/>
                </a:solidFill>
                <a:latin typeface="Segoe UI"/>
              </a:rPr>
              <a:t>forwardAuth</a:t>
            </a:r>
            <a:r>
              <a:rPr lang="en-IN" sz="1800" kern="0" dirty="0">
                <a:solidFill>
                  <a:prstClr val="white"/>
                </a:solidFill>
                <a:latin typeface="Segoe UI"/>
              </a:rPr>
              <a:t> tokens should be done automatic.</a:t>
            </a:r>
          </a:p>
        </p:txBody>
      </p:sp>
      <p:sp>
        <p:nvSpPr>
          <p:cNvPr id="4" name="Rectangle 3">
            <a:extLst>
              <a:ext uri="{FF2B5EF4-FFF2-40B4-BE49-F238E27FC236}">
                <a16:creationId xmlns:a16="http://schemas.microsoft.com/office/drawing/2014/main" id="{150E049D-A442-373C-AC02-8012B77C7E77}"/>
              </a:ext>
            </a:extLst>
          </p:cNvPr>
          <p:cNvSpPr/>
          <p:nvPr/>
        </p:nvSpPr>
        <p:spPr>
          <a:xfrm>
            <a:off x="3070864" y="4569660"/>
            <a:ext cx="5327204" cy="863871"/>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1600" kern="0" dirty="0">
                <a:solidFill>
                  <a:prstClr val="white"/>
                </a:solidFill>
                <a:latin typeface="Segoe UI"/>
              </a:rPr>
              <a:t>Application router</a:t>
            </a:r>
          </a:p>
          <a:p>
            <a:pPr algn="ctr">
              <a:defRPr/>
            </a:pPr>
            <a:r>
              <a:rPr lang="en-US" sz="1600" kern="0" dirty="0">
                <a:solidFill>
                  <a:prstClr val="white"/>
                </a:solidFill>
                <a:latin typeface="Segoe UI"/>
              </a:rPr>
              <a:t>(Provide single entry point, exchange auth token,</a:t>
            </a:r>
          </a:p>
          <a:p>
            <a:pPr algn="ctr">
              <a:defRPr/>
            </a:pPr>
            <a:r>
              <a:rPr lang="en-US" sz="1600" kern="0" dirty="0">
                <a:solidFill>
                  <a:prstClr val="white"/>
                </a:solidFill>
                <a:latin typeface="Segoe UI"/>
              </a:rPr>
              <a:t>Communicate between microservices, like a facade)</a:t>
            </a:r>
          </a:p>
        </p:txBody>
      </p:sp>
      <p:sp>
        <p:nvSpPr>
          <p:cNvPr id="5" name="Smiley Face 4">
            <a:extLst>
              <a:ext uri="{FF2B5EF4-FFF2-40B4-BE49-F238E27FC236}">
                <a16:creationId xmlns:a16="http://schemas.microsoft.com/office/drawing/2014/main" id="{ED52A723-E120-C2D3-AF27-A7F5275D1592}"/>
              </a:ext>
            </a:extLst>
          </p:cNvPr>
          <p:cNvSpPr/>
          <p:nvPr/>
        </p:nvSpPr>
        <p:spPr>
          <a:xfrm>
            <a:off x="551240" y="4569660"/>
            <a:ext cx="575914" cy="503925"/>
          </a:xfrm>
          <a:prstGeom prst="smileyFace">
            <a:avLst/>
          </a:prstGeom>
          <a:solidFill>
            <a:srgbClr val="38C6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a:defRPr/>
            </a:pPr>
            <a:endParaRPr lang="en-US" sz="2399" kern="0" dirty="0">
              <a:solidFill>
                <a:prstClr val="white"/>
              </a:solidFill>
              <a:latin typeface="Segoe UI"/>
            </a:endParaRPr>
          </a:p>
        </p:txBody>
      </p:sp>
      <p:cxnSp>
        <p:nvCxnSpPr>
          <p:cNvPr id="6" name="Connector: Elbow 5">
            <a:extLst>
              <a:ext uri="{FF2B5EF4-FFF2-40B4-BE49-F238E27FC236}">
                <a16:creationId xmlns:a16="http://schemas.microsoft.com/office/drawing/2014/main" id="{4D211C58-732F-B6F2-EA91-BBD27364F9F8}"/>
              </a:ext>
            </a:extLst>
          </p:cNvPr>
          <p:cNvCxnSpPr>
            <a:stCxn id="5" idx="6"/>
            <a:endCxn id="4" idx="1"/>
          </p:cNvCxnSpPr>
          <p:nvPr/>
        </p:nvCxnSpPr>
        <p:spPr>
          <a:xfrm>
            <a:off x="1127154" y="4821622"/>
            <a:ext cx="1943710" cy="179973"/>
          </a:xfrm>
          <a:prstGeom prst="bentConnector3">
            <a:avLst/>
          </a:prstGeom>
          <a:noFill/>
          <a:ln w="9525" cap="flat" cmpd="sng" algn="ctr">
            <a:solidFill>
              <a:schemeClr val="bg1"/>
            </a:solidFill>
            <a:prstDash val="solid"/>
            <a:tailEnd type="triangle"/>
          </a:ln>
          <a:effectLst/>
        </p:spPr>
      </p:cxnSp>
      <p:sp>
        <p:nvSpPr>
          <p:cNvPr id="7" name="TextBox 6">
            <a:extLst>
              <a:ext uri="{FF2B5EF4-FFF2-40B4-BE49-F238E27FC236}">
                <a16:creationId xmlns:a16="http://schemas.microsoft.com/office/drawing/2014/main" id="{B508CAFA-0D77-5FB6-FFEA-74B15D948AC0}"/>
              </a:ext>
            </a:extLst>
          </p:cNvPr>
          <p:cNvSpPr txBox="1"/>
          <p:nvPr/>
        </p:nvSpPr>
        <p:spPr>
          <a:xfrm>
            <a:off x="1551735" y="4506861"/>
            <a:ext cx="1176870" cy="461417"/>
          </a:xfrm>
          <a:prstGeom prst="rect">
            <a:avLst/>
          </a:prstGeom>
          <a:noFill/>
        </p:spPr>
        <p:txBody>
          <a:bodyPr wrap="square" rtlCol="0">
            <a:spAutoFit/>
          </a:bodyPr>
          <a:lstStyle/>
          <a:p>
            <a:pPr>
              <a:defRPr/>
            </a:pPr>
            <a:r>
              <a:rPr lang="en-US" sz="2399" b="1" kern="0" dirty="0" err="1">
                <a:solidFill>
                  <a:prstClr val="white"/>
                </a:solidFill>
                <a:latin typeface="Segoe UI"/>
              </a:rPr>
              <a:t>url</a:t>
            </a:r>
            <a:endParaRPr lang="en-US" sz="2399" b="1" kern="0" dirty="0">
              <a:solidFill>
                <a:prstClr val="white"/>
              </a:solidFill>
              <a:latin typeface="Segoe UI"/>
            </a:endParaRPr>
          </a:p>
        </p:txBody>
      </p:sp>
      <p:sp>
        <p:nvSpPr>
          <p:cNvPr id="8" name="Rectangle 7">
            <a:extLst>
              <a:ext uri="{FF2B5EF4-FFF2-40B4-BE49-F238E27FC236}">
                <a16:creationId xmlns:a16="http://schemas.microsoft.com/office/drawing/2014/main" id="{7A027F3B-16BC-4EBD-1929-1FB9B9D8263A}"/>
              </a:ext>
            </a:extLst>
          </p:cNvPr>
          <p:cNvSpPr/>
          <p:nvPr/>
        </p:nvSpPr>
        <p:spPr>
          <a:xfrm>
            <a:off x="3070863" y="5865466"/>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Java</a:t>
            </a:r>
          </a:p>
          <a:p>
            <a:pPr algn="ctr">
              <a:defRPr/>
            </a:pPr>
            <a:r>
              <a:rPr lang="en-US" sz="1800" kern="0" dirty="0">
                <a:solidFill>
                  <a:prstClr val="white"/>
                </a:solidFill>
                <a:latin typeface="Segoe UI"/>
              </a:rPr>
              <a:t>/</a:t>
            </a:r>
            <a:r>
              <a:rPr lang="en-US" sz="1800" kern="0" dirty="0" err="1">
                <a:solidFill>
                  <a:prstClr val="white"/>
                </a:solidFill>
                <a:latin typeface="Segoe UI"/>
              </a:rPr>
              <a:t>Anubhav.svc</a:t>
            </a:r>
            <a:endParaRPr lang="en-US" sz="1800" kern="0" dirty="0">
              <a:solidFill>
                <a:prstClr val="white"/>
              </a:solidFill>
              <a:latin typeface="Segoe UI"/>
            </a:endParaRPr>
          </a:p>
        </p:txBody>
      </p:sp>
      <p:sp>
        <p:nvSpPr>
          <p:cNvPr id="9" name="Rectangle 8">
            <a:extLst>
              <a:ext uri="{FF2B5EF4-FFF2-40B4-BE49-F238E27FC236}">
                <a16:creationId xmlns:a16="http://schemas.microsoft.com/office/drawing/2014/main" id="{BE7A687B-65C1-D483-3BDB-F2A80C69C337}"/>
              </a:ext>
            </a:extLst>
          </p:cNvPr>
          <p:cNvSpPr/>
          <p:nvPr/>
        </p:nvSpPr>
        <p:spPr>
          <a:xfrm>
            <a:off x="4918521" y="5877301"/>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UI5 App</a:t>
            </a:r>
          </a:p>
          <a:p>
            <a:pPr algn="ctr">
              <a:defRPr/>
            </a:pPr>
            <a:r>
              <a:rPr lang="en-US" sz="2000" kern="0" dirty="0">
                <a:solidFill>
                  <a:prstClr val="white"/>
                </a:solidFill>
                <a:latin typeface="Segoe UI"/>
              </a:rPr>
              <a:t>/index.html</a:t>
            </a:r>
          </a:p>
        </p:txBody>
      </p:sp>
      <p:sp>
        <p:nvSpPr>
          <p:cNvPr id="10" name="Rectangle 9">
            <a:extLst>
              <a:ext uri="{FF2B5EF4-FFF2-40B4-BE49-F238E27FC236}">
                <a16:creationId xmlns:a16="http://schemas.microsoft.com/office/drawing/2014/main" id="{7735C6B4-D300-0754-D47C-612609044B7E}"/>
              </a:ext>
            </a:extLst>
          </p:cNvPr>
          <p:cNvSpPr/>
          <p:nvPr/>
        </p:nvSpPr>
        <p:spPr>
          <a:xfrm>
            <a:off x="6766179" y="5882708"/>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Node</a:t>
            </a:r>
          </a:p>
          <a:p>
            <a:pPr algn="ctr">
              <a:defRPr/>
            </a:pPr>
            <a:r>
              <a:rPr lang="en-US" sz="2000" kern="0" dirty="0">
                <a:solidFill>
                  <a:prstClr val="white"/>
                </a:solidFill>
                <a:latin typeface="Segoe UI"/>
              </a:rPr>
              <a:t>/customer</a:t>
            </a:r>
          </a:p>
        </p:txBody>
      </p:sp>
      <p:sp>
        <p:nvSpPr>
          <p:cNvPr id="11" name="Arrow: U-Turn 10">
            <a:extLst>
              <a:ext uri="{FF2B5EF4-FFF2-40B4-BE49-F238E27FC236}">
                <a16:creationId xmlns:a16="http://schemas.microsoft.com/office/drawing/2014/main" id="{E4B8BD5C-48FD-A35A-0B18-BD7062293ABD}"/>
              </a:ext>
            </a:extLst>
          </p:cNvPr>
          <p:cNvSpPr/>
          <p:nvPr/>
        </p:nvSpPr>
        <p:spPr>
          <a:xfrm>
            <a:off x="4357055" y="5454742"/>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2" name="Arrow: U-Turn 11">
            <a:extLst>
              <a:ext uri="{FF2B5EF4-FFF2-40B4-BE49-F238E27FC236}">
                <a16:creationId xmlns:a16="http://schemas.microsoft.com/office/drawing/2014/main" id="{EF56615D-E0AA-8001-F926-EFE113DA1DC8}"/>
              </a:ext>
            </a:extLst>
          </p:cNvPr>
          <p:cNvSpPr/>
          <p:nvPr/>
        </p:nvSpPr>
        <p:spPr>
          <a:xfrm>
            <a:off x="6394452" y="5458737"/>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3" name="Arrow: U-Turn 12">
            <a:extLst>
              <a:ext uri="{FF2B5EF4-FFF2-40B4-BE49-F238E27FC236}">
                <a16:creationId xmlns:a16="http://schemas.microsoft.com/office/drawing/2014/main" id="{1BB3AC61-254F-0D4F-D268-3CE08494DF47}"/>
              </a:ext>
            </a:extLst>
          </p:cNvPr>
          <p:cNvSpPr/>
          <p:nvPr/>
        </p:nvSpPr>
        <p:spPr>
          <a:xfrm flipH="1">
            <a:off x="3403197" y="5470725"/>
            <a:ext cx="1655753"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4" name="Arrow: U-Turn 13">
            <a:extLst>
              <a:ext uri="{FF2B5EF4-FFF2-40B4-BE49-F238E27FC236}">
                <a16:creationId xmlns:a16="http://schemas.microsoft.com/office/drawing/2014/main" id="{0A3C6A81-904C-67EA-C3E0-196F54E4957F}"/>
              </a:ext>
            </a:extLst>
          </p:cNvPr>
          <p:cNvSpPr/>
          <p:nvPr/>
        </p:nvSpPr>
        <p:spPr>
          <a:xfrm flipH="1">
            <a:off x="5205592" y="5495173"/>
            <a:ext cx="2132065"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5" name="Rectangle 14">
            <a:extLst>
              <a:ext uri="{FF2B5EF4-FFF2-40B4-BE49-F238E27FC236}">
                <a16:creationId xmlns:a16="http://schemas.microsoft.com/office/drawing/2014/main" id="{A4F8EA13-DC47-5B7A-30A8-1765E352D908}"/>
              </a:ext>
            </a:extLst>
          </p:cNvPr>
          <p:cNvSpPr/>
          <p:nvPr/>
        </p:nvSpPr>
        <p:spPr>
          <a:xfrm>
            <a:off x="9909842" y="4876096"/>
            <a:ext cx="1727742" cy="594629"/>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err="1">
                <a:solidFill>
                  <a:prstClr val="white"/>
                </a:solidFill>
                <a:latin typeface="Segoe UI"/>
              </a:rPr>
              <a:t>xsuaa</a:t>
            </a:r>
            <a:endParaRPr lang="en-US" sz="2399" kern="0" dirty="0">
              <a:solidFill>
                <a:prstClr val="white"/>
              </a:solidFill>
              <a:latin typeface="Segoe UI"/>
            </a:endParaRPr>
          </a:p>
        </p:txBody>
      </p:sp>
      <p:cxnSp>
        <p:nvCxnSpPr>
          <p:cNvPr id="16" name="Straight Arrow Connector 15">
            <a:extLst>
              <a:ext uri="{FF2B5EF4-FFF2-40B4-BE49-F238E27FC236}">
                <a16:creationId xmlns:a16="http://schemas.microsoft.com/office/drawing/2014/main" id="{60134498-0A01-D1F1-3812-5EB05D8E51B8}"/>
              </a:ext>
            </a:extLst>
          </p:cNvPr>
          <p:cNvCxnSpPr>
            <a:stCxn id="4" idx="3"/>
          </p:cNvCxnSpPr>
          <p:nvPr/>
        </p:nvCxnSpPr>
        <p:spPr>
          <a:xfrm>
            <a:off x="8398068" y="5001595"/>
            <a:ext cx="1511774"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468F7DE8-70C0-0093-4FE0-0EB19E88027A}"/>
              </a:ext>
            </a:extLst>
          </p:cNvPr>
          <p:cNvCxnSpPr>
            <a:cxnSpLocks/>
            <a:stCxn id="15" idx="1"/>
          </p:cNvCxnSpPr>
          <p:nvPr/>
        </p:nvCxnSpPr>
        <p:spPr>
          <a:xfrm flipH="1">
            <a:off x="8421932" y="5173411"/>
            <a:ext cx="1487910" cy="0"/>
          </a:xfrm>
          <a:prstGeom prst="straightConnector1">
            <a:avLst/>
          </a:prstGeom>
          <a:noFill/>
          <a:ln w="9525" cap="flat" cmpd="sng" algn="ctr">
            <a:solidFill>
              <a:schemeClr val="bg1"/>
            </a:solidFill>
            <a:prstDash val="solid"/>
            <a:tailEnd type="triangle"/>
          </a:ln>
          <a:effectLst/>
        </p:spPr>
      </p:cxnSp>
    </p:spTree>
    <p:extLst>
      <p:ext uri="{BB962C8B-B14F-4D97-AF65-F5344CB8AC3E}">
        <p14:creationId xmlns:p14="http://schemas.microsoft.com/office/powerpoint/2010/main" val="322729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circle(in)">
                                      <p:cBhvr>
                                        <p:cTn id="70" dur="2000"/>
                                        <p:tgtEl>
                                          <p:spTgt spid="4"/>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ircle(in)">
                                      <p:cBhvr>
                                        <p:cTn id="73" dur="2000"/>
                                        <p:tgtEl>
                                          <p:spTgt spid="5"/>
                                        </p:tgtEl>
                                      </p:cBhvr>
                                    </p:animEffect>
                                  </p:childTnLst>
                                </p:cTn>
                              </p:par>
                              <p:par>
                                <p:cTn id="74" presetID="6" presetClass="entr" presetSubtype="16"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circle(in)">
                                      <p:cBhvr>
                                        <p:cTn id="76" dur="2000"/>
                                        <p:tgtEl>
                                          <p:spTgt spid="6"/>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circle(in)">
                                      <p:cBhvr>
                                        <p:cTn id="79" dur="2000"/>
                                        <p:tgtEl>
                                          <p:spTgt spid="7"/>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circle(in)">
                                      <p:cBhvr>
                                        <p:cTn id="82" dur="2000"/>
                                        <p:tgtEl>
                                          <p:spTgt spid="8"/>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circle(in)">
                                      <p:cBhvr>
                                        <p:cTn id="85" dur="2000"/>
                                        <p:tgtEl>
                                          <p:spTgt spid="9"/>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circle(in)">
                                      <p:cBhvr>
                                        <p:cTn id="88" dur="2000"/>
                                        <p:tgtEl>
                                          <p:spTgt spid="1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circle(in)">
                                      <p:cBhvr>
                                        <p:cTn id="91" dur="2000"/>
                                        <p:tgtEl>
                                          <p:spTgt spid="1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circle(in)">
                                      <p:cBhvr>
                                        <p:cTn id="94" dur="2000"/>
                                        <p:tgtEl>
                                          <p:spTgt spid="1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circle(in)">
                                      <p:cBhvr>
                                        <p:cTn id="97" dur="2000"/>
                                        <p:tgtEl>
                                          <p:spTgt spid="13"/>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circle(in)">
                                      <p:cBhvr>
                                        <p:cTn id="100" dur="2000"/>
                                        <p:tgtEl>
                                          <p:spTgt spid="14"/>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circle(in)">
                                      <p:cBhvr>
                                        <p:cTn id="103" dur="2000"/>
                                        <p:tgtEl>
                                          <p:spTgt spid="15"/>
                                        </p:tgtEl>
                                      </p:cBhvr>
                                    </p:animEffect>
                                  </p:childTnLst>
                                </p:cTn>
                              </p:par>
                              <p:par>
                                <p:cTn id="104" presetID="6" presetClass="entr" presetSubtype="16" fill="hold" nodeType="with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circle(in)">
                                      <p:cBhvr>
                                        <p:cTn id="106" dur="2000"/>
                                        <p:tgtEl>
                                          <p:spTgt spid="16"/>
                                        </p:tgtEl>
                                      </p:cBhvr>
                                    </p:animEffect>
                                  </p:childTnLst>
                                </p:cTn>
                              </p:par>
                              <p:par>
                                <p:cTn id="107" presetID="6" presetClass="entr" presetSubtype="16"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circle(in)">
                                      <p:cBhvr>
                                        <p:cTn id="10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0" grpId="0" animBg="1"/>
      <p:bldP spid="11" grpId="0" animBg="1"/>
      <p:bldP spid="12" grpId="0" animBg="1"/>
      <p:bldP spid="13" grpId="0" animBg="1"/>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App Router</a:t>
            </a:r>
          </a:p>
        </p:txBody>
      </p:sp>
      <p:sp>
        <p:nvSpPr>
          <p:cNvPr id="3" name="TextBox 2">
            <a:extLst>
              <a:ext uri="{FF2B5EF4-FFF2-40B4-BE49-F238E27FC236}">
                <a16:creationId xmlns:a16="http://schemas.microsoft.com/office/drawing/2014/main" id="{DA9125C8-EE73-BED6-16B3-BB424E7483AB}"/>
              </a:ext>
            </a:extLst>
          </p:cNvPr>
          <p:cNvSpPr txBox="1"/>
          <p:nvPr/>
        </p:nvSpPr>
        <p:spPr>
          <a:xfrm>
            <a:off x="161034" y="909378"/>
            <a:ext cx="11806237" cy="4521599"/>
          </a:xfrm>
          <a:prstGeom prst="rect">
            <a:avLst/>
          </a:prstGeom>
          <a:noFill/>
        </p:spPr>
        <p:txBody>
          <a:bodyPr wrap="square" rtlCol="0">
            <a:spAutoFit/>
          </a:bodyPr>
          <a:lstStyle/>
          <a:p>
            <a:pPr marL="342797" indent="-342797" defTabSz="1218621">
              <a:buFont typeface="Arial" panose="020B0604020202020204" pitchFamily="34" charset="0"/>
              <a:buChar char="•"/>
            </a:pPr>
            <a:r>
              <a:rPr lang="en-US" sz="2399" dirty="0">
                <a:solidFill>
                  <a:prstClr val="white"/>
                </a:solidFill>
                <a:latin typeface="Segoe UI"/>
              </a:rPr>
              <a:t>It is a Node JS Application </a:t>
            </a:r>
          </a:p>
          <a:p>
            <a:pPr marL="342797" indent="-342797" defTabSz="1218621">
              <a:buFont typeface="Arial" panose="020B0604020202020204" pitchFamily="34" charset="0"/>
              <a:buChar char="•"/>
            </a:pPr>
            <a:r>
              <a:rPr lang="en-US" sz="2399" dirty="0">
                <a:solidFill>
                  <a:prstClr val="white"/>
                </a:solidFill>
                <a:latin typeface="Segoe UI"/>
              </a:rPr>
              <a:t>It is used to automate the process of authentication, authorization with XSUAA to do token exchange</a:t>
            </a:r>
          </a:p>
          <a:p>
            <a:pPr marL="342797" indent="-342797" defTabSz="1218621">
              <a:buFont typeface="Arial" panose="020B0604020202020204" pitchFamily="34" charset="0"/>
              <a:buChar char="•"/>
            </a:pPr>
            <a:r>
              <a:rPr lang="en-US" sz="2399" dirty="0">
                <a:solidFill>
                  <a:prstClr val="white"/>
                </a:solidFill>
                <a:latin typeface="Segoe UI"/>
              </a:rPr>
              <a:t>It sits in the middle of IDP and XSUAA, it will redirect the request to our microservice to </a:t>
            </a:r>
            <a:r>
              <a:rPr lang="en-US" sz="2399" dirty="0" err="1">
                <a:solidFill>
                  <a:prstClr val="white"/>
                </a:solidFill>
                <a:latin typeface="Segoe UI"/>
              </a:rPr>
              <a:t>xsuaa</a:t>
            </a:r>
            <a:r>
              <a:rPr lang="en-US" sz="2399" dirty="0">
                <a:solidFill>
                  <a:prstClr val="white"/>
                </a:solidFill>
                <a:latin typeface="Segoe UI"/>
              </a:rPr>
              <a:t>, and eventually to </a:t>
            </a:r>
            <a:r>
              <a:rPr lang="en-US" sz="2399" dirty="0" err="1">
                <a:solidFill>
                  <a:prstClr val="white"/>
                </a:solidFill>
                <a:latin typeface="Segoe UI"/>
              </a:rPr>
              <a:t>idp</a:t>
            </a:r>
            <a:endParaRPr lang="en-US" sz="2399" dirty="0">
              <a:solidFill>
                <a:prstClr val="white"/>
              </a:solidFill>
              <a:latin typeface="Segoe UI"/>
            </a:endParaRPr>
          </a:p>
          <a:p>
            <a:pPr marL="342797" indent="-342797" defTabSz="1218621">
              <a:buFont typeface="Arial" panose="020B0604020202020204" pitchFamily="34" charset="0"/>
              <a:buChar char="•"/>
            </a:pPr>
            <a:r>
              <a:rPr lang="en-US" sz="2399" dirty="0">
                <a:solidFill>
                  <a:prstClr val="white"/>
                </a:solidFill>
                <a:latin typeface="Segoe UI"/>
              </a:rPr>
              <a:t>IDP sends the login screen to the user, user authenticates, which is taken to XSUAA, XSUAA issues JWT Token, this JWT token is presented to </a:t>
            </a:r>
            <a:r>
              <a:rPr lang="en-US" sz="2399" dirty="0" err="1">
                <a:solidFill>
                  <a:prstClr val="white"/>
                </a:solidFill>
                <a:latin typeface="Segoe UI"/>
              </a:rPr>
              <a:t>api</a:t>
            </a:r>
            <a:r>
              <a:rPr lang="en-US" sz="2399" dirty="0">
                <a:solidFill>
                  <a:prstClr val="white"/>
                </a:solidFill>
                <a:latin typeface="Segoe UI"/>
              </a:rPr>
              <a:t> end points</a:t>
            </a:r>
          </a:p>
          <a:p>
            <a:pPr marL="342797" indent="-342797" defTabSz="1218621">
              <a:buFont typeface="Arial" panose="020B0604020202020204" pitchFamily="34" charset="0"/>
              <a:buChar char="•"/>
            </a:pPr>
            <a:r>
              <a:rPr lang="en-US" sz="2399" dirty="0">
                <a:solidFill>
                  <a:prstClr val="white"/>
                </a:solidFill>
                <a:latin typeface="Segoe UI"/>
              </a:rPr>
              <a:t>App Router takes the JWT token from XSUAA and gives it to our microservices and even exchange this token to multiple microservices inside</a:t>
            </a:r>
          </a:p>
          <a:p>
            <a:pPr marL="342797" indent="-342797" defTabSz="1218621">
              <a:buFont typeface="Arial" panose="020B0604020202020204" pitchFamily="34" charset="0"/>
              <a:buChar char="•"/>
            </a:pPr>
            <a:r>
              <a:rPr lang="en-US" sz="2399" dirty="0">
                <a:solidFill>
                  <a:prstClr val="white"/>
                </a:solidFill>
                <a:latin typeface="Segoe UI"/>
              </a:rPr>
              <a:t>It Serves as a single entry point for the entire app.</a:t>
            </a:r>
          </a:p>
          <a:p>
            <a:pPr marL="342797" indent="-342797" defTabSz="1218621">
              <a:buFont typeface="Arial" panose="020B0604020202020204" pitchFamily="34" charset="0"/>
              <a:buChar char="•"/>
            </a:pPr>
            <a:r>
              <a:rPr lang="en-IN" sz="2399" dirty="0">
                <a:solidFill>
                  <a:prstClr val="white"/>
                </a:solidFill>
                <a:latin typeface="Segoe UI"/>
              </a:rPr>
              <a:t>To tell app router about our multiple microservices so that it can re-direct, we need to create a configuration file named as </a:t>
            </a:r>
            <a:r>
              <a:rPr lang="en-IN" sz="2399" b="1" dirty="0" err="1">
                <a:solidFill>
                  <a:prstClr val="white"/>
                </a:solidFill>
                <a:latin typeface="Segoe UI"/>
              </a:rPr>
              <a:t>xs-app.json</a:t>
            </a:r>
            <a:r>
              <a:rPr lang="en-IN" sz="2399" dirty="0">
                <a:solidFill>
                  <a:prstClr val="white"/>
                </a:solidFill>
                <a:latin typeface="Segoe UI"/>
              </a:rPr>
              <a:t> which contains the details.</a:t>
            </a:r>
          </a:p>
        </p:txBody>
      </p:sp>
    </p:spTree>
    <p:extLst>
      <p:ext uri="{BB962C8B-B14F-4D97-AF65-F5344CB8AC3E}">
        <p14:creationId xmlns:p14="http://schemas.microsoft.com/office/powerpoint/2010/main" val="307056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Real World Example</a:t>
            </a:r>
          </a:p>
        </p:txBody>
      </p:sp>
      <p:sp>
        <p:nvSpPr>
          <p:cNvPr id="3" name="Rectangle 2">
            <a:extLst>
              <a:ext uri="{FF2B5EF4-FFF2-40B4-BE49-F238E27FC236}">
                <a16:creationId xmlns:a16="http://schemas.microsoft.com/office/drawing/2014/main" id="{C2EA533E-B375-495B-C297-1E34514386FD}"/>
              </a:ext>
            </a:extLst>
          </p:cNvPr>
          <p:cNvSpPr/>
          <p:nvPr/>
        </p:nvSpPr>
        <p:spPr>
          <a:xfrm>
            <a:off x="10028249" y="2829492"/>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Loan</a:t>
            </a:r>
          </a:p>
        </p:txBody>
      </p:sp>
      <p:sp>
        <p:nvSpPr>
          <p:cNvPr id="4" name="Rectangle 3">
            <a:extLst>
              <a:ext uri="{FF2B5EF4-FFF2-40B4-BE49-F238E27FC236}">
                <a16:creationId xmlns:a16="http://schemas.microsoft.com/office/drawing/2014/main" id="{6936DB1B-5BB2-1C6B-1C9A-FD527662AD3B}"/>
              </a:ext>
            </a:extLst>
          </p:cNvPr>
          <p:cNvSpPr/>
          <p:nvPr/>
        </p:nvSpPr>
        <p:spPr>
          <a:xfrm>
            <a:off x="10028249" y="346482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Credit Card</a:t>
            </a:r>
          </a:p>
        </p:txBody>
      </p:sp>
      <p:sp>
        <p:nvSpPr>
          <p:cNvPr id="5" name="Rectangle 4">
            <a:extLst>
              <a:ext uri="{FF2B5EF4-FFF2-40B4-BE49-F238E27FC236}">
                <a16:creationId xmlns:a16="http://schemas.microsoft.com/office/drawing/2014/main" id="{579C15EF-FC9E-DC26-ADB2-5A8A7913CF1E}"/>
              </a:ext>
            </a:extLst>
          </p:cNvPr>
          <p:cNvSpPr/>
          <p:nvPr/>
        </p:nvSpPr>
        <p:spPr>
          <a:xfrm>
            <a:off x="10028249" y="410015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Deposit</a:t>
            </a:r>
          </a:p>
        </p:txBody>
      </p:sp>
      <p:sp>
        <p:nvSpPr>
          <p:cNvPr id="6" name="Rectangle 5">
            <a:extLst>
              <a:ext uri="{FF2B5EF4-FFF2-40B4-BE49-F238E27FC236}">
                <a16:creationId xmlns:a16="http://schemas.microsoft.com/office/drawing/2014/main" id="{92356AC6-451F-9EFC-F182-E64D4AF591B1}"/>
              </a:ext>
            </a:extLst>
          </p:cNvPr>
          <p:cNvSpPr/>
          <p:nvPr/>
        </p:nvSpPr>
        <p:spPr>
          <a:xfrm>
            <a:off x="10053820" y="4735484"/>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Draft/Cheque</a:t>
            </a:r>
          </a:p>
        </p:txBody>
      </p:sp>
      <p:sp>
        <p:nvSpPr>
          <p:cNvPr id="7" name="Rectangle 6">
            <a:extLst>
              <a:ext uri="{FF2B5EF4-FFF2-40B4-BE49-F238E27FC236}">
                <a16:creationId xmlns:a16="http://schemas.microsoft.com/office/drawing/2014/main" id="{BD111B6E-46C2-C252-ED42-B0E715054D58}"/>
              </a:ext>
            </a:extLst>
          </p:cNvPr>
          <p:cNvSpPr/>
          <p:nvPr/>
        </p:nvSpPr>
        <p:spPr>
          <a:xfrm>
            <a:off x="10053964" y="5366291"/>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FD</a:t>
            </a:r>
          </a:p>
        </p:txBody>
      </p:sp>
      <p:sp>
        <p:nvSpPr>
          <p:cNvPr id="8" name="Rectangle 7">
            <a:extLst>
              <a:ext uri="{FF2B5EF4-FFF2-40B4-BE49-F238E27FC236}">
                <a16:creationId xmlns:a16="http://schemas.microsoft.com/office/drawing/2014/main" id="{6F713BAD-A756-CE90-30A2-C455D59C0ACA}"/>
              </a:ext>
            </a:extLst>
          </p:cNvPr>
          <p:cNvSpPr/>
          <p:nvPr/>
        </p:nvSpPr>
        <p:spPr>
          <a:xfrm>
            <a:off x="10053820" y="602061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Locker</a:t>
            </a:r>
          </a:p>
        </p:txBody>
      </p:sp>
      <p:pic>
        <p:nvPicPr>
          <p:cNvPr id="9" name="Picture 8" descr="Icon&#10;&#10;Description automatically generated">
            <a:extLst>
              <a:ext uri="{FF2B5EF4-FFF2-40B4-BE49-F238E27FC236}">
                <a16:creationId xmlns:a16="http://schemas.microsoft.com/office/drawing/2014/main" id="{070111FB-6C2D-B285-7982-7544388F451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7645" y="1353879"/>
            <a:ext cx="1083615" cy="1083615"/>
          </a:xfrm>
          <a:prstGeom prst="rect">
            <a:avLst/>
          </a:prstGeom>
          <a:ln>
            <a:solidFill>
              <a:schemeClr val="bg1"/>
            </a:solidFill>
          </a:ln>
        </p:spPr>
      </p:pic>
      <p:sp>
        <p:nvSpPr>
          <p:cNvPr id="10" name="TextBox 9">
            <a:extLst>
              <a:ext uri="{FF2B5EF4-FFF2-40B4-BE49-F238E27FC236}">
                <a16:creationId xmlns:a16="http://schemas.microsoft.com/office/drawing/2014/main" id="{1DC93980-FD63-3685-BA93-DA4037E2A56F}"/>
              </a:ext>
            </a:extLst>
          </p:cNvPr>
          <p:cNvSpPr txBox="1"/>
          <p:nvPr/>
        </p:nvSpPr>
        <p:spPr>
          <a:xfrm>
            <a:off x="335272" y="1032062"/>
            <a:ext cx="1295806" cy="338466"/>
          </a:xfrm>
          <a:prstGeom prst="rect">
            <a:avLst/>
          </a:prstGeom>
          <a:noFill/>
          <a:ln>
            <a:solidFill>
              <a:schemeClr val="bg1"/>
            </a:solidFill>
          </a:ln>
        </p:spPr>
        <p:txBody>
          <a:bodyPr wrap="square" rtlCol="0">
            <a:spAutoFit/>
          </a:bodyPr>
          <a:lstStyle/>
          <a:p>
            <a:pPr defTabSz="1218621"/>
            <a:r>
              <a:rPr lang="en-US" sz="1600" b="1" dirty="0">
                <a:solidFill>
                  <a:prstClr val="white"/>
                </a:solidFill>
                <a:latin typeface="Segoe UI"/>
              </a:rPr>
              <a:t>Customer</a:t>
            </a:r>
          </a:p>
        </p:txBody>
      </p:sp>
      <p:cxnSp>
        <p:nvCxnSpPr>
          <p:cNvPr id="11" name="Straight Arrow Connector 10">
            <a:extLst>
              <a:ext uri="{FF2B5EF4-FFF2-40B4-BE49-F238E27FC236}">
                <a16:creationId xmlns:a16="http://schemas.microsoft.com/office/drawing/2014/main" id="{4957B6AB-C7CA-2A1B-233F-9F9C7D532060}"/>
              </a:ext>
            </a:extLst>
          </p:cNvPr>
          <p:cNvCxnSpPr>
            <a:cxnSpLocks/>
          </p:cNvCxnSpPr>
          <p:nvPr/>
        </p:nvCxnSpPr>
        <p:spPr>
          <a:xfrm flipV="1">
            <a:off x="1455662" y="1629270"/>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4B0383D5-7DD1-02CF-EEBC-88D4D498629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5590487" y="1235015"/>
            <a:ext cx="1655753" cy="2289552"/>
          </a:xfrm>
          <a:prstGeom prst="rect">
            <a:avLst/>
          </a:prstGeom>
          <a:ln>
            <a:solidFill>
              <a:schemeClr val="bg1"/>
            </a:solidFill>
          </a:ln>
        </p:spPr>
      </p:pic>
      <p:sp>
        <p:nvSpPr>
          <p:cNvPr id="13" name="Oval 12">
            <a:extLst>
              <a:ext uri="{FF2B5EF4-FFF2-40B4-BE49-F238E27FC236}">
                <a16:creationId xmlns:a16="http://schemas.microsoft.com/office/drawing/2014/main" id="{82548D8D-B1BC-D516-A585-B01B1881E525}"/>
              </a:ext>
            </a:extLst>
          </p:cNvPr>
          <p:cNvSpPr/>
          <p:nvPr/>
        </p:nvSpPr>
        <p:spPr>
          <a:xfrm>
            <a:off x="2710918" y="140746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1</a:t>
            </a:r>
          </a:p>
        </p:txBody>
      </p:sp>
      <p:cxnSp>
        <p:nvCxnSpPr>
          <p:cNvPr id="14" name="Straight Arrow Connector 13">
            <a:extLst>
              <a:ext uri="{FF2B5EF4-FFF2-40B4-BE49-F238E27FC236}">
                <a16:creationId xmlns:a16="http://schemas.microsoft.com/office/drawing/2014/main" id="{4B39DA18-89FF-2842-5B78-64BDA3DF7C96}"/>
              </a:ext>
            </a:extLst>
          </p:cNvPr>
          <p:cNvCxnSpPr/>
          <p:nvPr/>
        </p:nvCxnSpPr>
        <p:spPr>
          <a:xfrm flipH="1">
            <a:off x="1455660" y="1773247"/>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text, parking, machine, meter&#10;&#10;Description automatically generated">
            <a:extLst>
              <a:ext uri="{FF2B5EF4-FFF2-40B4-BE49-F238E27FC236}">
                <a16:creationId xmlns:a16="http://schemas.microsoft.com/office/drawing/2014/main" id="{BBC0DADA-D9A2-DA21-95E2-18E03C3AFF1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824" y="3730119"/>
            <a:ext cx="1711332" cy="1231691"/>
          </a:xfrm>
          <a:prstGeom prst="rect">
            <a:avLst/>
          </a:prstGeom>
          <a:ln>
            <a:solidFill>
              <a:schemeClr val="bg1"/>
            </a:solidFill>
          </a:ln>
        </p:spPr>
      </p:pic>
      <p:sp>
        <p:nvSpPr>
          <p:cNvPr id="16" name="TextBox 15">
            <a:extLst>
              <a:ext uri="{FF2B5EF4-FFF2-40B4-BE49-F238E27FC236}">
                <a16:creationId xmlns:a16="http://schemas.microsoft.com/office/drawing/2014/main" id="{D38F7EAB-F03E-4A39-6E1E-14A442C77DC0}"/>
              </a:ext>
            </a:extLst>
          </p:cNvPr>
          <p:cNvSpPr txBox="1"/>
          <p:nvPr/>
        </p:nvSpPr>
        <p:spPr>
          <a:xfrm>
            <a:off x="1331345" y="6857107"/>
            <a:ext cx="9526138" cy="230772"/>
          </a:xfrm>
          <a:prstGeom prst="rect">
            <a:avLst/>
          </a:prstGeom>
          <a:noFill/>
          <a:ln>
            <a:solidFill>
              <a:schemeClr val="bg1"/>
            </a:solidFill>
          </a:ln>
        </p:spPr>
        <p:txBody>
          <a:bodyPr wrap="square" rtlCol="0">
            <a:spAutoFit/>
          </a:bodyPr>
          <a:lstStyle/>
          <a:p>
            <a:pPr defTabSz="1218621"/>
            <a:r>
              <a:rPr lang="en-US" sz="900">
                <a:solidFill>
                  <a:prstClr val="black"/>
                </a:solidFill>
                <a:latin typeface="Segoe UI"/>
                <a:hlinkClick r:id="rId7" tooltip="https://www.flickr.com/photos/jeepersmedia/14765960308/"/>
              </a:rPr>
              <a:t>This Photo</a:t>
            </a:r>
            <a:r>
              <a:rPr lang="en-US" sz="900">
                <a:solidFill>
                  <a:prstClr val="black"/>
                </a:solidFill>
                <a:latin typeface="Segoe UI"/>
              </a:rPr>
              <a:t> by Unknown Author is licensed under </a:t>
            </a:r>
            <a:r>
              <a:rPr lang="en-US" sz="900">
                <a:solidFill>
                  <a:prstClr val="black"/>
                </a:solidFill>
                <a:latin typeface="Segoe UI"/>
                <a:hlinkClick r:id="rId8" tooltip="https://creativecommons.org/licenses/by/3.0/"/>
              </a:rPr>
              <a:t>CC BY</a:t>
            </a:r>
            <a:endParaRPr lang="en-US" sz="900">
              <a:solidFill>
                <a:prstClr val="black"/>
              </a:solidFill>
              <a:latin typeface="Segoe UI"/>
            </a:endParaRPr>
          </a:p>
        </p:txBody>
      </p:sp>
      <p:cxnSp>
        <p:nvCxnSpPr>
          <p:cNvPr id="17" name="Straight Arrow Connector 16">
            <a:extLst>
              <a:ext uri="{FF2B5EF4-FFF2-40B4-BE49-F238E27FC236}">
                <a16:creationId xmlns:a16="http://schemas.microsoft.com/office/drawing/2014/main" id="{B5A2B9F5-841F-1EDB-859C-2C5C4A5C5C4D}"/>
              </a:ext>
            </a:extLst>
          </p:cNvPr>
          <p:cNvCxnSpPr>
            <a:stCxn id="9" idx="2"/>
            <a:endCxn id="15" idx="0"/>
          </p:cNvCxnSpPr>
          <p:nvPr/>
        </p:nvCxnSpPr>
        <p:spPr>
          <a:xfrm>
            <a:off x="879453" y="2437494"/>
            <a:ext cx="10038" cy="12926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985EF3C-623F-4F13-28C8-8E3CB3B1508E}"/>
              </a:ext>
            </a:extLst>
          </p:cNvPr>
          <p:cNvSpPr/>
          <p:nvPr/>
        </p:nvSpPr>
        <p:spPr>
          <a:xfrm>
            <a:off x="33824" y="5714346"/>
            <a:ext cx="1711332" cy="40374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t>
            </a:r>
          </a:p>
        </p:txBody>
      </p:sp>
      <p:cxnSp>
        <p:nvCxnSpPr>
          <p:cNvPr id="19" name="Straight Arrow Connector 18">
            <a:extLst>
              <a:ext uri="{FF2B5EF4-FFF2-40B4-BE49-F238E27FC236}">
                <a16:creationId xmlns:a16="http://schemas.microsoft.com/office/drawing/2014/main" id="{07E0C267-9B09-10B0-9791-36B97BFC1EBE}"/>
              </a:ext>
            </a:extLst>
          </p:cNvPr>
          <p:cNvCxnSpPr>
            <a:stCxn id="15" idx="2"/>
            <a:endCxn id="18" idx="0"/>
          </p:cNvCxnSpPr>
          <p:nvPr/>
        </p:nvCxnSpPr>
        <p:spPr>
          <a:xfrm>
            <a:off x="889490" y="4961810"/>
            <a:ext cx="0" cy="7525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1E8ADA-FBDB-0223-EDFA-0297C75D10B6}"/>
              </a:ext>
            </a:extLst>
          </p:cNvPr>
          <p:cNvCxnSpPr/>
          <p:nvPr/>
        </p:nvCxnSpPr>
        <p:spPr>
          <a:xfrm flipV="1">
            <a:off x="695218" y="4961811"/>
            <a:ext cx="0" cy="6924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C01570-9A95-69A1-4B28-816A639DDD18}"/>
              </a:ext>
            </a:extLst>
          </p:cNvPr>
          <p:cNvCxnSpPr/>
          <p:nvPr/>
        </p:nvCxnSpPr>
        <p:spPr>
          <a:xfrm flipV="1">
            <a:off x="695218" y="2379793"/>
            <a:ext cx="0" cy="13503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261E608-4361-CED8-02D4-02A054BCDE60}"/>
              </a:ext>
            </a:extLst>
          </p:cNvPr>
          <p:cNvSpPr/>
          <p:nvPr/>
        </p:nvSpPr>
        <p:spPr>
          <a:xfrm>
            <a:off x="767208" y="2822672"/>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2</a:t>
            </a:r>
          </a:p>
        </p:txBody>
      </p:sp>
      <p:sp>
        <p:nvSpPr>
          <p:cNvPr id="23" name="Oval 22">
            <a:extLst>
              <a:ext uri="{FF2B5EF4-FFF2-40B4-BE49-F238E27FC236}">
                <a16:creationId xmlns:a16="http://schemas.microsoft.com/office/drawing/2014/main" id="{B82C6420-EF79-3831-013D-B5E561219E1F}"/>
              </a:ext>
            </a:extLst>
          </p:cNvPr>
          <p:cNvSpPr/>
          <p:nvPr/>
        </p:nvSpPr>
        <p:spPr>
          <a:xfrm>
            <a:off x="767208" y="506962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3</a:t>
            </a:r>
          </a:p>
        </p:txBody>
      </p:sp>
      <p:sp>
        <p:nvSpPr>
          <p:cNvPr id="24" name="Oval 23">
            <a:extLst>
              <a:ext uri="{FF2B5EF4-FFF2-40B4-BE49-F238E27FC236}">
                <a16:creationId xmlns:a16="http://schemas.microsoft.com/office/drawing/2014/main" id="{6FC0A25E-C437-DE46-D027-B5EEDF3E96D1}"/>
              </a:ext>
            </a:extLst>
          </p:cNvPr>
          <p:cNvSpPr/>
          <p:nvPr/>
        </p:nvSpPr>
        <p:spPr>
          <a:xfrm>
            <a:off x="353831" y="249759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4</a:t>
            </a:r>
          </a:p>
        </p:txBody>
      </p:sp>
      <p:cxnSp>
        <p:nvCxnSpPr>
          <p:cNvPr id="25" name="Straight Arrow Connector 24">
            <a:extLst>
              <a:ext uri="{FF2B5EF4-FFF2-40B4-BE49-F238E27FC236}">
                <a16:creationId xmlns:a16="http://schemas.microsoft.com/office/drawing/2014/main" id="{809305B0-C4D4-BBB5-2BA2-513DB9C20447}"/>
              </a:ext>
            </a:extLst>
          </p:cNvPr>
          <p:cNvCxnSpPr>
            <a:cxnSpLocks/>
          </p:cNvCxnSpPr>
          <p:nvPr/>
        </p:nvCxnSpPr>
        <p:spPr>
          <a:xfrm flipV="1">
            <a:off x="1455662" y="2157385"/>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FEABC96-1E27-2553-2C0E-81F675867AD1}"/>
              </a:ext>
            </a:extLst>
          </p:cNvPr>
          <p:cNvSpPr/>
          <p:nvPr/>
        </p:nvSpPr>
        <p:spPr>
          <a:xfrm>
            <a:off x="2710918" y="1935578"/>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5</a:t>
            </a:r>
          </a:p>
        </p:txBody>
      </p:sp>
      <p:cxnSp>
        <p:nvCxnSpPr>
          <p:cNvPr id="27" name="Straight Arrow Connector 26">
            <a:extLst>
              <a:ext uri="{FF2B5EF4-FFF2-40B4-BE49-F238E27FC236}">
                <a16:creationId xmlns:a16="http://schemas.microsoft.com/office/drawing/2014/main" id="{98E5881B-F0FD-D913-199F-D4A478F6245D}"/>
              </a:ext>
            </a:extLst>
          </p:cNvPr>
          <p:cNvCxnSpPr/>
          <p:nvPr/>
        </p:nvCxnSpPr>
        <p:spPr>
          <a:xfrm flipH="1">
            <a:off x="1455660" y="2301362"/>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FA6C84D5-C8B3-EF20-9779-10988BAB0E5E}"/>
              </a:ext>
            </a:extLst>
          </p:cNvPr>
          <p:cNvSpPr/>
          <p:nvPr/>
        </p:nvSpPr>
        <p:spPr>
          <a:xfrm>
            <a:off x="3565018" y="4106792"/>
            <a:ext cx="503925" cy="441663"/>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cxnSp>
        <p:nvCxnSpPr>
          <p:cNvPr id="29" name="Connector: Elbow 28">
            <a:extLst>
              <a:ext uri="{FF2B5EF4-FFF2-40B4-BE49-F238E27FC236}">
                <a16:creationId xmlns:a16="http://schemas.microsoft.com/office/drawing/2014/main" id="{D03073B4-532F-029D-E7D7-E8DC1BE72DA2}"/>
              </a:ext>
            </a:extLst>
          </p:cNvPr>
          <p:cNvCxnSpPr>
            <a:cxnSpLocks/>
          </p:cNvCxnSpPr>
          <p:nvPr/>
        </p:nvCxnSpPr>
        <p:spPr>
          <a:xfrm rot="5400000">
            <a:off x="3636952" y="1572099"/>
            <a:ext cx="821397" cy="467320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descr="A picture containing text&#10;&#10;Description automatically generated">
            <a:extLst>
              <a:ext uri="{FF2B5EF4-FFF2-40B4-BE49-F238E27FC236}">
                <a16:creationId xmlns:a16="http://schemas.microsoft.com/office/drawing/2014/main" id="{610ED705-5F91-9684-7A85-131C1315877B}"/>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257768" y="1999585"/>
            <a:ext cx="431936" cy="559744"/>
          </a:xfrm>
          <a:prstGeom prst="rect">
            <a:avLst/>
          </a:prstGeom>
          <a:ln>
            <a:solidFill>
              <a:schemeClr val="bg1"/>
            </a:solidFill>
          </a:ln>
        </p:spPr>
      </p:pic>
      <p:pic>
        <p:nvPicPr>
          <p:cNvPr id="31" name="Picture 30" descr="A picture containing text&#10;&#10;Description automatically generated">
            <a:extLst>
              <a:ext uri="{FF2B5EF4-FFF2-40B4-BE49-F238E27FC236}">
                <a16:creationId xmlns:a16="http://schemas.microsoft.com/office/drawing/2014/main" id="{9D09D388-92C2-4B3D-2938-BA9ADE40A1D3}"/>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3550" y="2799284"/>
            <a:ext cx="431936" cy="559744"/>
          </a:xfrm>
          <a:prstGeom prst="rect">
            <a:avLst/>
          </a:prstGeom>
          <a:ln>
            <a:solidFill>
              <a:schemeClr val="bg1"/>
            </a:solidFill>
          </a:ln>
        </p:spPr>
      </p:pic>
      <p:sp>
        <p:nvSpPr>
          <p:cNvPr id="32" name="TextBox 31">
            <a:extLst>
              <a:ext uri="{FF2B5EF4-FFF2-40B4-BE49-F238E27FC236}">
                <a16:creationId xmlns:a16="http://schemas.microsoft.com/office/drawing/2014/main" id="{6D4978EF-301C-D1F9-60A5-32128B305C89}"/>
              </a:ext>
            </a:extLst>
          </p:cNvPr>
          <p:cNvSpPr txBox="1"/>
          <p:nvPr/>
        </p:nvSpPr>
        <p:spPr>
          <a:xfrm>
            <a:off x="4210611" y="4038269"/>
            <a:ext cx="2604637" cy="307697"/>
          </a:xfrm>
          <a:prstGeom prst="rect">
            <a:avLst/>
          </a:prstGeom>
          <a:noFill/>
          <a:ln>
            <a:noFill/>
          </a:ln>
        </p:spPr>
        <p:txBody>
          <a:bodyPr wrap="square" rtlCol="0">
            <a:spAutoFit/>
          </a:bodyPr>
          <a:lstStyle/>
          <a:p>
            <a:pPr defTabSz="1218621"/>
            <a:r>
              <a:rPr lang="en-US" sz="1400" b="1" dirty="0">
                <a:solidFill>
                  <a:prstClr val="white"/>
                </a:solidFill>
                <a:latin typeface="Segoe UI"/>
              </a:rPr>
              <a:t>Validate, trust</a:t>
            </a:r>
          </a:p>
        </p:txBody>
      </p:sp>
      <p:cxnSp>
        <p:nvCxnSpPr>
          <p:cNvPr id="33" name="Connector: Elbow 32">
            <a:extLst>
              <a:ext uri="{FF2B5EF4-FFF2-40B4-BE49-F238E27FC236}">
                <a16:creationId xmlns:a16="http://schemas.microsoft.com/office/drawing/2014/main" id="{6BCB7C48-AB34-D89B-8A58-C1CFCFF03C7A}"/>
              </a:ext>
            </a:extLst>
          </p:cNvPr>
          <p:cNvCxnSpPr>
            <a:cxnSpLocks/>
            <a:endCxn id="8" idx="1"/>
          </p:cNvCxnSpPr>
          <p:nvPr/>
        </p:nvCxnSpPr>
        <p:spPr>
          <a:xfrm>
            <a:off x="1415111" y="2541519"/>
            <a:ext cx="8638710" cy="3767051"/>
          </a:xfrm>
          <a:prstGeom prst="bentConnector3">
            <a:avLst>
              <a:gd name="adj1" fmla="val 2030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9ADEEA6-DAB4-08D6-6030-E0AC8755794A}"/>
              </a:ext>
            </a:extLst>
          </p:cNvPr>
          <p:cNvSpPr/>
          <p:nvPr/>
        </p:nvSpPr>
        <p:spPr>
          <a:xfrm>
            <a:off x="5698471" y="403527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6</a:t>
            </a:r>
          </a:p>
        </p:txBody>
      </p:sp>
      <p:sp>
        <p:nvSpPr>
          <p:cNvPr id="35" name="Oval 34">
            <a:extLst>
              <a:ext uri="{FF2B5EF4-FFF2-40B4-BE49-F238E27FC236}">
                <a16:creationId xmlns:a16="http://schemas.microsoft.com/office/drawing/2014/main" id="{C5E616A7-4B52-402C-9497-6CF8B4621C2A}"/>
              </a:ext>
            </a:extLst>
          </p:cNvPr>
          <p:cNvSpPr/>
          <p:nvPr/>
        </p:nvSpPr>
        <p:spPr>
          <a:xfrm>
            <a:off x="6168285" y="601707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7</a:t>
            </a:r>
          </a:p>
        </p:txBody>
      </p:sp>
      <mc:AlternateContent xmlns:mc="http://schemas.openxmlformats.org/markup-compatibility/2006" xmlns:p14="http://schemas.microsoft.com/office/powerpoint/2010/main">
        <mc:Choice Requires="p14">
          <p:contentPart p14:bwMode="auto" r:id="rId11">
            <p14:nvContentPartPr>
              <p14:cNvPr id="87" name="Ink 86">
                <a:extLst>
                  <a:ext uri="{FF2B5EF4-FFF2-40B4-BE49-F238E27FC236}">
                    <a16:creationId xmlns:a16="http://schemas.microsoft.com/office/drawing/2014/main" id="{8EBD12E5-9E62-431B-3017-422731D97512}"/>
                  </a:ext>
                </a:extLst>
              </p14:cNvPr>
              <p14:cNvContentPartPr/>
              <p14:nvPr/>
            </p14:nvContentPartPr>
            <p14:xfrm>
              <a:off x="5551848" y="1753881"/>
              <a:ext cx="43909" cy="33111"/>
            </p14:xfrm>
          </p:contentPart>
        </mc:Choice>
        <mc:Fallback xmlns="">
          <p:pic>
            <p:nvPicPr>
              <p:cNvPr id="87" name="Ink 86">
                <a:extLst>
                  <a:ext uri="{FF2B5EF4-FFF2-40B4-BE49-F238E27FC236}">
                    <a16:creationId xmlns:a16="http://schemas.microsoft.com/office/drawing/2014/main" id="{8EBD12E5-9E62-431B-3017-422731D97512}"/>
                  </a:ext>
                </a:extLst>
              </p:cNvPr>
              <p:cNvPicPr/>
              <p:nvPr/>
            </p:nvPicPr>
            <p:blipFill>
              <a:blip r:embed="rId12"/>
              <a:stretch>
                <a:fillRect/>
              </a:stretch>
            </p:blipFill>
            <p:spPr>
              <a:xfrm>
                <a:off x="5542923" y="1744883"/>
                <a:ext cx="61401" cy="50746"/>
              </a:xfrm>
              <a:prstGeom prst="rect">
                <a:avLst/>
              </a:prstGeom>
            </p:spPr>
          </p:pic>
        </mc:Fallback>
      </mc:AlternateContent>
    </p:spTree>
    <p:extLst>
      <p:ext uri="{BB962C8B-B14F-4D97-AF65-F5344CB8AC3E}">
        <p14:creationId xmlns:p14="http://schemas.microsoft.com/office/powerpoint/2010/main" val="30111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F904-4406-686B-3203-C9A6C59895F5}"/>
              </a:ext>
            </a:extLst>
          </p:cNvPr>
          <p:cNvSpPr>
            <a:spLocks noGrp="1"/>
          </p:cNvSpPr>
          <p:nvPr>
            <p:ph type="title"/>
          </p:nvPr>
        </p:nvSpPr>
        <p:spPr/>
        <p:txBody>
          <a:bodyPr/>
          <a:lstStyle/>
          <a:p>
            <a:r>
              <a:rPr lang="en-US" dirty="0"/>
              <a:t>Hands on: App Router</a:t>
            </a:r>
          </a:p>
        </p:txBody>
      </p:sp>
      <p:sp>
        <p:nvSpPr>
          <p:cNvPr id="3" name="TextBox 2">
            <a:extLst>
              <a:ext uri="{FF2B5EF4-FFF2-40B4-BE49-F238E27FC236}">
                <a16:creationId xmlns:a16="http://schemas.microsoft.com/office/drawing/2014/main" id="{68BB9971-F9C7-F277-4BC3-F454E1F97CC9}"/>
              </a:ext>
            </a:extLst>
          </p:cNvPr>
          <p:cNvSpPr txBox="1"/>
          <p:nvPr/>
        </p:nvSpPr>
        <p:spPr>
          <a:xfrm>
            <a:off x="191294" y="1053357"/>
            <a:ext cx="11590269" cy="1200016"/>
          </a:xfrm>
          <a:prstGeom prst="rect">
            <a:avLst/>
          </a:prstGeom>
          <a:noFill/>
        </p:spPr>
        <p:txBody>
          <a:bodyPr wrap="square" rtlCol="0">
            <a:spAutoFit/>
          </a:bodyPr>
          <a:lstStyle/>
          <a:p>
            <a:pPr defTabSz="1218621"/>
            <a:r>
              <a:rPr lang="en-US" sz="2399" dirty="0">
                <a:solidFill>
                  <a:prstClr val="white"/>
                </a:solidFill>
                <a:latin typeface="Segoe UI"/>
              </a:rPr>
              <a:t>Solution</a:t>
            </a:r>
          </a:p>
          <a:p>
            <a:pPr defTabSz="1218621"/>
            <a:r>
              <a:rPr lang="en-US" sz="2399" dirty="0">
                <a:solidFill>
                  <a:prstClr val="black"/>
                </a:solidFill>
                <a:latin typeface="Segoe UI"/>
                <a:hlinkClick r:id="rId2"/>
              </a:rPr>
              <a:t>https://github.com/soyuztechnologies/BTP_Architect_Training/blob/master/Day%203/04approuter.zip</a:t>
            </a:r>
            <a:r>
              <a:rPr lang="en-US" sz="2399" dirty="0">
                <a:solidFill>
                  <a:prstClr val="black"/>
                </a:solidFill>
                <a:latin typeface="Segoe UI"/>
              </a:rPr>
              <a:t> </a:t>
            </a:r>
          </a:p>
        </p:txBody>
      </p:sp>
      <p:pic>
        <p:nvPicPr>
          <p:cNvPr id="3074" name="Picture 2" descr="SAP Cloud Platform Backend service: Tutorial [26]: App Router (3): route to  Backend service | SAP Blogs">
            <a:extLst>
              <a:ext uri="{FF2B5EF4-FFF2-40B4-BE49-F238E27FC236}">
                <a16:creationId xmlns:a16="http://schemas.microsoft.com/office/drawing/2014/main" id="{4B83CEFD-EBF6-A6F3-77E8-E6278356D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822" y="2506215"/>
            <a:ext cx="4942188" cy="380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93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Adding Security</a:t>
            </a:r>
          </a:p>
        </p:txBody>
      </p:sp>
      <p:sp>
        <p:nvSpPr>
          <p:cNvPr id="3" name="TextBox 2">
            <a:extLst>
              <a:ext uri="{FF2B5EF4-FFF2-40B4-BE49-F238E27FC236}">
                <a16:creationId xmlns:a16="http://schemas.microsoft.com/office/drawing/2014/main" id="{3800E938-41E1-3205-5F1C-F7DDAABF5D01}"/>
              </a:ext>
            </a:extLst>
          </p:cNvPr>
          <p:cNvSpPr txBox="1"/>
          <p:nvPr/>
        </p:nvSpPr>
        <p:spPr>
          <a:xfrm>
            <a:off x="191294" y="921275"/>
            <a:ext cx="11806237" cy="6247864"/>
          </a:xfrm>
          <a:prstGeom prst="rect">
            <a:avLst/>
          </a:prstGeom>
          <a:noFill/>
        </p:spPr>
        <p:txBody>
          <a:bodyPr wrap="square" rtlCol="0">
            <a:spAutoFit/>
          </a:bodyPr>
          <a:lstStyle/>
          <a:p>
            <a:pPr marL="457063" indent="-457063" defTabSz="1218621">
              <a:buFontTx/>
              <a:buAutoNum type="arabicPeriod"/>
            </a:pPr>
            <a:r>
              <a:rPr lang="en-US" sz="2000" dirty="0">
                <a:solidFill>
                  <a:prstClr val="white"/>
                </a:solidFill>
                <a:latin typeface="Segoe UI"/>
              </a:rPr>
              <a:t>Created a new resource in </a:t>
            </a:r>
            <a:r>
              <a:rPr lang="en-US" sz="2000" b="1" dirty="0" err="1">
                <a:solidFill>
                  <a:prstClr val="white"/>
                </a:solidFill>
                <a:latin typeface="Segoe UI"/>
              </a:rPr>
              <a:t>mta.yaml</a:t>
            </a:r>
            <a:r>
              <a:rPr lang="en-US" sz="2000" b="1" dirty="0">
                <a:solidFill>
                  <a:prstClr val="white"/>
                </a:solidFill>
                <a:latin typeface="Segoe UI"/>
              </a:rPr>
              <a:t> </a:t>
            </a:r>
            <a:r>
              <a:rPr lang="en-US" sz="2000" dirty="0">
                <a:solidFill>
                  <a:prstClr val="white"/>
                </a:solidFill>
                <a:latin typeface="Segoe UI"/>
              </a:rPr>
              <a:t>file for </a:t>
            </a:r>
            <a:r>
              <a:rPr lang="en-US" sz="2000" dirty="0" err="1">
                <a:solidFill>
                  <a:prstClr val="white"/>
                </a:solidFill>
                <a:latin typeface="Segoe UI"/>
              </a:rPr>
              <a:t>xs-uaa</a:t>
            </a:r>
            <a:r>
              <a:rPr lang="en-US" sz="2000" dirty="0">
                <a:solidFill>
                  <a:prstClr val="white"/>
                </a:solidFill>
                <a:latin typeface="Segoe UI"/>
              </a:rPr>
              <a:t> backing service with following properties</a:t>
            </a:r>
          </a:p>
          <a:p>
            <a:pPr marL="1066373" lvl="1" indent="-457063" defTabSz="1218621">
              <a:buFontTx/>
              <a:buAutoNum type="arabicPeriod"/>
            </a:pPr>
            <a:r>
              <a:rPr lang="en-US" sz="2000" dirty="0">
                <a:solidFill>
                  <a:prstClr val="white"/>
                </a:solidFill>
                <a:latin typeface="Segoe UI"/>
              </a:rPr>
              <a:t>name == </a:t>
            </a:r>
            <a:r>
              <a:rPr lang="en-US" sz="2000" dirty="0" err="1">
                <a:solidFill>
                  <a:prstClr val="white"/>
                </a:solidFill>
                <a:latin typeface="Segoe UI"/>
              </a:rPr>
              <a:t>cappo-xsuaa</a:t>
            </a:r>
            <a:endParaRPr lang="en-US" sz="2000" dirty="0">
              <a:solidFill>
                <a:prstClr val="white"/>
              </a:solidFill>
              <a:latin typeface="Segoe UI"/>
            </a:endParaRPr>
          </a:p>
          <a:p>
            <a:pPr marL="1066373" lvl="1" indent="-457063" defTabSz="1218621">
              <a:buFontTx/>
              <a:buAutoNum type="arabicPeriod"/>
            </a:pPr>
            <a:r>
              <a:rPr lang="en-US" sz="2000" dirty="0">
                <a:solidFill>
                  <a:prstClr val="white"/>
                </a:solidFill>
                <a:latin typeface="Segoe UI"/>
              </a:rPr>
              <a:t>service == </a:t>
            </a:r>
            <a:r>
              <a:rPr lang="en-US" sz="2000" dirty="0" err="1">
                <a:solidFill>
                  <a:prstClr val="white"/>
                </a:solidFill>
                <a:latin typeface="Segoe UI"/>
              </a:rPr>
              <a:t>xsuaa</a:t>
            </a:r>
            <a:endParaRPr lang="en-US" sz="2000" dirty="0">
              <a:solidFill>
                <a:prstClr val="white"/>
              </a:solidFill>
              <a:latin typeface="Segoe UI"/>
            </a:endParaRPr>
          </a:p>
          <a:p>
            <a:pPr marL="1066373" lvl="1" indent="-457063" defTabSz="1218621">
              <a:buFontTx/>
              <a:buAutoNum type="arabicPeriod"/>
            </a:pPr>
            <a:r>
              <a:rPr lang="en-US" sz="2000" dirty="0">
                <a:solidFill>
                  <a:prstClr val="white"/>
                </a:solidFill>
                <a:latin typeface="Segoe UI"/>
              </a:rPr>
              <a:t>service-plan == application</a:t>
            </a:r>
          </a:p>
          <a:p>
            <a:pPr marL="1066373" lvl="1" indent="-457063" defTabSz="1218621">
              <a:buFontTx/>
              <a:buAutoNum type="arabicPeriod"/>
            </a:pPr>
            <a:r>
              <a:rPr lang="en-US" sz="2000" dirty="0">
                <a:solidFill>
                  <a:prstClr val="white"/>
                </a:solidFill>
                <a:latin typeface="Segoe UI"/>
              </a:rPr>
              <a:t>path == ./</a:t>
            </a:r>
            <a:r>
              <a:rPr lang="en-US" sz="2000" dirty="0" err="1">
                <a:solidFill>
                  <a:prstClr val="white"/>
                </a:solidFill>
                <a:latin typeface="Segoe UI"/>
              </a:rPr>
              <a:t>xs-security.json</a:t>
            </a:r>
            <a:endParaRPr lang="en-US" sz="2000" dirty="0">
              <a:solidFill>
                <a:prstClr val="white"/>
              </a:solidFill>
              <a:latin typeface="Segoe UI"/>
            </a:endParaRPr>
          </a:p>
          <a:p>
            <a:pPr marL="457063" indent="-457063" defTabSz="1218621">
              <a:buFontTx/>
              <a:buAutoNum type="arabicPeriod"/>
            </a:pPr>
            <a:r>
              <a:rPr lang="en-US" sz="2000" dirty="0">
                <a:solidFill>
                  <a:prstClr val="white"/>
                </a:solidFill>
                <a:latin typeface="Segoe UI"/>
              </a:rPr>
              <a:t>Add the dependency of this newly created </a:t>
            </a:r>
            <a:r>
              <a:rPr lang="en-US" sz="2000" dirty="0" err="1">
                <a:solidFill>
                  <a:prstClr val="white"/>
                </a:solidFill>
                <a:latin typeface="Segoe UI"/>
              </a:rPr>
              <a:t>xs-uaa</a:t>
            </a:r>
            <a:r>
              <a:rPr lang="en-US" sz="2000" dirty="0">
                <a:solidFill>
                  <a:prstClr val="white"/>
                </a:solidFill>
                <a:latin typeface="Segoe UI"/>
              </a:rPr>
              <a:t> service to our microservices in require section</a:t>
            </a:r>
          </a:p>
          <a:p>
            <a:pPr marL="457063" indent="-457063" defTabSz="1218621">
              <a:buFontTx/>
              <a:buAutoNum type="arabicPeriod"/>
            </a:pPr>
            <a:r>
              <a:rPr lang="en-US" sz="2000" dirty="0">
                <a:solidFill>
                  <a:prstClr val="white"/>
                </a:solidFill>
                <a:latin typeface="Segoe UI"/>
              </a:rPr>
              <a:t>Create the </a:t>
            </a:r>
            <a:r>
              <a:rPr lang="en-US" sz="2000" b="1" dirty="0" err="1">
                <a:solidFill>
                  <a:prstClr val="white"/>
                </a:solidFill>
                <a:latin typeface="Segoe UI"/>
              </a:rPr>
              <a:t>xs-security.json</a:t>
            </a:r>
            <a:r>
              <a:rPr lang="en-US" sz="2000" b="1" dirty="0">
                <a:solidFill>
                  <a:prstClr val="white"/>
                </a:solidFill>
                <a:latin typeface="Segoe UI"/>
              </a:rPr>
              <a:t> </a:t>
            </a:r>
            <a:r>
              <a:rPr lang="en-US" sz="2000" dirty="0">
                <a:solidFill>
                  <a:prstClr val="white"/>
                </a:solidFill>
                <a:latin typeface="Segoe UI"/>
              </a:rPr>
              <a:t>file from sap </a:t>
            </a:r>
            <a:r>
              <a:rPr lang="en-US" sz="2000" dirty="0" err="1">
                <a:solidFill>
                  <a:srgbClr val="0000FF"/>
                </a:solidFill>
                <a:latin typeface="Segoe UI"/>
                <a:hlinkClick r:id="rId3">
                  <a:extLst>
                    <a:ext uri="{A12FA001-AC4F-418D-AE19-62706E023703}">
                      <ahyp:hlinkClr xmlns:ahyp="http://schemas.microsoft.com/office/drawing/2018/hyperlinkcolor" val="tx"/>
                    </a:ext>
                  </a:extLst>
                </a:hlinkClick>
              </a:rPr>
              <a:t>btp</a:t>
            </a:r>
            <a:r>
              <a:rPr lang="en-US" sz="2000" dirty="0">
                <a:solidFill>
                  <a:prstClr val="white"/>
                </a:solidFill>
                <a:latin typeface="Segoe UI"/>
                <a:hlinkClick r:id="rId3">
                  <a:extLst>
                    <a:ext uri="{A12FA001-AC4F-418D-AE19-62706E023703}">
                      <ahyp:hlinkClr xmlns:ahyp="http://schemas.microsoft.com/office/drawing/2018/hyperlinkcolor" val="tx"/>
                    </a:ext>
                  </a:extLst>
                </a:hlinkClick>
              </a:rPr>
              <a:t> documentation </a:t>
            </a:r>
            <a:r>
              <a:rPr lang="en-US" sz="2000" dirty="0">
                <a:solidFill>
                  <a:prstClr val="white"/>
                </a:solidFill>
                <a:latin typeface="Segoe UI"/>
              </a:rPr>
              <a:t>and adapt file to have 2 roles – Viewer and the Admin role. The viewer role also have an attribute called bank name which will be for row level security.</a:t>
            </a:r>
          </a:p>
          <a:p>
            <a:pPr marL="457063" indent="-457063" defTabSz="1218621">
              <a:buFontTx/>
              <a:buAutoNum type="arabicPeriod"/>
            </a:pPr>
            <a:r>
              <a:rPr lang="en-US" sz="2000" dirty="0">
                <a:solidFill>
                  <a:prstClr val="white"/>
                </a:solidFill>
                <a:latin typeface="Segoe UI"/>
              </a:rPr>
              <a:t>Add 3 node modules which will help in security configuration for our app</a:t>
            </a:r>
          </a:p>
          <a:p>
            <a:pPr marL="609310" lvl="1" defTabSz="1218621"/>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passport </a:t>
            </a:r>
            <a:r>
              <a:rPr lang="en-US" sz="2000" b="1" dirty="0">
                <a:solidFill>
                  <a:prstClr val="white"/>
                </a:solidFill>
                <a:latin typeface="Segoe UI"/>
              </a:rPr>
              <a:t>; </a:t>
            </a:r>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@sap/xssec ; </a:t>
            </a:r>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@sap/xsenv</a:t>
            </a:r>
            <a:endParaRPr lang="en-IN" sz="2000" b="1" i="1" dirty="0">
              <a:solidFill>
                <a:prstClr val="white"/>
              </a:solidFill>
              <a:latin typeface="Segoe UI"/>
            </a:endParaRPr>
          </a:p>
          <a:p>
            <a:pPr defTabSz="1218621"/>
            <a:r>
              <a:rPr lang="en-IN" sz="2000" dirty="0">
                <a:solidFill>
                  <a:prstClr val="white"/>
                </a:solidFill>
                <a:latin typeface="Segoe UI"/>
              </a:rPr>
              <a:t>5.    We need to inform app router to contact </a:t>
            </a:r>
            <a:r>
              <a:rPr lang="en-IN" sz="2000" dirty="0" err="1">
                <a:solidFill>
                  <a:prstClr val="white"/>
                </a:solidFill>
                <a:latin typeface="Segoe UI"/>
              </a:rPr>
              <a:t>xsuaa</a:t>
            </a:r>
            <a:r>
              <a:rPr lang="en-IN" sz="2000" dirty="0">
                <a:solidFill>
                  <a:prstClr val="white"/>
                </a:solidFill>
                <a:latin typeface="Segoe UI"/>
              </a:rPr>
              <a:t> to mandate the use of JWT token. In </a:t>
            </a:r>
            <a:r>
              <a:rPr lang="en-IN" sz="2000" b="1" dirty="0" err="1">
                <a:solidFill>
                  <a:prstClr val="white"/>
                </a:solidFill>
                <a:latin typeface="Segoe UI"/>
              </a:rPr>
              <a:t>xs-app.json</a:t>
            </a:r>
            <a:r>
              <a:rPr lang="en-IN" sz="2000" b="1" dirty="0">
                <a:solidFill>
                  <a:prstClr val="white"/>
                </a:solidFill>
                <a:latin typeface="Segoe UI"/>
              </a:rPr>
              <a:t> </a:t>
            </a:r>
            <a:r>
              <a:rPr lang="en-IN" sz="2000" dirty="0">
                <a:solidFill>
                  <a:prstClr val="white"/>
                </a:solidFill>
                <a:latin typeface="Segoe UI"/>
              </a:rPr>
              <a:t>file</a:t>
            </a:r>
          </a:p>
          <a:p>
            <a:pPr defTabSz="1218621"/>
            <a:r>
              <a:rPr lang="en-IN" sz="2000" dirty="0">
                <a:solidFill>
                  <a:prstClr val="white"/>
                </a:solidFill>
                <a:latin typeface="Segoe UI"/>
              </a:rPr>
              <a:t>        Change </a:t>
            </a:r>
            <a:r>
              <a:rPr lang="en-IN" sz="2000" dirty="0" err="1">
                <a:solidFill>
                  <a:prstClr val="white"/>
                </a:solidFill>
                <a:latin typeface="Segoe UI"/>
              </a:rPr>
              <a:t>authenticationMethod</a:t>
            </a:r>
            <a:r>
              <a:rPr lang="en-IN" sz="2000" dirty="0">
                <a:solidFill>
                  <a:prstClr val="white"/>
                </a:solidFill>
                <a:latin typeface="Segoe UI"/>
              </a:rPr>
              <a:t> : route and add </a:t>
            </a:r>
            <a:r>
              <a:rPr lang="en-US" sz="1200" dirty="0">
                <a:solidFill>
                  <a:prstClr val="white"/>
                </a:solidFill>
                <a:latin typeface="Consolas" panose="020B0609020204030204" pitchFamily="49" charset="0"/>
              </a:rPr>
              <a:t>"</a:t>
            </a:r>
            <a:r>
              <a:rPr lang="en-US" sz="1200" dirty="0" err="1">
                <a:solidFill>
                  <a:prstClr val="white"/>
                </a:solidFill>
                <a:latin typeface="Consolas" panose="020B0609020204030204" pitchFamily="49" charset="0"/>
              </a:rPr>
              <a:t>authenticationType</a:t>
            </a:r>
            <a:r>
              <a:rPr lang="en-US" sz="1200" dirty="0">
                <a:solidFill>
                  <a:prstClr val="white"/>
                </a:solidFill>
                <a:latin typeface="Consolas" panose="020B0609020204030204" pitchFamily="49" charset="0"/>
              </a:rPr>
              <a:t>": "</a:t>
            </a:r>
            <a:r>
              <a:rPr lang="en-US" sz="1200" dirty="0" err="1">
                <a:solidFill>
                  <a:prstClr val="white"/>
                </a:solidFill>
                <a:latin typeface="Consolas" panose="020B0609020204030204" pitchFamily="49" charset="0"/>
              </a:rPr>
              <a:t>xsuaa</a:t>
            </a:r>
            <a:r>
              <a:rPr lang="en-US" sz="1200" dirty="0">
                <a:solidFill>
                  <a:prstClr val="white"/>
                </a:solidFill>
                <a:latin typeface="Consolas" panose="020B0609020204030204" pitchFamily="49" charset="0"/>
              </a:rPr>
              <a:t>"</a:t>
            </a:r>
          </a:p>
          <a:p>
            <a:pPr defTabSz="1218621"/>
            <a:r>
              <a:rPr lang="en-IN" sz="2000" dirty="0">
                <a:solidFill>
                  <a:prstClr val="white"/>
                </a:solidFill>
                <a:latin typeface="Segoe UI"/>
              </a:rPr>
              <a:t>6.    We need to secure our service resources to only allow authenticated user, hence we need to add an annotation </a:t>
            </a:r>
            <a:r>
              <a:rPr lang="en-US" sz="1200" dirty="0">
                <a:solidFill>
                  <a:prstClr val="white"/>
                </a:solidFill>
                <a:latin typeface="SFMono-Regular"/>
              </a:rPr>
              <a:t>requires: 'authenticated-user’</a:t>
            </a:r>
          </a:p>
          <a:p>
            <a:pPr marL="342797" indent="-342797" defTabSz="1218621">
              <a:buFontTx/>
              <a:buAutoNum type="arabicPeriod" startAt="7"/>
            </a:pPr>
            <a:r>
              <a:rPr lang="en-IN" sz="2000" dirty="0">
                <a:solidFill>
                  <a:prstClr val="white"/>
                </a:solidFill>
                <a:latin typeface="Segoe UI"/>
              </a:rPr>
              <a:t>We need to tell system that if we run app locally (development environment) in BAS tool, use mock strategy for testing security. After deployment to CF (production environment) we use JWT strategy.</a:t>
            </a:r>
          </a:p>
          <a:p>
            <a:pPr defTabSz="1218621"/>
            <a:endParaRPr lang="en-IN" sz="2000" dirty="0">
              <a:solidFill>
                <a:prstClr val="white"/>
              </a:solidFill>
              <a:latin typeface="Segoe UI"/>
            </a:endParaRPr>
          </a:p>
          <a:p>
            <a:pPr marL="609310" lvl="1" defTabSz="1218621"/>
            <a:endParaRPr lang="en-US" sz="2000" b="1" i="1" dirty="0">
              <a:solidFill>
                <a:prstClr val="white"/>
              </a:solidFill>
              <a:latin typeface="Segoe UI"/>
            </a:endParaRPr>
          </a:p>
        </p:txBody>
      </p:sp>
    </p:spTree>
    <p:extLst>
      <p:ext uri="{BB962C8B-B14F-4D97-AF65-F5344CB8AC3E}">
        <p14:creationId xmlns:p14="http://schemas.microsoft.com/office/powerpoint/2010/main" val="3573691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Security Profile</a:t>
            </a:r>
          </a:p>
        </p:txBody>
      </p:sp>
      <p:sp>
        <p:nvSpPr>
          <p:cNvPr id="3" name="TextBox 2">
            <a:extLst>
              <a:ext uri="{FF2B5EF4-FFF2-40B4-BE49-F238E27FC236}">
                <a16:creationId xmlns:a16="http://schemas.microsoft.com/office/drawing/2014/main" id="{93381835-184D-09B3-12F9-6ECC04D2CA21}"/>
              </a:ext>
            </a:extLst>
          </p:cNvPr>
          <p:cNvSpPr txBox="1"/>
          <p:nvPr/>
        </p:nvSpPr>
        <p:spPr>
          <a:xfrm>
            <a:off x="191294" y="802531"/>
            <a:ext cx="11806237" cy="2953886"/>
          </a:xfrm>
          <a:prstGeom prst="rect">
            <a:avLst/>
          </a:prstGeom>
          <a:noFill/>
        </p:spPr>
        <p:txBody>
          <a:bodyPr wrap="square" rtlCol="0">
            <a:spAutoFit/>
          </a:bodyPr>
          <a:lstStyle/>
          <a:p>
            <a:pPr marL="342797" indent="-342797" defTabSz="1218621">
              <a:buFontTx/>
              <a:buAutoNum type="arabicPeriod" startAt="7"/>
            </a:pPr>
            <a:r>
              <a:rPr lang="en-IN" sz="1999" dirty="0">
                <a:solidFill>
                  <a:prstClr val="white"/>
                </a:solidFill>
                <a:latin typeface="Segoe UI"/>
              </a:rPr>
              <a:t>Additionally we configure demo local users for testing purpose. Under </a:t>
            </a:r>
            <a:r>
              <a:rPr lang="en-IN" sz="1999" dirty="0" err="1">
                <a:solidFill>
                  <a:prstClr val="white"/>
                </a:solidFill>
                <a:latin typeface="Segoe UI"/>
              </a:rPr>
              <a:t>cds</a:t>
            </a:r>
            <a:r>
              <a:rPr lang="en-IN" sz="1999" dirty="0">
                <a:solidFill>
                  <a:prstClr val="white"/>
                </a:solidFill>
                <a:latin typeface="Segoe UI"/>
              </a:rPr>
              <a:t> </a:t>
            </a:r>
            <a:r>
              <a:rPr lang="en-IN" sz="1999" dirty="0">
                <a:solidFill>
                  <a:prstClr val="white"/>
                </a:solidFill>
                <a:latin typeface="Segoe UI"/>
                <a:sym typeface="Wingdings" panose="05000000000000000000" pitchFamily="2" charset="2"/>
              </a:rPr>
              <a:t> requires section inside </a:t>
            </a:r>
            <a:r>
              <a:rPr lang="en-IN" sz="1999" b="1" dirty="0" err="1">
                <a:solidFill>
                  <a:prstClr val="white"/>
                </a:solidFill>
                <a:latin typeface="Segoe UI"/>
                <a:sym typeface="Wingdings" panose="05000000000000000000" pitchFamily="2" charset="2"/>
              </a:rPr>
              <a:t>package.json</a:t>
            </a:r>
            <a:r>
              <a:rPr lang="en-IN" sz="1999" b="1" dirty="0">
                <a:solidFill>
                  <a:prstClr val="white"/>
                </a:solidFill>
                <a:latin typeface="Segoe UI"/>
                <a:sym typeface="Wingdings" panose="05000000000000000000" pitchFamily="2" charset="2"/>
              </a:rPr>
              <a:t> </a:t>
            </a:r>
            <a:r>
              <a:rPr lang="en-IN" sz="1999" dirty="0">
                <a:solidFill>
                  <a:prstClr val="white"/>
                </a:solidFill>
                <a:latin typeface="Segoe UI"/>
                <a:sym typeface="Wingdings" panose="05000000000000000000" pitchFamily="2" charset="2"/>
              </a:rPr>
              <a:t>file we add the strategy </a:t>
            </a:r>
          </a:p>
          <a:p>
            <a:pPr marL="1218621" lvl="2" defTabSz="1218621"/>
            <a:r>
              <a:rPr lang="en-US" sz="1050" dirty="0">
                <a:solidFill>
                  <a:prstClr val="white"/>
                </a:solidFill>
                <a:latin typeface="Consolas" panose="020B0609020204030204" pitchFamily="49" charset="0"/>
              </a:rPr>
              <a:t>"auth":{</a:t>
            </a:r>
          </a:p>
          <a:p>
            <a:pPr marL="1218621" lvl="2" defTabSz="1218621"/>
            <a:r>
              <a:rPr lang="en-US" sz="1050" dirty="0">
                <a:solidFill>
                  <a:prstClr val="white"/>
                </a:solidFill>
                <a:latin typeface="Consolas" panose="020B0609020204030204" pitchFamily="49" charset="0"/>
              </a:rPr>
              <a:t>        "[production]":{</a:t>
            </a:r>
          </a:p>
          <a:p>
            <a:pPr marL="1218621" lvl="2" defTabSz="1218621"/>
            <a:r>
              <a:rPr lang="en-US" sz="1050" dirty="0">
                <a:solidFill>
                  <a:prstClr val="white"/>
                </a:solidFill>
                <a:latin typeface="Consolas" panose="020B0609020204030204" pitchFamily="49" charset="0"/>
              </a:rPr>
              <a:t>          "strategy": "JWT"</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"[development]":{</a:t>
            </a:r>
          </a:p>
          <a:p>
            <a:pPr marL="1218621" lvl="2" defTabSz="1218621"/>
            <a:r>
              <a:rPr lang="en-US" sz="1050" dirty="0">
                <a:solidFill>
                  <a:prstClr val="white"/>
                </a:solidFill>
                <a:latin typeface="Consolas" panose="020B0609020204030204" pitchFamily="49" charset="0"/>
              </a:rPr>
              <a:t>          "strategy": "mock",</a:t>
            </a:r>
          </a:p>
          <a:p>
            <a:pPr marL="1218621" lvl="2" defTabSz="1218621"/>
            <a:r>
              <a:rPr lang="en-US" sz="1050" dirty="0">
                <a:solidFill>
                  <a:prstClr val="white"/>
                </a:solidFill>
                <a:latin typeface="Consolas" panose="020B0609020204030204" pitchFamily="49" charset="0"/>
              </a:rPr>
              <a:t>          "users":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endParaRPr lang="en-US" sz="1050" dirty="0">
              <a:solidFill>
                <a:prstClr val="white"/>
              </a:solidFill>
              <a:latin typeface="Consolas" panose="020B0609020204030204" pitchFamily="49" charset="0"/>
            </a:endParaRPr>
          </a:p>
          <a:p>
            <a:pPr defTabSz="1218621"/>
            <a:r>
              <a:rPr lang="en-US" sz="1999" dirty="0">
                <a:solidFill>
                  <a:prstClr val="white"/>
                </a:solidFill>
                <a:latin typeface="Segoe UI"/>
              </a:rPr>
              <a:t>8. Now we can test our app using </a:t>
            </a:r>
            <a:r>
              <a:rPr lang="en-US" sz="1999" b="1" dirty="0" err="1">
                <a:solidFill>
                  <a:prstClr val="white"/>
                </a:solidFill>
                <a:latin typeface="Segoe UI"/>
              </a:rPr>
              <a:t>cds</a:t>
            </a:r>
            <a:r>
              <a:rPr lang="en-US" sz="1999" b="1" dirty="0">
                <a:solidFill>
                  <a:prstClr val="white"/>
                </a:solidFill>
                <a:latin typeface="Segoe UI"/>
              </a:rPr>
              <a:t> watch --profile hybrid</a:t>
            </a:r>
          </a:p>
        </p:txBody>
      </p:sp>
    </p:spTree>
    <p:extLst>
      <p:ext uri="{BB962C8B-B14F-4D97-AF65-F5344CB8AC3E}">
        <p14:creationId xmlns:p14="http://schemas.microsoft.com/office/powerpoint/2010/main" val="3500782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7BACE65-91BB-5B4C-5A17-D10E8955CDCB}"/>
              </a:ext>
            </a:extLst>
          </p:cNvPr>
          <p:cNvGraphicFramePr>
            <a:graphicFrameLocks noGrp="1"/>
          </p:cNvGraphicFramePr>
          <p:nvPr/>
        </p:nvGraphicFramePr>
        <p:xfrm>
          <a:off x="3020343" y="4155646"/>
          <a:ext cx="5357692" cy="2532496"/>
        </p:xfrm>
        <a:graphic>
          <a:graphicData uri="http://schemas.openxmlformats.org/drawingml/2006/table">
            <a:tbl>
              <a:tblPr firstRow="1" bandRow="1">
                <a:tableStyleId>{5C22544A-7EE6-4342-B048-85BDC9FD1C3A}</a:tableStyleId>
              </a:tblPr>
              <a:tblGrid>
                <a:gridCol w="2678846">
                  <a:extLst>
                    <a:ext uri="{9D8B030D-6E8A-4147-A177-3AD203B41FA5}">
                      <a16:colId xmlns:a16="http://schemas.microsoft.com/office/drawing/2014/main" val="3424793695"/>
                    </a:ext>
                  </a:extLst>
                </a:gridCol>
                <a:gridCol w="2678846">
                  <a:extLst>
                    <a:ext uri="{9D8B030D-6E8A-4147-A177-3AD203B41FA5}">
                      <a16:colId xmlns:a16="http://schemas.microsoft.com/office/drawing/2014/main" val="298702408"/>
                    </a:ext>
                  </a:extLst>
                </a:gridCol>
              </a:tblGrid>
              <a:tr h="316562">
                <a:tc>
                  <a:txBody>
                    <a:bodyPr/>
                    <a:lstStyle/>
                    <a:p>
                      <a:r>
                        <a:rPr lang="en-US" sz="1400" dirty="0"/>
                        <a:t>Name</a:t>
                      </a:r>
                    </a:p>
                  </a:txBody>
                  <a:tcPr marL="91416" marR="91416" marT="45708" marB="45708"/>
                </a:tc>
                <a:tc>
                  <a:txBody>
                    <a:bodyPr/>
                    <a:lstStyle/>
                    <a:p>
                      <a:r>
                        <a:rPr lang="en-US" sz="1400" dirty="0" err="1"/>
                        <a:t>BankName</a:t>
                      </a:r>
                      <a:endParaRPr lang="en-US" sz="1400" dirty="0"/>
                    </a:p>
                  </a:txBody>
                  <a:tcPr marL="91416" marR="91416" marT="45708" marB="45708"/>
                </a:tc>
                <a:extLst>
                  <a:ext uri="{0D108BD9-81ED-4DB2-BD59-A6C34878D82A}">
                    <a16:rowId xmlns:a16="http://schemas.microsoft.com/office/drawing/2014/main" val="1948608081"/>
                  </a:ext>
                </a:extLst>
              </a:tr>
              <a:tr h="316562">
                <a:tc>
                  <a:txBody>
                    <a:bodyPr/>
                    <a:lstStyle/>
                    <a:p>
                      <a:r>
                        <a:rPr lang="en-US" sz="1400" dirty="0"/>
                        <a:t>A</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4221077672"/>
                  </a:ext>
                </a:extLst>
              </a:tr>
              <a:tr h="316562">
                <a:tc>
                  <a:txBody>
                    <a:bodyPr/>
                    <a:lstStyle/>
                    <a:p>
                      <a:r>
                        <a:rPr lang="en-US" sz="1400" dirty="0"/>
                        <a:t>B</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4251280952"/>
                  </a:ext>
                </a:extLst>
              </a:tr>
              <a:tr h="316562">
                <a:tc>
                  <a:txBody>
                    <a:bodyPr/>
                    <a:lstStyle/>
                    <a:p>
                      <a:r>
                        <a:rPr lang="en-US" sz="1400" dirty="0"/>
                        <a:t>C</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843353938"/>
                  </a:ext>
                </a:extLst>
              </a:tr>
              <a:tr h="316562">
                <a:tc>
                  <a:txBody>
                    <a:bodyPr/>
                    <a:lstStyle/>
                    <a:p>
                      <a:r>
                        <a:rPr lang="en-US" sz="1400" dirty="0"/>
                        <a:t>D</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3329321717"/>
                  </a:ext>
                </a:extLst>
              </a:tr>
              <a:tr h="316562">
                <a:tc>
                  <a:txBody>
                    <a:bodyPr/>
                    <a:lstStyle/>
                    <a:p>
                      <a:r>
                        <a:rPr lang="en-US" sz="1400" dirty="0"/>
                        <a:t>E</a:t>
                      </a:r>
                    </a:p>
                  </a:txBody>
                  <a:tcPr marL="91416" marR="91416" marT="45708" marB="45708"/>
                </a:tc>
                <a:tc>
                  <a:txBody>
                    <a:bodyPr/>
                    <a:lstStyle/>
                    <a:p>
                      <a:r>
                        <a:rPr lang="en-US" sz="1400" dirty="0"/>
                        <a:t>Z</a:t>
                      </a:r>
                    </a:p>
                  </a:txBody>
                  <a:tcPr marL="91416" marR="91416" marT="45708" marB="45708"/>
                </a:tc>
                <a:extLst>
                  <a:ext uri="{0D108BD9-81ED-4DB2-BD59-A6C34878D82A}">
                    <a16:rowId xmlns:a16="http://schemas.microsoft.com/office/drawing/2014/main" val="3448507082"/>
                  </a:ext>
                </a:extLst>
              </a:tr>
              <a:tr h="316562">
                <a:tc>
                  <a:txBody>
                    <a:bodyPr/>
                    <a:lstStyle/>
                    <a:p>
                      <a:r>
                        <a:rPr lang="en-US" sz="1400" dirty="0"/>
                        <a:t>F</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941415124"/>
                  </a:ext>
                </a:extLst>
              </a:tr>
              <a:tr h="316562">
                <a:tc>
                  <a:txBody>
                    <a:bodyPr/>
                    <a:lstStyle/>
                    <a:p>
                      <a:r>
                        <a:rPr lang="en-US" sz="1400" dirty="0"/>
                        <a:t>G</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1778393195"/>
                  </a:ext>
                </a:extLst>
              </a:tr>
            </a:tbl>
          </a:graphicData>
        </a:graphic>
      </p:graphicFrame>
      <p:sp>
        <p:nvSpPr>
          <p:cNvPr id="4" name="Smiley Face 3">
            <a:extLst>
              <a:ext uri="{FF2B5EF4-FFF2-40B4-BE49-F238E27FC236}">
                <a16:creationId xmlns:a16="http://schemas.microsoft.com/office/drawing/2014/main" id="{23287234-4E53-93E3-0DB1-C913DCDCC295}"/>
              </a:ext>
            </a:extLst>
          </p:cNvPr>
          <p:cNvSpPr/>
          <p:nvPr/>
        </p:nvSpPr>
        <p:spPr>
          <a:xfrm>
            <a:off x="3503517" y="566437"/>
            <a:ext cx="719892" cy="646163"/>
          </a:xfrm>
          <a:prstGeom prst="smileyFace">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defTabSz="1218621"/>
            <a:endParaRPr lang="en-US" sz="2399" dirty="0">
              <a:solidFill>
                <a:prstClr val="white"/>
              </a:solidFill>
              <a:latin typeface="Segoe UI"/>
            </a:endParaRPr>
          </a:p>
        </p:txBody>
      </p:sp>
      <p:sp>
        <p:nvSpPr>
          <p:cNvPr id="5" name="Smiley Face 4">
            <a:extLst>
              <a:ext uri="{FF2B5EF4-FFF2-40B4-BE49-F238E27FC236}">
                <a16:creationId xmlns:a16="http://schemas.microsoft.com/office/drawing/2014/main" id="{08B42121-531C-D565-9A65-18608F213C74}"/>
              </a:ext>
            </a:extLst>
          </p:cNvPr>
          <p:cNvSpPr/>
          <p:nvPr/>
        </p:nvSpPr>
        <p:spPr>
          <a:xfrm>
            <a:off x="7454546" y="537012"/>
            <a:ext cx="719892" cy="646163"/>
          </a:xfrm>
          <a:prstGeom prst="smileyFace">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defTabSz="1218621"/>
            <a:endParaRPr lang="en-US" sz="2399" dirty="0">
              <a:solidFill>
                <a:prstClr val="white"/>
              </a:solidFill>
              <a:latin typeface="Segoe UI"/>
            </a:endParaRPr>
          </a:p>
        </p:txBody>
      </p:sp>
      <p:cxnSp>
        <p:nvCxnSpPr>
          <p:cNvPr id="6" name="Connector: Elbow 5">
            <a:extLst>
              <a:ext uri="{FF2B5EF4-FFF2-40B4-BE49-F238E27FC236}">
                <a16:creationId xmlns:a16="http://schemas.microsoft.com/office/drawing/2014/main" id="{28435111-966B-ECD9-0E5B-8A33886EFFFB}"/>
              </a:ext>
            </a:extLst>
          </p:cNvPr>
          <p:cNvCxnSpPr>
            <a:stCxn id="4" idx="4"/>
          </p:cNvCxnSpPr>
          <p:nvPr/>
        </p:nvCxnSpPr>
        <p:spPr>
          <a:xfrm rot="16200000" flipH="1">
            <a:off x="2828454" y="2247608"/>
            <a:ext cx="2943047" cy="873029"/>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D3C0C51A-80B6-2C3C-0BF8-CED97C99368B}"/>
              </a:ext>
            </a:extLst>
          </p:cNvPr>
          <p:cNvCxnSpPr>
            <a:cxnSpLocks/>
          </p:cNvCxnSpPr>
          <p:nvPr/>
        </p:nvCxnSpPr>
        <p:spPr>
          <a:xfrm rot="16200000" flipV="1">
            <a:off x="2466218" y="2321887"/>
            <a:ext cx="2943047" cy="724471"/>
          </a:xfrm>
          <a:prstGeom prst="bentConnector3">
            <a:avLst>
              <a:gd name="adj1" fmla="val 3897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4572F97-8CF7-9BAF-9A6D-B9DFB4E80489}"/>
              </a:ext>
            </a:extLst>
          </p:cNvPr>
          <p:cNvSpPr txBox="1"/>
          <p:nvPr/>
        </p:nvSpPr>
        <p:spPr>
          <a:xfrm>
            <a:off x="3503517" y="199686"/>
            <a:ext cx="1295806" cy="461545"/>
          </a:xfrm>
          <a:prstGeom prst="rect">
            <a:avLst/>
          </a:prstGeom>
          <a:noFill/>
          <a:ln>
            <a:noFill/>
          </a:ln>
        </p:spPr>
        <p:txBody>
          <a:bodyPr wrap="square" rtlCol="0">
            <a:spAutoFit/>
          </a:bodyPr>
          <a:lstStyle/>
          <a:p>
            <a:pPr defTabSz="1218621"/>
            <a:r>
              <a:rPr lang="en-US" sz="2399" b="1" dirty="0">
                <a:solidFill>
                  <a:prstClr val="white"/>
                </a:solidFill>
                <a:latin typeface="Segoe UI"/>
              </a:rPr>
              <a:t>CEO</a:t>
            </a:r>
          </a:p>
        </p:txBody>
      </p:sp>
      <p:sp>
        <p:nvSpPr>
          <p:cNvPr id="9" name="TextBox 8">
            <a:extLst>
              <a:ext uri="{FF2B5EF4-FFF2-40B4-BE49-F238E27FC236}">
                <a16:creationId xmlns:a16="http://schemas.microsoft.com/office/drawing/2014/main" id="{606EC5E5-DC06-A868-0F28-BF801F8CA210}"/>
              </a:ext>
            </a:extLst>
          </p:cNvPr>
          <p:cNvSpPr txBox="1"/>
          <p:nvPr/>
        </p:nvSpPr>
        <p:spPr>
          <a:xfrm>
            <a:off x="3857512" y="2327518"/>
            <a:ext cx="1295806" cy="307697"/>
          </a:xfrm>
          <a:prstGeom prst="rect">
            <a:avLst/>
          </a:prstGeom>
          <a:noFill/>
          <a:ln>
            <a:noFill/>
          </a:ln>
        </p:spPr>
        <p:txBody>
          <a:bodyPr wrap="square" rtlCol="0">
            <a:spAutoFit/>
          </a:bodyPr>
          <a:lstStyle/>
          <a:p>
            <a:pPr defTabSz="1218621"/>
            <a:r>
              <a:rPr lang="en-US" sz="1400" b="1" dirty="0">
                <a:solidFill>
                  <a:prstClr val="white"/>
                </a:solidFill>
                <a:latin typeface="Segoe UI"/>
              </a:rPr>
              <a:t>All Employee</a:t>
            </a:r>
          </a:p>
        </p:txBody>
      </p:sp>
      <p:sp>
        <p:nvSpPr>
          <p:cNvPr id="10" name="TextBox 9">
            <a:extLst>
              <a:ext uri="{FF2B5EF4-FFF2-40B4-BE49-F238E27FC236}">
                <a16:creationId xmlns:a16="http://schemas.microsoft.com/office/drawing/2014/main" id="{DFEF1085-9B7A-FDE2-D740-8FC3BA69CDDC}"/>
              </a:ext>
            </a:extLst>
          </p:cNvPr>
          <p:cNvSpPr txBox="1"/>
          <p:nvPr/>
        </p:nvSpPr>
        <p:spPr>
          <a:xfrm>
            <a:off x="7477798" y="104892"/>
            <a:ext cx="3224644" cy="461545"/>
          </a:xfrm>
          <a:prstGeom prst="rect">
            <a:avLst/>
          </a:prstGeom>
          <a:noFill/>
          <a:ln>
            <a:noFill/>
          </a:ln>
        </p:spPr>
        <p:txBody>
          <a:bodyPr wrap="square" rtlCol="0">
            <a:spAutoFit/>
          </a:bodyPr>
          <a:lstStyle/>
          <a:p>
            <a:pPr defTabSz="1218621"/>
            <a:r>
              <a:rPr lang="en-US" sz="2399" b="1" dirty="0">
                <a:solidFill>
                  <a:prstClr val="white"/>
                </a:solidFill>
                <a:latin typeface="Segoe UI"/>
              </a:rPr>
              <a:t>US Manager</a:t>
            </a:r>
          </a:p>
        </p:txBody>
      </p:sp>
      <p:cxnSp>
        <p:nvCxnSpPr>
          <p:cNvPr id="11" name="Connector: Elbow 10">
            <a:extLst>
              <a:ext uri="{FF2B5EF4-FFF2-40B4-BE49-F238E27FC236}">
                <a16:creationId xmlns:a16="http://schemas.microsoft.com/office/drawing/2014/main" id="{F5D4B4FE-B419-D0AA-6784-03492310626C}"/>
              </a:ext>
            </a:extLst>
          </p:cNvPr>
          <p:cNvCxnSpPr>
            <a:cxnSpLocks/>
            <a:stCxn id="5" idx="4"/>
          </p:cNvCxnSpPr>
          <p:nvPr/>
        </p:nvCxnSpPr>
        <p:spPr>
          <a:xfrm rot="5400000">
            <a:off x="5569689" y="1881419"/>
            <a:ext cx="2943047" cy="1546560"/>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C0F9D3C1-0C0C-D688-4870-49B73F456875}"/>
              </a:ext>
            </a:extLst>
          </p:cNvPr>
          <p:cNvCxnSpPr>
            <a:cxnSpLocks/>
          </p:cNvCxnSpPr>
          <p:nvPr/>
        </p:nvCxnSpPr>
        <p:spPr>
          <a:xfrm rot="5400000" flipH="1" flipV="1">
            <a:off x="5897897" y="1999459"/>
            <a:ext cx="2943047" cy="1369325"/>
          </a:xfrm>
          <a:prstGeom prst="bentConnector3">
            <a:avLst>
              <a:gd name="adj1" fmla="val 4231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ACBDF3B-945C-EA95-68DD-0DE01146ADF1}"/>
              </a:ext>
            </a:extLst>
          </p:cNvPr>
          <p:cNvSpPr txBox="1"/>
          <p:nvPr/>
        </p:nvSpPr>
        <p:spPr>
          <a:xfrm>
            <a:off x="6360807" y="1930937"/>
            <a:ext cx="1295806" cy="738472"/>
          </a:xfrm>
          <a:prstGeom prst="rect">
            <a:avLst/>
          </a:prstGeom>
          <a:noFill/>
          <a:ln>
            <a:noFill/>
          </a:ln>
        </p:spPr>
        <p:txBody>
          <a:bodyPr wrap="square" rtlCol="0">
            <a:spAutoFit/>
          </a:bodyPr>
          <a:lstStyle/>
          <a:p>
            <a:pPr defTabSz="1218621"/>
            <a:r>
              <a:rPr lang="en-US" sz="1400" b="1" dirty="0">
                <a:solidFill>
                  <a:prstClr val="white"/>
                </a:solidFill>
                <a:latin typeface="Segoe UI"/>
              </a:rPr>
              <a:t>All Employee</a:t>
            </a:r>
          </a:p>
          <a:p>
            <a:pPr defTabSz="1218621"/>
            <a:r>
              <a:rPr lang="en-US" sz="1400" b="1" dirty="0">
                <a:solidFill>
                  <a:prstClr val="white"/>
                </a:solidFill>
                <a:latin typeface="Segoe UI"/>
              </a:rPr>
              <a:t>Who are from USA</a:t>
            </a:r>
          </a:p>
        </p:txBody>
      </p:sp>
      <p:sp>
        <p:nvSpPr>
          <p:cNvPr id="14" name="TextBox 13">
            <a:extLst>
              <a:ext uri="{FF2B5EF4-FFF2-40B4-BE49-F238E27FC236}">
                <a16:creationId xmlns:a16="http://schemas.microsoft.com/office/drawing/2014/main" id="{D7D8E311-9ECA-FAF2-355E-71F2592E4D6D}"/>
              </a:ext>
            </a:extLst>
          </p:cNvPr>
          <p:cNvSpPr txBox="1"/>
          <p:nvPr/>
        </p:nvSpPr>
        <p:spPr>
          <a:xfrm>
            <a:off x="1919754" y="658733"/>
            <a:ext cx="1583763" cy="461545"/>
          </a:xfrm>
          <a:prstGeom prst="rect">
            <a:avLst/>
          </a:prstGeom>
          <a:noFill/>
          <a:ln>
            <a:noFill/>
          </a:ln>
        </p:spPr>
        <p:txBody>
          <a:bodyPr wrap="square" rtlCol="0">
            <a:spAutoFit/>
          </a:bodyPr>
          <a:lstStyle/>
          <a:p>
            <a:pPr defTabSz="1218621"/>
            <a:r>
              <a:rPr lang="en-US" sz="2399" dirty="0">
                <a:solidFill>
                  <a:prstClr val="white"/>
                </a:solidFill>
                <a:latin typeface="Segoe UI"/>
              </a:rPr>
              <a:t>Anubhav</a:t>
            </a:r>
          </a:p>
        </p:txBody>
      </p:sp>
      <p:sp>
        <p:nvSpPr>
          <p:cNvPr id="15" name="TextBox 14">
            <a:extLst>
              <a:ext uri="{FF2B5EF4-FFF2-40B4-BE49-F238E27FC236}">
                <a16:creationId xmlns:a16="http://schemas.microsoft.com/office/drawing/2014/main" id="{F78F20A9-2D5F-DD3A-252E-46C153739BC3}"/>
              </a:ext>
            </a:extLst>
          </p:cNvPr>
          <p:cNvSpPr txBox="1"/>
          <p:nvPr/>
        </p:nvSpPr>
        <p:spPr>
          <a:xfrm>
            <a:off x="8182100" y="629320"/>
            <a:ext cx="1583763" cy="461545"/>
          </a:xfrm>
          <a:prstGeom prst="rect">
            <a:avLst/>
          </a:prstGeom>
          <a:noFill/>
          <a:ln>
            <a:noFill/>
          </a:ln>
        </p:spPr>
        <p:txBody>
          <a:bodyPr wrap="square" rtlCol="0">
            <a:spAutoFit/>
          </a:bodyPr>
          <a:lstStyle/>
          <a:p>
            <a:pPr defTabSz="1218621"/>
            <a:r>
              <a:rPr lang="en-US" sz="2399" dirty="0">
                <a:solidFill>
                  <a:prstClr val="white"/>
                </a:solidFill>
                <a:latin typeface="Segoe UI"/>
              </a:rPr>
              <a:t>Ananya</a:t>
            </a:r>
          </a:p>
        </p:txBody>
      </p:sp>
    </p:spTree>
    <p:extLst>
      <p:ext uri="{BB962C8B-B14F-4D97-AF65-F5344CB8AC3E}">
        <p14:creationId xmlns:p14="http://schemas.microsoft.com/office/powerpoint/2010/main" val="2629606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06062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6</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UI Development and Improvements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Side effects and defaults</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3"/>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HANA Cloud</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HDI Containers and Deployment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Git and Git HUB</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Adding App Router</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6</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UI Improvements</a:t>
            </a:r>
          </a:p>
        </p:txBody>
      </p:sp>
      <p:sp>
        <p:nvSpPr>
          <p:cNvPr id="3" name="TextBox 2">
            <a:extLst>
              <a:ext uri="{FF2B5EF4-FFF2-40B4-BE49-F238E27FC236}">
                <a16:creationId xmlns:a16="http://schemas.microsoft.com/office/drawing/2014/main" id="{11DDB8E5-A979-455A-B9A9-0F815AF02F5D}"/>
              </a:ext>
            </a:extLst>
          </p:cNvPr>
          <p:cNvSpPr txBox="1"/>
          <p:nvPr/>
        </p:nvSpPr>
        <p:spPr>
          <a:xfrm>
            <a:off x="261764" y="980728"/>
            <a:ext cx="11737304" cy="3416320"/>
          </a:xfrm>
          <a:prstGeom prst="rect">
            <a:avLst/>
          </a:prstGeom>
          <a:noFill/>
        </p:spPr>
        <p:txBody>
          <a:bodyPr wrap="square" rtlCol="0">
            <a:spAutoFit/>
          </a:bodyPr>
          <a:lstStyle/>
          <a:p>
            <a:pPr marL="457200" indent="-457200">
              <a:buAutoNum type="arabicPeriod"/>
            </a:pPr>
            <a:r>
              <a:rPr lang="en-US" dirty="0">
                <a:solidFill>
                  <a:schemeClr val="bg1"/>
                </a:solidFill>
              </a:rPr>
              <a:t>Adding value helps</a:t>
            </a:r>
          </a:p>
          <a:p>
            <a:pPr marL="457200" indent="-457200">
              <a:buAutoNum type="arabicPeriod"/>
            </a:pPr>
            <a:r>
              <a:rPr lang="en-US" dirty="0">
                <a:solidFill>
                  <a:schemeClr val="bg1"/>
                </a:solidFill>
              </a:rPr>
              <a:t>Fixing load of product data</a:t>
            </a:r>
          </a:p>
          <a:p>
            <a:pPr marL="457200" indent="-457200">
              <a:buAutoNum type="arabicPeriod"/>
            </a:pPr>
            <a:r>
              <a:rPr lang="en-US" dirty="0">
                <a:solidFill>
                  <a:schemeClr val="bg1"/>
                </a:solidFill>
              </a:rPr>
              <a:t>Adding side effects for boost action</a:t>
            </a:r>
          </a:p>
          <a:p>
            <a:pPr marL="457200" indent="-457200">
              <a:buAutoNum type="arabicPeriod"/>
            </a:pPr>
            <a:r>
              <a:rPr lang="en-US" dirty="0">
                <a:solidFill>
                  <a:schemeClr val="bg1"/>
                </a:solidFill>
              </a:rPr>
              <a:t>Debugging CAP App</a:t>
            </a:r>
          </a:p>
          <a:p>
            <a:pPr marL="457200" indent="-457200">
              <a:buAutoNum type="arabicPeriod"/>
            </a:pPr>
            <a:r>
              <a:rPr lang="en-US" dirty="0">
                <a:solidFill>
                  <a:schemeClr val="bg1"/>
                </a:solidFill>
              </a:rPr>
              <a:t>Setting Default value</a:t>
            </a:r>
          </a:p>
          <a:p>
            <a:pPr marL="457200" indent="-457200">
              <a:buAutoNum type="arabicPeriod"/>
            </a:pPr>
            <a:r>
              <a:rPr lang="en-US" dirty="0">
                <a:solidFill>
                  <a:schemeClr val="bg1"/>
                </a:solidFill>
              </a:rPr>
              <a:t>Adding custom actions on object page</a:t>
            </a:r>
          </a:p>
          <a:p>
            <a:pPr marL="457200" indent="-457200">
              <a:buAutoNum type="arabicPeriod"/>
            </a:pPr>
            <a:endParaRPr lang="en-US" dirty="0">
              <a:solidFill>
                <a:schemeClr val="bg1"/>
              </a:solidFill>
            </a:endParaRPr>
          </a:p>
          <a:p>
            <a:r>
              <a:rPr lang="en-US" dirty="0">
                <a:solidFill>
                  <a:schemeClr val="bg1"/>
                </a:solidFill>
              </a:rPr>
              <a:t>Solution:</a:t>
            </a:r>
          </a:p>
          <a:p>
            <a:r>
              <a:rPr lang="en-US" dirty="0">
                <a:solidFill>
                  <a:schemeClr val="bg1"/>
                </a:solidFill>
              </a:rPr>
              <a:t> </a:t>
            </a:r>
          </a:p>
        </p:txBody>
      </p:sp>
    </p:spTree>
    <p:extLst>
      <p:ext uri="{BB962C8B-B14F-4D97-AF65-F5344CB8AC3E}">
        <p14:creationId xmlns:p14="http://schemas.microsoft.com/office/powerpoint/2010/main" val="1173389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Challenges to share code</a:t>
            </a:r>
          </a:p>
        </p:txBody>
      </p:sp>
      <p:sp>
        <p:nvSpPr>
          <p:cNvPr id="5" name="TextBox 4">
            <a:extLst>
              <a:ext uri="{FF2B5EF4-FFF2-40B4-BE49-F238E27FC236}">
                <a16:creationId xmlns:a16="http://schemas.microsoft.com/office/drawing/2014/main" id="{0AE99F7A-7987-2B1D-E6E7-B3874C0B6EC8}"/>
              </a:ext>
            </a:extLst>
          </p:cNvPr>
          <p:cNvSpPr txBox="1"/>
          <p:nvPr/>
        </p:nvSpPr>
        <p:spPr>
          <a:xfrm>
            <a:off x="189756" y="908720"/>
            <a:ext cx="11809312" cy="5355312"/>
          </a:xfrm>
          <a:prstGeom prst="rect">
            <a:avLst/>
          </a:prstGeom>
          <a:noFill/>
        </p:spPr>
        <p:txBody>
          <a:bodyPr wrap="square" rtlCol="0">
            <a:spAutoFit/>
          </a:bodyPr>
          <a:lstStyle/>
          <a:p>
            <a:pPr marL="342900" indent="-342900">
              <a:buFont typeface="Wingdings" panose="05000000000000000000" pitchFamily="2" charset="2"/>
              <a:buChar char="ü"/>
            </a:pPr>
            <a:r>
              <a:rPr lang="en-US" sz="1800" dirty="0">
                <a:solidFill>
                  <a:schemeClr val="bg1"/>
                </a:solidFill>
              </a:rPr>
              <a:t>Till now Anubhav is sharing zip file of project code with all of you, imagine in a team of 40 developers and at end of day if every developer share a zip file, who can merge all code.</a:t>
            </a:r>
          </a:p>
          <a:p>
            <a:pPr marL="342900" indent="-342900">
              <a:buFont typeface="Wingdings" panose="05000000000000000000" pitchFamily="2" charset="2"/>
              <a:buChar char="ü"/>
            </a:pPr>
            <a:r>
              <a:rPr lang="en-IN" sz="1800" dirty="0">
                <a:solidFill>
                  <a:schemeClr val="bg1"/>
                </a:solidFill>
              </a:rPr>
              <a:t>When someone go on holiday or left team, how can we make sure that we have latest code available for successor to manage it.</a:t>
            </a:r>
          </a:p>
          <a:p>
            <a:pPr marL="342900" indent="-342900">
              <a:buFont typeface="Wingdings" panose="05000000000000000000" pitchFamily="2" charset="2"/>
              <a:buChar char="ü"/>
            </a:pPr>
            <a:r>
              <a:rPr lang="en-IN" sz="1800" dirty="0">
                <a:solidFill>
                  <a:schemeClr val="bg1"/>
                </a:solidFill>
              </a:rPr>
              <a:t>Anubhav last evening my code was stable, this morning I came to office and made 40-50 changes which has disrupted everything, I pray to god to go back to last night state. Basically, we need version management.</a:t>
            </a:r>
          </a:p>
          <a:p>
            <a:pPr marL="342900" indent="-342900">
              <a:buFont typeface="Wingdings" panose="05000000000000000000" pitchFamily="2" charset="2"/>
              <a:buChar char="ü"/>
            </a:pPr>
            <a:r>
              <a:rPr lang="en-IN" sz="1800" dirty="0">
                <a:solidFill>
                  <a:schemeClr val="bg1"/>
                </a:solidFill>
              </a:rPr>
              <a:t>In a team, one developer using BAS another using VS code another using </a:t>
            </a:r>
            <a:r>
              <a:rPr lang="en-IN" sz="1800" dirty="0" err="1">
                <a:solidFill>
                  <a:schemeClr val="bg1"/>
                </a:solidFill>
              </a:rPr>
              <a:t>WebIDE</a:t>
            </a:r>
            <a:r>
              <a:rPr lang="en-IN" sz="1800" dirty="0">
                <a:solidFill>
                  <a:schemeClr val="bg1"/>
                </a:solidFill>
              </a:rPr>
              <a:t>, how can we easily move code from one dev tool to another</a:t>
            </a:r>
          </a:p>
          <a:p>
            <a:pPr marL="342900" indent="-342900">
              <a:buFont typeface="Wingdings" panose="05000000000000000000" pitchFamily="2" charset="2"/>
              <a:buChar char="ü"/>
            </a:pPr>
            <a:r>
              <a:rPr lang="en-IN" sz="1800" dirty="0">
                <a:solidFill>
                  <a:schemeClr val="bg1"/>
                </a:solidFill>
              </a:rPr>
              <a:t>When something cause production issues, we want to know which change was made by who last time that caused the issue.</a:t>
            </a:r>
          </a:p>
          <a:p>
            <a:pPr marL="342900" indent="-342900">
              <a:buFont typeface="Wingdings" panose="05000000000000000000" pitchFamily="2" charset="2"/>
              <a:buChar char="ü"/>
            </a:pPr>
            <a:r>
              <a:rPr lang="en-IN" sz="1800" dirty="0">
                <a:solidFill>
                  <a:schemeClr val="bg1"/>
                </a:solidFill>
              </a:rPr>
              <a:t>How to share our code effectively between multiple team members as best practice from industry. And how to merge conflicts also.</a:t>
            </a:r>
          </a:p>
          <a:p>
            <a:endParaRPr lang="en-IN" sz="1800" dirty="0">
              <a:solidFill>
                <a:schemeClr val="bg1"/>
              </a:solidFill>
            </a:endParaRPr>
          </a:p>
          <a:p>
            <a:endParaRPr lang="en-IN" sz="1800" dirty="0">
              <a:solidFill>
                <a:schemeClr val="bg1"/>
              </a:solidFill>
            </a:endParaRPr>
          </a:p>
          <a:p>
            <a:r>
              <a:rPr lang="en-IN" sz="1800" dirty="0">
                <a:solidFill>
                  <a:schemeClr val="bg1"/>
                </a:solidFill>
              </a:rPr>
              <a:t>Git and </a:t>
            </a:r>
            <a:r>
              <a:rPr lang="en-IN" sz="1800" dirty="0" err="1">
                <a:solidFill>
                  <a:schemeClr val="bg1"/>
                </a:solidFill>
              </a:rPr>
              <a:t>Github</a:t>
            </a:r>
            <a:endParaRPr lang="en-IN" sz="1800" dirty="0">
              <a:solidFill>
                <a:schemeClr val="bg1"/>
              </a:solidFill>
            </a:endParaRPr>
          </a:p>
          <a:p>
            <a:r>
              <a:rPr lang="en-IN" sz="1800" dirty="0">
                <a:solidFill>
                  <a:schemeClr val="bg1"/>
                </a:solidFill>
              </a:rPr>
              <a:t>Git is a de-central repository management system for managing any kind of source code. And git hub is a central repository where everyone sync their changes (internet).</a:t>
            </a:r>
          </a:p>
          <a:p>
            <a:r>
              <a:rPr lang="en-IN" sz="1800" dirty="0">
                <a:solidFill>
                  <a:schemeClr val="bg1"/>
                </a:solidFill>
                <a:hlinkClick r:id="rId2">
                  <a:extLst>
                    <a:ext uri="{A12FA001-AC4F-418D-AE19-62706E023703}">
                      <ahyp:hlinkClr xmlns:ahyp="http://schemas.microsoft.com/office/drawing/2018/hyperlinkcolor" val="tx"/>
                    </a:ext>
                  </a:extLst>
                </a:hlinkClick>
              </a:rPr>
              <a:t>https://git-scm.com/download/win</a:t>
            </a:r>
            <a:endParaRPr lang="en-IN" sz="1800" dirty="0">
              <a:solidFill>
                <a:schemeClr val="bg1"/>
              </a:solidFill>
            </a:endParaRPr>
          </a:p>
          <a:p>
            <a:endParaRPr lang="en-IN" sz="1800" dirty="0">
              <a:solidFill>
                <a:schemeClr val="bg1"/>
              </a:solidFill>
            </a:endParaRPr>
          </a:p>
        </p:txBody>
      </p:sp>
    </p:spTree>
    <p:extLst>
      <p:ext uri="{BB962C8B-B14F-4D97-AF65-F5344CB8AC3E}">
        <p14:creationId xmlns:p14="http://schemas.microsoft.com/office/powerpoint/2010/main" val="1616930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Git and Git HUB</a:t>
            </a:r>
          </a:p>
        </p:txBody>
      </p:sp>
      <p:pic>
        <p:nvPicPr>
          <p:cNvPr id="47" name="Picture 46">
            <a:extLst>
              <a:ext uri="{FF2B5EF4-FFF2-40B4-BE49-F238E27FC236}">
                <a16:creationId xmlns:a16="http://schemas.microsoft.com/office/drawing/2014/main" id="{56007C54-3524-9466-6672-46E876D55D02}"/>
              </a:ext>
            </a:extLst>
          </p:cNvPr>
          <p:cNvPicPr>
            <a:picLocks noChangeAspect="1"/>
          </p:cNvPicPr>
          <p:nvPr/>
        </p:nvPicPr>
        <p:blipFill>
          <a:blip r:embed="rId2"/>
          <a:stretch>
            <a:fillRect/>
          </a:stretch>
        </p:blipFill>
        <p:spPr>
          <a:xfrm>
            <a:off x="477787" y="980728"/>
            <a:ext cx="10969943" cy="5519564"/>
          </a:xfrm>
          <a:prstGeom prst="rect">
            <a:avLst/>
          </a:prstGeom>
        </p:spPr>
      </p:pic>
    </p:spTree>
    <p:extLst>
      <p:ext uri="{BB962C8B-B14F-4D97-AF65-F5344CB8AC3E}">
        <p14:creationId xmlns:p14="http://schemas.microsoft.com/office/powerpoint/2010/main" val="3740633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HANA Cloud</a:t>
            </a:r>
          </a:p>
        </p:txBody>
      </p:sp>
      <p:sp>
        <p:nvSpPr>
          <p:cNvPr id="4" name="TextBox 3">
            <a:extLst>
              <a:ext uri="{FF2B5EF4-FFF2-40B4-BE49-F238E27FC236}">
                <a16:creationId xmlns:a16="http://schemas.microsoft.com/office/drawing/2014/main" id="{4CD1B822-FD1F-30ED-76E7-5E494D6E61DA}"/>
              </a:ext>
            </a:extLst>
          </p:cNvPr>
          <p:cNvSpPr txBox="1"/>
          <p:nvPr/>
        </p:nvSpPr>
        <p:spPr>
          <a:xfrm>
            <a:off x="405781" y="974164"/>
            <a:ext cx="11161643" cy="1477328"/>
          </a:xfrm>
          <a:prstGeom prst="rect">
            <a:avLst/>
          </a:prstGeom>
          <a:noFill/>
        </p:spPr>
        <p:txBody>
          <a:bodyPr wrap="square" rtlCol="0">
            <a:spAutoFit/>
          </a:bodyPr>
          <a:lstStyle/>
          <a:p>
            <a:pPr algn="just" defTabSz="914400"/>
            <a:r>
              <a:rPr lang="en-US" sz="1800" dirty="0">
                <a:solidFill>
                  <a:schemeClr val="bg1"/>
                </a:solidFill>
                <a:latin typeface="Calibri" panose="020F0502020204030204"/>
              </a:rPr>
              <a:t>SAP HANA Cloud is a fully managed, in-memory, cloud database as a service (DBaaS). It is the cloud-based data foundation for SAP Business Technology Platform. With SAP HANA Cloud you can create, run, and extend new and existing applications.</a:t>
            </a:r>
          </a:p>
          <a:p>
            <a:pPr algn="just" defTabSz="914400"/>
            <a:r>
              <a:rPr lang="en-US" sz="1800" dirty="0">
                <a:solidFill>
                  <a:schemeClr val="bg1"/>
                </a:solidFill>
                <a:latin typeface="Calibri" panose="020F0502020204030204"/>
              </a:rPr>
              <a:t>SAP HANA Cloud includes a number of software components. The core component is SAP HANA Database, but other components can be added at any time, such as a data lake.</a:t>
            </a:r>
          </a:p>
        </p:txBody>
      </p:sp>
      <p:sp>
        <p:nvSpPr>
          <p:cNvPr id="5" name="TextBox 4">
            <a:extLst>
              <a:ext uri="{FF2B5EF4-FFF2-40B4-BE49-F238E27FC236}">
                <a16:creationId xmlns:a16="http://schemas.microsoft.com/office/drawing/2014/main" id="{2C22E0C3-2785-33E1-C2AE-1D0F297AB256}"/>
              </a:ext>
            </a:extLst>
          </p:cNvPr>
          <p:cNvSpPr txBox="1"/>
          <p:nvPr/>
        </p:nvSpPr>
        <p:spPr>
          <a:xfrm>
            <a:off x="405780" y="2451492"/>
            <a:ext cx="5834237" cy="3693319"/>
          </a:xfrm>
          <a:prstGeom prst="rect">
            <a:avLst/>
          </a:prstGeom>
          <a:noFill/>
        </p:spPr>
        <p:txBody>
          <a:bodyPr wrap="square">
            <a:spAutoFit/>
          </a:bodyPr>
          <a:lstStyle/>
          <a:p>
            <a:pPr algn="just" defTabSz="914400"/>
            <a:r>
              <a:rPr lang="en-US" sz="1800" b="1" dirty="0">
                <a:solidFill>
                  <a:schemeClr val="bg1"/>
                </a:solidFill>
                <a:latin typeface="Calibri" panose="020F0502020204030204"/>
              </a:rPr>
              <a:t>Key Components of SAP HANA Cloud</a:t>
            </a:r>
          </a:p>
          <a:p>
            <a:pPr algn="just" defTabSz="914400"/>
            <a:r>
              <a:rPr lang="en-US" sz="1800" dirty="0">
                <a:solidFill>
                  <a:schemeClr val="bg1"/>
                </a:solidFill>
                <a:latin typeface="Calibri" panose="020F0502020204030204"/>
              </a:rPr>
              <a:t>There are four key components of SAP HANA Cloud:</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SAP HANA Database</a:t>
            </a:r>
          </a:p>
          <a:p>
            <a:pPr marL="457200" lvl="1" algn="just" defTabSz="914400"/>
            <a:r>
              <a:rPr lang="en-US" sz="1800" dirty="0">
                <a:solidFill>
                  <a:schemeClr val="bg1"/>
                </a:solidFill>
                <a:latin typeface="Calibri" panose="020F0502020204030204"/>
              </a:rPr>
              <a:t>In-memory database with built-in advanced analytics (spatial, graph, text, etc.)</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data lake</a:t>
            </a:r>
          </a:p>
          <a:p>
            <a:pPr marL="457200" lvl="1" algn="just" defTabSz="914400"/>
            <a:r>
              <a:rPr lang="en-US" sz="1800" dirty="0">
                <a:solidFill>
                  <a:schemeClr val="bg1"/>
                </a:solidFill>
                <a:latin typeface="Calibri" panose="020F0502020204030204"/>
              </a:rPr>
              <a:t>Store and query large data sets and most file types</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adaptive server enterprise</a:t>
            </a:r>
          </a:p>
          <a:p>
            <a:pPr marL="457200" lvl="1" algn="just" defTabSz="914400"/>
            <a:r>
              <a:rPr lang="en-US" sz="1800" dirty="0">
                <a:solidFill>
                  <a:schemeClr val="bg1"/>
                </a:solidFill>
                <a:latin typeface="Calibri" panose="020F0502020204030204"/>
              </a:rPr>
              <a:t>Support for extreme –performance transactional applications</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adaptive server enterprise replication</a:t>
            </a:r>
          </a:p>
          <a:p>
            <a:pPr marL="457200" lvl="1" algn="just" defTabSz="914400"/>
            <a:r>
              <a:rPr lang="en-US" sz="1800" dirty="0">
                <a:solidFill>
                  <a:schemeClr val="bg1"/>
                </a:solidFill>
                <a:latin typeface="Calibri" panose="020F0502020204030204"/>
              </a:rPr>
              <a:t>Bi-directional real time data replication across databases</a:t>
            </a:r>
          </a:p>
        </p:txBody>
      </p:sp>
      <p:pic>
        <p:nvPicPr>
          <p:cNvPr id="6" name="Picture 6">
            <a:extLst>
              <a:ext uri="{FF2B5EF4-FFF2-40B4-BE49-F238E27FC236}">
                <a16:creationId xmlns:a16="http://schemas.microsoft.com/office/drawing/2014/main" id="{5E110644-46D4-5748-42EC-748B8BEACA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36" r="15934"/>
          <a:stretch/>
        </p:blipFill>
        <p:spPr bwMode="auto">
          <a:xfrm>
            <a:off x="6454452" y="2252115"/>
            <a:ext cx="5212531" cy="43087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92376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1A0C-49FC-7BA3-CF59-A7C15038F9D2}"/>
              </a:ext>
            </a:extLst>
          </p:cNvPr>
          <p:cNvSpPr>
            <a:spLocks noGrp="1"/>
          </p:cNvSpPr>
          <p:nvPr>
            <p:ph type="title"/>
          </p:nvPr>
        </p:nvSpPr>
        <p:spPr/>
        <p:txBody>
          <a:bodyPr/>
          <a:lstStyle/>
          <a:p>
            <a:r>
              <a:rPr lang="en-US" dirty="0"/>
              <a:t>HANA Cloud v/s On-premise</a:t>
            </a:r>
          </a:p>
        </p:txBody>
      </p:sp>
      <p:pic>
        <p:nvPicPr>
          <p:cNvPr id="5" name="Picture 2">
            <a:extLst>
              <a:ext uri="{FF2B5EF4-FFF2-40B4-BE49-F238E27FC236}">
                <a16:creationId xmlns:a16="http://schemas.microsoft.com/office/drawing/2014/main" id="{4EC22E48-21CE-5727-AE45-AAC559F4DE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51" r="4389"/>
          <a:stretch/>
        </p:blipFill>
        <p:spPr bwMode="auto">
          <a:xfrm>
            <a:off x="163242" y="2276872"/>
            <a:ext cx="6278151" cy="36021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DD2028-068C-7296-D417-1CF7F3B9981E}"/>
              </a:ext>
            </a:extLst>
          </p:cNvPr>
          <p:cNvSpPr txBox="1"/>
          <p:nvPr/>
        </p:nvSpPr>
        <p:spPr>
          <a:xfrm>
            <a:off x="6653380" y="1076543"/>
            <a:ext cx="5390323" cy="1200329"/>
          </a:xfrm>
          <a:prstGeom prst="rect">
            <a:avLst/>
          </a:prstGeom>
          <a:noFill/>
        </p:spPr>
        <p:txBody>
          <a:bodyPr wrap="square">
            <a:spAutoFit/>
          </a:bodyPr>
          <a:lstStyle/>
          <a:p>
            <a:pPr defTabSz="914400"/>
            <a:r>
              <a:rPr lang="en-US" sz="1800" b="1" dirty="0">
                <a:solidFill>
                  <a:schemeClr val="bg1"/>
                </a:solidFill>
                <a:latin typeface="Calibri" panose="020F0502020204030204"/>
              </a:rPr>
              <a:t>Feature Differences</a:t>
            </a:r>
          </a:p>
          <a:p>
            <a:pPr defTabSz="914400"/>
            <a:r>
              <a:rPr lang="en-US" sz="1800" dirty="0">
                <a:solidFill>
                  <a:schemeClr val="bg1"/>
                </a:solidFill>
                <a:latin typeface="Calibri" panose="020F0502020204030204"/>
              </a:rPr>
              <a:t>SAP HANA Cloud compares very closely with SAP HANA on-premise in terms of features but there are some differences.</a:t>
            </a:r>
            <a:endParaRPr lang="en-US" sz="1800" b="1" dirty="0">
              <a:solidFill>
                <a:schemeClr val="bg1"/>
              </a:solidFill>
              <a:latin typeface="Calibri" panose="020F0502020204030204"/>
            </a:endParaRPr>
          </a:p>
        </p:txBody>
      </p:sp>
      <p:pic>
        <p:nvPicPr>
          <p:cNvPr id="7" name="Picture 4">
            <a:extLst>
              <a:ext uri="{FF2B5EF4-FFF2-40B4-BE49-F238E27FC236}">
                <a16:creationId xmlns:a16="http://schemas.microsoft.com/office/drawing/2014/main" id="{C2A828B7-B381-42D5-A741-CD7079B2ED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38" r="2147"/>
          <a:stretch/>
        </p:blipFill>
        <p:spPr bwMode="auto">
          <a:xfrm>
            <a:off x="6753498" y="2276872"/>
            <a:ext cx="5190086" cy="3838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51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ACD8-99C5-715D-47B1-B722AF07636E}"/>
              </a:ext>
            </a:extLst>
          </p:cNvPr>
          <p:cNvSpPr>
            <a:spLocks noGrp="1"/>
          </p:cNvSpPr>
          <p:nvPr>
            <p:ph type="title"/>
          </p:nvPr>
        </p:nvSpPr>
        <p:spPr/>
        <p:txBody>
          <a:bodyPr/>
          <a:lstStyle/>
          <a:p>
            <a:r>
              <a:rPr lang="en-US" dirty="0"/>
              <a:t>What is Schema in HANA</a:t>
            </a:r>
          </a:p>
        </p:txBody>
      </p:sp>
      <p:sp>
        <p:nvSpPr>
          <p:cNvPr id="3" name="TextBox 2">
            <a:extLst>
              <a:ext uri="{FF2B5EF4-FFF2-40B4-BE49-F238E27FC236}">
                <a16:creationId xmlns:a16="http://schemas.microsoft.com/office/drawing/2014/main" id="{5F163BFF-9905-49BA-CDA8-491A130A9728}"/>
              </a:ext>
            </a:extLst>
          </p:cNvPr>
          <p:cNvSpPr txBox="1"/>
          <p:nvPr/>
        </p:nvSpPr>
        <p:spPr>
          <a:xfrm>
            <a:off x="338571" y="884478"/>
            <a:ext cx="11850254" cy="1754326"/>
          </a:xfrm>
          <a:prstGeom prst="rect">
            <a:avLst/>
          </a:prstGeom>
          <a:noFill/>
        </p:spPr>
        <p:txBody>
          <a:bodyPr wrap="square" rtlCol="0">
            <a:spAutoFit/>
          </a:bodyPr>
          <a:lstStyle/>
          <a:p>
            <a:pPr defTabSz="914400"/>
            <a:r>
              <a:rPr lang="en-US" sz="1800" dirty="0">
                <a:solidFill>
                  <a:schemeClr val="bg1"/>
                </a:solidFill>
                <a:latin typeface="Calibri" panose="020F0502020204030204"/>
              </a:rPr>
              <a:t>Schema – Is a mandatory database object of database which stores other database objects. </a:t>
            </a:r>
          </a:p>
          <a:p>
            <a:pPr marL="285750" indent="-285750" defTabSz="914400">
              <a:buFontTx/>
              <a:buChar char="-"/>
            </a:pPr>
            <a:r>
              <a:rPr lang="en-US" sz="1800" dirty="0">
                <a:solidFill>
                  <a:schemeClr val="bg1"/>
                </a:solidFill>
                <a:latin typeface="Calibri" panose="020F0502020204030204"/>
              </a:rPr>
              <a:t>It’s a logical separation of database objects.</a:t>
            </a:r>
          </a:p>
          <a:p>
            <a:pPr marL="285750" indent="-285750" defTabSz="914400">
              <a:buFontTx/>
              <a:buChar char="-"/>
            </a:pPr>
            <a:r>
              <a:rPr lang="en-US" sz="1800" dirty="0">
                <a:solidFill>
                  <a:schemeClr val="bg1"/>
                </a:solidFill>
                <a:latin typeface="Calibri" panose="020F0502020204030204"/>
              </a:rPr>
              <a:t>It is home of all the runtime object</a:t>
            </a:r>
          </a:p>
          <a:p>
            <a:pPr marL="285750" indent="-285750" defTabSz="914400">
              <a:buFontTx/>
              <a:buChar char="-"/>
            </a:pPr>
            <a:r>
              <a:rPr lang="en-US" sz="1800" dirty="0">
                <a:solidFill>
                  <a:schemeClr val="bg1"/>
                </a:solidFill>
                <a:latin typeface="Calibri" panose="020F0502020204030204"/>
              </a:rPr>
              <a:t>Security</a:t>
            </a:r>
          </a:p>
          <a:p>
            <a:pPr marL="285750" indent="-285750" defTabSz="914400">
              <a:buFontTx/>
              <a:buChar char="-"/>
            </a:pPr>
            <a:endParaRPr lang="en-US" sz="1800" dirty="0">
              <a:solidFill>
                <a:schemeClr val="bg1"/>
              </a:solidFill>
              <a:latin typeface="Calibri" panose="020F0502020204030204"/>
            </a:endParaRPr>
          </a:p>
          <a:p>
            <a:pPr marL="285750" indent="-285750" defTabSz="914400">
              <a:buFontTx/>
              <a:buChar char="-"/>
            </a:pPr>
            <a:endParaRPr lang="en-US" sz="1800" dirty="0">
              <a:solidFill>
                <a:schemeClr val="bg1"/>
              </a:solidFill>
              <a:latin typeface="Calibri" panose="020F0502020204030204"/>
            </a:endParaRPr>
          </a:p>
        </p:txBody>
      </p:sp>
      <p:sp>
        <p:nvSpPr>
          <p:cNvPr id="4" name="Flowchart: Magnetic Disk 3">
            <a:extLst>
              <a:ext uri="{FF2B5EF4-FFF2-40B4-BE49-F238E27FC236}">
                <a16:creationId xmlns:a16="http://schemas.microsoft.com/office/drawing/2014/main" id="{2DF3AC68-4734-9C09-3F5B-A68E318F20A5}"/>
              </a:ext>
            </a:extLst>
          </p:cNvPr>
          <p:cNvSpPr/>
          <p:nvPr/>
        </p:nvSpPr>
        <p:spPr>
          <a:xfrm>
            <a:off x="3251200" y="4572000"/>
            <a:ext cx="8432800" cy="1985818"/>
          </a:xfrm>
          <a:prstGeom prst="flowChartMagneticDisk">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SAP HANA  600GB</a:t>
            </a:r>
          </a:p>
        </p:txBody>
      </p:sp>
      <p:sp>
        <p:nvSpPr>
          <p:cNvPr id="5" name="Rectangle 4">
            <a:extLst>
              <a:ext uri="{FF2B5EF4-FFF2-40B4-BE49-F238E27FC236}">
                <a16:creationId xmlns:a16="http://schemas.microsoft.com/office/drawing/2014/main" id="{B358302C-9592-6298-CC80-D07CD85A71B4}"/>
              </a:ext>
            </a:extLst>
          </p:cNvPr>
          <p:cNvSpPr/>
          <p:nvPr/>
        </p:nvSpPr>
        <p:spPr>
          <a:xfrm>
            <a:off x="3860800" y="3241964"/>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BW</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0FED573D-9479-5606-E379-F344204ADF77}"/>
              </a:ext>
            </a:extLst>
          </p:cNvPr>
          <p:cNvSpPr/>
          <p:nvPr/>
        </p:nvSpPr>
        <p:spPr>
          <a:xfrm>
            <a:off x="6400799" y="3224645"/>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ECC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A9B5E973-27E9-815C-F666-ABA22AE46148}"/>
              </a:ext>
            </a:extLst>
          </p:cNvPr>
          <p:cNvSpPr/>
          <p:nvPr/>
        </p:nvSpPr>
        <p:spPr>
          <a:xfrm>
            <a:off x="8811491" y="3241964"/>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S/4HANA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717456D9-F5B2-364F-8358-081A37CF0A32}"/>
              </a:ext>
            </a:extLst>
          </p:cNvPr>
          <p:cNvCxnSpPr>
            <a:stCxn id="5" idx="2"/>
          </p:cNvCxnSpPr>
          <p:nvPr/>
        </p:nvCxnSpPr>
        <p:spPr>
          <a:xfrm flipH="1">
            <a:off x="4793673" y="3971636"/>
            <a:ext cx="4618" cy="692728"/>
          </a:xfrm>
          <a:prstGeom prst="straightConnector1">
            <a:avLst/>
          </a:prstGeom>
          <a:noFill/>
          <a:ln w="6350" cap="flat" cmpd="sng" algn="ctr">
            <a:solidFill>
              <a:srgbClr val="4E67C8"/>
            </a:solidFill>
            <a:prstDash val="solid"/>
            <a:miter lim="800000"/>
            <a:tailEnd type="triangle"/>
          </a:ln>
          <a:effectLst/>
        </p:spPr>
      </p:cxnSp>
      <p:cxnSp>
        <p:nvCxnSpPr>
          <p:cNvPr id="9" name="Connector: Elbow 8">
            <a:extLst>
              <a:ext uri="{FF2B5EF4-FFF2-40B4-BE49-F238E27FC236}">
                <a16:creationId xmlns:a16="http://schemas.microsoft.com/office/drawing/2014/main" id="{5C2FA129-2D8A-4A91-6B3B-CC328101A3FE}"/>
              </a:ext>
            </a:extLst>
          </p:cNvPr>
          <p:cNvCxnSpPr>
            <a:cxnSpLocks/>
          </p:cNvCxnSpPr>
          <p:nvPr/>
        </p:nvCxnSpPr>
        <p:spPr>
          <a:xfrm>
            <a:off x="2004292" y="4828309"/>
            <a:ext cx="1246908" cy="510309"/>
          </a:xfrm>
          <a:prstGeom prst="bentConnector3">
            <a:avLst/>
          </a:prstGeom>
          <a:noFill/>
          <a:ln w="6350" cap="flat" cmpd="sng" algn="ctr">
            <a:solidFill>
              <a:srgbClr val="4E67C8"/>
            </a:solidFill>
            <a:prstDash val="solid"/>
            <a:miter lim="800000"/>
            <a:tailEnd type="triangle"/>
          </a:ln>
          <a:effectLst/>
        </p:spPr>
      </p:cxnSp>
      <p:sp>
        <p:nvSpPr>
          <p:cNvPr id="10" name="Rectangle 9">
            <a:extLst>
              <a:ext uri="{FF2B5EF4-FFF2-40B4-BE49-F238E27FC236}">
                <a16:creationId xmlns:a16="http://schemas.microsoft.com/office/drawing/2014/main" id="{5E5E059E-EB61-7991-66E4-B76378D45CC9}"/>
              </a:ext>
            </a:extLst>
          </p:cNvPr>
          <p:cNvSpPr/>
          <p:nvPr/>
        </p:nvSpPr>
        <p:spPr>
          <a:xfrm>
            <a:off x="4544291" y="4828309"/>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SCBW</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C72A8368-9E25-7960-31FA-777489354C47}"/>
              </a:ext>
            </a:extLst>
          </p:cNvPr>
          <p:cNvSpPr/>
          <p:nvPr/>
        </p:nvSpPr>
        <p:spPr>
          <a:xfrm>
            <a:off x="6638636" y="4846781"/>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ECC001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38A8DE3-3559-C1BD-D746-6D5AF1FBAE8C}"/>
              </a:ext>
            </a:extLst>
          </p:cNvPr>
          <p:cNvSpPr/>
          <p:nvPr/>
        </p:nvSpPr>
        <p:spPr>
          <a:xfrm>
            <a:off x="9172863" y="4828309"/>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SAPS4C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cxnSp>
        <p:nvCxnSpPr>
          <p:cNvPr id="13" name="Connector: Elbow 12">
            <a:extLst>
              <a:ext uri="{FF2B5EF4-FFF2-40B4-BE49-F238E27FC236}">
                <a16:creationId xmlns:a16="http://schemas.microsoft.com/office/drawing/2014/main" id="{38CA6B91-6F24-F3A1-5739-8970D1C15756}"/>
              </a:ext>
            </a:extLst>
          </p:cNvPr>
          <p:cNvCxnSpPr>
            <a:stCxn id="6" idx="2"/>
            <a:endCxn id="11" idx="0"/>
          </p:cNvCxnSpPr>
          <p:nvPr/>
        </p:nvCxnSpPr>
        <p:spPr>
          <a:xfrm rot="16200000" flipH="1">
            <a:off x="6892058" y="4400548"/>
            <a:ext cx="892464" cy="1"/>
          </a:xfrm>
          <a:prstGeom prst="bentConnector3">
            <a:avLst/>
          </a:prstGeom>
          <a:noFill/>
          <a:ln w="6350" cap="flat" cmpd="sng" algn="ctr">
            <a:solidFill>
              <a:srgbClr val="4E67C8"/>
            </a:solidFill>
            <a:prstDash val="solid"/>
            <a:miter lim="800000"/>
            <a:tailEnd type="triangle"/>
          </a:ln>
          <a:effectLst/>
        </p:spPr>
      </p:cxnSp>
      <p:cxnSp>
        <p:nvCxnSpPr>
          <p:cNvPr id="14" name="Connector: Elbow 13">
            <a:extLst>
              <a:ext uri="{FF2B5EF4-FFF2-40B4-BE49-F238E27FC236}">
                <a16:creationId xmlns:a16="http://schemas.microsoft.com/office/drawing/2014/main" id="{A729AECB-71DB-3B69-271E-9D8C01DDF96F}"/>
              </a:ext>
            </a:extLst>
          </p:cNvPr>
          <p:cNvCxnSpPr>
            <a:stCxn id="7" idx="2"/>
            <a:endCxn id="12" idx="0"/>
          </p:cNvCxnSpPr>
          <p:nvPr/>
        </p:nvCxnSpPr>
        <p:spPr>
          <a:xfrm rot="16200000" flipH="1">
            <a:off x="9382414" y="4338204"/>
            <a:ext cx="856673" cy="123536"/>
          </a:xfrm>
          <a:prstGeom prst="bentConnector3">
            <a:avLst/>
          </a:prstGeom>
          <a:noFill/>
          <a:ln w="6350" cap="flat" cmpd="sng" algn="ctr">
            <a:solidFill>
              <a:srgbClr val="4E67C8"/>
            </a:solidFill>
            <a:prstDash val="solid"/>
            <a:miter lim="800000"/>
            <a:tailEnd type="triangle"/>
          </a:ln>
          <a:effectLst/>
        </p:spPr>
      </p:cxnSp>
      <p:sp>
        <p:nvSpPr>
          <p:cNvPr id="15" name="Rectangle 14">
            <a:extLst>
              <a:ext uri="{FF2B5EF4-FFF2-40B4-BE49-F238E27FC236}">
                <a16:creationId xmlns:a16="http://schemas.microsoft.com/office/drawing/2014/main" id="{8137D824-B767-6D55-ACC8-B8B9FE76895A}"/>
              </a:ext>
            </a:extLst>
          </p:cNvPr>
          <p:cNvSpPr/>
          <p:nvPr/>
        </p:nvSpPr>
        <p:spPr>
          <a:xfrm>
            <a:off x="4544290" y="5837382"/>
            <a:ext cx="1399309" cy="517451"/>
          </a:xfrm>
          <a:prstGeom prst="rect">
            <a:avLst/>
          </a:prstGeom>
          <a:solidFill>
            <a:srgbClr val="F14124">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SYS</a:t>
            </a:r>
          </a:p>
        </p:txBody>
      </p:sp>
      <p:sp>
        <p:nvSpPr>
          <p:cNvPr id="16" name="Rectangle 15">
            <a:extLst>
              <a:ext uri="{FF2B5EF4-FFF2-40B4-BE49-F238E27FC236}">
                <a16:creationId xmlns:a16="http://schemas.microsoft.com/office/drawing/2014/main" id="{EF516C57-7745-1FE5-9227-E054E963BBC9}"/>
              </a:ext>
            </a:extLst>
          </p:cNvPr>
          <p:cNvSpPr/>
          <p:nvPr/>
        </p:nvSpPr>
        <p:spPr>
          <a:xfrm>
            <a:off x="3251200" y="5082309"/>
            <a:ext cx="997527" cy="68118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MIG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1A9A7B03-0E45-C520-605C-FF4A229EC65B}"/>
              </a:ext>
            </a:extLst>
          </p:cNvPr>
          <p:cNvGrpSpPr/>
          <p:nvPr/>
        </p:nvGrpSpPr>
        <p:grpSpPr>
          <a:xfrm>
            <a:off x="7134383" y="5573524"/>
            <a:ext cx="284400" cy="60480"/>
            <a:chOff x="7134383" y="5573524"/>
            <a:chExt cx="284400" cy="60480"/>
          </a:xfrm>
        </p:grpSpPr>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818FDB6C-5815-0A00-C001-BB777DFA20C5}"/>
                    </a:ext>
                  </a:extLst>
                </p14:cNvPr>
                <p14:cNvContentPartPr/>
                <p14:nvPr/>
              </p14:nvContentPartPr>
              <p14:xfrm>
                <a:off x="7134383" y="5573524"/>
                <a:ext cx="284400" cy="11880"/>
              </p14:xfrm>
            </p:contentPart>
          </mc:Choice>
          <mc:Fallback xmlns="">
            <p:pic>
              <p:nvPicPr>
                <p:cNvPr id="34" name="Ink 33">
                  <a:extLst>
                    <a:ext uri="{FF2B5EF4-FFF2-40B4-BE49-F238E27FC236}">
                      <a16:creationId xmlns:a16="http://schemas.microsoft.com/office/drawing/2014/main" id="{D2F3F907-6AC8-9E5B-18A3-032277223210}"/>
                    </a:ext>
                  </a:extLst>
                </p:cNvPr>
                <p:cNvPicPr/>
                <p:nvPr/>
              </p:nvPicPr>
              <p:blipFill>
                <a:blip r:embed="rId31"/>
                <a:stretch>
                  <a:fillRect/>
                </a:stretch>
              </p:blipFill>
              <p:spPr>
                <a:xfrm>
                  <a:off x="7125383" y="5564524"/>
                  <a:ext cx="3020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A4E8E2BB-AF00-7485-B4FF-D8C379630C01}"/>
                    </a:ext>
                  </a:extLst>
                </p14:cNvPr>
                <p14:cNvContentPartPr/>
                <p14:nvPr/>
              </p14:nvContentPartPr>
              <p14:xfrm>
                <a:off x="7157423" y="5623564"/>
                <a:ext cx="229680" cy="10440"/>
              </p14:xfrm>
            </p:contentPart>
          </mc:Choice>
          <mc:Fallback xmlns="">
            <p:pic>
              <p:nvPicPr>
                <p:cNvPr id="35" name="Ink 34">
                  <a:extLst>
                    <a:ext uri="{FF2B5EF4-FFF2-40B4-BE49-F238E27FC236}">
                      <a16:creationId xmlns:a16="http://schemas.microsoft.com/office/drawing/2014/main" id="{BD9170FC-C85B-7048-08A3-6118F66FD4D9}"/>
                    </a:ext>
                  </a:extLst>
                </p:cNvPr>
                <p:cNvPicPr/>
                <p:nvPr/>
              </p:nvPicPr>
              <p:blipFill>
                <a:blip r:embed="rId33"/>
                <a:stretch>
                  <a:fillRect/>
                </a:stretch>
              </p:blipFill>
              <p:spPr>
                <a:xfrm>
                  <a:off x="7148783" y="5614564"/>
                  <a:ext cx="247320" cy="28080"/>
                </a:xfrm>
                <a:prstGeom prst="rect">
                  <a:avLst/>
                </a:prstGeom>
              </p:spPr>
            </p:pic>
          </mc:Fallback>
        </mc:AlternateContent>
      </p:grpSp>
      <p:sp>
        <p:nvSpPr>
          <p:cNvPr id="26" name="Rectangle 25">
            <a:extLst>
              <a:ext uri="{FF2B5EF4-FFF2-40B4-BE49-F238E27FC236}">
                <a16:creationId xmlns:a16="http://schemas.microsoft.com/office/drawing/2014/main" id="{42AC1E59-BF40-61BD-2778-D1F7EEACDEDE}"/>
              </a:ext>
            </a:extLst>
          </p:cNvPr>
          <p:cNvSpPr/>
          <p:nvPr/>
        </p:nvSpPr>
        <p:spPr>
          <a:xfrm>
            <a:off x="693812" y="4365104"/>
            <a:ext cx="1422470" cy="717205"/>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Non-SAP</a:t>
            </a:r>
          </a:p>
        </p:txBody>
      </p:sp>
    </p:spTree>
    <p:extLst>
      <p:ext uri="{BB962C8B-B14F-4D97-AF65-F5344CB8AC3E}">
        <p14:creationId xmlns:p14="http://schemas.microsoft.com/office/powerpoint/2010/main" val="1988133970"/>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6746</TotalTime>
  <Words>2905</Words>
  <Application>Microsoft Office PowerPoint</Application>
  <PresentationFormat>Custom</PresentationFormat>
  <Paragraphs>380</Paragraphs>
  <Slides>30</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Amasis MT Pro Black</vt:lpstr>
      <vt:lpstr>Arial</vt:lpstr>
      <vt:lpstr>Arial Black</vt:lpstr>
      <vt:lpstr>Calibri</vt:lpstr>
      <vt:lpstr>Consolas</vt:lpstr>
      <vt:lpstr>Cooper Black</vt:lpstr>
      <vt:lpstr>Segoe UI</vt:lpstr>
      <vt:lpstr>Segoe UI Black</vt:lpstr>
      <vt:lpstr>Segoe UI Light</vt:lpstr>
      <vt:lpstr>SFMono-Regular</vt:lpstr>
      <vt:lpstr>Wingdings</vt:lpstr>
      <vt:lpstr>Office Theme</vt:lpstr>
      <vt:lpstr>SAP BTP Architect Training</vt:lpstr>
      <vt:lpstr>PowerPoint Presentation</vt:lpstr>
      <vt:lpstr>Agenda – Day 6</vt:lpstr>
      <vt:lpstr>UI Improvements</vt:lpstr>
      <vt:lpstr>Challenges to share code</vt:lpstr>
      <vt:lpstr>Git and Git HUB</vt:lpstr>
      <vt:lpstr>Introduction to HANA Cloud</vt:lpstr>
      <vt:lpstr>HANA Cloud v/s On-premise</vt:lpstr>
      <vt:lpstr>What is Schema in HANA</vt:lpstr>
      <vt:lpstr>HDI Container</vt:lpstr>
      <vt:lpstr>Hands on - Create HANA Cloud Instance</vt:lpstr>
      <vt:lpstr>Hands on – HANA Cloud Integration</vt:lpstr>
      <vt:lpstr>Hands on : Deploy Application to BTP</vt:lpstr>
      <vt:lpstr>MTA and XS-APP.json</vt:lpstr>
      <vt:lpstr>Authentication v/s Authorization</vt:lpstr>
      <vt:lpstr>IDP – Identity Provider</vt:lpstr>
      <vt:lpstr>How it works behind scenes</vt:lpstr>
      <vt:lpstr>Hands-on Add Security and Test Microservice</vt:lpstr>
      <vt:lpstr>Testing the Microservice from postman</vt:lpstr>
      <vt:lpstr>Challenges in Current Approach</vt:lpstr>
      <vt:lpstr>Introduction to App Router</vt:lpstr>
      <vt:lpstr>Real World Example</vt:lpstr>
      <vt:lpstr>Hands on: App Router</vt:lpstr>
      <vt:lpstr>Hands on – Adding Security</vt:lpstr>
      <vt:lpstr>Security Profile</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261</cp:revision>
  <dcterms:created xsi:type="dcterms:W3CDTF">2013-09-12T13:05:01Z</dcterms:created>
  <dcterms:modified xsi:type="dcterms:W3CDTF">2023-10-01T09:21:33Z</dcterms:modified>
</cp:coreProperties>
</file>