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5"/>
  </p:notesMasterIdLst>
  <p:sldIdLst>
    <p:sldId id="276" r:id="rId3"/>
    <p:sldId id="4122" r:id="rId4"/>
    <p:sldId id="277" r:id="rId5"/>
    <p:sldId id="4731" r:id="rId6"/>
    <p:sldId id="4732" r:id="rId7"/>
    <p:sldId id="4733" r:id="rId8"/>
    <p:sldId id="4734" r:id="rId9"/>
    <p:sldId id="4749" r:id="rId10"/>
    <p:sldId id="4746" r:id="rId11"/>
    <p:sldId id="4750" r:id="rId12"/>
    <p:sldId id="4751" r:id="rId13"/>
    <p:sldId id="4758" r:id="rId14"/>
    <p:sldId id="4777" r:id="rId15"/>
    <p:sldId id="4809" r:id="rId16"/>
    <p:sldId id="4778" r:id="rId17"/>
    <p:sldId id="4779" r:id="rId18"/>
    <p:sldId id="4780" r:id="rId19"/>
    <p:sldId id="4781" r:id="rId20"/>
    <p:sldId id="4782" r:id="rId21"/>
    <p:sldId id="4783" r:id="rId22"/>
    <p:sldId id="4784" r:id="rId23"/>
    <p:sldId id="4800" r:id="rId24"/>
    <p:sldId id="4801" r:id="rId25"/>
    <p:sldId id="4802" r:id="rId26"/>
    <p:sldId id="4803" r:id="rId27"/>
    <p:sldId id="4804" r:id="rId28"/>
    <p:sldId id="4805" r:id="rId29"/>
    <p:sldId id="4806" r:id="rId30"/>
    <p:sldId id="4807" r:id="rId31"/>
    <p:sldId id="282" r:id="rId32"/>
    <p:sldId id="280" r:id="rId33"/>
    <p:sldId id="4711" r:id="rId3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1"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5998"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9"/>
            <a:ext cx="5086633" cy="531269"/>
          </a:xfrm>
        </p:spPr>
        <p:txBody>
          <a:bodyPr>
            <a:normAutofit/>
          </a:bodyPr>
          <a:lstStyle>
            <a:lvl1pPr marL="0" indent="0" algn="ctr">
              <a:buNone/>
              <a:defRPr lang="en-US" sz="2399" kern="1200" smtClean="0">
                <a:solidFill>
                  <a:schemeClr val="accent2"/>
                </a:solidFill>
                <a:latin typeface="+mn-lt"/>
                <a:ea typeface="+mj-ea"/>
                <a:cs typeface="+mj-cs"/>
              </a:defRPr>
            </a:lvl1pPr>
            <a:lvl2pPr marL="609285" indent="0" algn="ctr">
              <a:buNone/>
              <a:defRPr>
                <a:solidFill>
                  <a:schemeClr val="tx1">
                    <a:tint val="75000"/>
                  </a:schemeClr>
                </a:solidFill>
              </a:defRPr>
            </a:lvl2pPr>
            <a:lvl3pPr marL="1218570" indent="0" algn="ctr">
              <a:buNone/>
              <a:defRPr>
                <a:solidFill>
                  <a:schemeClr val="tx1">
                    <a:tint val="75000"/>
                  </a:schemeClr>
                </a:solidFill>
              </a:defRPr>
            </a:lvl3pPr>
            <a:lvl4pPr marL="1827855" indent="0" algn="ctr">
              <a:buNone/>
              <a:defRPr>
                <a:solidFill>
                  <a:schemeClr val="tx1">
                    <a:tint val="75000"/>
                  </a:schemeClr>
                </a:solidFill>
              </a:defRPr>
            </a:lvl4pPr>
            <a:lvl5pPr marL="2437141" indent="0" algn="ctr">
              <a:buNone/>
              <a:defRPr>
                <a:solidFill>
                  <a:schemeClr val="tx1">
                    <a:tint val="75000"/>
                  </a:schemeClr>
                </a:solidFill>
              </a:defRPr>
            </a:lvl5pPr>
            <a:lvl6pPr marL="3046426" indent="0" algn="ctr">
              <a:buNone/>
              <a:defRPr>
                <a:solidFill>
                  <a:schemeClr val="tx1">
                    <a:tint val="75000"/>
                  </a:schemeClr>
                </a:solidFill>
              </a:defRPr>
            </a:lvl6pPr>
            <a:lvl7pPr marL="3655711" indent="0" algn="ctr">
              <a:buNone/>
              <a:defRPr>
                <a:solidFill>
                  <a:schemeClr val="tx1">
                    <a:tint val="75000"/>
                  </a:schemeClr>
                </a:solidFill>
              </a:defRPr>
            </a:lvl7pPr>
            <a:lvl8pPr marL="4264995" indent="0" algn="ctr">
              <a:buNone/>
              <a:defRPr>
                <a:solidFill>
                  <a:schemeClr val="tx1">
                    <a:tint val="75000"/>
                  </a:schemeClr>
                </a:solidFill>
              </a:defRPr>
            </a:lvl8pPr>
            <a:lvl9pPr marL="48742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6"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6"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306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7" y="73846"/>
            <a:ext cx="10969943" cy="711081"/>
          </a:xfrm>
        </p:spPr>
        <p:txBody>
          <a:bodyPr>
            <a:noAutofit/>
          </a:bodyPr>
          <a:lstStyle>
            <a:lvl1pPr algn="l">
              <a:defRPr sz="3599">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3352815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2"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251422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39"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199">
                <a:solidFill>
                  <a:schemeClr val="bg1"/>
                </a:solidFill>
              </a:defRPr>
            </a:lvl1pPr>
          </a:lstStyle>
          <a:p>
            <a:endParaRPr lang="en-IN"/>
          </a:p>
        </p:txBody>
      </p:sp>
    </p:spTree>
    <p:extLst>
      <p:ext uri="{BB962C8B-B14F-4D97-AF65-F5344CB8AC3E}">
        <p14:creationId xmlns:p14="http://schemas.microsoft.com/office/powerpoint/2010/main" val="2271342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2"/>
            <a:ext cx="1728788" cy="1728787"/>
          </a:xfrm>
          <a:prstGeom prst="ellipse">
            <a:avLst/>
          </a:prstGeom>
          <a:solidFill>
            <a:schemeClr val="bg1">
              <a:lumMod val="95000"/>
            </a:schemeClr>
          </a:solidFill>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8"/>
            <a:ext cx="1681778" cy="1681777"/>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4"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1999">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2" y="274641"/>
            <a:ext cx="10969943" cy="711081"/>
          </a:xfrm>
        </p:spPr>
        <p:txBody>
          <a:bodyPr>
            <a:noAutofit/>
          </a:bodyPr>
          <a:lstStyle>
            <a:lvl1pPr algn="ctr">
              <a:defRPr sz="3599">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00544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5" y="1569862"/>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9"/>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42818693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1" y="326573"/>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801732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3"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8"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4"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90"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6"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1"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7"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3"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9"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4"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1" y="32657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3"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8" y="834963"/>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4"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90"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6"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1"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7"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3"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9"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4"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1" y="834963"/>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3"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8"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4"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90"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6"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1"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7"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3"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9"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4"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1" y="13421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3"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8"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9"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4"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1" y="18505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3" y="2358971"/>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8"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9"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4"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1" y="23589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3"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8"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9"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4"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1" y="28661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3"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8"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9"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4"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1" y="33745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3"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8"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9"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5" y="388297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1" y="3882979"/>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3"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9"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9"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5"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1" y="4391371"/>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3"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9"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9"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5" y="489859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1" y="4898595"/>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3"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9"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4"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1"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6"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2"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7"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4"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9"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5"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1" y="540698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3"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9"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4"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1"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6"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2"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7"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4"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9" y="591537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5" y="5915379"/>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1" y="5915379"/>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3"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9"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4"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1"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6"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2"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7"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4"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9" y="6422607"/>
            <a:ext cx="10999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5"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1" y="6422607"/>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4" y="186278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4" y="2371175"/>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4" y="287839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4" y="3386791"/>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4" y="389518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5" y="4403575"/>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5" y="4910799"/>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90" y="185485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90" y="2363244"/>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90" y="287046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90" y="337886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90" y="388725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1" y="4395644"/>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1" y="490286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6" y="183043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6" y="233882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6" y="284605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6" y="3354445"/>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6" y="3862837"/>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7" y="4371229"/>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7" y="4878453"/>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80" y="184296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80" y="2351358"/>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80" y="285858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80" y="3366974"/>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80" y="387536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1" y="4383758"/>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1" y="4890982"/>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6" y="18551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6" y="23635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6" y="28707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6" y="337917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6" y="38875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7" y="43959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7" y="49031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1" y="18551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1" y="23635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1" y="28707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1" y="3379178"/>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1" y="3887570"/>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2" y="4395962"/>
            <a:ext cx="109992" cy="108822"/>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2" y="4903186"/>
            <a:ext cx="109992" cy="109990"/>
          </a:xfrm>
          <a:prstGeom prst="rect">
            <a:avLst/>
          </a:prstGeom>
          <a:solidFill>
            <a:schemeClr val="accent1">
              <a:lumMod val="90000"/>
              <a:lumOff val="1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Tree>
    <p:extLst>
      <p:ext uri="{BB962C8B-B14F-4D97-AF65-F5344CB8AC3E}">
        <p14:creationId xmlns:p14="http://schemas.microsoft.com/office/powerpoint/2010/main" val="3941996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4"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9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1"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3" y="326571"/>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4"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1" y="326571"/>
            <a:ext cx="10999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4"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9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1"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4"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1"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8"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4"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9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1"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9" y="1338827"/>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4"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1" y="1338827"/>
            <a:ext cx="10999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4"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9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1"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4"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1"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4"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9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1"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4"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1" y="2352251"/>
            <a:ext cx="109992" cy="108822"/>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4"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9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1"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4"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1"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7"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9"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4"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1"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7"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9"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4"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1"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7"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9"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4"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1"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7"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9"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4"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1"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7"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9"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4"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1"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16" tIns="45708" rIns="91416" bIns="45708" numCol="1" anchor="t" anchorCtr="0" compatLnSpc="1">
            <a:prstTxWarp prst="textNoShape">
              <a:avLst/>
            </a:prstTxWarp>
          </a:bodyPr>
          <a:lstStyle/>
          <a:p>
            <a:endParaRPr lang="en-IN" sz="1799"/>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1"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1"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754410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1"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082" indent="0">
              <a:buNone/>
              <a:defRPr sz="3731"/>
            </a:lvl2pPr>
            <a:lvl3pPr marL="1218163" indent="0">
              <a:buNone/>
              <a:defRPr sz="3197"/>
            </a:lvl3pPr>
            <a:lvl4pPr marL="1827246" indent="0">
              <a:buNone/>
              <a:defRPr sz="2664"/>
            </a:lvl4pPr>
            <a:lvl5pPr marL="2436329" indent="0">
              <a:buNone/>
              <a:defRPr sz="2664"/>
            </a:lvl5pPr>
            <a:lvl6pPr marL="3045410" indent="0">
              <a:buNone/>
              <a:defRPr sz="2664"/>
            </a:lvl6pPr>
            <a:lvl7pPr marL="3654492" indent="0">
              <a:buNone/>
              <a:defRPr sz="2664"/>
            </a:lvl7pPr>
            <a:lvl8pPr marL="4263574" indent="0">
              <a:buNone/>
              <a:defRPr sz="2664"/>
            </a:lvl8pPr>
            <a:lvl9pPr marL="4872656" indent="0">
              <a:buNone/>
              <a:defRPr sz="2664"/>
            </a:lvl9pPr>
          </a:lstStyle>
          <a:p>
            <a:r>
              <a:rPr lang="en-US" altLang="ko-KR" dirty="0"/>
              <a:t>Insert Your Image</a:t>
            </a:r>
            <a:endParaRPr lang="ko-KR" altLang="en-US" dirty="0"/>
          </a:p>
        </p:txBody>
      </p:sp>
    </p:spTree>
    <p:extLst>
      <p:ext uri="{BB962C8B-B14F-4D97-AF65-F5344CB8AC3E}">
        <p14:creationId xmlns:p14="http://schemas.microsoft.com/office/powerpoint/2010/main" val="192551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1"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482717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10/3/2023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10/3/2023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2" y="274641"/>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2" y="1138426"/>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3"/>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10/3/2023</a:t>
            </a:fld>
            <a:endParaRPr lang="en-US"/>
          </a:p>
        </p:txBody>
      </p:sp>
      <p:sp>
        <p:nvSpPr>
          <p:cNvPr id="5" name="Footer Placeholder 4"/>
          <p:cNvSpPr>
            <a:spLocks noGrp="1"/>
          </p:cNvSpPr>
          <p:nvPr>
            <p:ph type="ftr" sz="quarter" idx="3"/>
          </p:nvPr>
        </p:nvSpPr>
        <p:spPr>
          <a:xfrm>
            <a:off x="4164516" y="6356353"/>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6" y="6356353"/>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7"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38379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1218621" rtl="0" eaLnBrk="1" latinLnBrk="0" hangingPunct="1">
        <a:spcBef>
          <a:spcPct val="0"/>
        </a:spcBef>
        <a:buNone/>
        <a:defRPr sz="3599" b="1" kern="1200">
          <a:solidFill>
            <a:schemeClr val="tx1"/>
          </a:solidFill>
          <a:latin typeface="+mn-lt"/>
          <a:ea typeface="+mj-ea"/>
          <a:cs typeface="+mj-cs"/>
        </a:defRPr>
      </a:lvl1pPr>
    </p:titleStyle>
    <p:bodyStyle>
      <a:lvl1pPr marL="456983" indent="-456983" algn="l" defTabSz="1218621"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130" indent="-380819" algn="l" defTabSz="1218621" rtl="0" eaLnBrk="1" latinLnBrk="0" hangingPunct="1">
        <a:spcBef>
          <a:spcPct val="20000"/>
        </a:spcBef>
        <a:buFont typeface="Arial" pitchFamily="34" charset="0"/>
        <a:buChar char="–"/>
        <a:defRPr sz="3199" kern="1200">
          <a:solidFill>
            <a:schemeClr val="tx1"/>
          </a:solidFill>
          <a:latin typeface="+mj-lt"/>
          <a:ea typeface="+mn-ea"/>
          <a:cs typeface="+mn-cs"/>
        </a:defRPr>
      </a:lvl2pPr>
      <a:lvl3pPr marL="1523276" indent="-304656" algn="l" defTabSz="1218621"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58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4pPr>
      <a:lvl5pPr marL="2741897" indent="-304656" algn="l" defTabSz="1218621" rtl="0" eaLnBrk="1" latinLnBrk="0" hangingPunct="1">
        <a:spcBef>
          <a:spcPct val="20000"/>
        </a:spcBef>
        <a:buFont typeface="Arial" pitchFamily="34" charset="0"/>
        <a:buChar char="»"/>
        <a:defRPr sz="1999" kern="1200">
          <a:solidFill>
            <a:schemeClr val="tx1"/>
          </a:solidFill>
          <a:latin typeface="+mj-lt"/>
          <a:ea typeface="+mn-ea"/>
          <a:cs typeface="+mn-cs"/>
        </a:defRPr>
      </a:lvl5pPr>
      <a:lvl6pPr marL="3351207"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18"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82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139" indent="-304656" algn="l" defTabSz="121862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21" rtl="0" eaLnBrk="1" latinLnBrk="0" hangingPunct="1">
        <a:defRPr sz="2399" kern="1200">
          <a:solidFill>
            <a:schemeClr val="tx1"/>
          </a:solidFill>
          <a:latin typeface="+mn-lt"/>
          <a:ea typeface="+mn-ea"/>
          <a:cs typeface="+mn-cs"/>
        </a:defRPr>
      </a:lvl1pPr>
      <a:lvl2pPr marL="609310" algn="l" defTabSz="1218621" rtl="0" eaLnBrk="1" latinLnBrk="0" hangingPunct="1">
        <a:defRPr sz="2399" kern="1200">
          <a:solidFill>
            <a:schemeClr val="tx1"/>
          </a:solidFill>
          <a:latin typeface="+mn-lt"/>
          <a:ea typeface="+mn-ea"/>
          <a:cs typeface="+mn-cs"/>
        </a:defRPr>
      </a:lvl2pPr>
      <a:lvl3pPr marL="1218621" algn="l" defTabSz="1218621" rtl="0" eaLnBrk="1" latinLnBrk="0" hangingPunct="1">
        <a:defRPr sz="2399" kern="1200">
          <a:solidFill>
            <a:schemeClr val="tx1"/>
          </a:solidFill>
          <a:latin typeface="+mn-lt"/>
          <a:ea typeface="+mn-ea"/>
          <a:cs typeface="+mn-cs"/>
        </a:defRPr>
      </a:lvl3pPr>
      <a:lvl4pPr marL="1827931" algn="l" defTabSz="1218621" rtl="0" eaLnBrk="1" latinLnBrk="0" hangingPunct="1">
        <a:defRPr sz="2399" kern="1200">
          <a:solidFill>
            <a:schemeClr val="tx1"/>
          </a:solidFill>
          <a:latin typeface="+mn-lt"/>
          <a:ea typeface="+mn-ea"/>
          <a:cs typeface="+mn-cs"/>
        </a:defRPr>
      </a:lvl4pPr>
      <a:lvl5pPr marL="2437242" algn="l" defTabSz="1218621" rtl="0" eaLnBrk="1" latinLnBrk="0" hangingPunct="1">
        <a:defRPr sz="2399" kern="1200">
          <a:solidFill>
            <a:schemeClr val="tx1"/>
          </a:solidFill>
          <a:latin typeface="+mn-lt"/>
          <a:ea typeface="+mn-ea"/>
          <a:cs typeface="+mn-cs"/>
        </a:defRPr>
      </a:lvl5pPr>
      <a:lvl6pPr marL="3046553" algn="l" defTabSz="1218621" rtl="0" eaLnBrk="1" latinLnBrk="0" hangingPunct="1">
        <a:defRPr sz="2399" kern="1200">
          <a:solidFill>
            <a:schemeClr val="tx1"/>
          </a:solidFill>
          <a:latin typeface="+mn-lt"/>
          <a:ea typeface="+mn-ea"/>
          <a:cs typeface="+mn-cs"/>
        </a:defRPr>
      </a:lvl6pPr>
      <a:lvl7pPr marL="3655863" algn="l" defTabSz="1218621" rtl="0" eaLnBrk="1" latinLnBrk="0" hangingPunct="1">
        <a:defRPr sz="2399" kern="1200">
          <a:solidFill>
            <a:schemeClr val="tx1"/>
          </a:solidFill>
          <a:latin typeface="+mn-lt"/>
          <a:ea typeface="+mn-ea"/>
          <a:cs typeface="+mn-cs"/>
        </a:defRPr>
      </a:lvl7pPr>
      <a:lvl8pPr marL="4265173" algn="l" defTabSz="1218621" rtl="0" eaLnBrk="1" latinLnBrk="0" hangingPunct="1">
        <a:defRPr sz="2399" kern="1200">
          <a:solidFill>
            <a:schemeClr val="tx1"/>
          </a:solidFill>
          <a:latin typeface="+mn-lt"/>
          <a:ea typeface="+mn-ea"/>
          <a:cs typeface="+mn-cs"/>
        </a:defRPr>
      </a:lvl8pPr>
      <a:lvl9pPr marL="4874484" algn="l" defTabSz="1218621"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10.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hyperlink" Target="http://www.dribbble.com/"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a:t>
            </a:r>
            <a:r>
              <a:rPr lang="en-US" dirty="0" err="1"/>
              <a:t>MTA.yml</a:t>
            </a:r>
            <a:r>
              <a:rPr lang="en-US" dirty="0"/>
              <a:t>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7BACE65-91BB-5B4C-5A17-D10E8955CDCB}"/>
              </a:ext>
            </a:extLst>
          </p:cNvPr>
          <p:cNvGraphicFramePr>
            <a:graphicFrameLocks noGrp="1"/>
          </p:cNvGraphicFramePr>
          <p:nvPr/>
        </p:nvGraphicFramePr>
        <p:xfrm>
          <a:off x="3020343" y="4155646"/>
          <a:ext cx="5357692" cy="2532496"/>
        </p:xfrm>
        <a:graphic>
          <a:graphicData uri="http://schemas.openxmlformats.org/drawingml/2006/table">
            <a:tbl>
              <a:tblPr firstRow="1" bandRow="1">
                <a:tableStyleId>{5C22544A-7EE6-4342-B048-85BDC9FD1C3A}</a:tableStyleId>
              </a:tblPr>
              <a:tblGrid>
                <a:gridCol w="2678846">
                  <a:extLst>
                    <a:ext uri="{9D8B030D-6E8A-4147-A177-3AD203B41FA5}">
                      <a16:colId xmlns:a16="http://schemas.microsoft.com/office/drawing/2014/main" val="3424793695"/>
                    </a:ext>
                  </a:extLst>
                </a:gridCol>
                <a:gridCol w="2678846">
                  <a:extLst>
                    <a:ext uri="{9D8B030D-6E8A-4147-A177-3AD203B41FA5}">
                      <a16:colId xmlns:a16="http://schemas.microsoft.com/office/drawing/2014/main" val="298702408"/>
                    </a:ext>
                  </a:extLst>
                </a:gridCol>
              </a:tblGrid>
              <a:tr h="316562">
                <a:tc>
                  <a:txBody>
                    <a:bodyPr/>
                    <a:lstStyle/>
                    <a:p>
                      <a:r>
                        <a:rPr lang="en-US" sz="1400" dirty="0"/>
                        <a:t>Name</a:t>
                      </a:r>
                    </a:p>
                  </a:txBody>
                  <a:tcPr marL="91416" marR="91416" marT="45708" marB="45708"/>
                </a:tc>
                <a:tc>
                  <a:txBody>
                    <a:bodyPr/>
                    <a:lstStyle/>
                    <a:p>
                      <a:r>
                        <a:rPr lang="en-US" sz="1400" dirty="0" err="1"/>
                        <a:t>BankName</a:t>
                      </a:r>
                      <a:endParaRPr lang="en-US" sz="1400" dirty="0"/>
                    </a:p>
                  </a:txBody>
                  <a:tcPr marL="91416" marR="91416" marT="45708" marB="45708"/>
                </a:tc>
                <a:extLst>
                  <a:ext uri="{0D108BD9-81ED-4DB2-BD59-A6C34878D82A}">
                    <a16:rowId xmlns:a16="http://schemas.microsoft.com/office/drawing/2014/main" val="1948608081"/>
                  </a:ext>
                </a:extLst>
              </a:tr>
              <a:tr h="316562">
                <a:tc>
                  <a:txBody>
                    <a:bodyPr/>
                    <a:lstStyle/>
                    <a:p>
                      <a:r>
                        <a:rPr lang="en-US" sz="1400" dirty="0"/>
                        <a:t>A</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21077672"/>
                  </a:ext>
                </a:extLst>
              </a:tr>
              <a:tr h="316562">
                <a:tc>
                  <a:txBody>
                    <a:bodyPr/>
                    <a:lstStyle/>
                    <a:p>
                      <a:r>
                        <a:rPr lang="en-US" sz="1400" dirty="0"/>
                        <a:t>B</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4251280952"/>
                  </a:ext>
                </a:extLst>
              </a:tr>
              <a:tr h="316562">
                <a:tc>
                  <a:txBody>
                    <a:bodyPr/>
                    <a:lstStyle/>
                    <a:p>
                      <a:r>
                        <a:rPr lang="en-US" sz="1400" dirty="0"/>
                        <a:t>C</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843353938"/>
                  </a:ext>
                </a:extLst>
              </a:tr>
              <a:tr h="316562">
                <a:tc>
                  <a:txBody>
                    <a:bodyPr/>
                    <a:lstStyle/>
                    <a:p>
                      <a:r>
                        <a:rPr lang="en-US" sz="1400" dirty="0"/>
                        <a:t>D</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3329321717"/>
                  </a:ext>
                </a:extLst>
              </a:tr>
              <a:tr h="316562">
                <a:tc>
                  <a:txBody>
                    <a:bodyPr/>
                    <a:lstStyle/>
                    <a:p>
                      <a:r>
                        <a:rPr lang="en-US" sz="1400" dirty="0"/>
                        <a:t>E</a:t>
                      </a:r>
                    </a:p>
                  </a:txBody>
                  <a:tcPr marL="91416" marR="91416" marT="45708" marB="45708"/>
                </a:tc>
                <a:tc>
                  <a:txBody>
                    <a:bodyPr/>
                    <a:lstStyle/>
                    <a:p>
                      <a:r>
                        <a:rPr lang="en-US" sz="1400" dirty="0"/>
                        <a:t>Z</a:t>
                      </a:r>
                    </a:p>
                  </a:txBody>
                  <a:tcPr marL="91416" marR="91416" marT="45708" marB="45708"/>
                </a:tc>
                <a:extLst>
                  <a:ext uri="{0D108BD9-81ED-4DB2-BD59-A6C34878D82A}">
                    <a16:rowId xmlns:a16="http://schemas.microsoft.com/office/drawing/2014/main" val="3448507082"/>
                  </a:ext>
                </a:extLst>
              </a:tr>
              <a:tr h="316562">
                <a:tc>
                  <a:txBody>
                    <a:bodyPr/>
                    <a:lstStyle/>
                    <a:p>
                      <a:r>
                        <a:rPr lang="en-US" sz="1400" dirty="0"/>
                        <a:t>F</a:t>
                      </a:r>
                    </a:p>
                  </a:txBody>
                  <a:tcPr marL="91416" marR="91416" marT="45708" marB="45708"/>
                </a:tc>
                <a:tc>
                  <a:txBody>
                    <a:bodyPr/>
                    <a:lstStyle/>
                    <a:p>
                      <a:r>
                        <a:rPr lang="en-US" sz="1400" dirty="0"/>
                        <a:t>X</a:t>
                      </a:r>
                    </a:p>
                  </a:txBody>
                  <a:tcPr marL="91416" marR="91416" marT="45708" marB="45708"/>
                </a:tc>
                <a:extLst>
                  <a:ext uri="{0D108BD9-81ED-4DB2-BD59-A6C34878D82A}">
                    <a16:rowId xmlns:a16="http://schemas.microsoft.com/office/drawing/2014/main" val="941415124"/>
                  </a:ext>
                </a:extLst>
              </a:tr>
              <a:tr h="316562">
                <a:tc>
                  <a:txBody>
                    <a:bodyPr/>
                    <a:lstStyle/>
                    <a:p>
                      <a:r>
                        <a:rPr lang="en-US" sz="1400" dirty="0"/>
                        <a:t>G</a:t>
                      </a:r>
                    </a:p>
                  </a:txBody>
                  <a:tcPr marL="91416" marR="91416" marT="45708" marB="45708"/>
                </a:tc>
                <a:tc>
                  <a:txBody>
                    <a:bodyPr/>
                    <a:lstStyle/>
                    <a:p>
                      <a:r>
                        <a:rPr lang="en-US" sz="1400" dirty="0"/>
                        <a:t>Y</a:t>
                      </a:r>
                    </a:p>
                  </a:txBody>
                  <a:tcPr marL="91416" marR="91416" marT="45708" marB="45708"/>
                </a:tc>
                <a:extLst>
                  <a:ext uri="{0D108BD9-81ED-4DB2-BD59-A6C34878D82A}">
                    <a16:rowId xmlns:a16="http://schemas.microsoft.com/office/drawing/2014/main" val="1778393195"/>
                  </a:ext>
                </a:extLst>
              </a:tr>
            </a:tbl>
          </a:graphicData>
        </a:graphic>
      </p:graphicFrame>
      <p:sp>
        <p:nvSpPr>
          <p:cNvPr id="4" name="Smiley Face 3">
            <a:extLst>
              <a:ext uri="{FF2B5EF4-FFF2-40B4-BE49-F238E27FC236}">
                <a16:creationId xmlns:a16="http://schemas.microsoft.com/office/drawing/2014/main" id="{23287234-4E53-93E3-0DB1-C913DCDCC295}"/>
              </a:ext>
            </a:extLst>
          </p:cNvPr>
          <p:cNvSpPr/>
          <p:nvPr/>
        </p:nvSpPr>
        <p:spPr>
          <a:xfrm>
            <a:off x="3503517" y="566437"/>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sp>
        <p:nvSpPr>
          <p:cNvPr id="5" name="Smiley Face 4">
            <a:extLst>
              <a:ext uri="{FF2B5EF4-FFF2-40B4-BE49-F238E27FC236}">
                <a16:creationId xmlns:a16="http://schemas.microsoft.com/office/drawing/2014/main" id="{08B42121-531C-D565-9A65-18608F213C74}"/>
              </a:ext>
            </a:extLst>
          </p:cNvPr>
          <p:cNvSpPr/>
          <p:nvPr/>
        </p:nvSpPr>
        <p:spPr>
          <a:xfrm>
            <a:off x="7454546" y="537012"/>
            <a:ext cx="719892" cy="646163"/>
          </a:xfrm>
          <a:prstGeom prst="smileyFace">
            <a:avLst/>
          </a:prstGeom>
          <a:ln>
            <a:solidFill>
              <a:schemeClr val="bg1"/>
            </a:solidFill>
          </a:ln>
        </p:spPr>
        <p:style>
          <a:lnRef idx="3">
            <a:schemeClr val="lt1"/>
          </a:lnRef>
          <a:fillRef idx="1">
            <a:schemeClr val="accent2"/>
          </a:fillRef>
          <a:effectRef idx="1">
            <a:schemeClr val="accent2"/>
          </a:effectRef>
          <a:fontRef idx="minor">
            <a:schemeClr val="lt1"/>
          </a:fontRef>
        </p:style>
        <p:txBody>
          <a:bodyPr rtlCol="0" anchor="ctr"/>
          <a:lstStyle/>
          <a:p>
            <a:pPr algn="ctr" defTabSz="1218621"/>
            <a:endParaRPr lang="en-US" sz="2399" dirty="0">
              <a:solidFill>
                <a:prstClr val="white"/>
              </a:solidFill>
              <a:latin typeface="Segoe UI"/>
            </a:endParaRPr>
          </a:p>
        </p:txBody>
      </p:sp>
      <p:cxnSp>
        <p:nvCxnSpPr>
          <p:cNvPr id="6" name="Connector: Elbow 5">
            <a:extLst>
              <a:ext uri="{FF2B5EF4-FFF2-40B4-BE49-F238E27FC236}">
                <a16:creationId xmlns:a16="http://schemas.microsoft.com/office/drawing/2014/main" id="{28435111-966B-ECD9-0E5B-8A33886EFFFB}"/>
              </a:ext>
            </a:extLst>
          </p:cNvPr>
          <p:cNvCxnSpPr>
            <a:stCxn id="4" idx="4"/>
          </p:cNvCxnSpPr>
          <p:nvPr/>
        </p:nvCxnSpPr>
        <p:spPr>
          <a:xfrm rot="16200000" flipH="1">
            <a:off x="2828454" y="2247608"/>
            <a:ext cx="2943047" cy="873029"/>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D3C0C51A-80B6-2C3C-0BF8-CED97C99368B}"/>
              </a:ext>
            </a:extLst>
          </p:cNvPr>
          <p:cNvCxnSpPr>
            <a:cxnSpLocks/>
          </p:cNvCxnSpPr>
          <p:nvPr/>
        </p:nvCxnSpPr>
        <p:spPr>
          <a:xfrm rot="16200000" flipV="1">
            <a:off x="2466218" y="2321887"/>
            <a:ext cx="2943047" cy="724471"/>
          </a:xfrm>
          <a:prstGeom prst="bentConnector3">
            <a:avLst>
              <a:gd name="adj1" fmla="val 3897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572F97-8CF7-9BAF-9A6D-B9DFB4E80489}"/>
              </a:ext>
            </a:extLst>
          </p:cNvPr>
          <p:cNvSpPr txBox="1"/>
          <p:nvPr/>
        </p:nvSpPr>
        <p:spPr>
          <a:xfrm>
            <a:off x="3503517" y="199686"/>
            <a:ext cx="1295806" cy="461545"/>
          </a:xfrm>
          <a:prstGeom prst="rect">
            <a:avLst/>
          </a:prstGeom>
          <a:noFill/>
          <a:ln>
            <a:noFill/>
          </a:ln>
        </p:spPr>
        <p:txBody>
          <a:bodyPr wrap="square" rtlCol="0">
            <a:spAutoFit/>
          </a:bodyPr>
          <a:lstStyle/>
          <a:p>
            <a:pPr defTabSz="1218621"/>
            <a:r>
              <a:rPr lang="en-US" sz="2399" b="1" dirty="0">
                <a:solidFill>
                  <a:prstClr val="white"/>
                </a:solidFill>
                <a:latin typeface="Segoe UI"/>
              </a:rPr>
              <a:t>CEO</a:t>
            </a:r>
          </a:p>
        </p:txBody>
      </p:sp>
      <p:sp>
        <p:nvSpPr>
          <p:cNvPr id="9" name="TextBox 8">
            <a:extLst>
              <a:ext uri="{FF2B5EF4-FFF2-40B4-BE49-F238E27FC236}">
                <a16:creationId xmlns:a16="http://schemas.microsoft.com/office/drawing/2014/main" id="{606EC5E5-DC06-A868-0F28-BF801F8CA210}"/>
              </a:ext>
            </a:extLst>
          </p:cNvPr>
          <p:cNvSpPr txBox="1"/>
          <p:nvPr/>
        </p:nvSpPr>
        <p:spPr>
          <a:xfrm>
            <a:off x="3857512" y="2327518"/>
            <a:ext cx="1295806" cy="307697"/>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p:txBody>
      </p:sp>
      <p:sp>
        <p:nvSpPr>
          <p:cNvPr id="10" name="TextBox 9">
            <a:extLst>
              <a:ext uri="{FF2B5EF4-FFF2-40B4-BE49-F238E27FC236}">
                <a16:creationId xmlns:a16="http://schemas.microsoft.com/office/drawing/2014/main" id="{DFEF1085-9B7A-FDE2-D740-8FC3BA69CDDC}"/>
              </a:ext>
            </a:extLst>
          </p:cNvPr>
          <p:cNvSpPr txBox="1"/>
          <p:nvPr/>
        </p:nvSpPr>
        <p:spPr>
          <a:xfrm>
            <a:off x="7477798" y="104892"/>
            <a:ext cx="3224644" cy="461545"/>
          </a:xfrm>
          <a:prstGeom prst="rect">
            <a:avLst/>
          </a:prstGeom>
          <a:noFill/>
          <a:ln>
            <a:noFill/>
          </a:ln>
        </p:spPr>
        <p:txBody>
          <a:bodyPr wrap="square" rtlCol="0">
            <a:spAutoFit/>
          </a:bodyPr>
          <a:lstStyle/>
          <a:p>
            <a:pPr defTabSz="1218621"/>
            <a:r>
              <a:rPr lang="en-US" sz="2399" b="1" dirty="0">
                <a:solidFill>
                  <a:prstClr val="white"/>
                </a:solidFill>
                <a:latin typeface="Segoe UI"/>
              </a:rPr>
              <a:t>US Manager</a:t>
            </a:r>
          </a:p>
        </p:txBody>
      </p:sp>
      <p:cxnSp>
        <p:nvCxnSpPr>
          <p:cNvPr id="11" name="Connector: Elbow 10">
            <a:extLst>
              <a:ext uri="{FF2B5EF4-FFF2-40B4-BE49-F238E27FC236}">
                <a16:creationId xmlns:a16="http://schemas.microsoft.com/office/drawing/2014/main" id="{F5D4B4FE-B419-D0AA-6784-03492310626C}"/>
              </a:ext>
            </a:extLst>
          </p:cNvPr>
          <p:cNvCxnSpPr>
            <a:cxnSpLocks/>
            <a:stCxn id="5" idx="4"/>
          </p:cNvCxnSpPr>
          <p:nvPr/>
        </p:nvCxnSpPr>
        <p:spPr>
          <a:xfrm rot="5400000">
            <a:off x="5569689" y="1881419"/>
            <a:ext cx="2943047" cy="1546560"/>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C0F9D3C1-0C0C-D688-4870-49B73F456875}"/>
              </a:ext>
            </a:extLst>
          </p:cNvPr>
          <p:cNvCxnSpPr>
            <a:cxnSpLocks/>
          </p:cNvCxnSpPr>
          <p:nvPr/>
        </p:nvCxnSpPr>
        <p:spPr>
          <a:xfrm rot="5400000" flipH="1" flipV="1">
            <a:off x="5897897" y="1999459"/>
            <a:ext cx="2943047" cy="1369325"/>
          </a:xfrm>
          <a:prstGeom prst="bentConnector3">
            <a:avLst>
              <a:gd name="adj1" fmla="val 42318"/>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CBDF3B-945C-EA95-68DD-0DE01146ADF1}"/>
              </a:ext>
            </a:extLst>
          </p:cNvPr>
          <p:cNvSpPr txBox="1"/>
          <p:nvPr/>
        </p:nvSpPr>
        <p:spPr>
          <a:xfrm>
            <a:off x="6360807" y="1930937"/>
            <a:ext cx="1295806" cy="738472"/>
          </a:xfrm>
          <a:prstGeom prst="rect">
            <a:avLst/>
          </a:prstGeom>
          <a:noFill/>
          <a:ln>
            <a:noFill/>
          </a:ln>
        </p:spPr>
        <p:txBody>
          <a:bodyPr wrap="square" rtlCol="0">
            <a:spAutoFit/>
          </a:bodyPr>
          <a:lstStyle/>
          <a:p>
            <a:pPr defTabSz="1218621"/>
            <a:r>
              <a:rPr lang="en-US" sz="1400" b="1" dirty="0">
                <a:solidFill>
                  <a:prstClr val="white"/>
                </a:solidFill>
                <a:latin typeface="Segoe UI"/>
              </a:rPr>
              <a:t>All Employee</a:t>
            </a:r>
          </a:p>
          <a:p>
            <a:pPr defTabSz="1218621"/>
            <a:r>
              <a:rPr lang="en-US" sz="1400" b="1" dirty="0">
                <a:solidFill>
                  <a:prstClr val="white"/>
                </a:solidFill>
                <a:latin typeface="Segoe UI"/>
              </a:rPr>
              <a:t>Who are from USA</a:t>
            </a:r>
          </a:p>
        </p:txBody>
      </p:sp>
      <p:sp>
        <p:nvSpPr>
          <p:cNvPr id="14" name="TextBox 13">
            <a:extLst>
              <a:ext uri="{FF2B5EF4-FFF2-40B4-BE49-F238E27FC236}">
                <a16:creationId xmlns:a16="http://schemas.microsoft.com/office/drawing/2014/main" id="{D7D8E311-9ECA-FAF2-355E-71F2592E4D6D}"/>
              </a:ext>
            </a:extLst>
          </p:cNvPr>
          <p:cNvSpPr txBox="1"/>
          <p:nvPr/>
        </p:nvSpPr>
        <p:spPr>
          <a:xfrm>
            <a:off x="1919754" y="658733"/>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Anubhav</a:t>
            </a:r>
          </a:p>
        </p:txBody>
      </p:sp>
      <p:sp>
        <p:nvSpPr>
          <p:cNvPr id="15" name="TextBox 14">
            <a:extLst>
              <a:ext uri="{FF2B5EF4-FFF2-40B4-BE49-F238E27FC236}">
                <a16:creationId xmlns:a16="http://schemas.microsoft.com/office/drawing/2014/main" id="{F78F20A9-2D5F-DD3A-252E-46C153739BC3}"/>
              </a:ext>
            </a:extLst>
          </p:cNvPr>
          <p:cNvSpPr txBox="1"/>
          <p:nvPr/>
        </p:nvSpPr>
        <p:spPr>
          <a:xfrm>
            <a:off x="8182100" y="629320"/>
            <a:ext cx="1583763" cy="461545"/>
          </a:xfrm>
          <a:prstGeom prst="rect">
            <a:avLst/>
          </a:prstGeom>
          <a:noFill/>
          <a:ln>
            <a:noFill/>
          </a:ln>
        </p:spPr>
        <p:txBody>
          <a:bodyPr wrap="square" rtlCol="0">
            <a:spAutoFit/>
          </a:bodyPr>
          <a:lstStyle/>
          <a:p>
            <a:pPr defTabSz="1218621"/>
            <a:r>
              <a:rPr lang="en-US" sz="2399" dirty="0">
                <a:solidFill>
                  <a:prstClr val="white"/>
                </a:solidFill>
                <a:latin typeface="Segoe UI"/>
              </a:rPr>
              <a:t>Ananya</a:t>
            </a:r>
          </a:p>
        </p:txBody>
      </p:sp>
    </p:spTree>
    <p:extLst>
      <p:ext uri="{BB962C8B-B14F-4D97-AF65-F5344CB8AC3E}">
        <p14:creationId xmlns:p14="http://schemas.microsoft.com/office/powerpoint/2010/main" val="2629606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Continuous Integration and Delivery (CI/CD)</a:t>
            </a:r>
          </a:p>
        </p:txBody>
      </p:sp>
      <p:sp>
        <p:nvSpPr>
          <p:cNvPr id="4" name="TextBox 3">
            <a:extLst>
              <a:ext uri="{FF2B5EF4-FFF2-40B4-BE49-F238E27FC236}">
                <a16:creationId xmlns:a16="http://schemas.microsoft.com/office/drawing/2014/main" id="{10127278-5988-7FC2-1C3A-90AA0B5C8EDA}"/>
              </a:ext>
            </a:extLst>
          </p:cNvPr>
          <p:cNvSpPr txBox="1"/>
          <p:nvPr/>
        </p:nvSpPr>
        <p:spPr>
          <a:xfrm>
            <a:off x="96441" y="909376"/>
            <a:ext cx="7941682" cy="4800064"/>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Configure and run predefined continuous integration and delivery (CI/CD) pipelines that automatically build, test, and deploy your code changes to speed up your development and delivery cycles.</a:t>
            </a:r>
          </a:p>
          <a:p>
            <a:pPr defTabSz="1218621"/>
            <a:endParaRPr lang="en-US" sz="1799" dirty="0">
              <a:solidFill>
                <a:prstClr val="white"/>
              </a:solidFill>
              <a:latin typeface="72" panose="020B0503030000000003" pitchFamily="34" charset="0"/>
            </a:endParaRPr>
          </a:p>
          <a:p>
            <a:pPr defTabSz="1218621"/>
            <a:r>
              <a:rPr lang="en-US" sz="1799" b="1" dirty="0">
                <a:solidFill>
                  <a:prstClr val="white"/>
                </a:solidFill>
                <a:latin typeface="72" panose="020B0503030000000003" pitchFamily="34" charset="0"/>
              </a:rPr>
              <a:t>Continuous integration (CI)</a:t>
            </a:r>
            <a:r>
              <a:rPr lang="en-US" sz="1799" dirty="0">
                <a:solidFill>
                  <a:prstClr val="white"/>
                </a:solidFill>
                <a:latin typeface="72" panose="020B0503030000000003" pitchFamily="34" charset="0"/>
              </a:rPr>
              <a:t> describes a software development process, in which various team members integrate their contributions frequently into a single main line. Before each integration, the changes are verified through builds and automated testing. Thereby, you can detect errors as quickly as possible and prevent integration problems before completing the development.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The </a:t>
            </a:r>
            <a:r>
              <a:rPr lang="en-US" sz="1799" b="1" dirty="0">
                <a:solidFill>
                  <a:prstClr val="white"/>
                </a:solidFill>
                <a:latin typeface="72" panose="020B0503030000000003" pitchFamily="34" charset="0"/>
              </a:rPr>
              <a:t>continuous delivery (CD)</a:t>
            </a:r>
            <a:r>
              <a:rPr lang="en-US" sz="1799" dirty="0">
                <a:solidFill>
                  <a:prstClr val="white"/>
                </a:solidFill>
                <a:latin typeface="72" panose="020B0503030000000003" pitchFamily="34" charset="0"/>
              </a:rPr>
              <a:t> concept expands on the one of continuous integration. It adds the aspect that any change that has successfully passed the tests is immediately ready to be deployed to production, both from a technical and a qualitative point of view.</a:t>
            </a:r>
          </a:p>
          <a:p>
            <a:pPr defTabSz="1218621"/>
            <a:br>
              <a:rPr lang="en-US" sz="1799" dirty="0">
                <a:solidFill>
                  <a:prstClr val="white"/>
                </a:solidFill>
                <a:latin typeface="72" panose="020B0503030000000003" pitchFamily="34" charset="0"/>
              </a:rPr>
            </a:br>
            <a:endParaRPr lang="en-US" sz="1799" dirty="0">
              <a:solidFill>
                <a:prstClr val="white"/>
              </a:solidFill>
              <a:latin typeface="Segoe UI"/>
            </a:endParaRPr>
          </a:p>
        </p:txBody>
      </p:sp>
      <p:pic>
        <p:nvPicPr>
          <p:cNvPr id="1026" name="Picture 2">
            <a:extLst>
              <a:ext uri="{FF2B5EF4-FFF2-40B4-BE49-F238E27FC236}">
                <a16:creationId xmlns:a16="http://schemas.microsoft.com/office/drawing/2014/main" id="{1432B8B0-C4F3-D10A-CAA9-08ECBBAE0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089" y="1466621"/>
            <a:ext cx="3454892" cy="392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73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Continuous Integration</a:t>
            </a:r>
          </a:p>
        </p:txBody>
      </p:sp>
      <p:pic>
        <p:nvPicPr>
          <p:cNvPr id="3076" name="Picture 4" descr="What is CI/CD?">
            <a:extLst>
              <a:ext uri="{FF2B5EF4-FFF2-40B4-BE49-F238E27FC236}">
                <a16:creationId xmlns:a16="http://schemas.microsoft.com/office/drawing/2014/main" id="{B6624A5E-659B-6300-D3F6-A8B2C02FC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143" y="1485290"/>
            <a:ext cx="9486881" cy="454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32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BTP Cloud Transport Management</a:t>
            </a:r>
          </a:p>
        </p:txBody>
      </p:sp>
      <p:sp>
        <p:nvSpPr>
          <p:cNvPr id="4" name="TextBox 3">
            <a:extLst>
              <a:ext uri="{FF2B5EF4-FFF2-40B4-BE49-F238E27FC236}">
                <a16:creationId xmlns:a16="http://schemas.microsoft.com/office/drawing/2014/main" id="{0FB489AD-CEEC-BC34-2ACB-E705A5DF5CF8}"/>
              </a:ext>
            </a:extLst>
          </p:cNvPr>
          <p:cNvSpPr txBox="1"/>
          <p:nvPr/>
        </p:nvSpPr>
        <p:spPr>
          <a:xfrm>
            <a:off x="160869" y="909378"/>
            <a:ext cx="11734248" cy="2584650"/>
          </a:xfrm>
          <a:prstGeom prst="rect">
            <a:avLst/>
          </a:prstGeom>
          <a:noFill/>
        </p:spPr>
        <p:txBody>
          <a:bodyPr wrap="square">
            <a:spAutoFit/>
          </a:bodyPr>
          <a:lstStyle/>
          <a:p>
            <a:pPr defTabSz="1218621"/>
            <a:r>
              <a:rPr lang="en-US" sz="1799" dirty="0">
                <a:solidFill>
                  <a:prstClr val="white"/>
                </a:solidFill>
                <a:latin typeface="72" panose="020B0503030000000003" pitchFamily="34" charset="0"/>
              </a:rPr>
              <a:t>SAP Cloud Transport Management service lets you manage software deliverables between accounts of different environments (such as Neo and Cloud Foundry), by transporting them across various runtimes. This includes application artifacts as well as their respective application-specific content.</a:t>
            </a:r>
          </a:p>
          <a:p>
            <a:pPr defTabSz="1218621"/>
            <a:endParaRPr lang="en-US" sz="1799" dirty="0">
              <a:solidFill>
                <a:prstClr val="white"/>
              </a:solidFill>
              <a:latin typeface="72" panose="020B0503030000000003" pitchFamily="34" charset="0"/>
            </a:endParaRPr>
          </a:p>
          <a:p>
            <a:pPr defTabSz="1218621"/>
            <a:r>
              <a:rPr lang="en-US" sz="1799" dirty="0">
                <a:solidFill>
                  <a:prstClr val="white"/>
                </a:solidFill>
                <a:latin typeface="72" panose="020B0503030000000003" pitchFamily="34" charset="0"/>
              </a:rPr>
              <a:t>SAP Cloud Transport Management service adds transparency to the audit trail of changes so that you get information about who performed which changes in your production environment, and when they did it. At the same time, the service enables a separation of concerns: For example, a developer of an application or of SAP Cloud content artifacts can trigger the transport of changes in a development subaccount, while the resulting import into the test, and production subaccount is handled by a central operations team.</a:t>
            </a:r>
          </a:p>
        </p:txBody>
      </p:sp>
      <p:pic>
        <p:nvPicPr>
          <p:cNvPr id="2050" name="Picture 2">
            <a:extLst>
              <a:ext uri="{FF2B5EF4-FFF2-40B4-BE49-F238E27FC236}">
                <a16:creationId xmlns:a16="http://schemas.microsoft.com/office/drawing/2014/main" id="{8BE2A52D-ABCC-621B-75E1-4E49BDC9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842" y="3760957"/>
            <a:ext cx="5385393" cy="275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r>
              <a:rPr lang="en-US" dirty="0"/>
              <a:t>Hands on SAP BTP Cloud Transport</a:t>
            </a:r>
          </a:p>
        </p:txBody>
      </p:sp>
      <p:pic>
        <p:nvPicPr>
          <p:cNvPr id="4098" name="Picture 2" descr="Moving Freight into the Future: Cloud-Based TMS Systems">
            <a:extLst>
              <a:ext uri="{FF2B5EF4-FFF2-40B4-BE49-F238E27FC236}">
                <a16:creationId xmlns:a16="http://schemas.microsoft.com/office/drawing/2014/main" id="{C4B91D97-475C-72AE-FC63-629B325B9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822" y="1125344"/>
            <a:ext cx="5233890" cy="522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85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64965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375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3600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2127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0404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0096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31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Router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CI/CD pipeline with SAP BTP CTS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7</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70,000+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Browser</a:t>
            </a:r>
          </a:p>
          <a:p>
            <a:pPr algn="ctr" defTabSz="1218621"/>
            <a:r>
              <a:rPr lang="en-US" sz="2399"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6931</TotalTime>
  <Words>2036</Words>
  <Application>Microsoft Office PowerPoint</Application>
  <PresentationFormat>Custom</PresentationFormat>
  <Paragraphs>260</Paragraphs>
  <Slides>32</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72</vt:lpstr>
      <vt:lpstr>Amasis MT Pro Black</vt:lpstr>
      <vt:lpstr>Arial</vt:lpstr>
      <vt:lpstr>Arial Black</vt:lpstr>
      <vt:lpstr>Calibri</vt:lpstr>
      <vt:lpstr>Consolas</vt:lpstr>
      <vt:lpstr>Cooper Black</vt:lpstr>
      <vt:lpstr>Segoe UI</vt:lpstr>
      <vt:lpstr>Segoe UI Black</vt:lpstr>
      <vt:lpstr>Segoe UI Light</vt:lpstr>
      <vt:lpstr>SFMono-Regular</vt:lpstr>
      <vt:lpstr>Office Theme</vt:lpstr>
      <vt:lpstr>1_Office Theme</vt:lpstr>
      <vt:lpstr>SAP BTP Architect Training</vt:lpstr>
      <vt:lpstr>PowerPoint Presentation</vt:lpstr>
      <vt:lpstr>Agenda – Day 7</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PowerPoint Presentation</vt:lpstr>
      <vt:lpstr>Continuous Integration and Delivery (CI/CD)</vt:lpstr>
      <vt:lpstr>Hands on: Continuous Integration</vt:lpstr>
      <vt:lpstr>BTP Cloud Transport Management</vt:lpstr>
      <vt:lpstr>Hands on SAP BTP Cloud Transport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264</cp:revision>
  <dcterms:created xsi:type="dcterms:W3CDTF">2013-09-12T13:05:01Z</dcterms:created>
  <dcterms:modified xsi:type="dcterms:W3CDTF">2023-10-03T18:00:29Z</dcterms:modified>
</cp:coreProperties>
</file>