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6" r:id="rId2"/>
    <p:sldId id="4122" r:id="rId3"/>
    <p:sldId id="277" r:id="rId4"/>
    <p:sldId id="4755" r:id="rId5"/>
    <p:sldId id="4756" r:id="rId6"/>
    <p:sldId id="4757" r:id="rId7"/>
    <p:sldId id="4752" r:id="rId8"/>
    <p:sldId id="4758" r:id="rId9"/>
    <p:sldId id="4759" r:id="rId10"/>
    <p:sldId id="4760" r:id="rId11"/>
    <p:sldId id="4761" r:id="rId12"/>
    <p:sldId id="4762" r:id="rId13"/>
    <p:sldId id="4769" r:id="rId14"/>
    <p:sldId id="4753" r:id="rId15"/>
    <p:sldId id="4754" r:id="rId16"/>
    <p:sldId id="282" r:id="rId17"/>
    <p:sldId id="280" r:id="rId18"/>
    <p:sldId id="4711"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9/14/2023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9/14/2023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ap.cloud.sa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oyuztechnologies/BTP_Architect_Training/blob/master/Day%204/01db.zi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npmj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oyuztechnologies/BTP_Architect_Training/blob/master/Day%203/03Nodemicroservice.zip" TargetMode="External"/><Relationship Id="rId2" Type="http://schemas.openxmlformats.org/officeDocument/2006/relationships/hyperlink" Target="https://github.com/soyuztechnologies/BTP_Architect_Training/blob/master/Day%203/02basicnode.zip"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entity tab{</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c1 number,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c2 string(20)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Design time artefact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rPr>
              <a:t>.</a:t>
            </a:r>
            <a:r>
              <a:rPr kumimoji="0" lang="en-US" sz="1800" b="1" i="0" u="none" strike="noStrike" kern="0" cap="none" spc="0" normalizeH="0" baseline="0" noProof="0" dirty="0" err="1">
                <a:ln>
                  <a:noFill/>
                </a:ln>
                <a:solidFill>
                  <a:schemeClr val="bg1"/>
                </a:solidFill>
                <a:effectLst/>
                <a:uLnTx/>
                <a:uFillTx/>
              </a:rPr>
              <a:t>cds</a:t>
            </a:r>
            <a:endParaRPr kumimoji="0" lang="en-US" sz="1800" b="1" i="0" u="none" strike="noStrike" kern="0" cap="none" spc="0" normalizeH="0" baseline="0" noProof="0" dirty="0">
              <a:ln>
                <a:noFill/>
              </a:ln>
              <a:solidFill>
                <a:schemeClr val="bg1"/>
              </a:solidFill>
              <a:effectLst/>
              <a:uLnTx/>
              <a:uFillTx/>
            </a:endParaRP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CAPM Framework</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Segoe UI"/>
                <a:ea typeface="+mn-ea"/>
                <a:cs typeface="+mn-cs"/>
              </a:rPr>
              <a:t>@sap/cds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schemeClr val="bg1"/>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schemeClr val="bg1"/>
                </a:solidFill>
                <a:effectLst/>
                <a:uLnTx/>
                <a:uFillTx/>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schemeClr val="bg1"/>
                </a:solidFill>
                <a:effectLst/>
                <a:uLnTx/>
                <a:uFillTx/>
              </a:rPr>
              <a:t>We need to install sap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-dk (Development kit), This kit includes required framework libraries and source code to build, test, deploy, run cap applications. It comes along with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 CLI which will be used by developers to quickly generate the cap project skeleton. This module needs to be installed globally in our system if we are using VS Code, in case we use BAS, this module is pre-installed.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chemeClr val="bg1"/>
                </a:solidFill>
                <a:effectLst/>
                <a:uLnTx/>
                <a:uFillTx/>
              </a:rPr>
              <a:t>      </a:t>
            </a:r>
            <a:r>
              <a:rPr kumimoji="0" lang="en-US" sz="2000" b="1" i="0" u="none" strike="noStrike" kern="0" cap="none" spc="0" normalizeH="0" baseline="0" noProof="0" dirty="0" err="1">
                <a:ln>
                  <a:noFill/>
                </a:ln>
                <a:solidFill>
                  <a:schemeClr val="bg1"/>
                </a:solidFill>
                <a:effectLst/>
                <a:uLnTx/>
                <a:uFillTx/>
              </a:rPr>
              <a:t>npm</a:t>
            </a:r>
            <a:r>
              <a:rPr kumimoji="0" lang="en-US" sz="2000" b="1" i="0" u="none" strike="noStrike" kern="0" cap="none" spc="0" normalizeH="0" baseline="0" noProof="0" dirty="0">
                <a:ln>
                  <a:noFill/>
                </a:ln>
                <a:solidFill>
                  <a:schemeClr val="bg1"/>
                </a:solidFill>
                <a:effectLst/>
                <a:uLnTx/>
                <a:uFillTx/>
              </a:rPr>
              <a:t> install -g @sap/cds-dk</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      node version &gt;= 14</a:t>
            </a:r>
          </a:p>
          <a:p>
            <a:pPr marL="457200" marR="0" lvl="0" indent="-457200" defTabSz="91440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schemeClr val="bg1"/>
                </a:solidFill>
                <a:effectLst/>
                <a:uLnTx/>
                <a:uFillTx/>
              </a:rPr>
              <a:t>Check if the CAP is installed in my system </a:t>
            </a:r>
            <a:r>
              <a:rPr kumimoji="0" lang="en-US" sz="2000" b="0" i="0" u="none" strike="noStrike" kern="0" cap="none" spc="0" normalizeH="0" baseline="0" noProof="0" dirty="0">
                <a:ln>
                  <a:noFill/>
                </a:ln>
                <a:solidFill>
                  <a:schemeClr val="bg1"/>
                </a:solidFill>
                <a:effectLst/>
                <a:uLnTx/>
                <a:uFillTx/>
                <a:sym typeface="Wingdings" panose="05000000000000000000" pitchFamily="2" charset="2"/>
              </a:rPr>
              <a:t> </a:t>
            </a:r>
            <a:r>
              <a:rPr kumimoji="0" lang="en-US" sz="2000" b="1" i="0" u="none" strike="noStrike" kern="0" cap="none" spc="0" normalizeH="0" baseline="0" noProof="0" dirty="0" err="1">
                <a:ln>
                  <a:noFill/>
                </a:ln>
                <a:solidFill>
                  <a:schemeClr val="bg1"/>
                </a:solidFill>
                <a:effectLst/>
                <a:uLnTx/>
                <a:uFillTx/>
                <a:sym typeface="Wingdings" panose="05000000000000000000" pitchFamily="2" charset="2"/>
              </a:rPr>
              <a:t>cds</a:t>
            </a:r>
            <a:r>
              <a:rPr kumimoji="0" lang="en-US" sz="2000" b="1" i="0" u="none" strike="noStrike" kern="0" cap="none" spc="0" normalizeH="0" baseline="0" noProof="0" dirty="0">
                <a:ln>
                  <a:noFill/>
                </a:ln>
                <a:solidFill>
                  <a:schemeClr val="bg1"/>
                </a:solidFill>
                <a:effectLst/>
                <a:uLnTx/>
                <a:uFillTx/>
                <a:sym typeface="Wingdings" panose="05000000000000000000" pitchFamily="2" charset="2"/>
              </a:rPr>
              <a:t> –v &amp; </a:t>
            </a:r>
            <a:r>
              <a:rPr kumimoji="0" lang="en-US" sz="2000" b="1" i="0" u="none" strike="noStrike" kern="0" cap="none" spc="0" normalizeH="0" baseline="0" noProof="0" dirty="0" err="1">
                <a:ln>
                  <a:noFill/>
                </a:ln>
                <a:solidFill>
                  <a:schemeClr val="bg1"/>
                </a:solidFill>
                <a:effectLst/>
                <a:uLnTx/>
                <a:uFillTx/>
                <a:sym typeface="Wingdings" panose="05000000000000000000" pitchFamily="2" charset="2"/>
              </a:rPr>
              <a:t>cds</a:t>
            </a:r>
            <a:r>
              <a:rPr kumimoji="0" lang="en-US" sz="2000" b="1" i="0" u="none" strike="noStrike" kern="0" cap="none" spc="0" normalizeH="0" baseline="0" noProof="0" dirty="0">
                <a:ln>
                  <a:noFill/>
                </a:ln>
                <a:solidFill>
                  <a:schemeClr val="bg1"/>
                </a:solidFill>
                <a:effectLst/>
                <a:uLnTx/>
                <a:uFillTx/>
                <a:sym typeface="Wingdings" panose="05000000000000000000" pitchFamily="2" charset="2"/>
              </a:rPr>
              <a:t> --help</a:t>
            </a:r>
          </a:p>
          <a:p>
            <a:pPr marL="457200" marR="0" lvl="0" indent="-457200" defTabSz="91440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schemeClr val="bg1"/>
                </a:solidFill>
                <a:effectLst/>
                <a:uLnTx/>
                <a:uFillTx/>
              </a:rPr>
              <a:t>Create a folder in our computer, and run </a:t>
            </a:r>
            <a:r>
              <a:rPr kumimoji="0" lang="en-US" sz="2000" b="1" i="0" u="none" strike="noStrike" kern="0" cap="none" spc="0" normalizeH="0" baseline="0" noProof="0" dirty="0" err="1">
                <a:ln>
                  <a:noFill/>
                </a:ln>
                <a:solidFill>
                  <a:schemeClr val="bg1"/>
                </a:solidFill>
                <a:effectLst/>
                <a:uLnTx/>
                <a:uFillTx/>
              </a:rPr>
              <a:t>cds</a:t>
            </a:r>
            <a:r>
              <a:rPr kumimoji="0" lang="en-US" sz="2000" b="1" i="0" u="none" strike="noStrike" kern="0" cap="none" spc="0" normalizeH="0" baseline="0" noProof="0" dirty="0">
                <a:ln>
                  <a:noFill/>
                </a:ln>
                <a:solidFill>
                  <a:schemeClr val="bg1"/>
                </a:solidFill>
                <a:effectLst/>
                <a:uLnTx/>
                <a:uFillTx/>
              </a:rPr>
              <a:t> </a:t>
            </a:r>
            <a:r>
              <a:rPr kumimoji="0" lang="en-US" sz="2000" b="1" i="0" u="none" strike="noStrike" kern="0" cap="none" spc="0" normalizeH="0" baseline="0" noProof="0" dirty="0" err="1">
                <a:ln>
                  <a:noFill/>
                </a:ln>
                <a:solidFill>
                  <a:schemeClr val="bg1"/>
                </a:solidFill>
                <a:effectLst/>
                <a:uLnTx/>
                <a:uFillTx/>
              </a:rPr>
              <a:t>init</a:t>
            </a:r>
            <a:r>
              <a:rPr kumimoji="0" lang="en-US" sz="2000" b="1" i="0" u="none" strike="noStrike" kern="0" cap="none" spc="0" normalizeH="0" baseline="0" noProof="0" dirty="0">
                <a:ln>
                  <a:noFill/>
                </a:ln>
                <a:solidFill>
                  <a:schemeClr val="bg1"/>
                </a:solidFill>
                <a:effectLst/>
                <a:uLnTx/>
                <a:uFillTx/>
              </a:rPr>
              <a:t> </a:t>
            </a:r>
            <a:r>
              <a:rPr kumimoji="0" lang="en-US" sz="2000" b="0" i="0" u="none" strike="noStrike" kern="0" cap="none" spc="0" normalizeH="0" baseline="0" noProof="0" dirty="0">
                <a:ln>
                  <a:noFill/>
                </a:ln>
                <a:solidFill>
                  <a:schemeClr val="bg1"/>
                </a:solidFill>
                <a:effectLst/>
                <a:uLnTx/>
                <a:uFillTx/>
              </a:rPr>
              <a:t>command. This will create a project skeleton automatically which includes </a:t>
            </a:r>
            <a:r>
              <a:rPr kumimoji="0" lang="en-US" sz="2000" b="1" i="0" u="none" strike="noStrike" kern="0" cap="none" spc="0" normalizeH="0" baseline="0" noProof="0" dirty="0" err="1">
                <a:ln>
                  <a:noFill/>
                </a:ln>
                <a:solidFill>
                  <a:schemeClr val="bg1"/>
                </a:solidFill>
                <a:effectLst/>
                <a:uLnTx/>
                <a:uFillTx/>
              </a:rPr>
              <a:t>db</a:t>
            </a:r>
            <a:r>
              <a:rPr kumimoji="0" lang="en-US" sz="2000" b="1" i="0" u="none" strike="noStrike" kern="0" cap="none" spc="0" normalizeH="0" baseline="0" noProof="0" dirty="0">
                <a:ln>
                  <a:noFill/>
                </a:ln>
                <a:solidFill>
                  <a:schemeClr val="bg1"/>
                </a:solidFill>
                <a:effectLst/>
                <a:uLnTx/>
                <a:uFillTx/>
              </a:rPr>
              <a:t>, </a:t>
            </a:r>
            <a:r>
              <a:rPr kumimoji="0" lang="en-US" sz="2000" b="1" i="0" u="none" strike="noStrike" kern="0" cap="none" spc="0" normalizeH="0" baseline="0" noProof="0" dirty="0" err="1">
                <a:ln>
                  <a:noFill/>
                </a:ln>
                <a:solidFill>
                  <a:schemeClr val="bg1"/>
                </a:solidFill>
                <a:effectLst/>
                <a:uLnTx/>
                <a:uFillTx/>
              </a:rPr>
              <a:t>srv</a:t>
            </a:r>
            <a:r>
              <a:rPr kumimoji="0" lang="en-US" sz="2000" b="1" i="0" u="none" strike="noStrike" kern="0" cap="none" spc="0" normalizeH="0" baseline="0" noProof="0" dirty="0">
                <a:ln>
                  <a:noFill/>
                </a:ln>
                <a:solidFill>
                  <a:schemeClr val="bg1"/>
                </a:solidFill>
                <a:effectLst/>
                <a:uLnTx/>
                <a:uFillTx/>
              </a:rPr>
              <a:t>, </a:t>
            </a:r>
            <a:r>
              <a:rPr kumimoji="0" lang="en-US" sz="2000" b="1" i="0" u="none" strike="noStrike" kern="0" cap="none" spc="0" normalizeH="0" baseline="0" noProof="0" dirty="0" err="1">
                <a:ln>
                  <a:noFill/>
                </a:ln>
                <a:solidFill>
                  <a:schemeClr val="bg1"/>
                </a:solidFill>
                <a:effectLst/>
                <a:uLnTx/>
                <a:uFillTx/>
              </a:rPr>
              <a:t>ui</a:t>
            </a:r>
            <a:r>
              <a:rPr kumimoji="0" lang="en-US" sz="2000" b="1" i="0" u="none" strike="noStrike" kern="0" cap="none" spc="0" normalizeH="0" baseline="0" noProof="0" dirty="0">
                <a:ln>
                  <a:noFill/>
                </a:ln>
                <a:solidFill>
                  <a:schemeClr val="bg1"/>
                </a:solidFill>
                <a:effectLst/>
                <a:uLnTx/>
                <a:uFillTx/>
              </a:rPr>
              <a:t> </a:t>
            </a:r>
            <a:r>
              <a:rPr kumimoji="0" lang="en-US" sz="2000" b="0" i="0" u="none" strike="noStrike" kern="0" cap="none" spc="0" normalizeH="0" baseline="0" noProof="0" dirty="0">
                <a:ln>
                  <a:noFill/>
                </a:ln>
                <a:solidFill>
                  <a:schemeClr val="bg1"/>
                </a:solidFill>
                <a:effectLst/>
                <a:uLnTx/>
                <a:uFillTx/>
              </a:rPr>
              <a:t>folders.</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schemeClr val="bg1"/>
                </a:solidFill>
                <a:effectLst/>
                <a:uLnTx/>
                <a:uFillTx/>
              </a:rPr>
              <a:t>If you want to quickly manage multiple node versions in your computer you can use </a:t>
            </a:r>
            <a:r>
              <a:rPr kumimoji="0" lang="en-IN" sz="2000" b="0" i="0" u="none" strike="noStrike" kern="0" cap="none" spc="0" normalizeH="0" baseline="0" noProof="0" dirty="0" err="1">
                <a:ln>
                  <a:noFill/>
                </a:ln>
                <a:solidFill>
                  <a:schemeClr val="bg1"/>
                </a:solidFill>
                <a:effectLst/>
                <a:uLnTx/>
                <a:uFillTx/>
              </a:rPr>
              <a:t>nvm</a:t>
            </a:r>
            <a:r>
              <a:rPr kumimoji="0" lang="en-IN" sz="2000" b="0" i="0" u="none" strike="noStrike" kern="0" cap="none" spc="0" normalizeH="0" baseline="0" noProof="0" dirty="0">
                <a:ln>
                  <a:noFill/>
                </a:ln>
                <a:solidFill>
                  <a:schemeClr val="bg1"/>
                </a:solidFill>
                <a:effectLst/>
                <a:uLnTx/>
                <a:uFillTx/>
              </a:rPr>
              <a:t> tool - </a:t>
            </a:r>
            <a:r>
              <a:rPr kumimoji="0" lang="en-IN" sz="2000" b="0" i="0" u="none" strike="noStrike" kern="0" cap="none" spc="0" normalizeH="0" baseline="0" noProof="0" dirty="0">
                <a:ln>
                  <a:noFill/>
                </a:ln>
                <a:solidFill>
                  <a:schemeClr val="bg1"/>
                </a:solidFill>
                <a:effectLst/>
                <a:uLnTx/>
                <a:uFillTx/>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schemeClr val="bg1"/>
                </a:solidFill>
                <a:effectLst/>
                <a:uLnTx/>
                <a:uFillTx/>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schemeClr val="bg1"/>
                </a:solidFill>
                <a:effectLst/>
                <a:uLnTx/>
                <a:uFillTx/>
              </a:rPr>
              <a:t>cds</a:t>
            </a:r>
            <a:r>
              <a:rPr kumimoji="0" lang="en-IN" sz="2000" b="1" i="0" u="none" strike="noStrike" kern="0" cap="none" spc="0" normalizeH="0" baseline="0" noProof="0" dirty="0">
                <a:ln>
                  <a:noFill/>
                </a:ln>
                <a:solidFill>
                  <a:schemeClr val="bg1"/>
                </a:solidFill>
                <a:effectLst/>
                <a:uLnTx/>
                <a:uFillTx/>
              </a:rPr>
              <a:t> watch </a:t>
            </a:r>
            <a:r>
              <a:rPr kumimoji="0" lang="en-IN" sz="2000" b="0" i="0" u="none" strike="noStrike" kern="0" cap="none" spc="0" normalizeH="0" baseline="0" noProof="0" dirty="0">
                <a:ln>
                  <a:noFill/>
                </a:ln>
                <a:solidFill>
                  <a:schemeClr val="bg1"/>
                </a:solidFill>
                <a:effectLst/>
                <a:uLnTx/>
                <a:uFillTx/>
              </a:rPr>
              <a:t>command instead of </a:t>
            </a:r>
            <a:r>
              <a:rPr kumimoji="0" lang="en-IN" sz="2000" b="1" i="0" u="none" strike="noStrike" kern="0" cap="none" spc="0" normalizeH="0" baseline="0" noProof="0" dirty="0" err="1">
                <a:ln>
                  <a:noFill/>
                </a:ln>
                <a:solidFill>
                  <a:schemeClr val="bg1"/>
                </a:solidFill>
                <a:effectLst/>
                <a:uLnTx/>
                <a:uFillTx/>
              </a:rPr>
              <a:t>cds</a:t>
            </a:r>
            <a:r>
              <a:rPr kumimoji="0" lang="en-IN" sz="2000" b="1" i="0" u="none" strike="noStrike" kern="0" cap="none" spc="0" normalizeH="0" baseline="0" noProof="0" dirty="0">
                <a:ln>
                  <a:noFill/>
                </a:ln>
                <a:solidFill>
                  <a:schemeClr val="bg1"/>
                </a:solidFill>
                <a:effectLst/>
                <a:uLnTx/>
                <a:uFillTx/>
              </a:rPr>
              <a:t> run</a:t>
            </a:r>
            <a:endParaRPr kumimoji="0" lang="en-IN" sz="20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Business partner</a:t>
            </a:r>
          </a:p>
          <a:p>
            <a:pPr algn="ctr"/>
            <a:r>
              <a:rPr lang="en-US" dirty="0">
                <a:solidFill>
                  <a:schemeClr val="bg1"/>
                </a:solidFill>
              </a:rPr>
              <a:t>(</a:t>
            </a:r>
            <a:r>
              <a:rPr lang="en-US" sz="1800" dirty="0">
                <a:solidFill>
                  <a:schemeClr val="bg1"/>
                </a:solidFill>
              </a:rPr>
              <a:t>Customers, Suppliers)</a:t>
            </a:r>
            <a:endParaRPr lang="en-US" dirty="0">
              <a:solidFill>
                <a:schemeClr val="bg1"/>
              </a:solidFill>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Product Text</a:t>
            </a:r>
          </a:p>
          <a:p>
            <a:pPr algn="ctr"/>
            <a:r>
              <a:rPr lang="en-US" dirty="0">
                <a:solidFill>
                  <a:schemeClr val="bg1"/>
                </a:solidFill>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r>
              <a:rPr lang="en-US" dirty="0">
                <a:solidFill>
                  <a:schemeClr val="bg1"/>
                </a:solidFill>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r>
              <a:rPr lang="en-US" dirty="0">
                <a:solidFill>
                  <a:schemeClr val="bg1"/>
                </a:solidFill>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r>
              <a:rPr lang="en-US" dirty="0">
                <a:solidFill>
                  <a:schemeClr val="bg1"/>
                </a:solidFill>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r>
              <a:rPr lang="en-US" dirty="0">
                <a:solidFill>
                  <a:schemeClr val="bg1"/>
                </a:solidFill>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r>
              <a:rPr lang="en-US" dirty="0">
                <a:solidFill>
                  <a:schemeClr val="bg1"/>
                </a:solidFill>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hlinkClick r:id="rId2"/>
              </a:rPr>
              <a:t>https://github.com/soyuztechnologies/BTP_Architect_Training/blob/master/Day%204/01db.zip</a:t>
            </a:r>
            <a:r>
              <a:rPr lang="en-US" dirty="0"/>
              <a:t> </a:t>
            </a: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JS and Node JS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First Node based Microservice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617371"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D62-24A2-87EB-6701-3FF539B6593C}"/>
              </a:ext>
            </a:extLst>
          </p:cNvPr>
          <p:cNvSpPr>
            <a:spLocks noGrp="1"/>
          </p:cNvSpPr>
          <p:nvPr>
            <p:ph type="title"/>
          </p:nvPr>
        </p:nvSpPr>
        <p:spPr/>
        <p:txBody>
          <a:bodyPr/>
          <a:lstStyle/>
          <a:p>
            <a:r>
              <a:rPr lang="en-US" dirty="0"/>
              <a:t>What is Node JS</a:t>
            </a:r>
          </a:p>
        </p:txBody>
      </p:sp>
      <p:sp>
        <p:nvSpPr>
          <p:cNvPr id="3" name="TextBox 2">
            <a:extLst>
              <a:ext uri="{FF2B5EF4-FFF2-40B4-BE49-F238E27FC236}">
                <a16:creationId xmlns:a16="http://schemas.microsoft.com/office/drawing/2014/main" id="{288C8D8E-8A81-3154-D2B6-08A6D238AF5F}"/>
              </a:ext>
            </a:extLst>
          </p:cNvPr>
          <p:cNvSpPr txBox="1"/>
          <p:nvPr/>
        </p:nvSpPr>
        <p:spPr>
          <a:xfrm>
            <a:off x="184163" y="784925"/>
            <a:ext cx="11809312" cy="1323439"/>
          </a:xfrm>
          <a:prstGeom prst="rect">
            <a:avLst/>
          </a:prstGeom>
          <a:noFill/>
        </p:spPr>
        <p:txBody>
          <a:bodyPr wrap="square" rtlCol="0">
            <a:spAutoFit/>
          </a:bodyPr>
          <a:lstStyle/>
          <a:p>
            <a:r>
              <a:rPr lang="en-US" sz="2000" dirty="0">
                <a:solidFill>
                  <a:schemeClr val="bg1"/>
                </a:solidFill>
              </a:rPr>
              <a:t>Node JS is an open source, cross platform, java script runtime environment and used for executing java script code outside the web browser. Java and JavaScript are different by their nature, design and use cases. Java Script was dominantly used as a web programming language. All the browser’s directly understand java script.</a:t>
            </a:r>
            <a:endParaRPr lang="en-IN" sz="2000" dirty="0">
              <a:solidFill>
                <a:schemeClr val="bg1"/>
              </a:solidFill>
            </a:endParaRPr>
          </a:p>
        </p:txBody>
      </p:sp>
      <p:sp>
        <p:nvSpPr>
          <p:cNvPr id="4" name="Rectangle 3">
            <a:extLst>
              <a:ext uri="{FF2B5EF4-FFF2-40B4-BE49-F238E27FC236}">
                <a16:creationId xmlns:a16="http://schemas.microsoft.com/office/drawing/2014/main" id="{353855E1-A3F8-D260-84DC-05B1AA59992E}"/>
              </a:ext>
            </a:extLst>
          </p:cNvPr>
          <p:cNvSpPr/>
          <p:nvPr/>
        </p:nvSpPr>
        <p:spPr>
          <a:xfrm>
            <a:off x="997153" y="3078010"/>
            <a:ext cx="1851305" cy="8640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Client</a:t>
            </a:r>
          </a:p>
          <a:p>
            <a:pPr algn="ctr"/>
            <a:r>
              <a:rPr lang="en-US" dirty="0">
                <a:solidFill>
                  <a:schemeClr val="bg1"/>
                </a:solidFill>
              </a:rPr>
              <a:t>Browser</a:t>
            </a:r>
          </a:p>
        </p:txBody>
      </p:sp>
      <p:sp>
        <p:nvSpPr>
          <p:cNvPr id="5" name="Rectangle 4">
            <a:extLst>
              <a:ext uri="{FF2B5EF4-FFF2-40B4-BE49-F238E27FC236}">
                <a16:creationId xmlns:a16="http://schemas.microsoft.com/office/drawing/2014/main" id="{10ED48F1-346E-46DB-BD1C-52CFDA1176E5}"/>
              </a:ext>
            </a:extLst>
          </p:cNvPr>
          <p:cNvSpPr/>
          <p:nvPr/>
        </p:nvSpPr>
        <p:spPr>
          <a:xfrm>
            <a:off x="8753114" y="2773207"/>
            <a:ext cx="1851305" cy="165618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Server</a:t>
            </a:r>
          </a:p>
        </p:txBody>
      </p:sp>
      <p:cxnSp>
        <p:nvCxnSpPr>
          <p:cNvPr id="6" name="Straight Arrow Connector 5">
            <a:extLst>
              <a:ext uri="{FF2B5EF4-FFF2-40B4-BE49-F238E27FC236}">
                <a16:creationId xmlns:a16="http://schemas.microsoft.com/office/drawing/2014/main" id="{0FA95269-180B-B318-BCA4-E9FE3667C93E}"/>
              </a:ext>
            </a:extLst>
          </p:cNvPr>
          <p:cNvCxnSpPr/>
          <p:nvPr/>
        </p:nvCxnSpPr>
        <p:spPr>
          <a:xfrm>
            <a:off x="2848458" y="3222026"/>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4634BA-A5D6-557F-A36C-C6D265132562}"/>
              </a:ext>
            </a:extLst>
          </p:cNvPr>
          <p:cNvSpPr txBox="1"/>
          <p:nvPr/>
        </p:nvSpPr>
        <p:spPr>
          <a:xfrm>
            <a:off x="4864682" y="2933994"/>
            <a:ext cx="1851305" cy="338554"/>
          </a:xfrm>
          <a:prstGeom prst="rect">
            <a:avLst/>
          </a:prstGeom>
          <a:noFill/>
        </p:spPr>
        <p:txBody>
          <a:bodyPr wrap="square" rtlCol="0">
            <a:spAutoFit/>
          </a:bodyPr>
          <a:lstStyle/>
          <a:p>
            <a:r>
              <a:rPr lang="en-US" sz="1600" b="1" dirty="0">
                <a:solidFill>
                  <a:schemeClr val="bg1"/>
                </a:solidFill>
              </a:rPr>
              <a:t>request</a:t>
            </a:r>
          </a:p>
        </p:txBody>
      </p:sp>
      <p:sp>
        <p:nvSpPr>
          <p:cNvPr id="8" name="Rectangle: Rounded Corners 7">
            <a:extLst>
              <a:ext uri="{FF2B5EF4-FFF2-40B4-BE49-F238E27FC236}">
                <a16:creationId xmlns:a16="http://schemas.microsoft.com/office/drawing/2014/main" id="{1B0F89F6-0104-2F97-D7CD-2134BBAEB4AF}"/>
              </a:ext>
            </a:extLst>
          </p:cNvPr>
          <p:cNvSpPr/>
          <p:nvPr/>
        </p:nvSpPr>
        <p:spPr>
          <a:xfrm>
            <a:off x="8647727" y="3078010"/>
            <a:ext cx="1080120" cy="2880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port</a:t>
            </a:r>
          </a:p>
        </p:txBody>
      </p:sp>
      <p:sp>
        <p:nvSpPr>
          <p:cNvPr id="9" name="Arrow: Curved Down 8">
            <a:extLst>
              <a:ext uri="{FF2B5EF4-FFF2-40B4-BE49-F238E27FC236}">
                <a16:creationId xmlns:a16="http://schemas.microsoft.com/office/drawing/2014/main" id="{051411B0-5836-ED37-0E38-E0CFE898C72C}"/>
              </a:ext>
            </a:extLst>
          </p:cNvPr>
          <p:cNvSpPr/>
          <p:nvPr/>
        </p:nvSpPr>
        <p:spPr>
          <a:xfrm>
            <a:off x="10841346" y="372608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Arrow: Curved Down 9">
            <a:extLst>
              <a:ext uri="{FF2B5EF4-FFF2-40B4-BE49-F238E27FC236}">
                <a16:creationId xmlns:a16="http://schemas.microsoft.com/office/drawing/2014/main" id="{3508886E-3CBD-D8A6-7272-0F222CDA7CD3}"/>
              </a:ext>
            </a:extLst>
          </p:cNvPr>
          <p:cNvSpPr/>
          <p:nvPr/>
        </p:nvSpPr>
        <p:spPr>
          <a:xfrm rot="11262216">
            <a:off x="10774898" y="421090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Flowchart: Magnetic Disk 10">
            <a:extLst>
              <a:ext uri="{FF2B5EF4-FFF2-40B4-BE49-F238E27FC236}">
                <a16:creationId xmlns:a16="http://schemas.microsoft.com/office/drawing/2014/main" id="{709C22C8-7673-20D8-7478-FF290F494A59}"/>
              </a:ext>
            </a:extLst>
          </p:cNvPr>
          <p:cNvSpPr/>
          <p:nvPr/>
        </p:nvSpPr>
        <p:spPr>
          <a:xfrm>
            <a:off x="11469050" y="3784368"/>
            <a:ext cx="547770" cy="664847"/>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166C5EB8-00F2-17AC-C5CC-2B2427FA2A75}"/>
              </a:ext>
            </a:extLst>
          </p:cNvPr>
          <p:cNvCxnSpPr>
            <a:stCxn id="5" idx="1"/>
          </p:cNvCxnSpPr>
          <p:nvPr/>
        </p:nvCxnSpPr>
        <p:spPr>
          <a:xfrm flipH="1">
            <a:off x="2848458" y="3601299"/>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9AA94F-66E0-070E-9EB3-6E0B2413EBAE}"/>
              </a:ext>
            </a:extLst>
          </p:cNvPr>
          <p:cNvSpPr txBox="1"/>
          <p:nvPr/>
        </p:nvSpPr>
        <p:spPr>
          <a:xfrm>
            <a:off x="4982160" y="3567548"/>
            <a:ext cx="1851305" cy="338554"/>
          </a:xfrm>
          <a:prstGeom prst="rect">
            <a:avLst/>
          </a:prstGeom>
          <a:noFill/>
        </p:spPr>
        <p:txBody>
          <a:bodyPr wrap="square" rtlCol="0">
            <a:spAutoFit/>
          </a:bodyPr>
          <a:lstStyle/>
          <a:p>
            <a:r>
              <a:rPr lang="en-US" sz="1600" b="1" dirty="0">
                <a:solidFill>
                  <a:schemeClr val="bg1"/>
                </a:solidFill>
              </a:rPr>
              <a:t>response</a:t>
            </a:r>
          </a:p>
        </p:txBody>
      </p:sp>
      <p:sp>
        <p:nvSpPr>
          <p:cNvPr id="14" name="TextBox 13">
            <a:extLst>
              <a:ext uri="{FF2B5EF4-FFF2-40B4-BE49-F238E27FC236}">
                <a16:creationId xmlns:a16="http://schemas.microsoft.com/office/drawing/2014/main" id="{489B97B1-5AEB-44C2-DAFE-6A45900D4FC7}"/>
              </a:ext>
            </a:extLst>
          </p:cNvPr>
          <p:cNvSpPr txBox="1"/>
          <p:nvPr/>
        </p:nvSpPr>
        <p:spPr>
          <a:xfrm>
            <a:off x="997153" y="2514318"/>
            <a:ext cx="2355361" cy="461665"/>
          </a:xfrm>
          <a:prstGeom prst="rect">
            <a:avLst/>
          </a:prstGeom>
          <a:noFill/>
        </p:spPr>
        <p:txBody>
          <a:bodyPr wrap="square" rtlCol="0">
            <a:spAutoFit/>
          </a:bodyPr>
          <a:lstStyle/>
          <a:p>
            <a:r>
              <a:rPr lang="en-US" b="1" dirty="0">
                <a:solidFill>
                  <a:schemeClr val="bg1"/>
                </a:solidFill>
              </a:rPr>
              <a:t>Java Script</a:t>
            </a:r>
          </a:p>
        </p:txBody>
      </p:sp>
      <p:sp>
        <p:nvSpPr>
          <p:cNvPr id="15" name="TextBox 14">
            <a:extLst>
              <a:ext uri="{FF2B5EF4-FFF2-40B4-BE49-F238E27FC236}">
                <a16:creationId xmlns:a16="http://schemas.microsoft.com/office/drawing/2014/main" id="{4CAE354E-96E3-BAA9-991E-CB8ED59A5557}"/>
              </a:ext>
            </a:extLst>
          </p:cNvPr>
          <p:cNvSpPr txBox="1"/>
          <p:nvPr/>
        </p:nvSpPr>
        <p:spPr>
          <a:xfrm>
            <a:off x="10753041" y="2437374"/>
            <a:ext cx="1240433" cy="1077218"/>
          </a:xfrm>
          <a:prstGeom prst="rect">
            <a:avLst/>
          </a:prstGeom>
          <a:noFill/>
        </p:spPr>
        <p:txBody>
          <a:bodyPr wrap="square" rtlCol="0">
            <a:spAutoFit/>
          </a:bodyPr>
          <a:lstStyle/>
          <a:p>
            <a:r>
              <a:rPr lang="en-US" sz="1600" b="1" dirty="0">
                <a:solidFill>
                  <a:schemeClr val="bg1"/>
                </a:solidFill>
              </a:rPr>
              <a:t>Java</a:t>
            </a:r>
          </a:p>
          <a:p>
            <a:r>
              <a:rPr lang="en-US" sz="1600" b="1" dirty="0">
                <a:solidFill>
                  <a:schemeClr val="bg1"/>
                </a:solidFill>
              </a:rPr>
              <a:t>ABAP</a:t>
            </a:r>
          </a:p>
          <a:p>
            <a:r>
              <a:rPr lang="en-US" sz="1600" b="1" dirty="0">
                <a:solidFill>
                  <a:schemeClr val="bg1"/>
                </a:solidFill>
              </a:rPr>
              <a:t>Python</a:t>
            </a:r>
          </a:p>
          <a:p>
            <a:r>
              <a:rPr lang="en-US" sz="1600" b="1" dirty="0">
                <a:solidFill>
                  <a:schemeClr val="bg1"/>
                </a:solidFill>
              </a:rPr>
              <a:t>C#</a:t>
            </a:r>
          </a:p>
        </p:txBody>
      </p:sp>
      <p:sp>
        <p:nvSpPr>
          <p:cNvPr id="16" name="Smiley Face 15">
            <a:extLst>
              <a:ext uri="{FF2B5EF4-FFF2-40B4-BE49-F238E27FC236}">
                <a16:creationId xmlns:a16="http://schemas.microsoft.com/office/drawing/2014/main" id="{14FE8CA4-4AE9-1CB8-C35E-A5A05246E8A7}"/>
              </a:ext>
            </a:extLst>
          </p:cNvPr>
          <p:cNvSpPr/>
          <p:nvPr/>
        </p:nvSpPr>
        <p:spPr>
          <a:xfrm>
            <a:off x="5440746" y="1997890"/>
            <a:ext cx="648072" cy="607353"/>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8F9638D7-D6A4-590A-AF98-3A39BB96657A}"/>
              </a:ext>
            </a:extLst>
          </p:cNvPr>
          <p:cNvSpPr txBox="1"/>
          <p:nvPr/>
        </p:nvSpPr>
        <p:spPr>
          <a:xfrm>
            <a:off x="184162" y="4086122"/>
            <a:ext cx="2880320" cy="461665"/>
          </a:xfrm>
          <a:prstGeom prst="rect">
            <a:avLst/>
          </a:prstGeom>
          <a:noFill/>
        </p:spPr>
        <p:txBody>
          <a:bodyPr wrap="square" rtlCol="0">
            <a:spAutoFit/>
          </a:bodyPr>
          <a:lstStyle/>
          <a:p>
            <a:r>
              <a:rPr lang="en-US" b="1" dirty="0">
                <a:solidFill>
                  <a:schemeClr val="bg1"/>
                </a:solidFill>
              </a:rPr>
              <a:t>Ryan </a:t>
            </a:r>
            <a:r>
              <a:rPr lang="en-US" b="1" dirty="0" err="1">
                <a:solidFill>
                  <a:schemeClr val="bg1"/>
                </a:solidFill>
              </a:rPr>
              <a:t>Dyal</a:t>
            </a:r>
            <a:endParaRPr lang="en-US" b="1" dirty="0">
              <a:solidFill>
                <a:schemeClr val="bg1"/>
              </a:solidFill>
            </a:endParaRPr>
          </a:p>
        </p:txBody>
      </p:sp>
      <p:sp>
        <p:nvSpPr>
          <p:cNvPr id="18" name="Isosceles Triangle 17">
            <a:extLst>
              <a:ext uri="{FF2B5EF4-FFF2-40B4-BE49-F238E27FC236}">
                <a16:creationId xmlns:a16="http://schemas.microsoft.com/office/drawing/2014/main" id="{6CF3C11A-FF3A-8AAF-4E63-1A1823DB2C52}"/>
              </a:ext>
            </a:extLst>
          </p:cNvPr>
          <p:cNvSpPr/>
          <p:nvPr/>
        </p:nvSpPr>
        <p:spPr>
          <a:xfrm>
            <a:off x="6405531" y="2203133"/>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19" name="Rectangle: Rounded Corners 18">
            <a:extLst>
              <a:ext uri="{FF2B5EF4-FFF2-40B4-BE49-F238E27FC236}">
                <a16:creationId xmlns:a16="http://schemas.microsoft.com/office/drawing/2014/main" id="{86D29E3B-B157-D778-DD05-FF3B75F17DA9}"/>
              </a:ext>
            </a:extLst>
          </p:cNvPr>
          <p:cNvSpPr/>
          <p:nvPr/>
        </p:nvSpPr>
        <p:spPr>
          <a:xfrm>
            <a:off x="6715987" y="2487636"/>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Isosceles Triangle 19">
            <a:extLst>
              <a:ext uri="{FF2B5EF4-FFF2-40B4-BE49-F238E27FC236}">
                <a16:creationId xmlns:a16="http://schemas.microsoft.com/office/drawing/2014/main" id="{675CA06F-0A17-8B48-491A-070AEE866006}"/>
              </a:ext>
            </a:extLst>
          </p:cNvPr>
          <p:cNvSpPr/>
          <p:nvPr/>
        </p:nvSpPr>
        <p:spPr>
          <a:xfrm>
            <a:off x="9483231" y="2249157"/>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21" name="Rectangle: Rounded Corners 20">
            <a:extLst>
              <a:ext uri="{FF2B5EF4-FFF2-40B4-BE49-F238E27FC236}">
                <a16:creationId xmlns:a16="http://schemas.microsoft.com/office/drawing/2014/main" id="{A9626A74-77EC-EF8D-7966-DB7F5403244C}"/>
              </a:ext>
            </a:extLst>
          </p:cNvPr>
          <p:cNvSpPr/>
          <p:nvPr/>
        </p:nvSpPr>
        <p:spPr>
          <a:xfrm>
            <a:off x="9793687" y="2533660"/>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80859276-5271-0F1A-7628-4FB2D3A45C83}"/>
              </a:ext>
            </a:extLst>
          </p:cNvPr>
          <p:cNvSpPr txBox="1"/>
          <p:nvPr/>
        </p:nvSpPr>
        <p:spPr>
          <a:xfrm>
            <a:off x="9278073" y="1881824"/>
            <a:ext cx="2355361" cy="461665"/>
          </a:xfrm>
          <a:prstGeom prst="rect">
            <a:avLst/>
          </a:prstGeom>
          <a:noFill/>
        </p:spPr>
        <p:txBody>
          <a:bodyPr wrap="square" rtlCol="0">
            <a:spAutoFit/>
          </a:bodyPr>
          <a:lstStyle/>
          <a:p>
            <a:r>
              <a:rPr lang="en-US" b="1" dirty="0">
                <a:solidFill>
                  <a:schemeClr val="bg1"/>
                </a:solidFill>
              </a:rPr>
              <a:t>Java Script</a:t>
            </a:r>
          </a:p>
        </p:txBody>
      </p:sp>
      <p:sp>
        <p:nvSpPr>
          <p:cNvPr id="23" name="TextBox 22">
            <a:extLst>
              <a:ext uri="{FF2B5EF4-FFF2-40B4-BE49-F238E27FC236}">
                <a16:creationId xmlns:a16="http://schemas.microsoft.com/office/drawing/2014/main" id="{C62784A2-CDA0-FB54-F765-38D8D47BFB96}"/>
              </a:ext>
            </a:extLst>
          </p:cNvPr>
          <p:cNvSpPr txBox="1"/>
          <p:nvPr/>
        </p:nvSpPr>
        <p:spPr>
          <a:xfrm>
            <a:off x="400186" y="4603102"/>
            <a:ext cx="11616634" cy="1754326"/>
          </a:xfrm>
          <a:prstGeom prst="rect">
            <a:avLst/>
          </a:prstGeom>
          <a:noFill/>
        </p:spPr>
        <p:txBody>
          <a:bodyPr wrap="square" rtlCol="0">
            <a:spAutoFit/>
          </a:bodyPr>
          <a:lstStyle/>
          <a:p>
            <a:r>
              <a:rPr lang="en-US" sz="1800" dirty="0">
                <a:solidFill>
                  <a:schemeClr val="bg1"/>
                </a:solidFill>
              </a:rPr>
              <a:t>Node JS is also a great web framework for beginners because it works great with data-intensive applications like streaming, real-time apps. It is free and easy to learn node </a:t>
            </a:r>
            <a:r>
              <a:rPr lang="en-US" sz="1800" dirty="0" err="1">
                <a:solidFill>
                  <a:schemeClr val="bg1"/>
                </a:solidFill>
              </a:rPr>
              <a:t>js</a:t>
            </a:r>
            <a:r>
              <a:rPr lang="en-US" sz="1800" dirty="0">
                <a:solidFill>
                  <a:schemeClr val="bg1"/>
                </a:solidFill>
              </a:rPr>
              <a:t>.</a:t>
            </a:r>
          </a:p>
          <a:p>
            <a:endParaRPr lang="en-US" sz="1800" dirty="0">
              <a:solidFill>
                <a:schemeClr val="bg1"/>
              </a:solidFill>
            </a:endParaRPr>
          </a:p>
          <a:p>
            <a:r>
              <a:rPr lang="en-US" sz="1800" dirty="0">
                <a:solidFill>
                  <a:schemeClr val="bg1"/>
                </a:solidFill>
              </a:rPr>
              <a:t>Applications of node </a:t>
            </a:r>
            <a:r>
              <a:rPr lang="en-US" sz="1800" dirty="0" err="1">
                <a:solidFill>
                  <a:schemeClr val="bg1"/>
                </a:solidFill>
              </a:rPr>
              <a:t>js</a:t>
            </a:r>
            <a:r>
              <a:rPr lang="en-US" sz="1800" dirty="0">
                <a:solidFill>
                  <a:schemeClr val="bg1"/>
                </a:solidFill>
              </a:rPr>
              <a:t>?</a:t>
            </a:r>
          </a:p>
          <a:p>
            <a:r>
              <a:rPr lang="en-US" sz="1800" dirty="0">
                <a:solidFill>
                  <a:schemeClr val="bg1"/>
                </a:solidFill>
              </a:rPr>
              <a:t>Build business logic on server side, DB lookups, Send Emails, write validations, create microservices, add automations, show output, build servers, host web apps, make excel/pdf more…</a:t>
            </a:r>
          </a:p>
        </p:txBody>
      </p:sp>
    </p:spTree>
    <p:extLst>
      <p:ext uri="{BB962C8B-B14F-4D97-AF65-F5344CB8AC3E}">
        <p14:creationId xmlns:p14="http://schemas.microsoft.com/office/powerpoint/2010/main" val="366504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1000"/>
                                        <p:tgtEl>
                                          <p:spTgt spid="21"/>
                                        </p:tgtEl>
                                      </p:cBhvr>
                                    </p:animEffect>
                                    <p:anim calcmode="lin" valueType="num">
                                      <p:cBhvr>
                                        <p:cTn id="95" dur="1000" fill="hold"/>
                                        <p:tgtEl>
                                          <p:spTgt spid="21"/>
                                        </p:tgtEl>
                                        <p:attrNameLst>
                                          <p:attrName>ppt_x</p:attrName>
                                        </p:attrNameLst>
                                      </p:cBhvr>
                                      <p:tavLst>
                                        <p:tav tm="0">
                                          <p:val>
                                            <p:strVal val="#ppt_x"/>
                                          </p:val>
                                        </p:tav>
                                        <p:tav tm="100000">
                                          <p:val>
                                            <p:strVal val="#ppt_x"/>
                                          </p:val>
                                        </p:tav>
                                      </p:tavLst>
                                    </p:anim>
                                    <p:anim calcmode="lin" valueType="num">
                                      <p:cBhvr>
                                        <p:cTn id="96" dur="1000" fill="hold"/>
                                        <p:tgtEl>
                                          <p:spTgt spid="2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1000"/>
                                        <p:tgtEl>
                                          <p:spTgt spid="22"/>
                                        </p:tgtEl>
                                      </p:cBhvr>
                                    </p:animEffect>
                                    <p:anim calcmode="lin" valueType="num">
                                      <p:cBhvr>
                                        <p:cTn id="100" dur="1000" fill="hold"/>
                                        <p:tgtEl>
                                          <p:spTgt spid="22"/>
                                        </p:tgtEl>
                                        <p:attrNameLst>
                                          <p:attrName>ppt_x</p:attrName>
                                        </p:attrNameLst>
                                      </p:cBhvr>
                                      <p:tavLst>
                                        <p:tav tm="0">
                                          <p:val>
                                            <p:strVal val="#ppt_x"/>
                                          </p:val>
                                        </p:tav>
                                        <p:tav tm="100000">
                                          <p:val>
                                            <p:strVal val="#ppt_x"/>
                                          </p:val>
                                        </p:tav>
                                      </p:tavLst>
                                    </p:anim>
                                    <p:anim calcmode="lin" valueType="num">
                                      <p:cBhvr>
                                        <p:cTn id="10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1000"/>
                                        <p:tgtEl>
                                          <p:spTgt spid="17"/>
                                        </p:tgtEl>
                                      </p:cBhvr>
                                    </p:animEffect>
                                    <p:anim calcmode="lin" valueType="num">
                                      <p:cBhvr>
                                        <p:cTn id="107" dur="1000" fill="hold"/>
                                        <p:tgtEl>
                                          <p:spTgt spid="17"/>
                                        </p:tgtEl>
                                        <p:attrNameLst>
                                          <p:attrName>ppt_x</p:attrName>
                                        </p:attrNameLst>
                                      </p:cBhvr>
                                      <p:tavLst>
                                        <p:tav tm="0">
                                          <p:val>
                                            <p:strVal val="#ppt_x"/>
                                          </p:val>
                                        </p:tav>
                                        <p:tav tm="100000">
                                          <p:val>
                                            <p:strVal val="#ppt_x"/>
                                          </p:val>
                                        </p:tav>
                                      </p:tavLst>
                                    </p:anim>
                                    <p:anim calcmode="lin" valueType="num">
                                      <p:cBhvr>
                                        <p:cTn id="10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fade">
                                      <p:cBhvr>
                                        <p:cTn id="113" dur="1000"/>
                                        <p:tgtEl>
                                          <p:spTgt spid="23"/>
                                        </p:tgtEl>
                                      </p:cBhvr>
                                    </p:animEffect>
                                    <p:anim calcmode="lin" valueType="num">
                                      <p:cBhvr>
                                        <p:cTn id="114" dur="1000" fill="hold"/>
                                        <p:tgtEl>
                                          <p:spTgt spid="23"/>
                                        </p:tgtEl>
                                        <p:attrNameLst>
                                          <p:attrName>ppt_x</p:attrName>
                                        </p:attrNameLst>
                                      </p:cBhvr>
                                      <p:tavLst>
                                        <p:tav tm="0">
                                          <p:val>
                                            <p:strVal val="#ppt_x"/>
                                          </p:val>
                                        </p:tav>
                                        <p:tav tm="100000">
                                          <p:val>
                                            <p:strVal val="#ppt_x"/>
                                          </p:val>
                                        </p:tav>
                                      </p:tavLst>
                                    </p:anim>
                                    <p:anim calcmode="lin" valueType="num">
                                      <p:cBhvr>
                                        <p:cTn id="11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p:bldP spid="8" grpId="0" animBg="1"/>
      <p:bldP spid="9" grpId="0" animBg="1"/>
      <p:bldP spid="10" grpId="0" animBg="1"/>
      <p:bldP spid="11" grpId="0" animBg="1"/>
      <p:bldP spid="13" grpId="0"/>
      <p:bldP spid="14" grpId="0"/>
      <p:bldP spid="15" grpId="0"/>
      <p:bldP spid="16" grpId="0" animBg="1"/>
      <p:bldP spid="17" grpId="0"/>
      <p:bldP spid="18" grpId="0" animBg="1"/>
      <p:bldP spid="19" grpId="0" animBg="1"/>
      <p:bldP spid="20" grpId="0" animBg="1"/>
      <p:bldP spid="21" grpId="0" animBg="1"/>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366E-EB3F-A6ED-792A-9A77BDCDC404}"/>
              </a:ext>
            </a:extLst>
          </p:cNvPr>
          <p:cNvSpPr>
            <a:spLocks noGrp="1"/>
          </p:cNvSpPr>
          <p:nvPr>
            <p:ph type="title"/>
          </p:nvPr>
        </p:nvSpPr>
        <p:spPr/>
        <p:txBody>
          <a:bodyPr/>
          <a:lstStyle/>
          <a:p>
            <a:r>
              <a:rPr lang="en-US" dirty="0"/>
              <a:t>NPM – Node Package manager</a:t>
            </a:r>
          </a:p>
        </p:txBody>
      </p:sp>
      <p:sp>
        <p:nvSpPr>
          <p:cNvPr id="3" name="TextBox 2">
            <a:extLst>
              <a:ext uri="{FF2B5EF4-FFF2-40B4-BE49-F238E27FC236}">
                <a16:creationId xmlns:a16="http://schemas.microsoft.com/office/drawing/2014/main" id="{E435ECC9-0490-02A0-6C38-35F57A1469E1}"/>
              </a:ext>
            </a:extLst>
          </p:cNvPr>
          <p:cNvSpPr txBox="1"/>
          <p:nvPr/>
        </p:nvSpPr>
        <p:spPr>
          <a:xfrm>
            <a:off x="156593" y="908720"/>
            <a:ext cx="11809312" cy="5632311"/>
          </a:xfrm>
          <a:prstGeom prst="rect">
            <a:avLst/>
          </a:prstGeom>
          <a:noFill/>
        </p:spPr>
        <p:txBody>
          <a:bodyPr wrap="square" rtlCol="0">
            <a:spAutoFit/>
          </a:bodyPr>
          <a:lstStyle/>
          <a:p>
            <a:r>
              <a:rPr lang="en-US" sz="2000" dirty="0">
                <a:solidFill>
                  <a:schemeClr val="bg1"/>
                </a:solidFill>
              </a:rPr>
              <a:t>It is a dependency manager tool which gets installed along with node </a:t>
            </a:r>
            <a:r>
              <a:rPr lang="en-US" sz="2000" dirty="0" err="1">
                <a:solidFill>
                  <a:schemeClr val="bg1"/>
                </a:solidFill>
              </a:rPr>
              <a:t>js</a:t>
            </a:r>
            <a:r>
              <a:rPr lang="en-US" sz="2000" dirty="0">
                <a:solidFill>
                  <a:schemeClr val="bg1"/>
                </a:solidFill>
              </a:rPr>
              <a:t> in our system.</a:t>
            </a:r>
            <a:r>
              <a:rPr lang="en-IN" sz="2000" dirty="0">
                <a:solidFill>
                  <a:schemeClr val="bg1"/>
                </a:solidFill>
              </a:rPr>
              <a:t> Just like for java we had maven, we have </a:t>
            </a:r>
            <a:r>
              <a:rPr lang="en-IN" sz="2000" dirty="0" err="1">
                <a:solidFill>
                  <a:schemeClr val="bg1"/>
                </a:solidFill>
              </a:rPr>
              <a:t>npm</a:t>
            </a:r>
            <a:r>
              <a:rPr lang="en-IN" sz="2000" dirty="0">
                <a:solidFill>
                  <a:schemeClr val="bg1"/>
                </a:solidFill>
              </a:rPr>
              <a:t> for node </a:t>
            </a:r>
            <a:r>
              <a:rPr lang="en-IN" sz="2000" dirty="0" err="1">
                <a:solidFill>
                  <a:schemeClr val="bg1"/>
                </a:solidFill>
              </a:rPr>
              <a:t>js</a:t>
            </a:r>
            <a:r>
              <a:rPr lang="en-IN" sz="2000" dirty="0">
                <a:solidFill>
                  <a:schemeClr val="bg1"/>
                </a:solidFill>
              </a:rPr>
              <a:t>.</a:t>
            </a:r>
          </a:p>
          <a:p>
            <a:endParaRPr lang="en-IN" sz="2000" dirty="0">
              <a:solidFill>
                <a:schemeClr val="bg1"/>
              </a:solidFill>
            </a:endParaRPr>
          </a:p>
          <a:p>
            <a:r>
              <a:rPr lang="en-IN" sz="2000" dirty="0">
                <a:solidFill>
                  <a:schemeClr val="bg1"/>
                </a:solidFill>
              </a:rPr>
              <a:t>We can find millions of reusable node modules free on internet, which helps us avoid rebuilding everything/reinvent the wheel.</a:t>
            </a:r>
          </a:p>
          <a:p>
            <a:endParaRPr lang="en-IN" sz="2000" dirty="0">
              <a:solidFill>
                <a:schemeClr val="bg1"/>
              </a:solidFill>
            </a:endParaRPr>
          </a:p>
          <a:p>
            <a:r>
              <a:rPr lang="en-IN" sz="2000" dirty="0">
                <a:solidFill>
                  <a:schemeClr val="bg1"/>
                </a:solidFill>
              </a:rPr>
              <a:t>We can see world’s largest reusable code repository on </a:t>
            </a:r>
            <a:r>
              <a:rPr lang="en-IN" sz="2000" dirty="0">
                <a:solidFill>
                  <a:schemeClr val="bg1"/>
                </a:solidFill>
                <a:hlinkClick r:id="rId2">
                  <a:extLst>
                    <a:ext uri="{A12FA001-AC4F-418D-AE19-62706E023703}">
                      <ahyp:hlinkClr xmlns:ahyp="http://schemas.microsoft.com/office/drawing/2018/hyperlinkcolor" val="tx"/>
                    </a:ext>
                  </a:extLst>
                </a:hlinkClick>
              </a:rPr>
              <a:t>https://npmjs.com</a:t>
            </a:r>
            <a:endParaRPr lang="en-IN" sz="2000" dirty="0">
              <a:solidFill>
                <a:schemeClr val="bg1"/>
              </a:solidFill>
            </a:endParaRPr>
          </a:p>
          <a:p>
            <a:endParaRPr lang="en-IN" sz="2000" dirty="0">
              <a:solidFill>
                <a:schemeClr val="bg1"/>
              </a:solidFill>
            </a:endParaRPr>
          </a:p>
          <a:p>
            <a:r>
              <a:rPr lang="en-IN" sz="2000" dirty="0">
                <a:solidFill>
                  <a:schemeClr val="bg1"/>
                </a:solidFill>
              </a:rPr>
              <a:t>If we want to install any node module</a:t>
            </a:r>
          </a:p>
          <a:p>
            <a:endParaRPr lang="en-IN" sz="2000" dirty="0">
              <a:solidFill>
                <a:schemeClr val="bg1"/>
              </a:solidFill>
            </a:endParaRPr>
          </a:p>
          <a:p>
            <a:pPr marL="457200" indent="-457200">
              <a:buAutoNum type="arabicPeriod"/>
            </a:pPr>
            <a:r>
              <a:rPr lang="en-IN" sz="2000" dirty="0">
                <a:solidFill>
                  <a:schemeClr val="bg1"/>
                </a:solidFill>
              </a:rPr>
              <a:t>Globally - @computer level, all projects can reuse, option used to install CLI. </a:t>
            </a:r>
          </a:p>
          <a:p>
            <a:r>
              <a:rPr lang="en-IN" sz="2000" b="1" dirty="0" err="1">
                <a:solidFill>
                  <a:schemeClr val="bg1"/>
                </a:solidFill>
              </a:rPr>
              <a:t>npm</a:t>
            </a:r>
            <a:r>
              <a:rPr lang="en-IN" sz="2000" b="1" dirty="0">
                <a:solidFill>
                  <a:schemeClr val="bg1"/>
                </a:solidFill>
              </a:rPr>
              <a:t> install -g module</a:t>
            </a:r>
            <a:endParaRPr lang="en-IN" sz="2000" dirty="0">
              <a:solidFill>
                <a:schemeClr val="bg1"/>
              </a:solidFill>
            </a:endParaRPr>
          </a:p>
          <a:p>
            <a:pPr marL="457200" indent="-457200">
              <a:buAutoNum type="arabicPeriod"/>
            </a:pPr>
            <a:r>
              <a:rPr lang="en-IN" sz="2000" dirty="0">
                <a:solidFill>
                  <a:schemeClr val="bg1"/>
                </a:solidFill>
              </a:rPr>
              <a:t>With in the project  - @localproject level, only single project can use</a:t>
            </a:r>
          </a:p>
          <a:p>
            <a:r>
              <a:rPr lang="en-IN" sz="2000" b="1" dirty="0" err="1">
                <a:solidFill>
                  <a:schemeClr val="bg1"/>
                </a:solidFill>
              </a:rPr>
              <a:t>npm</a:t>
            </a:r>
            <a:r>
              <a:rPr lang="en-IN" sz="2000" b="1" dirty="0">
                <a:solidFill>
                  <a:schemeClr val="bg1"/>
                </a:solidFill>
              </a:rPr>
              <a:t> install module</a:t>
            </a:r>
          </a:p>
          <a:p>
            <a:endParaRPr lang="en-IN" sz="2000" b="1" dirty="0">
              <a:solidFill>
                <a:schemeClr val="bg1"/>
              </a:solidFill>
            </a:endParaRPr>
          </a:p>
          <a:p>
            <a:r>
              <a:rPr lang="en-IN" sz="2000" dirty="0">
                <a:solidFill>
                  <a:schemeClr val="bg1"/>
                </a:solidFill>
              </a:rPr>
              <a:t>When we build java project, we saw a pom.xml which contains dependencies. We have the </a:t>
            </a:r>
            <a:r>
              <a:rPr lang="en-IN" sz="2000" b="1" dirty="0" err="1">
                <a:solidFill>
                  <a:schemeClr val="bg1"/>
                </a:solidFill>
              </a:rPr>
              <a:t>package.json</a:t>
            </a:r>
            <a:r>
              <a:rPr lang="en-IN" sz="2000" b="1" dirty="0">
                <a:solidFill>
                  <a:schemeClr val="bg1"/>
                </a:solidFill>
              </a:rPr>
              <a:t> </a:t>
            </a:r>
            <a:r>
              <a:rPr lang="en-IN" sz="2000" dirty="0">
                <a:solidFill>
                  <a:schemeClr val="bg1"/>
                </a:solidFill>
              </a:rPr>
              <a:t>file in node project which contains details about our entire project and its dependencies. To create this we use </a:t>
            </a:r>
            <a:r>
              <a:rPr lang="en-IN" sz="2000" b="1" dirty="0" err="1">
                <a:solidFill>
                  <a:schemeClr val="bg1"/>
                </a:solidFill>
              </a:rPr>
              <a:t>npm</a:t>
            </a:r>
            <a:r>
              <a:rPr lang="en-IN" sz="2000" b="1" dirty="0">
                <a:solidFill>
                  <a:schemeClr val="bg1"/>
                </a:solidFill>
              </a:rPr>
              <a:t> </a:t>
            </a:r>
            <a:r>
              <a:rPr lang="en-IN" sz="2000" b="1" dirty="0" err="1">
                <a:solidFill>
                  <a:schemeClr val="bg1"/>
                </a:solidFill>
              </a:rPr>
              <a:t>init</a:t>
            </a:r>
            <a:r>
              <a:rPr lang="en-IN" sz="2000" b="1" dirty="0">
                <a:solidFill>
                  <a:schemeClr val="bg1"/>
                </a:solidFill>
              </a:rPr>
              <a:t> </a:t>
            </a:r>
            <a:r>
              <a:rPr lang="en-IN" sz="2000" dirty="0">
                <a:solidFill>
                  <a:schemeClr val="bg1"/>
                </a:solidFill>
              </a:rPr>
              <a:t>command.</a:t>
            </a:r>
          </a:p>
        </p:txBody>
      </p:sp>
    </p:spTree>
    <p:extLst>
      <p:ext uri="{BB962C8B-B14F-4D97-AF65-F5344CB8AC3E}">
        <p14:creationId xmlns:p14="http://schemas.microsoft.com/office/powerpoint/2010/main" val="17825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anim calcmode="lin" valueType="num">
                                      <p:cBhvr>
                                        <p:cTn id="4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1000"/>
                                        <p:tgtEl>
                                          <p:spTgt spid="3">
                                            <p:txEl>
                                              <p:pRg st="10" end="10"/>
                                            </p:txEl>
                                          </p:spTgt>
                                        </p:tgtEl>
                                      </p:cBhvr>
                                    </p:animEffect>
                                    <p:anim calcmode="lin" valueType="num">
                                      <p:cBhvr>
                                        <p:cTn id="4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1000"/>
                                        <p:tgtEl>
                                          <p:spTgt spid="3">
                                            <p:txEl>
                                              <p:pRg st="11" end="11"/>
                                            </p:txEl>
                                          </p:spTgt>
                                        </p:tgtEl>
                                      </p:cBhvr>
                                    </p:animEffect>
                                    <p:anim calcmode="lin" valueType="num">
                                      <p:cBhvr>
                                        <p:cTn id="5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1000"/>
                                        <p:tgtEl>
                                          <p:spTgt spid="3">
                                            <p:txEl>
                                              <p:pRg st="13" end="13"/>
                                            </p:txEl>
                                          </p:spTgt>
                                        </p:tgtEl>
                                      </p:cBhvr>
                                    </p:animEffect>
                                    <p:anim calcmode="lin" valueType="num">
                                      <p:cBhvr>
                                        <p:cTn id="5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5FE-E470-0E03-4F29-7271AACA672B}"/>
              </a:ext>
            </a:extLst>
          </p:cNvPr>
          <p:cNvSpPr>
            <a:spLocks noGrp="1"/>
          </p:cNvSpPr>
          <p:nvPr>
            <p:ph type="title"/>
          </p:nvPr>
        </p:nvSpPr>
        <p:spPr/>
        <p:txBody>
          <a:bodyPr/>
          <a:lstStyle/>
          <a:p>
            <a:r>
              <a:rPr lang="en-US" dirty="0"/>
              <a:t>Hands on: Node JS</a:t>
            </a:r>
          </a:p>
        </p:txBody>
      </p:sp>
      <p:sp>
        <p:nvSpPr>
          <p:cNvPr id="3" name="TextBox 2">
            <a:extLst>
              <a:ext uri="{FF2B5EF4-FFF2-40B4-BE49-F238E27FC236}">
                <a16:creationId xmlns:a16="http://schemas.microsoft.com/office/drawing/2014/main" id="{15CEA730-A4E9-FF73-F878-8FE032C7DC28}"/>
              </a:ext>
            </a:extLst>
          </p:cNvPr>
          <p:cNvSpPr txBox="1"/>
          <p:nvPr/>
        </p:nvSpPr>
        <p:spPr>
          <a:xfrm>
            <a:off x="189756" y="1052736"/>
            <a:ext cx="11593288" cy="2677656"/>
          </a:xfrm>
          <a:prstGeom prst="rect">
            <a:avLst/>
          </a:prstGeom>
          <a:noFill/>
        </p:spPr>
        <p:txBody>
          <a:bodyPr wrap="square" rtlCol="0">
            <a:spAutoFit/>
          </a:bodyPr>
          <a:lstStyle/>
          <a:p>
            <a:r>
              <a:rPr lang="en-US" b="1" dirty="0">
                <a:solidFill>
                  <a:schemeClr val="bg1"/>
                </a:solidFill>
              </a:rPr>
              <a:t>Solution:</a:t>
            </a:r>
          </a:p>
          <a:p>
            <a:r>
              <a:rPr lang="en-US" dirty="0">
                <a:hlinkClick r:id="rId2"/>
              </a:rPr>
              <a:t>https://github.com/soyuztechnologies/BTP_Architect_Training/blob/master/Day%203/02basicnode.zip</a:t>
            </a:r>
            <a:endParaRPr lang="en-US" dirty="0"/>
          </a:p>
          <a:p>
            <a:endParaRPr lang="en-US" dirty="0"/>
          </a:p>
          <a:p>
            <a:r>
              <a:rPr lang="en-US" b="1" dirty="0">
                <a:solidFill>
                  <a:schemeClr val="bg1"/>
                </a:solidFill>
              </a:rPr>
              <a:t>Node Microservice Solution:</a:t>
            </a:r>
          </a:p>
          <a:p>
            <a:r>
              <a:rPr lang="en-US" dirty="0">
                <a:hlinkClick r:id="rId3"/>
              </a:rPr>
              <a:t>https://github.com/soyuztechnologies/BTP_Architect_Training/blob/master/Day%203/03Nodemicroservice.zip</a:t>
            </a:r>
            <a:r>
              <a:rPr lang="en-US" dirty="0"/>
              <a:t> </a:t>
            </a:r>
          </a:p>
        </p:txBody>
      </p:sp>
      <p:pic>
        <p:nvPicPr>
          <p:cNvPr id="2052" name="Picture 4" descr="Node.js - Wikipedia">
            <a:extLst>
              <a:ext uri="{FF2B5EF4-FFF2-40B4-BE49-F238E27FC236}">
                <a16:creationId xmlns:a16="http://schemas.microsoft.com/office/drawing/2014/main" id="{70CE5CA1-BBAA-EDD7-6748-2F2AFDF924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868" y="3998203"/>
            <a:ext cx="384031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ervices in Java? Never.. There has been an ever growing number… | by  Elliot Forbes | codeburst">
            <a:extLst>
              <a:ext uri="{FF2B5EF4-FFF2-40B4-BE49-F238E27FC236}">
                <a16:creationId xmlns:a16="http://schemas.microsoft.com/office/drawing/2014/main" id="{D4A1178E-F45B-050D-39A4-B6A645AFC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2564" y="351025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2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632311"/>
          </a:xfrm>
          <a:prstGeom prst="rect">
            <a:avLst/>
          </a:prstGeom>
          <a:noFill/>
        </p:spPr>
        <p:txBody>
          <a:bodyPr wrap="square" rtlCol="0">
            <a:spAutoFit/>
          </a:bodyPr>
          <a:lstStyle/>
          <a:p>
            <a:pPr marL="342900" indent="-342900">
              <a:buFont typeface="Arial" panose="020B0604020202020204" pitchFamily="34" charset="0"/>
              <a:buChar char="•"/>
            </a:pPr>
            <a:r>
              <a:rPr lang="en-US" sz="1800" dirty="0">
                <a:solidFill>
                  <a:schemeClr val="bg1"/>
                </a:solidFill>
                <a:sym typeface="Wingdings" panose="05000000000000000000" pitchFamily="2" charset="2"/>
              </a:rPr>
              <a:t>What is the best-practice/ gold-standard to build sap </a:t>
            </a:r>
            <a:r>
              <a:rPr lang="en-US" sz="1800" dirty="0" err="1">
                <a:solidFill>
                  <a:schemeClr val="bg1"/>
                </a:solidFill>
                <a:sym typeface="Wingdings" panose="05000000000000000000" pitchFamily="2" charset="2"/>
              </a:rPr>
              <a:t>btp</a:t>
            </a:r>
            <a:r>
              <a:rPr lang="en-US" sz="1800" dirty="0">
                <a:solidFill>
                  <a:schemeClr val="bg1"/>
                </a:solidFill>
                <a:sym typeface="Wingdings" panose="05000000000000000000" pitchFamily="2" charset="2"/>
              </a:rPr>
              <a:t> applications, recommendation by SAP</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Are there any existing sample apps which we can follow to build our app</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Many times, as a developer it is hard to add each part of app like files, dependencies, deploy descriptor, lots of code. Can this process be simplified?</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How can we have reusability of the code to speed up my development and use sap provided tools to generate the skeleton of the apps</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As a developer we want to focus more on functional aspect implementation rather initial project setup</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Our apps are sometime tightly coupled with DB technology, develop DB agnostic apps</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No matter what is the area we belong FIN, SD, MM, PP, PM, APO, CRM, HR etc. eventually as a developer we all do same work. Design tables, write logic, build UI</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How to develop software in BTP, which does not require too much time in handovers</a:t>
            </a:r>
          </a:p>
          <a:p>
            <a:r>
              <a:rPr lang="en-US" sz="1800" b="1" dirty="0">
                <a:solidFill>
                  <a:schemeClr val="bg1"/>
                </a:solidFill>
                <a:sym typeface="Wingdings" panose="05000000000000000000" pitchFamily="2" charset="2"/>
              </a:rPr>
              <a:t>SAP CAPM – Cloud Application Programming Model</a:t>
            </a:r>
          </a:p>
          <a:p>
            <a:r>
              <a:rPr lang="en-US" sz="1800" dirty="0">
                <a:solidFill>
                  <a:schemeClr val="bg1"/>
                </a:solidFill>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r>
              <a:rPr lang="en-US" sz="1800" b="1" dirty="0">
                <a:solidFill>
                  <a:schemeClr val="bg1"/>
                </a:solidFill>
                <a:sym typeface="Wingdings" panose="05000000000000000000" pitchFamily="2" charset="2"/>
              </a:rPr>
              <a:t>SAP RAP – Restful Application Programming Model</a:t>
            </a:r>
          </a:p>
          <a:p>
            <a:r>
              <a:rPr lang="en-US" sz="1800" dirty="0">
                <a:solidFill>
                  <a:schemeClr val="bg1"/>
                </a:solidFill>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endParaRPr lang="en-IN" sz="1800" dirty="0">
              <a:solidFill>
                <a:schemeClr val="bg1"/>
              </a:solidFill>
            </a:endParaRPr>
          </a:p>
        </p:txBody>
      </p:sp>
    </p:spTree>
    <p:extLst>
      <p:ext uri="{BB962C8B-B14F-4D97-AF65-F5344CB8AC3E}">
        <p14:creationId xmlns:p14="http://schemas.microsoft.com/office/powerpoint/2010/main" val="32016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193899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CAPM is a framework of (a framework is a collection of libraries, classes, function, attributes, events)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Languages – Java and Node JS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Libraries – Node modules like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-dk etc.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And Tools – VS Code or BAS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The CAP framework is used for building enterprise grade applications &amp; extensions which are cloud-native in SAP BTP.</a:t>
            </a:r>
            <a:endParaRPr kumimoji="0" lang="en-IN" sz="20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230072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Conceptually CDS is same concept but different flavor. The concept says that, we have a design time object which is a </a:t>
            </a:r>
            <a:r>
              <a:rPr kumimoji="0" lang="en-US" sz="2000" b="0" i="0" u="none" strike="noStrike" kern="0" cap="none" spc="0" normalizeH="0" baseline="0" noProof="0" dirty="0" err="1">
                <a:ln>
                  <a:noFill/>
                </a:ln>
                <a:solidFill>
                  <a:schemeClr val="bg1"/>
                </a:solidFill>
                <a:effectLst/>
                <a:uLnTx/>
                <a:uFillTx/>
              </a:rPr>
              <a:t>cds</a:t>
            </a:r>
            <a:r>
              <a:rPr kumimoji="0" lang="en-US" sz="2000" b="0" i="0" u="none" strike="noStrike" kern="0" cap="none" spc="0" normalizeH="0" baseline="0" noProof="0" dirty="0">
                <a:ln>
                  <a:noFill/>
                </a:ln>
                <a:solidFill>
                  <a:schemeClr val="bg1"/>
                </a:solidFill>
                <a:effectLst/>
                <a:uLnTx/>
                <a:uFillTx/>
              </a:rPr>
              <a:t> file. We will create a </a:t>
            </a:r>
            <a:r>
              <a:rPr kumimoji="0" lang="en-US" sz="2000" b="1" i="0" u="none" strike="noStrike" kern="0" cap="none" spc="0" normalizeH="0" baseline="0" noProof="0" dirty="0">
                <a:ln>
                  <a:noFill/>
                </a:ln>
                <a:solidFill>
                  <a:schemeClr val="bg1"/>
                </a:solidFill>
                <a:effectLst/>
                <a:uLnTx/>
                <a:uFillTx/>
              </a:rPr>
              <a:t>.</a:t>
            </a:r>
            <a:r>
              <a:rPr kumimoji="0" lang="en-US" sz="2000" b="1" i="0" u="none" strike="noStrike" kern="0" cap="none" spc="0" normalizeH="0" baseline="0" noProof="0" dirty="0" err="1">
                <a:ln>
                  <a:noFill/>
                </a:ln>
                <a:solidFill>
                  <a:schemeClr val="bg1"/>
                </a:solidFill>
                <a:effectLst/>
                <a:uLnTx/>
                <a:uFillTx/>
              </a:rPr>
              <a:t>cds</a:t>
            </a:r>
            <a:r>
              <a:rPr kumimoji="0" lang="en-US" sz="2000" b="1" i="0" u="none" strike="noStrike" kern="0" cap="none" spc="0" normalizeH="0" baseline="0" noProof="0" dirty="0">
                <a:ln>
                  <a:noFill/>
                </a:ln>
                <a:solidFill>
                  <a:schemeClr val="bg1"/>
                </a:solidFill>
                <a:effectLst/>
                <a:uLnTx/>
                <a:uFillTx/>
              </a:rPr>
              <a:t> </a:t>
            </a:r>
            <a:r>
              <a:rPr kumimoji="0" lang="en-US" sz="2000" b="0" i="0" u="none" strike="noStrike" kern="0" cap="none" spc="0" normalizeH="0" baseline="0" noProof="0" dirty="0">
                <a:ln>
                  <a:noFill/>
                </a:ln>
                <a:solidFill>
                  <a:schemeClr val="bg1"/>
                </a:solidFill>
                <a:effectLst/>
                <a:uLnTx/>
                <a:uFillTx/>
              </a:rPr>
              <a:t>file for almost everything e.g. database tables, views, models, services, UI/UX. This design time object file is compiled by CAPM framework (inside CAP we have node module called </a:t>
            </a:r>
            <a:r>
              <a:rPr kumimoji="0" lang="en-US" sz="2000" b="1" i="0" u="none" strike="noStrike" kern="0" cap="none" spc="0" normalizeH="0" baseline="0" noProof="0" dirty="0">
                <a:ln>
                  <a:noFill/>
                </a:ln>
                <a:solidFill>
                  <a:schemeClr val="bg1"/>
                </a:solidFill>
                <a:effectLst/>
                <a:uLnTx/>
                <a:uFillTx/>
              </a:rPr>
              <a:t>@sap/cds)</a:t>
            </a:r>
            <a:r>
              <a:rPr kumimoji="0" lang="en-US" sz="2000" b="0" i="0" u="none" strike="noStrike" kern="0" cap="none" spc="0" normalizeH="0" baseline="0" noProof="0" dirty="0">
                <a:ln>
                  <a:noFill/>
                </a:ln>
                <a:solidFill>
                  <a:schemeClr val="bg1"/>
                </a:solidFill>
                <a:effectLst/>
                <a:uLnTx/>
                <a:uFillTx/>
              </a:rPr>
              <a:t> Once the compilation is successful a </a:t>
            </a:r>
            <a:r>
              <a:rPr kumimoji="0" lang="en-US" sz="2000" b="1" i="0" u="none" strike="noStrike" kern="0" cap="none" spc="0" normalizeH="0" baseline="0" noProof="0" dirty="0">
                <a:ln>
                  <a:noFill/>
                </a:ln>
                <a:solidFill>
                  <a:schemeClr val="bg1"/>
                </a:solidFill>
                <a:effectLst/>
                <a:uLnTx/>
                <a:uFillTx/>
              </a:rPr>
              <a:t>runtime</a:t>
            </a:r>
            <a:r>
              <a:rPr kumimoji="0" lang="en-US" sz="2000" b="0" i="0" u="none" strike="noStrike" kern="0" cap="none" spc="0" normalizeH="0" baseline="0" noProof="0" dirty="0">
                <a:ln>
                  <a:noFill/>
                </a:ln>
                <a:solidFill>
                  <a:schemeClr val="bg1"/>
                </a:solidFill>
                <a:effectLst/>
                <a:uLnTx/>
                <a:uFillTx/>
              </a:rPr>
              <a:t> object gets created.</a:t>
            </a:r>
            <a:endParaRPr kumimoji="0" lang="en-IN" sz="20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14C97D6F-AA53-D025-A8BC-97B38BF92B0E}"/>
              </a:ext>
            </a:extLst>
          </p:cNvPr>
          <p:cNvSpPr/>
          <p:nvPr/>
        </p:nvSpPr>
        <p:spPr>
          <a:xfrm>
            <a:off x="1243076"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MySQL</a:t>
            </a:r>
          </a:p>
        </p:txBody>
      </p:sp>
      <p:sp>
        <p:nvSpPr>
          <p:cNvPr id="5" name="TextBox 4">
            <a:extLst>
              <a:ext uri="{FF2B5EF4-FFF2-40B4-BE49-F238E27FC236}">
                <a16:creationId xmlns:a16="http://schemas.microsoft.com/office/drawing/2014/main" id="{502740B2-396C-7B09-6F05-57352F5B989E}"/>
              </a:ext>
            </a:extLst>
          </p:cNvPr>
          <p:cNvSpPr txBox="1"/>
          <p:nvPr/>
        </p:nvSpPr>
        <p:spPr>
          <a:xfrm>
            <a:off x="693812" y="2413183"/>
            <a:ext cx="3240360"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CREATE TABLE tab COLUMNS c1 integer, c2 varchar, KEY c1;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--20 lakh SQL statements</a:t>
            </a:r>
          </a:p>
        </p:txBody>
      </p:sp>
      <p:sp>
        <p:nvSpPr>
          <p:cNvPr id="6" name="Arrow: Down 5">
            <a:extLst>
              <a:ext uri="{FF2B5EF4-FFF2-40B4-BE49-F238E27FC236}">
                <a16:creationId xmlns:a16="http://schemas.microsoft.com/office/drawing/2014/main" id="{BC027F23-20DB-1584-2B1F-2C706F4CC0A7}"/>
              </a:ext>
            </a:extLst>
          </p:cNvPr>
          <p:cNvSpPr/>
          <p:nvPr/>
        </p:nvSpPr>
        <p:spPr>
          <a:xfrm>
            <a:off x="1989956"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658874E-454E-1BD0-F383-B955248FFC11}"/>
              </a:ext>
            </a:extLst>
          </p:cNvPr>
          <p:cNvSpPr/>
          <p:nvPr/>
        </p:nvSpPr>
        <p:spPr>
          <a:xfrm>
            <a:off x="5086300"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HANA</a:t>
            </a:r>
          </a:p>
        </p:txBody>
      </p:sp>
      <p:sp>
        <p:nvSpPr>
          <p:cNvPr id="8" name="Arrow: Down 7">
            <a:extLst>
              <a:ext uri="{FF2B5EF4-FFF2-40B4-BE49-F238E27FC236}">
                <a16:creationId xmlns:a16="http://schemas.microsoft.com/office/drawing/2014/main" id="{E66C5E84-AD3A-5B03-4F0B-B866473C75EE}"/>
              </a:ext>
            </a:extLst>
          </p:cNvPr>
          <p:cNvSpPr/>
          <p:nvPr/>
        </p:nvSpPr>
        <p:spPr>
          <a:xfrm>
            <a:off x="5734372"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9" name="Arrow: Down 8">
            <a:extLst>
              <a:ext uri="{FF2B5EF4-FFF2-40B4-BE49-F238E27FC236}">
                <a16:creationId xmlns:a16="http://schemas.microsoft.com/office/drawing/2014/main" id="{01BA5F7C-EEBF-9116-7607-D8BA196BFC0E}"/>
              </a:ext>
            </a:extLst>
          </p:cNvPr>
          <p:cNvSpPr/>
          <p:nvPr/>
        </p:nvSpPr>
        <p:spPr>
          <a:xfrm rot="19225908">
            <a:off x="3709153" y="3237906"/>
            <a:ext cx="648072" cy="1872208"/>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0" name="&quot;Not Allowed&quot; Symbol 9">
            <a:extLst>
              <a:ext uri="{FF2B5EF4-FFF2-40B4-BE49-F238E27FC236}">
                <a16:creationId xmlns:a16="http://schemas.microsoft.com/office/drawing/2014/main" id="{81E2AC82-DED5-D611-95D1-34338C0945F7}"/>
              </a:ext>
            </a:extLst>
          </p:cNvPr>
          <p:cNvSpPr/>
          <p:nvPr/>
        </p:nvSpPr>
        <p:spPr>
          <a:xfrm>
            <a:off x="3574132" y="3569122"/>
            <a:ext cx="864096" cy="830997"/>
          </a:xfrm>
          <a:prstGeom prst="noSmoking">
            <a:avLst/>
          </a:prstGeom>
          <a:solidFill>
            <a:srgbClr val="FF000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EF5E6E4A-BCB9-A94B-FB06-D6F0D7F285F3}"/>
              </a:ext>
            </a:extLst>
          </p:cNvPr>
          <p:cNvSpPr txBox="1"/>
          <p:nvPr/>
        </p:nvSpPr>
        <p:spPr>
          <a:xfrm>
            <a:off x="4294212" y="2236621"/>
            <a:ext cx="3240360" cy="1077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CREATE TABLE tab(c1 integer, c2 varchar(30), primary key (c1));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---2mn </a:t>
            </a:r>
            <a:r>
              <a:rPr kumimoji="0" lang="en-US" sz="1600" b="0" i="0" u="none" strike="noStrike" kern="0" cap="none" spc="0" normalizeH="0" baseline="0" noProof="0" dirty="0" err="1">
                <a:ln>
                  <a:noFill/>
                </a:ln>
                <a:solidFill>
                  <a:schemeClr val="bg1"/>
                </a:solidFill>
                <a:effectLst/>
                <a:uLnTx/>
                <a:uFillTx/>
              </a:rPr>
              <a:t>sql</a:t>
            </a:r>
            <a:r>
              <a:rPr kumimoji="0" lang="en-US" sz="1600" b="0" i="0" u="none" strike="noStrike" kern="0" cap="none" spc="0" normalizeH="0" baseline="0" noProof="0" dirty="0">
                <a:ln>
                  <a:noFill/>
                </a:ln>
                <a:solidFill>
                  <a:schemeClr val="bg1"/>
                </a:solidFill>
                <a:effectLst/>
                <a:uLnTx/>
                <a:uFillTx/>
              </a:rPr>
              <a:t> statements again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20bn dollars of investment</a:t>
            </a:r>
          </a:p>
        </p:txBody>
      </p:sp>
      <p:sp>
        <p:nvSpPr>
          <p:cNvPr id="12" name="TextBox 11">
            <a:extLst>
              <a:ext uri="{FF2B5EF4-FFF2-40B4-BE49-F238E27FC236}">
                <a16:creationId xmlns:a16="http://schemas.microsoft.com/office/drawing/2014/main" id="{1D03AE17-3F96-D0FF-95A3-FD2B8476D1F6}"/>
              </a:ext>
            </a:extLst>
          </p:cNvPr>
          <p:cNvSpPr txBox="1"/>
          <p:nvPr/>
        </p:nvSpPr>
        <p:spPr>
          <a:xfrm>
            <a:off x="2472148" y="6111399"/>
            <a:ext cx="367240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schemeClr val="bg1"/>
                </a:solidFill>
                <a:effectLst/>
                <a:uLnTx/>
                <a:uFillTx/>
              </a:rPr>
              <a:t>Too much database coupled</a:t>
            </a:r>
          </a:p>
        </p:txBody>
      </p:sp>
    </p:spTree>
    <p:extLst>
      <p:ext uri="{BB962C8B-B14F-4D97-AF65-F5344CB8AC3E}">
        <p14:creationId xmlns:p14="http://schemas.microsoft.com/office/powerpoint/2010/main" val="1811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animBg="1"/>
      <p:bldP spid="8" grpId="0" animBg="1"/>
      <p:bldP spid="9" grpId="0" animBg="1"/>
      <p:bldP spid="10" grpId="0" animBg="1"/>
      <p:bldP spid="11" grpId="0"/>
    </p:bld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6495</TotalTime>
  <Words>1361</Words>
  <Application>Microsoft Office PowerPoint</Application>
  <PresentationFormat>Custom</PresentationFormat>
  <Paragraphs>153</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Amasis MT Pro Black</vt:lpstr>
      <vt:lpstr>Arial</vt:lpstr>
      <vt:lpstr>Arial Black</vt:lpstr>
      <vt:lpstr>Calibri</vt:lpstr>
      <vt:lpstr>Cooper Black</vt:lpstr>
      <vt:lpstr>Segoe UI</vt:lpstr>
      <vt:lpstr>Segoe UI Light</vt:lpstr>
      <vt:lpstr>Office Theme</vt:lpstr>
      <vt:lpstr>SAP BTP Extension Suite Training</vt:lpstr>
      <vt:lpstr>PowerPoint Presentation</vt:lpstr>
      <vt:lpstr>Agenda – Day 2</vt:lpstr>
      <vt:lpstr>What is Node JS</vt:lpstr>
      <vt:lpstr>NPM – Node Package manager</vt:lpstr>
      <vt:lpstr>Hands on: Node JS</vt:lpstr>
      <vt:lpstr>Challenges of building Apps on BTP</vt:lpstr>
      <vt:lpstr>CAPM Introduction</vt:lpstr>
      <vt:lpstr>CDS – Core Data and Services </vt:lpstr>
      <vt:lpstr>Solution – use CAP framework</vt:lpstr>
      <vt:lpstr>Hands on: Modules for using CAP</vt:lpstr>
      <vt:lpstr>DB Design</vt:lpstr>
      <vt:lpstr>Hands on: Create DB Module</vt:lpstr>
      <vt:lpstr>Title</vt:lpstr>
      <vt:lpstr>Title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192</cp:revision>
  <dcterms:created xsi:type="dcterms:W3CDTF">2013-09-12T13:05:01Z</dcterms:created>
  <dcterms:modified xsi:type="dcterms:W3CDTF">2023-09-14T14:08:38Z</dcterms:modified>
</cp:coreProperties>
</file>