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6" r:id="rId2"/>
    <p:sldId id="4122" r:id="rId3"/>
    <p:sldId id="277" r:id="rId4"/>
    <p:sldId id="4787" r:id="rId5"/>
    <p:sldId id="4760" r:id="rId6"/>
    <p:sldId id="4761" r:id="rId7"/>
    <p:sldId id="4770" r:id="rId8"/>
    <p:sldId id="4788" r:id="rId9"/>
    <p:sldId id="4789" r:id="rId10"/>
    <p:sldId id="4762" r:id="rId11"/>
    <p:sldId id="4771" r:id="rId12"/>
    <p:sldId id="4790" r:id="rId13"/>
    <p:sldId id="4763" r:id="rId14"/>
    <p:sldId id="4764" r:id="rId15"/>
    <p:sldId id="4765" r:id="rId16"/>
    <p:sldId id="4766" r:id="rId17"/>
    <p:sldId id="4772" r:id="rId18"/>
    <p:sldId id="4791" r:id="rId19"/>
    <p:sldId id="4767" r:id="rId20"/>
    <p:sldId id="4768" r:id="rId21"/>
    <p:sldId id="4753" r:id="rId22"/>
    <p:sldId id="4773" r:id="rId23"/>
    <p:sldId id="4774" r:id="rId24"/>
    <p:sldId id="4775" r:id="rId25"/>
    <p:sldId id="4776" r:id="rId26"/>
    <p:sldId id="4754" r:id="rId27"/>
    <p:sldId id="4777" r:id="rId28"/>
    <p:sldId id="4731" r:id="rId29"/>
    <p:sldId id="4732" r:id="rId30"/>
    <p:sldId id="4733" r:id="rId31"/>
    <p:sldId id="4734" r:id="rId32"/>
    <p:sldId id="4749" r:id="rId33"/>
    <p:sldId id="4746" r:id="rId34"/>
    <p:sldId id="4750" r:id="rId35"/>
    <p:sldId id="4751" r:id="rId36"/>
    <p:sldId id="4758" r:id="rId37"/>
    <p:sldId id="4785" r:id="rId38"/>
    <p:sldId id="282" r:id="rId39"/>
    <p:sldId id="280" r:id="rId40"/>
    <p:sldId id="4711" r:id="rId41"/>
    <p:sldId id="4786" r:id="rId4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varScale="1">
        <p:scale>
          <a:sx n="78" d="100"/>
          <a:sy n="78" d="100"/>
        </p:scale>
        <p:origin x="662" y="91"/>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5"/>
    </inkml:context>
    <inkml:brush xml:id="br0">
      <inkml:brushProperty name="width" value="0.05" units="cm"/>
      <inkml:brushProperty name="height" value="0.05" units="cm"/>
    </inkml:brush>
  </inkml:definitions>
  <inkml:trace contextRef="#ctx0" brushRef="#br0">11 31 24575,'-1'0'0,"1"0"0,0 0 0,0 0 0,-1 1 0,1-1 0,0 0 0,0 0 0,-1 0 0,1 0 0,0 0 0,-1 0 0,1 0 0,0 0 0,0 0 0,-1 0 0,1 0 0,0 0 0,0 0 0,-1 0 0,1 0 0,0 0 0,-1 0 0,1 0 0,0-1 0,0 1 0,-1 0 0,1 0 0,0 0 0,0 0 0,-1-1 0,1 1 0,0 0 0,0 0 0,0 0 0,0-1 0,-1 1 0,1 0 0,0 0 0,0-1 0,0 1 0,0 0 0,0 0 0,0-1 0,-1 1 0,1 0 0,0 0 0,0-1 0,0 1 0,0 0 0,0-1 0,0 1 0,0 0 0,0 0 0,0-1 0,1 1 0,-1 0 0,0-1 0,0 1 0,0 0 0,0 0 0,0-1 0,0 1 0,1 0 0,0-2 0,0 1 0,0 0 0,0 0 0,0 0 0,0 0 0,0 1 0,0-1 0,0 0 0,1 0 0,-1 1 0,0-1 0,3 0 0,23-3 0,0 0 0,0 2 0,54 4 0,-30-1 0,463 0-1365,-471-1-5461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6"/>
    </inkml:context>
    <inkml:brush xml:id="br0">
      <inkml:brushProperty name="width" value="0.05" units="cm"/>
      <inkml:brushProperty name="height" value="0.05" units="cm"/>
    </inkml:brush>
  </inkml:definitions>
  <inkml:trace contextRef="#ctx0" brushRef="#br0">1 29 24575,'5'0'0,"6"0"0,6 0 0,9 0 0,5 0 0,6 0 0,7 0 0,4-5 0,9-1 0,3 0 0,6 1 0,1 2 0,-2 1 0,-7 1 0,-13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9/27/2023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9/27/2023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MyService.js" TargetMode="External"/><Relationship Id="rId2" Type="http://schemas.openxmlformats.org/officeDocument/2006/relationships/hyperlink" Target="https://github.com/soyuztechnologies/SAP_BTP_Training_CLD200/blob/master/Day%203/02srv/MyService.c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3%20application/03application/app/purchaseorderapp/annotations.cd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3" Type="http://schemas.openxmlformats.org/officeDocument/2006/relationships/image" Target="../media/image1321.png"/><Relationship Id="rId2" Type="http://schemas.openxmlformats.org/officeDocument/2006/relationships/customXml" Target="../ink/ink1.xml"/><Relationship Id="rId1" Type="http://schemas.openxmlformats.org/officeDocument/2006/relationships/slideLayout" Target="../slideLayouts/slideLayout2.xml"/><Relationship Id="rId32" Type="http://schemas.openxmlformats.org/officeDocument/2006/relationships/customXml" Target="../ink/ink2.xml"/><Relationship Id="rId31" Type="http://schemas.openxmlformats.org/officeDocument/2006/relationships/image" Target="../media/image13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s://pixabay.com/en/computer-user-icon-peolpe-avatar-1331579/" TargetMode="Externa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soyuztechnologies/BTP_Architect_Training/blob/master/Day%203/01mtdbservice.zi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jpeg"/><Relationship Id="rId11" Type="http://schemas.openxmlformats.org/officeDocument/2006/relationships/customXml" Target="../ink/ink3.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28.png"/><Relationship Id="rId9"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hyperlink" Target="http://www.dribbble.com/"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4.jpeg"/><Relationship Id="rId7" Type="http://schemas.openxmlformats.org/officeDocument/2006/relationships/image" Target="../media/image38.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37.tiff"/><Relationship Id="rId5" Type="http://schemas.openxmlformats.org/officeDocument/2006/relationships/image" Target="../media/image36.tiff"/><Relationship Id="rId4" Type="http://schemas.openxmlformats.org/officeDocument/2006/relationships/image" Target="../media/image35.tiff"/><Relationship Id="rId9"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tester.http"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CatalogService.js" TargetMode="External"/><Relationship Id="rId2" Type="http://schemas.openxmlformats.org/officeDocument/2006/relationships/hyperlink" Target="https://github.com/soyuztechnologies/SAP_BTP_Training_CLD200/blob/master/Day%203/02srv/CatalogService.c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Exercise – generic handlers</a:t>
            </a:r>
            <a:endParaRPr lang="en-US" dirty="0"/>
          </a:p>
        </p:txBody>
      </p:sp>
      <p:sp>
        <p:nvSpPr>
          <p:cNvPr id="34" name="Rectangle 33">
            <a:extLst>
              <a:ext uri="{FF2B5EF4-FFF2-40B4-BE49-F238E27FC236}">
                <a16:creationId xmlns:a16="http://schemas.microsoft.com/office/drawing/2014/main" id="{831A1C0A-2B61-6931-BE96-7C954811064D}"/>
              </a:ext>
            </a:extLst>
          </p:cNvPr>
          <p:cNvSpPr/>
          <p:nvPr/>
        </p:nvSpPr>
        <p:spPr>
          <a:xfrm>
            <a:off x="189756" y="980728"/>
            <a:ext cx="11449272" cy="266429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https://github.com/soyuztechnologies/SAP_BTP_Training_CLD200/blob/master/Day%203/02srv/MyService.cds</a:t>
            </a:r>
            <a:endParaRPr lang="en-US" dirty="0"/>
          </a:p>
          <a:p>
            <a:r>
              <a:rPr lang="en-US" dirty="0">
                <a:hlinkClick r:id="rId3"/>
              </a:rPr>
              <a:t>https://github.com/soyuztechnologies/SAP_BTP_Training_CLD200/blob/master/Day%203/02srv/MyService.js</a:t>
            </a:r>
            <a:endParaRPr lang="en-US" dirty="0"/>
          </a:p>
          <a:p>
            <a:endParaRPr lang="en-US" dirty="0"/>
          </a:p>
        </p:txBody>
      </p:sp>
    </p:spTree>
    <p:extLst>
      <p:ext uri="{BB962C8B-B14F-4D97-AF65-F5344CB8AC3E}">
        <p14:creationId xmlns:p14="http://schemas.microsoft.com/office/powerpoint/2010/main" val="295719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692696"/>
            <a:ext cx="10969943" cy="711081"/>
          </a:xfrm>
        </p:spPr>
        <p:txBody>
          <a:bodyPr/>
          <a:lstStyle/>
          <a:p>
            <a:r>
              <a:rPr lang="en-US" sz="3600" dirty="0">
                <a:latin typeface="Cooper Black" panose="0208090404030B020404" pitchFamily="18" charset="0"/>
              </a:rPr>
              <a:t>SAP Fiori elements boosts SAP Fiori development efficiency</a:t>
            </a:r>
            <a:br>
              <a:rPr lang="en-US" sz="3600" dirty="0">
                <a:latin typeface="Cooper Black" panose="0208090404030B020404" pitchFamily="18" charset="0"/>
              </a:rPr>
            </a:br>
            <a:endParaRPr lang="en-US" dirty="0"/>
          </a:p>
        </p:txBody>
      </p:sp>
      <p:pic>
        <p:nvPicPr>
          <p:cNvPr id="3" name="Picture 2">
            <a:extLst>
              <a:ext uri="{FF2B5EF4-FFF2-40B4-BE49-F238E27FC236}">
                <a16:creationId xmlns:a16="http://schemas.microsoft.com/office/drawing/2014/main" id="{7D5EF6AB-0B4F-0C0E-ADD1-58A4A2E88C31}"/>
              </a:ext>
            </a:extLst>
          </p:cNvPr>
          <p:cNvPicPr>
            <a:picLocks noChangeAspect="1"/>
          </p:cNvPicPr>
          <p:nvPr/>
        </p:nvPicPr>
        <p:blipFill>
          <a:blip r:embed="rId2"/>
          <a:stretch>
            <a:fillRect/>
          </a:stretch>
        </p:blipFill>
        <p:spPr>
          <a:xfrm>
            <a:off x="315253" y="1415190"/>
            <a:ext cx="11558318" cy="5320872"/>
          </a:xfrm>
          <a:prstGeom prst="rect">
            <a:avLst/>
          </a:prstGeom>
        </p:spPr>
      </p:pic>
    </p:spTree>
    <p:extLst>
      <p:ext uri="{BB962C8B-B14F-4D97-AF65-F5344CB8AC3E}">
        <p14:creationId xmlns:p14="http://schemas.microsoft.com/office/powerpoint/2010/main" val="274080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17748" y="188640"/>
            <a:ext cx="10969943" cy="711081"/>
          </a:xfrm>
        </p:spPr>
        <p:txBody>
          <a:bodyPr/>
          <a:lstStyle/>
          <a:p>
            <a:r>
              <a:rPr lang="en-US" sz="2800" dirty="0">
                <a:latin typeface="Cooper Black" panose="0208090404030B020404" pitchFamily="18" charset="0"/>
              </a:rPr>
              <a:t>SAP Fiori elements provides enterprise-ready apps out of the box</a:t>
            </a:r>
            <a:endParaRPr lang="en-US" sz="2800" dirty="0"/>
          </a:p>
        </p:txBody>
      </p:sp>
      <p:pic>
        <p:nvPicPr>
          <p:cNvPr id="3" name="Picture 2">
            <a:extLst>
              <a:ext uri="{FF2B5EF4-FFF2-40B4-BE49-F238E27FC236}">
                <a16:creationId xmlns:a16="http://schemas.microsoft.com/office/drawing/2014/main" id="{726917B0-ED00-185A-4D26-8C3196EB4906}"/>
              </a:ext>
            </a:extLst>
          </p:cNvPr>
          <p:cNvPicPr>
            <a:picLocks noChangeAspect="1"/>
          </p:cNvPicPr>
          <p:nvPr/>
        </p:nvPicPr>
        <p:blipFill>
          <a:blip r:embed="rId2"/>
          <a:stretch>
            <a:fillRect/>
          </a:stretch>
        </p:blipFill>
        <p:spPr>
          <a:xfrm>
            <a:off x="993709" y="1059591"/>
            <a:ext cx="10201407" cy="5027008"/>
          </a:xfrm>
          <a:prstGeom prst="rect">
            <a:avLst/>
          </a:prstGeom>
        </p:spPr>
      </p:pic>
    </p:spTree>
    <p:extLst>
      <p:ext uri="{BB962C8B-B14F-4D97-AF65-F5344CB8AC3E}">
        <p14:creationId xmlns:p14="http://schemas.microsoft.com/office/powerpoint/2010/main" val="245265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255648" y="188640"/>
            <a:ext cx="10969943" cy="711081"/>
          </a:xfrm>
        </p:spPr>
        <p:txBody>
          <a:bodyPr/>
          <a:lstStyle/>
          <a:p>
            <a:r>
              <a:rPr lang="en-US" sz="3200" dirty="0">
                <a:latin typeface="Cooper Black" panose="0208090404030B020404" pitchFamily="18" charset="0"/>
              </a:rPr>
              <a:t>SAP Fiori elements application architecture provides flexibility</a:t>
            </a:r>
            <a:endParaRPr lang="en-US" sz="3200" dirty="0"/>
          </a:p>
        </p:txBody>
      </p:sp>
      <p:pic>
        <p:nvPicPr>
          <p:cNvPr id="3" name="Picture 2">
            <a:extLst>
              <a:ext uri="{FF2B5EF4-FFF2-40B4-BE49-F238E27FC236}">
                <a16:creationId xmlns:a16="http://schemas.microsoft.com/office/drawing/2014/main" id="{0EF17BDA-EA53-ABAB-BE6A-D9F94C5B9427}"/>
              </a:ext>
            </a:extLst>
          </p:cNvPr>
          <p:cNvPicPr>
            <a:picLocks noChangeAspect="1"/>
          </p:cNvPicPr>
          <p:nvPr/>
        </p:nvPicPr>
        <p:blipFill>
          <a:blip r:embed="rId2"/>
          <a:stretch>
            <a:fillRect/>
          </a:stretch>
        </p:blipFill>
        <p:spPr>
          <a:xfrm>
            <a:off x="963234" y="1223394"/>
            <a:ext cx="10262357" cy="4411213"/>
          </a:xfrm>
          <a:prstGeom prst="rect">
            <a:avLst/>
          </a:prstGeom>
        </p:spPr>
      </p:pic>
    </p:spTree>
    <p:extLst>
      <p:ext uri="{BB962C8B-B14F-4D97-AF65-F5344CB8AC3E}">
        <p14:creationId xmlns:p14="http://schemas.microsoft.com/office/powerpoint/2010/main" val="197941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476672"/>
            <a:ext cx="10969943" cy="711081"/>
          </a:xfrm>
        </p:spPr>
        <p:txBody>
          <a:bodyPr/>
          <a:lstStyle/>
          <a:p>
            <a:r>
              <a:rPr lang="en-US" sz="3200" dirty="0">
                <a:latin typeface="Cooper Black" panose="0208090404030B020404" pitchFamily="18" charset="0"/>
              </a:rPr>
              <a:t>SAP Fiori elements prioritizes efficiency over flexibility</a:t>
            </a:r>
            <a:br>
              <a:rPr lang="en-US" sz="3200" dirty="0">
                <a:latin typeface="Cooper Black" panose="0208090404030B020404" pitchFamily="18" charset="0"/>
              </a:rPr>
            </a:br>
            <a:endParaRPr lang="en-US" sz="3200" dirty="0"/>
          </a:p>
        </p:txBody>
      </p:sp>
      <p:pic>
        <p:nvPicPr>
          <p:cNvPr id="3" name="Picture 2">
            <a:extLst>
              <a:ext uri="{FF2B5EF4-FFF2-40B4-BE49-F238E27FC236}">
                <a16:creationId xmlns:a16="http://schemas.microsoft.com/office/drawing/2014/main" id="{32E32852-A140-A7FC-63E9-0A4E6DB8FB28}"/>
              </a:ext>
            </a:extLst>
          </p:cNvPr>
          <p:cNvPicPr>
            <a:picLocks noChangeAspect="1"/>
          </p:cNvPicPr>
          <p:nvPr/>
        </p:nvPicPr>
        <p:blipFill>
          <a:blip r:embed="rId2"/>
          <a:stretch>
            <a:fillRect/>
          </a:stretch>
        </p:blipFill>
        <p:spPr>
          <a:xfrm>
            <a:off x="1701924" y="1199452"/>
            <a:ext cx="9099643" cy="5242277"/>
          </a:xfrm>
          <a:prstGeom prst="rect">
            <a:avLst/>
          </a:prstGeom>
        </p:spPr>
      </p:pic>
    </p:spTree>
    <p:extLst>
      <p:ext uri="{BB962C8B-B14F-4D97-AF65-F5344CB8AC3E}">
        <p14:creationId xmlns:p14="http://schemas.microsoft.com/office/powerpoint/2010/main" val="8544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61E9-6D13-2889-D9F2-B0E864018060}"/>
              </a:ext>
            </a:extLst>
          </p:cNvPr>
          <p:cNvSpPr>
            <a:spLocks noGrp="1"/>
          </p:cNvSpPr>
          <p:nvPr>
            <p:ph type="title"/>
          </p:nvPr>
        </p:nvSpPr>
        <p:spPr/>
        <p:txBody>
          <a:bodyPr/>
          <a:lstStyle/>
          <a:p>
            <a:r>
              <a:rPr lang="en-US" dirty="0"/>
              <a:t>Hands on : Fiori App</a:t>
            </a:r>
          </a:p>
        </p:txBody>
      </p:sp>
      <p:pic>
        <p:nvPicPr>
          <p:cNvPr id="3074" name="Picture 2" descr="img.freepik.com/free-vector/app-development-illust...">
            <a:extLst>
              <a:ext uri="{FF2B5EF4-FFF2-40B4-BE49-F238E27FC236}">
                <a16:creationId xmlns:a16="http://schemas.microsoft.com/office/drawing/2014/main" id="{3736F10E-A3DF-EEBD-A236-0BAD43666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88" y="1443038"/>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49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D3F8-E96A-BCF6-6C4E-71E6C1EEC68F}"/>
              </a:ext>
            </a:extLst>
          </p:cNvPr>
          <p:cNvSpPr>
            <a:spLocks noGrp="1"/>
          </p:cNvSpPr>
          <p:nvPr>
            <p:ph type="title"/>
          </p:nvPr>
        </p:nvSpPr>
        <p:spPr/>
        <p:txBody>
          <a:bodyPr/>
          <a:lstStyle/>
          <a:p>
            <a:r>
              <a:rPr lang="en-US" dirty="0"/>
              <a:t>Create Fiori App using Annotation</a:t>
            </a:r>
          </a:p>
        </p:txBody>
      </p:sp>
      <p:sp>
        <p:nvSpPr>
          <p:cNvPr id="5" name="Rectangle 4">
            <a:extLst>
              <a:ext uri="{FF2B5EF4-FFF2-40B4-BE49-F238E27FC236}">
                <a16:creationId xmlns:a16="http://schemas.microsoft.com/office/drawing/2014/main" id="{B9E0B560-9F3A-D55C-EABC-504B17B6E1E9}"/>
              </a:ext>
            </a:extLst>
          </p:cNvPr>
          <p:cNvSpPr/>
          <p:nvPr/>
        </p:nvSpPr>
        <p:spPr>
          <a:xfrm>
            <a:off x="189756" y="980728"/>
            <a:ext cx="11449272" cy="266429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https://github.com/soyuztechnologies/SAP_BTP_Training_CLD200/blob/master/Day%203/03%20application/03application/app/purchaseorderapp/annotations.cds</a:t>
            </a:r>
            <a:endParaRPr lang="en-US" dirty="0"/>
          </a:p>
          <a:p>
            <a:endParaRPr lang="en-US" dirty="0"/>
          </a:p>
        </p:txBody>
      </p:sp>
    </p:spTree>
    <p:extLst>
      <p:ext uri="{BB962C8B-B14F-4D97-AF65-F5344CB8AC3E}">
        <p14:creationId xmlns:p14="http://schemas.microsoft.com/office/powerpoint/2010/main" val="837198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Association </a:t>
            </a:r>
            <a:r>
              <a:rPr lang="en-US" sz="3600" dirty="0" err="1">
                <a:latin typeface="Cooper Black" panose="0208090404030B020404" pitchFamily="18" charset="0"/>
              </a:rPr>
              <a:t>v.s</a:t>
            </a:r>
            <a:r>
              <a:rPr lang="en-US" sz="3600" dirty="0">
                <a:latin typeface="Cooper Black" panose="0208090404030B020404" pitchFamily="18" charset="0"/>
              </a:rPr>
              <a:t> Composition</a:t>
            </a:r>
            <a:endParaRPr lang="en-US" dirty="0"/>
          </a:p>
        </p:txBody>
      </p:sp>
      <p:sp>
        <p:nvSpPr>
          <p:cNvPr id="3" name="TextBox 2">
            <a:extLst>
              <a:ext uri="{FF2B5EF4-FFF2-40B4-BE49-F238E27FC236}">
                <a16:creationId xmlns:a16="http://schemas.microsoft.com/office/drawing/2014/main" id="{64C40341-E5D0-6634-D158-3D49004F9177}"/>
              </a:ext>
            </a:extLst>
          </p:cNvPr>
          <p:cNvSpPr txBox="1"/>
          <p:nvPr/>
        </p:nvSpPr>
        <p:spPr>
          <a:xfrm>
            <a:off x="189756" y="836712"/>
            <a:ext cx="11809312"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Association – a relationship between entities which is a lose coupling. Both objects should exist together. However, they can work independently. Airplane and passenger.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Composition – a relationship between entities which is a tight coupling. Both objects must exist together. They cannot function independently. Airplane and wings.</a:t>
            </a:r>
            <a:endParaRPr kumimoji="0" lang="en-IN" sz="20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195EA127-8BA3-3866-06A2-657078E4F9B9}"/>
              </a:ext>
            </a:extLst>
          </p:cNvPr>
          <p:cNvSpPr/>
          <p:nvPr/>
        </p:nvSpPr>
        <p:spPr>
          <a:xfrm>
            <a:off x="2349995" y="2841765"/>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Header</a:t>
            </a:r>
          </a:p>
        </p:txBody>
      </p:sp>
      <p:sp>
        <p:nvSpPr>
          <p:cNvPr id="5" name="Rectangle 4">
            <a:extLst>
              <a:ext uri="{FF2B5EF4-FFF2-40B4-BE49-F238E27FC236}">
                <a16:creationId xmlns:a16="http://schemas.microsoft.com/office/drawing/2014/main" id="{E8606A91-926C-9620-42A5-2FF1B06C6B7A}"/>
              </a:ext>
            </a:extLst>
          </p:cNvPr>
          <p:cNvSpPr/>
          <p:nvPr/>
        </p:nvSpPr>
        <p:spPr>
          <a:xfrm>
            <a:off x="6958507" y="4137909"/>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Items</a:t>
            </a:r>
          </a:p>
        </p:txBody>
      </p:sp>
      <p:cxnSp>
        <p:nvCxnSpPr>
          <p:cNvPr id="6" name="Connector: Elbow 5">
            <a:extLst>
              <a:ext uri="{FF2B5EF4-FFF2-40B4-BE49-F238E27FC236}">
                <a16:creationId xmlns:a16="http://schemas.microsoft.com/office/drawing/2014/main" id="{756A476F-1392-FE1B-D5C2-178C25A73673}"/>
              </a:ext>
            </a:extLst>
          </p:cNvPr>
          <p:cNvCxnSpPr>
            <a:stCxn id="4" idx="3"/>
            <a:endCxn id="5" idx="1"/>
          </p:cNvCxnSpPr>
          <p:nvPr/>
        </p:nvCxnSpPr>
        <p:spPr>
          <a:xfrm>
            <a:off x="4438227" y="3489837"/>
            <a:ext cx="2520280" cy="1296144"/>
          </a:xfrm>
          <a:prstGeom prst="bentConnector3">
            <a:avLst/>
          </a:prstGeom>
          <a:noFill/>
          <a:ln w="9525" cap="flat" cmpd="sng" algn="ctr">
            <a:solidFill>
              <a:schemeClr val="bg1"/>
            </a:solidFill>
            <a:prstDash val="solid"/>
          </a:ln>
          <a:effectLst/>
        </p:spPr>
      </p:cxnSp>
      <p:sp>
        <p:nvSpPr>
          <p:cNvPr id="7" name="TextBox 6">
            <a:extLst>
              <a:ext uri="{FF2B5EF4-FFF2-40B4-BE49-F238E27FC236}">
                <a16:creationId xmlns:a16="http://schemas.microsoft.com/office/drawing/2014/main" id="{381A3FFC-973A-1674-A1DA-DD702CB922C3}"/>
              </a:ext>
            </a:extLst>
          </p:cNvPr>
          <p:cNvSpPr txBox="1"/>
          <p:nvPr/>
        </p:nvSpPr>
        <p:spPr>
          <a:xfrm>
            <a:off x="5086299" y="3129797"/>
            <a:ext cx="2088232" cy="3693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composition</a:t>
            </a:r>
          </a:p>
        </p:txBody>
      </p:sp>
    </p:spTree>
    <p:extLst>
      <p:ext uri="{BB962C8B-B14F-4D97-AF65-F5344CB8AC3E}">
        <p14:creationId xmlns:p14="http://schemas.microsoft.com/office/powerpoint/2010/main" val="315734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 on</a:t>
            </a:r>
            <a:r>
              <a:rPr lang="en-US"/>
              <a:t>: Create &amp; F4 </a:t>
            </a:r>
            <a:r>
              <a:rPr lang="en-US" dirty="0"/>
              <a:t>Enablement for app</a:t>
            </a:r>
          </a:p>
        </p:txBody>
      </p:sp>
      <p:sp>
        <p:nvSpPr>
          <p:cNvPr id="3" name="TextBox 2">
            <a:extLst>
              <a:ext uri="{FF2B5EF4-FFF2-40B4-BE49-F238E27FC236}">
                <a16:creationId xmlns:a16="http://schemas.microsoft.com/office/drawing/2014/main" id="{41FB14C9-6879-188A-7949-1530B690566F}"/>
              </a:ext>
            </a:extLst>
          </p:cNvPr>
          <p:cNvSpPr txBox="1"/>
          <p:nvPr/>
        </p:nvSpPr>
        <p:spPr>
          <a:xfrm>
            <a:off x="189756" y="980728"/>
            <a:ext cx="11737304" cy="830997"/>
          </a:xfrm>
          <a:prstGeom prst="rect">
            <a:avLst/>
          </a:prstGeom>
          <a:noFill/>
          <a:ln>
            <a:solidFill>
              <a:schemeClr val="bg1"/>
            </a:solidFill>
          </a:ln>
        </p:spPr>
        <p:txBody>
          <a:bodyPr wrap="square" rtlCol="0">
            <a:spAutoFit/>
          </a:bodyPr>
          <a:lstStyle/>
          <a:p>
            <a:r>
              <a:rPr lang="en-US" dirty="0">
                <a:solidFill>
                  <a:schemeClr val="bg1"/>
                </a:solidFill>
              </a:rPr>
              <a:t>Solution</a:t>
            </a:r>
          </a:p>
          <a:p>
            <a:endParaRPr lang="en-US" dirty="0">
              <a:solidFill>
                <a:schemeClr val="bg1"/>
              </a:solidFill>
            </a:endParaRPr>
          </a:p>
        </p:txBody>
      </p:sp>
      <p:pic>
        <p:nvPicPr>
          <p:cNvPr id="3074" name="Picture 2" descr="Page 9 | Generating App Images - Free Download on Freepik">
            <a:extLst>
              <a:ext uri="{FF2B5EF4-FFF2-40B4-BE49-F238E27FC236}">
                <a16:creationId xmlns:a16="http://schemas.microsoft.com/office/drawing/2014/main" id="{C92DDBBF-543D-104B-3058-FFBBAFC41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4483" y="2708920"/>
            <a:ext cx="3820487" cy="382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11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HANA Cloud</a:t>
            </a:r>
          </a:p>
        </p:txBody>
      </p:sp>
      <p:sp>
        <p:nvSpPr>
          <p:cNvPr id="4" name="TextBox 3">
            <a:extLst>
              <a:ext uri="{FF2B5EF4-FFF2-40B4-BE49-F238E27FC236}">
                <a16:creationId xmlns:a16="http://schemas.microsoft.com/office/drawing/2014/main" id="{4CD1B822-FD1F-30ED-76E7-5E494D6E61DA}"/>
              </a:ext>
            </a:extLst>
          </p:cNvPr>
          <p:cNvSpPr txBox="1"/>
          <p:nvPr/>
        </p:nvSpPr>
        <p:spPr>
          <a:xfrm>
            <a:off x="405781" y="974164"/>
            <a:ext cx="11161643" cy="1477328"/>
          </a:xfrm>
          <a:prstGeom prst="rect">
            <a:avLst/>
          </a:prstGeom>
          <a:noFill/>
        </p:spPr>
        <p:txBody>
          <a:bodyPr wrap="square" rtlCol="0">
            <a:spAutoFit/>
          </a:bodyPr>
          <a:lstStyle/>
          <a:p>
            <a:pPr algn="just" defTabSz="914400"/>
            <a:r>
              <a:rPr lang="en-US" sz="1800" dirty="0">
                <a:solidFill>
                  <a:schemeClr val="bg1"/>
                </a:solidFill>
                <a:latin typeface="Calibri" panose="020F0502020204030204"/>
              </a:rPr>
              <a:t>SAP HANA Cloud is a fully managed, in-memory, cloud database as a service (DBaaS). It is the cloud-based data foundation for SAP Business Technology Platform. With SAP HANA Cloud you can create, run, and extend new and existing applications.</a:t>
            </a:r>
          </a:p>
          <a:p>
            <a:pPr algn="just" defTabSz="914400"/>
            <a:r>
              <a:rPr lang="en-US" sz="1800" dirty="0">
                <a:solidFill>
                  <a:schemeClr val="bg1"/>
                </a:solidFill>
                <a:latin typeface="Calibri" panose="020F0502020204030204"/>
              </a:rPr>
              <a:t>SAP HANA Cloud includes a number of software components. The core component is SAP HANA Database, but other components can be added at any time, such as a data lake.</a:t>
            </a:r>
          </a:p>
        </p:txBody>
      </p:sp>
      <p:sp>
        <p:nvSpPr>
          <p:cNvPr id="5" name="TextBox 4">
            <a:extLst>
              <a:ext uri="{FF2B5EF4-FFF2-40B4-BE49-F238E27FC236}">
                <a16:creationId xmlns:a16="http://schemas.microsoft.com/office/drawing/2014/main" id="{2C22E0C3-2785-33E1-C2AE-1D0F297AB256}"/>
              </a:ext>
            </a:extLst>
          </p:cNvPr>
          <p:cNvSpPr txBox="1"/>
          <p:nvPr/>
        </p:nvSpPr>
        <p:spPr>
          <a:xfrm>
            <a:off x="405780" y="2451492"/>
            <a:ext cx="5834237" cy="3693319"/>
          </a:xfrm>
          <a:prstGeom prst="rect">
            <a:avLst/>
          </a:prstGeom>
          <a:noFill/>
        </p:spPr>
        <p:txBody>
          <a:bodyPr wrap="square">
            <a:spAutoFit/>
          </a:bodyPr>
          <a:lstStyle/>
          <a:p>
            <a:pPr algn="just" defTabSz="914400"/>
            <a:r>
              <a:rPr lang="en-US" sz="1800" b="1" dirty="0">
                <a:solidFill>
                  <a:schemeClr val="bg1"/>
                </a:solidFill>
                <a:latin typeface="Calibri" panose="020F0502020204030204"/>
              </a:rPr>
              <a:t>Key Components of SAP HANA Cloud</a:t>
            </a:r>
          </a:p>
          <a:p>
            <a:pPr algn="just" defTabSz="914400"/>
            <a:r>
              <a:rPr lang="en-US" sz="1800" dirty="0">
                <a:solidFill>
                  <a:schemeClr val="bg1"/>
                </a:solidFill>
                <a:latin typeface="Calibri" panose="020F0502020204030204"/>
              </a:rPr>
              <a:t>There are four key components of SAP HANA Cloud:</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SAP HANA Database</a:t>
            </a:r>
          </a:p>
          <a:p>
            <a:pPr marL="457200" lvl="1" algn="just" defTabSz="914400"/>
            <a:r>
              <a:rPr lang="en-US" sz="1800" dirty="0">
                <a:solidFill>
                  <a:schemeClr val="bg1"/>
                </a:solidFill>
                <a:latin typeface="Calibri" panose="020F0502020204030204"/>
              </a:rPr>
              <a:t>In-memory database with built-in advanced analytics (spatial, graph, text, etc.)</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data lake</a:t>
            </a:r>
          </a:p>
          <a:p>
            <a:pPr marL="457200" lvl="1" algn="just" defTabSz="914400"/>
            <a:r>
              <a:rPr lang="en-US" sz="1800" dirty="0">
                <a:solidFill>
                  <a:schemeClr val="bg1"/>
                </a:solidFill>
                <a:latin typeface="Calibri" panose="020F0502020204030204"/>
              </a:rPr>
              <a:t>Store and query large data sets and most file types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a:t>
            </a:r>
          </a:p>
          <a:p>
            <a:pPr marL="457200" lvl="1" algn="just" defTabSz="914400"/>
            <a:r>
              <a:rPr lang="en-US" sz="1800" dirty="0">
                <a:solidFill>
                  <a:schemeClr val="bg1"/>
                </a:solidFill>
                <a:latin typeface="Calibri" panose="020F0502020204030204"/>
              </a:rPr>
              <a:t>Support for extreme –performance transactional applications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 replication</a:t>
            </a:r>
          </a:p>
          <a:p>
            <a:pPr marL="457200" lvl="1" algn="just" defTabSz="914400"/>
            <a:r>
              <a:rPr lang="en-US" sz="1800" dirty="0">
                <a:solidFill>
                  <a:schemeClr val="bg1"/>
                </a:solidFill>
                <a:latin typeface="Calibri" panose="020F0502020204030204"/>
              </a:rPr>
              <a:t>Bi-directional real time data replication across databases</a:t>
            </a:r>
          </a:p>
        </p:txBody>
      </p:sp>
      <p:pic>
        <p:nvPicPr>
          <p:cNvPr id="6" name="Picture 6">
            <a:extLst>
              <a:ext uri="{FF2B5EF4-FFF2-40B4-BE49-F238E27FC236}">
                <a16:creationId xmlns:a16="http://schemas.microsoft.com/office/drawing/2014/main" id="{5E110644-46D4-5748-42EC-748B8BEAC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36" r="15934"/>
          <a:stretch/>
        </p:blipFill>
        <p:spPr bwMode="auto">
          <a:xfrm>
            <a:off x="6454452" y="2252115"/>
            <a:ext cx="5212531" cy="4308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1A0C-49FC-7BA3-CF59-A7C15038F9D2}"/>
              </a:ext>
            </a:extLst>
          </p:cNvPr>
          <p:cNvSpPr>
            <a:spLocks noGrp="1"/>
          </p:cNvSpPr>
          <p:nvPr>
            <p:ph type="title"/>
          </p:nvPr>
        </p:nvSpPr>
        <p:spPr/>
        <p:txBody>
          <a:bodyPr/>
          <a:lstStyle/>
          <a:p>
            <a:r>
              <a:rPr lang="en-US" dirty="0"/>
              <a:t>HANA Cloud v/s On-premise</a:t>
            </a:r>
          </a:p>
        </p:txBody>
      </p:sp>
      <p:pic>
        <p:nvPicPr>
          <p:cNvPr id="5" name="Picture 2">
            <a:extLst>
              <a:ext uri="{FF2B5EF4-FFF2-40B4-BE49-F238E27FC236}">
                <a16:creationId xmlns:a16="http://schemas.microsoft.com/office/drawing/2014/main" id="{4EC22E48-21CE-5727-AE45-AAC559F4D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1" r="4389"/>
          <a:stretch/>
        </p:blipFill>
        <p:spPr bwMode="auto">
          <a:xfrm>
            <a:off x="163242" y="2276872"/>
            <a:ext cx="6278151" cy="36021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DD2028-068C-7296-D417-1CF7F3B9981E}"/>
              </a:ext>
            </a:extLst>
          </p:cNvPr>
          <p:cNvSpPr txBox="1"/>
          <p:nvPr/>
        </p:nvSpPr>
        <p:spPr>
          <a:xfrm>
            <a:off x="6653380" y="1076543"/>
            <a:ext cx="5390323" cy="1200329"/>
          </a:xfrm>
          <a:prstGeom prst="rect">
            <a:avLst/>
          </a:prstGeom>
          <a:noFill/>
        </p:spPr>
        <p:txBody>
          <a:bodyPr wrap="square">
            <a:spAutoFit/>
          </a:bodyPr>
          <a:lstStyle/>
          <a:p>
            <a:pPr defTabSz="914400"/>
            <a:r>
              <a:rPr lang="en-US" sz="1800" b="1" dirty="0">
                <a:solidFill>
                  <a:schemeClr val="bg1"/>
                </a:solidFill>
                <a:latin typeface="Calibri" panose="020F0502020204030204"/>
              </a:rPr>
              <a:t>Feature Differences</a:t>
            </a:r>
          </a:p>
          <a:p>
            <a:pPr defTabSz="914400"/>
            <a:r>
              <a:rPr lang="en-US" sz="1800" dirty="0">
                <a:solidFill>
                  <a:schemeClr val="bg1"/>
                </a:solidFill>
                <a:latin typeface="Calibri" panose="020F0502020204030204"/>
              </a:rPr>
              <a:t>SAP HANA Cloud compares very closely with SAP HANA on-premise in terms of features but there are some differences.</a:t>
            </a:r>
            <a:endParaRPr lang="en-US" sz="1800" b="1" dirty="0">
              <a:solidFill>
                <a:schemeClr val="bg1"/>
              </a:solidFill>
              <a:latin typeface="Calibri" panose="020F0502020204030204"/>
            </a:endParaRPr>
          </a:p>
        </p:txBody>
      </p:sp>
      <p:pic>
        <p:nvPicPr>
          <p:cNvPr id="7" name="Picture 4">
            <a:extLst>
              <a:ext uri="{FF2B5EF4-FFF2-40B4-BE49-F238E27FC236}">
                <a16:creationId xmlns:a16="http://schemas.microsoft.com/office/drawing/2014/main" id="{C2A828B7-B381-42D5-A741-CD7079B2ED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8" r="2147"/>
          <a:stretch/>
        </p:blipFill>
        <p:spPr bwMode="auto">
          <a:xfrm>
            <a:off x="6753498" y="2276872"/>
            <a:ext cx="5190086" cy="383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ACD8-99C5-715D-47B1-B722AF07636E}"/>
              </a:ext>
            </a:extLst>
          </p:cNvPr>
          <p:cNvSpPr>
            <a:spLocks noGrp="1"/>
          </p:cNvSpPr>
          <p:nvPr>
            <p:ph type="title"/>
          </p:nvPr>
        </p:nvSpPr>
        <p:spPr/>
        <p:txBody>
          <a:bodyPr/>
          <a:lstStyle/>
          <a:p>
            <a:r>
              <a:rPr lang="en-US" dirty="0"/>
              <a:t>What is Schema in HANA</a:t>
            </a:r>
          </a:p>
        </p:txBody>
      </p:sp>
      <p:sp>
        <p:nvSpPr>
          <p:cNvPr id="3" name="TextBox 2">
            <a:extLst>
              <a:ext uri="{FF2B5EF4-FFF2-40B4-BE49-F238E27FC236}">
                <a16:creationId xmlns:a16="http://schemas.microsoft.com/office/drawing/2014/main" id="{5F163BFF-9905-49BA-CDA8-491A130A9728}"/>
              </a:ext>
            </a:extLst>
          </p:cNvPr>
          <p:cNvSpPr txBox="1"/>
          <p:nvPr/>
        </p:nvSpPr>
        <p:spPr>
          <a:xfrm>
            <a:off x="338571" y="884478"/>
            <a:ext cx="11850254" cy="1754326"/>
          </a:xfrm>
          <a:prstGeom prst="rect">
            <a:avLst/>
          </a:prstGeom>
          <a:noFill/>
        </p:spPr>
        <p:txBody>
          <a:bodyPr wrap="square" rtlCol="0">
            <a:spAutoFit/>
          </a:bodyPr>
          <a:lstStyle/>
          <a:p>
            <a:pPr defTabSz="914400"/>
            <a:r>
              <a:rPr lang="en-US" sz="1800" dirty="0">
                <a:solidFill>
                  <a:schemeClr val="bg1"/>
                </a:solidFill>
                <a:latin typeface="Calibri" panose="020F0502020204030204"/>
              </a:rPr>
              <a:t>Schema – Is a mandatory database object of database which stores other database objects. </a:t>
            </a:r>
          </a:p>
          <a:p>
            <a:pPr marL="285750" indent="-285750" defTabSz="914400">
              <a:buFontTx/>
              <a:buChar char="-"/>
            </a:pPr>
            <a:r>
              <a:rPr lang="en-US" sz="1800" dirty="0">
                <a:solidFill>
                  <a:schemeClr val="bg1"/>
                </a:solidFill>
                <a:latin typeface="Calibri" panose="020F0502020204030204"/>
              </a:rPr>
              <a:t>It’s a logical separation of database objects.</a:t>
            </a:r>
          </a:p>
          <a:p>
            <a:pPr marL="285750" indent="-285750" defTabSz="914400">
              <a:buFontTx/>
              <a:buChar char="-"/>
            </a:pPr>
            <a:r>
              <a:rPr lang="en-US" sz="1800" dirty="0">
                <a:solidFill>
                  <a:schemeClr val="bg1"/>
                </a:solidFill>
                <a:latin typeface="Calibri" panose="020F0502020204030204"/>
              </a:rPr>
              <a:t>It is home of all the runtime object</a:t>
            </a:r>
          </a:p>
          <a:p>
            <a:pPr marL="285750" indent="-285750" defTabSz="914400">
              <a:buFontTx/>
              <a:buChar char="-"/>
            </a:pPr>
            <a:r>
              <a:rPr lang="en-US" sz="1800" dirty="0">
                <a:solidFill>
                  <a:schemeClr val="bg1"/>
                </a:solidFill>
                <a:latin typeface="Calibri" panose="020F0502020204030204"/>
              </a:rPr>
              <a:t>Security</a:t>
            </a:r>
          </a:p>
          <a:p>
            <a:pPr marL="285750" indent="-285750" defTabSz="914400">
              <a:buFontTx/>
              <a:buChar char="-"/>
            </a:pPr>
            <a:endParaRPr lang="en-US" sz="1800" dirty="0">
              <a:solidFill>
                <a:schemeClr val="bg1"/>
              </a:solidFill>
              <a:latin typeface="Calibri" panose="020F0502020204030204"/>
            </a:endParaRPr>
          </a:p>
          <a:p>
            <a:pPr marL="285750" indent="-285750" defTabSz="914400">
              <a:buFontTx/>
              <a:buChar char="-"/>
            </a:pPr>
            <a:endParaRPr lang="en-US" sz="1800" dirty="0">
              <a:solidFill>
                <a:schemeClr val="bg1"/>
              </a:solidFill>
              <a:latin typeface="Calibri" panose="020F0502020204030204"/>
            </a:endParaRPr>
          </a:p>
        </p:txBody>
      </p:sp>
      <p:sp>
        <p:nvSpPr>
          <p:cNvPr id="4" name="Flowchart: Magnetic Disk 3">
            <a:extLst>
              <a:ext uri="{FF2B5EF4-FFF2-40B4-BE49-F238E27FC236}">
                <a16:creationId xmlns:a16="http://schemas.microsoft.com/office/drawing/2014/main" id="{2DF3AC68-4734-9C09-3F5B-A68E318F20A5}"/>
              </a:ext>
            </a:extLst>
          </p:cNvPr>
          <p:cNvSpPr/>
          <p:nvPr/>
        </p:nvSpPr>
        <p:spPr>
          <a:xfrm>
            <a:off x="3251200" y="4572000"/>
            <a:ext cx="8432800" cy="1985818"/>
          </a:xfrm>
          <a:prstGeom prst="flowChartMagneticDisk">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 HANA  600GB</a:t>
            </a:r>
          </a:p>
        </p:txBody>
      </p:sp>
      <p:sp>
        <p:nvSpPr>
          <p:cNvPr id="5" name="Rectangle 4">
            <a:extLst>
              <a:ext uri="{FF2B5EF4-FFF2-40B4-BE49-F238E27FC236}">
                <a16:creationId xmlns:a16="http://schemas.microsoft.com/office/drawing/2014/main" id="{B358302C-9592-6298-CC80-D07CD85A71B4}"/>
              </a:ext>
            </a:extLst>
          </p:cNvPr>
          <p:cNvSpPr/>
          <p:nvPr/>
        </p:nvSpPr>
        <p:spPr>
          <a:xfrm>
            <a:off x="3860800"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FED573D-9479-5606-E379-F344204ADF77}"/>
              </a:ext>
            </a:extLst>
          </p:cNvPr>
          <p:cNvSpPr/>
          <p:nvPr/>
        </p:nvSpPr>
        <p:spPr>
          <a:xfrm>
            <a:off x="6400799" y="3224645"/>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9B5E973-27E9-815C-F666-ABA22AE46148}"/>
              </a:ext>
            </a:extLst>
          </p:cNvPr>
          <p:cNvSpPr/>
          <p:nvPr/>
        </p:nvSpPr>
        <p:spPr>
          <a:xfrm>
            <a:off x="8811491"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S/4HANA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717456D9-F5B2-364F-8358-081A37CF0A32}"/>
              </a:ext>
            </a:extLst>
          </p:cNvPr>
          <p:cNvCxnSpPr>
            <a:stCxn id="5" idx="2"/>
          </p:cNvCxnSpPr>
          <p:nvPr/>
        </p:nvCxnSpPr>
        <p:spPr>
          <a:xfrm flipH="1">
            <a:off x="4793673" y="3971636"/>
            <a:ext cx="4618" cy="692728"/>
          </a:xfrm>
          <a:prstGeom prst="straightConnector1">
            <a:avLst/>
          </a:prstGeom>
          <a:noFill/>
          <a:ln w="6350" cap="flat" cmpd="sng" algn="ctr">
            <a:solidFill>
              <a:srgbClr val="4E67C8"/>
            </a:solidFill>
            <a:prstDash val="solid"/>
            <a:miter lim="800000"/>
            <a:tailEnd type="triangle"/>
          </a:ln>
          <a:effectLst/>
        </p:spPr>
      </p:cxnSp>
      <p:cxnSp>
        <p:nvCxnSpPr>
          <p:cNvPr id="9" name="Connector: Elbow 8">
            <a:extLst>
              <a:ext uri="{FF2B5EF4-FFF2-40B4-BE49-F238E27FC236}">
                <a16:creationId xmlns:a16="http://schemas.microsoft.com/office/drawing/2014/main" id="{5C2FA129-2D8A-4A91-6B3B-CC328101A3FE}"/>
              </a:ext>
            </a:extLst>
          </p:cNvPr>
          <p:cNvCxnSpPr>
            <a:cxnSpLocks/>
          </p:cNvCxnSpPr>
          <p:nvPr/>
        </p:nvCxnSpPr>
        <p:spPr>
          <a:xfrm>
            <a:off x="2004292" y="4828309"/>
            <a:ext cx="1246908" cy="510309"/>
          </a:xfrm>
          <a:prstGeom prst="bentConnector3">
            <a:avLst/>
          </a:prstGeom>
          <a:noFill/>
          <a:ln w="6350" cap="flat" cmpd="sng" algn="ctr">
            <a:solidFill>
              <a:srgbClr val="4E67C8"/>
            </a:solidFill>
            <a:prstDash val="solid"/>
            <a:miter lim="800000"/>
            <a:tailEnd type="triangle"/>
          </a:ln>
          <a:effectLst/>
        </p:spPr>
      </p:cxnSp>
      <p:sp>
        <p:nvSpPr>
          <p:cNvPr id="10" name="Rectangle 9">
            <a:extLst>
              <a:ext uri="{FF2B5EF4-FFF2-40B4-BE49-F238E27FC236}">
                <a16:creationId xmlns:a16="http://schemas.microsoft.com/office/drawing/2014/main" id="{5E5E059E-EB61-7991-66E4-B76378D45CC9}"/>
              </a:ext>
            </a:extLst>
          </p:cNvPr>
          <p:cNvSpPr/>
          <p:nvPr/>
        </p:nvSpPr>
        <p:spPr>
          <a:xfrm>
            <a:off x="4544291"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SCBW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72A8368-9E25-7960-31FA-777489354C47}"/>
              </a:ext>
            </a:extLst>
          </p:cNvPr>
          <p:cNvSpPr/>
          <p:nvPr/>
        </p:nvSpPr>
        <p:spPr>
          <a:xfrm>
            <a:off x="6638636" y="4846781"/>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ECC001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38A8DE3-3559-C1BD-D746-6D5AF1FBAE8C}"/>
              </a:ext>
            </a:extLst>
          </p:cNvPr>
          <p:cNvSpPr/>
          <p:nvPr/>
        </p:nvSpPr>
        <p:spPr>
          <a:xfrm>
            <a:off x="9172863"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SAPS4C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13" name="Connector: Elbow 12">
            <a:extLst>
              <a:ext uri="{FF2B5EF4-FFF2-40B4-BE49-F238E27FC236}">
                <a16:creationId xmlns:a16="http://schemas.microsoft.com/office/drawing/2014/main" id="{38CA6B91-6F24-F3A1-5739-8970D1C15756}"/>
              </a:ext>
            </a:extLst>
          </p:cNvPr>
          <p:cNvCxnSpPr>
            <a:stCxn id="6" idx="2"/>
            <a:endCxn id="11" idx="0"/>
          </p:cNvCxnSpPr>
          <p:nvPr/>
        </p:nvCxnSpPr>
        <p:spPr>
          <a:xfrm rot="16200000" flipH="1">
            <a:off x="6892058" y="4400548"/>
            <a:ext cx="892464" cy="1"/>
          </a:xfrm>
          <a:prstGeom prst="bentConnector3">
            <a:avLst/>
          </a:prstGeom>
          <a:noFill/>
          <a:ln w="6350" cap="flat" cmpd="sng" algn="ctr">
            <a:solidFill>
              <a:srgbClr val="4E67C8"/>
            </a:solidFill>
            <a:prstDash val="solid"/>
            <a:miter lim="800000"/>
            <a:tailEnd type="triangle"/>
          </a:ln>
          <a:effectLst/>
        </p:spPr>
      </p:cxnSp>
      <p:cxnSp>
        <p:nvCxnSpPr>
          <p:cNvPr id="14" name="Connector: Elbow 13">
            <a:extLst>
              <a:ext uri="{FF2B5EF4-FFF2-40B4-BE49-F238E27FC236}">
                <a16:creationId xmlns:a16="http://schemas.microsoft.com/office/drawing/2014/main" id="{A729AECB-71DB-3B69-271E-9D8C01DDF96F}"/>
              </a:ext>
            </a:extLst>
          </p:cNvPr>
          <p:cNvCxnSpPr>
            <a:stCxn id="7" idx="2"/>
            <a:endCxn id="12" idx="0"/>
          </p:cNvCxnSpPr>
          <p:nvPr/>
        </p:nvCxnSpPr>
        <p:spPr>
          <a:xfrm rot="16200000" flipH="1">
            <a:off x="9382414" y="4338204"/>
            <a:ext cx="856673" cy="123536"/>
          </a:xfrm>
          <a:prstGeom prst="bentConnector3">
            <a:avLst/>
          </a:prstGeom>
          <a:noFill/>
          <a:ln w="6350" cap="flat" cmpd="sng" algn="ctr">
            <a:solidFill>
              <a:srgbClr val="4E67C8"/>
            </a:solidFill>
            <a:prstDash val="solid"/>
            <a:miter lim="800000"/>
            <a:tailEnd type="triangle"/>
          </a:ln>
          <a:effectLst/>
        </p:spPr>
      </p:cxnSp>
      <p:sp>
        <p:nvSpPr>
          <p:cNvPr id="15" name="Rectangle 14">
            <a:extLst>
              <a:ext uri="{FF2B5EF4-FFF2-40B4-BE49-F238E27FC236}">
                <a16:creationId xmlns:a16="http://schemas.microsoft.com/office/drawing/2014/main" id="{8137D824-B767-6D55-ACC8-B8B9FE76895A}"/>
              </a:ext>
            </a:extLst>
          </p:cNvPr>
          <p:cNvSpPr/>
          <p:nvPr/>
        </p:nvSpPr>
        <p:spPr>
          <a:xfrm>
            <a:off x="4544290" y="5837382"/>
            <a:ext cx="1399309" cy="517451"/>
          </a:xfrm>
          <a:prstGeom prst="rect">
            <a:avLst/>
          </a:prstGeom>
          <a:solidFill>
            <a:srgbClr val="F14124">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SYS</a:t>
            </a:r>
          </a:p>
        </p:txBody>
      </p:sp>
      <p:sp>
        <p:nvSpPr>
          <p:cNvPr id="16" name="Rectangle 15">
            <a:extLst>
              <a:ext uri="{FF2B5EF4-FFF2-40B4-BE49-F238E27FC236}">
                <a16:creationId xmlns:a16="http://schemas.microsoft.com/office/drawing/2014/main" id="{EF516C57-7745-1FE5-9227-E054E963BBC9}"/>
              </a:ext>
            </a:extLst>
          </p:cNvPr>
          <p:cNvSpPr/>
          <p:nvPr/>
        </p:nvSpPr>
        <p:spPr>
          <a:xfrm>
            <a:off x="3251200" y="5082309"/>
            <a:ext cx="997527" cy="68118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MIG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1A9A7B03-0E45-C520-605C-FF4A229EC65B}"/>
              </a:ext>
            </a:extLst>
          </p:cNvPr>
          <p:cNvGrpSpPr/>
          <p:nvPr/>
        </p:nvGrpSpPr>
        <p:grpSpPr>
          <a:xfrm>
            <a:off x="7134383" y="5573524"/>
            <a:ext cx="284400" cy="60480"/>
            <a:chOff x="7134383" y="5573524"/>
            <a:chExt cx="284400" cy="6048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818FDB6C-5815-0A00-C001-BB777DFA20C5}"/>
                    </a:ext>
                  </a:extLst>
                </p14:cNvPr>
                <p14:cNvContentPartPr/>
                <p14:nvPr/>
              </p14:nvContentPartPr>
              <p14:xfrm>
                <a:off x="7134383" y="5573524"/>
                <a:ext cx="284400" cy="11880"/>
              </p14:xfrm>
            </p:contentPart>
          </mc:Choice>
          <mc:Fallback xmlns="">
            <p:pic>
              <p:nvPicPr>
                <p:cNvPr id="34" name="Ink 33">
                  <a:extLst>
                    <a:ext uri="{FF2B5EF4-FFF2-40B4-BE49-F238E27FC236}">
                      <a16:creationId xmlns:a16="http://schemas.microsoft.com/office/drawing/2014/main" id="{D2F3F907-6AC8-9E5B-18A3-032277223210}"/>
                    </a:ext>
                  </a:extLst>
                </p:cNvPr>
                <p:cNvPicPr/>
                <p:nvPr/>
              </p:nvPicPr>
              <p:blipFill>
                <a:blip r:embed="rId31"/>
                <a:stretch>
                  <a:fillRect/>
                </a:stretch>
              </p:blipFill>
              <p:spPr>
                <a:xfrm>
                  <a:off x="7125383" y="5564524"/>
                  <a:ext cx="3020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4E8E2BB-AF00-7485-B4FF-D8C379630C01}"/>
                    </a:ext>
                  </a:extLst>
                </p14:cNvPr>
                <p14:cNvContentPartPr/>
                <p14:nvPr/>
              </p14:nvContentPartPr>
              <p14:xfrm>
                <a:off x="7157423" y="5623564"/>
                <a:ext cx="229680" cy="10440"/>
              </p14:xfrm>
            </p:contentPart>
          </mc:Choice>
          <mc:Fallback xmlns="">
            <p:pic>
              <p:nvPicPr>
                <p:cNvPr id="35" name="Ink 34">
                  <a:extLst>
                    <a:ext uri="{FF2B5EF4-FFF2-40B4-BE49-F238E27FC236}">
                      <a16:creationId xmlns:a16="http://schemas.microsoft.com/office/drawing/2014/main" id="{BD9170FC-C85B-7048-08A3-6118F66FD4D9}"/>
                    </a:ext>
                  </a:extLst>
                </p:cNvPr>
                <p:cNvPicPr/>
                <p:nvPr/>
              </p:nvPicPr>
              <p:blipFill>
                <a:blip r:embed="rId33"/>
                <a:stretch>
                  <a:fillRect/>
                </a:stretch>
              </p:blipFill>
              <p:spPr>
                <a:xfrm>
                  <a:off x="7148783" y="5614564"/>
                  <a:ext cx="247320" cy="28080"/>
                </a:xfrm>
                <a:prstGeom prst="rect">
                  <a:avLst/>
                </a:prstGeom>
              </p:spPr>
            </p:pic>
          </mc:Fallback>
        </mc:AlternateContent>
      </p:grpSp>
      <p:sp>
        <p:nvSpPr>
          <p:cNvPr id="26" name="Rectangle 25">
            <a:extLst>
              <a:ext uri="{FF2B5EF4-FFF2-40B4-BE49-F238E27FC236}">
                <a16:creationId xmlns:a16="http://schemas.microsoft.com/office/drawing/2014/main" id="{42AC1E59-BF40-61BD-2778-D1F7EEACDEDE}"/>
              </a:ext>
            </a:extLst>
          </p:cNvPr>
          <p:cNvSpPr/>
          <p:nvPr/>
        </p:nvSpPr>
        <p:spPr>
          <a:xfrm>
            <a:off x="693812" y="4365104"/>
            <a:ext cx="1422470" cy="717205"/>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Non-SAP</a:t>
            </a:r>
          </a:p>
        </p:txBody>
      </p:sp>
    </p:spTree>
    <p:extLst>
      <p:ext uri="{BB962C8B-B14F-4D97-AF65-F5344CB8AC3E}">
        <p14:creationId xmlns:p14="http://schemas.microsoft.com/office/powerpoint/2010/main" val="1988133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2C1-2D72-48F5-D6C5-A17C95C8F7F8}"/>
              </a:ext>
            </a:extLst>
          </p:cNvPr>
          <p:cNvSpPr>
            <a:spLocks noGrp="1"/>
          </p:cNvSpPr>
          <p:nvPr>
            <p:ph type="title"/>
          </p:nvPr>
        </p:nvSpPr>
        <p:spPr/>
        <p:txBody>
          <a:bodyPr/>
          <a:lstStyle/>
          <a:p>
            <a:r>
              <a:rPr lang="en-US" dirty="0"/>
              <a:t>HDI Container</a:t>
            </a:r>
          </a:p>
        </p:txBody>
      </p:sp>
      <p:sp>
        <p:nvSpPr>
          <p:cNvPr id="3" name="TextBox 2">
            <a:extLst>
              <a:ext uri="{FF2B5EF4-FFF2-40B4-BE49-F238E27FC236}">
                <a16:creationId xmlns:a16="http://schemas.microsoft.com/office/drawing/2014/main" id="{7C36AE77-6D9D-323A-80AD-336A21B8B2E3}"/>
              </a:ext>
            </a:extLst>
          </p:cNvPr>
          <p:cNvSpPr txBox="1"/>
          <p:nvPr/>
        </p:nvSpPr>
        <p:spPr>
          <a:xfrm>
            <a:off x="164670" y="784925"/>
            <a:ext cx="11161643" cy="3970318"/>
          </a:xfrm>
          <a:prstGeom prst="rect">
            <a:avLst/>
          </a:prstGeom>
          <a:noFill/>
        </p:spPr>
        <p:txBody>
          <a:bodyPr wrap="square" rtlCol="0">
            <a:spAutoFit/>
          </a:bodyPr>
          <a:lstStyle/>
          <a:p>
            <a:pPr defTabSz="914400">
              <a:defRPr/>
            </a:pPr>
            <a:r>
              <a:rPr lang="en-US" sz="1800" dirty="0">
                <a:solidFill>
                  <a:schemeClr val="bg1"/>
                </a:solidFill>
                <a:latin typeface="Calibri"/>
              </a:rPr>
              <a:t>An HDI Container is also a </a:t>
            </a:r>
            <a:r>
              <a:rPr lang="en-US" sz="1800" b="1" dirty="0">
                <a:solidFill>
                  <a:schemeClr val="bg1"/>
                </a:solidFill>
                <a:latin typeface="Calibri"/>
              </a:rPr>
              <a:t>schema</a:t>
            </a:r>
            <a:r>
              <a:rPr lang="en-US" sz="1800" dirty="0">
                <a:solidFill>
                  <a:schemeClr val="bg1"/>
                </a:solidFill>
                <a:latin typeface="Calibri"/>
              </a:rPr>
              <a:t>. But it is managed differently from a normal schema.</a:t>
            </a:r>
          </a:p>
          <a:p>
            <a:pPr defTabSz="914400">
              <a:defRPr/>
            </a:pPr>
            <a:endParaRPr lang="en-US" sz="1800" b="1" dirty="0">
              <a:solidFill>
                <a:schemeClr val="bg1"/>
              </a:solidFill>
              <a:latin typeface="Calibri"/>
            </a:endParaRPr>
          </a:p>
          <a:p>
            <a:pPr defTabSz="914400">
              <a:defRPr/>
            </a:pPr>
            <a:r>
              <a:rPr lang="en-US" sz="1800" b="1" dirty="0">
                <a:solidFill>
                  <a:schemeClr val="bg1"/>
                </a:solidFill>
                <a:latin typeface="Calibri"/>
              </a:rPr>
              <a:t>Schema -- How its created?</a:t>
            </a:r>
          </a:p>
          <a:p>
            <a:pPr marL="342900" indent="-342900" defTabSz="914400">
              <a:buFontTx/>
              <a:buAutoNum type="arabicPeriod"/>
              <a:defRPr/>
            </a:pPr>
            <a:r>
              <a:rPr lang="en-US" sz="1800" dirty="0">
                <a:solidFill>
                  <a:schemeClr val="bg1"/>
                </a:solidFill>
                <a:latin typeface="Calibri"/>
              </a:rPr>
              <a:t>Manually create it in BTP</a:t>
            </a:r>
          </a:p>
          <a:p>
            <a:pPr marL="342900" indent="-342900" defTabSz="914400">
              <a:buFontTx/>
              <a:buAutoNum type="arabicPeriod"/>
              <a:defRPr/>
            </a:pPr>
            <a:r>
              <a:rPr lang="en-US" sz="1800" dirty="0">
                <a:solidFill>
                  <a:schemeClr val="bg1"/>
                </a:solidFill>
                <a:latin typeface="Calibri"/>
              </a:rPr>
              <a:t>Application Managed HDI Container (You as developer ONLY work with App, App will talk to HANA to create and manage this schema to store/read data internally)</a:t>
            </a:r>
          </a:p>
          <a:p>
            <a:pPr defTabSz="914400">
              <a:defRPr/>
            </a:pPr>
            <a:r>
              <a:rPr lang="en-US" sz="1800" dirty="0">
                <a:solidFill>
                  <a:schemeClr val="bg1"/>
                </a:solidFill>
                <a:latin typeface="Calibri"/>
              </a:rPr>
              <a:t>You cant access HDI Container using HANA Studio (Deprecated tool), We can use new SAP HANA Database Explorer, SAP HANA </a:t>
            </a:r>
            <a:r>
              <a:rPr lang="en-US" sz="1800" dirty="0" err="1">
                <a:solidFill>
                  <a:schemeClr val="bg1"/>
                </a:solidFill>
                <a:latin typeface="Calibri"/>
              </a:rPr>
              <a:t>WebIDE</a:t>
            </a:r>
            <a:r>
              <a:rPr lang="en-US" sz="1800" dirty="0">
                <a:solidFill>
                  <a:schemeClr val="bg1"/>
                </a:solidFill>
                <a:latin typeface="Calibri"/>
              </a:rPr>
              <a:t> for OP or BAS to access HDI Container.</a:t>
            </a:r>
          </a:p>
          <a:p>
            <a:pPr defTabSz="914400">
              <a:defRPr/>
            </a:pPr>
            <a:endParaRPr lang="en-US" sz="1800" dirty="0">
              <a:solidFill>
                <a:schemeClr val="bg1"/>
              </a:solidFill>
              <a:latin typeface="Calibri"/>
            </a:endParaRPr>
          </a:p>
          <a:p>
            <a:pPr defTabSz="914400">
              <a:defRPr/>
            </a:pPr>
            <a:r>
              <a:rPr lang="en-US" sz="1800" b="1" dirty="0">
                <a:solidFill>
                  <a:schemeClr val="bg1"/>
                </a:solidFill>
                <a:latin typeface="Calibri"/>
              </a:rPr>
              <a:t>HDI -- Who creates it?</a:t>
            </a:r>
          </a:p>
          <a:p>
            <a:pPr defTabSz="914400">
              <a:defRPr/>
            </a:pPr>
            <a:r>
              <a:rPr lang="en-US" sz="1800" dirty="0">
                <a:solidFill>
                  <a:schemeClr val="bg1"/>
                </a:solidFill>
                <a:latin typeface="Calibri"/>
              </a:rPr>
              <a:t>There is a new service in SAP HANA called SAP HDI (HANA Deployer Infrastructure) which is just a microservice responsible to managing the container. HDI Deployer is a component which is used to talk to this service from our app.</a:t>
            </a:r>
          </a:p>
          <a:p>
            <a:pPr defTabSz="914400"/>
            <a:endParaRPr lang="en-US" sz="1800" dirty="0">
              <a:solidFill>
                <a:schemeClr val="bg1"/>
              </a:solidFill>
              <a:latin typeface="Calibri"/>
            </a:endParaRPr>
          </a:p>
        </p:txBody>
      </p:sp>
    </p:spTree>
    <p:extLst>
      <p:ext uri="{BB962C8B-B14F-4D97-AF65-F5344CB8AC3E}">
        <p14:creationId xmlns:p14="http://schemas.microsoft.com/office/powerpoint/2010/main" val="1295559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2947-8BD4-1919-0AE6-C14C8F6FE0D7}"/>
              </a:ext>
            </a:extLst>
          </p:cNvPr>
          <p:cNvSpPr>
            <a:spLocks noGrp="1"/>
          </p:cNvSpPr>
          <p:nvPr>
            <p:ph type="title"/>
          </p:nvPr>
        </p:nvSpPr>
        <p:spPr/>
        <p:txBody>
          <a:bodyPr/>
          <a:lstStyle/>
          <a:p>
            <a:r>
              <a:rPr lang="en-US" dirty="0"/>
              <a:t>Hands on - Create HANA Cloud Instance</a:t>
            </a:r>
          </a:p>
        </p:txBody>
      </p:sp>
      <p:pic>
        <p:nvPicPr>
          <p:cNvPr id="3" name="Picture 2">
            <a:extLst>
              <a:ext uri="{FF2B5EF4-FFF2-40B4-BE49-F238E27FC236}">
                <a16:creationId xmlns:a16="http://schemas.microsoft.com/office/drawing/2014/main" id="{8CB5A8D5-EF9E-9286-069A-7C912612B43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256" r="7337"/>
          <a:stretch/>
        </p:blipFill>
        <p:spPr bwMode="auto">
          <a:xfrm>
            <a:off x="190016" y="1702420"/>
            <a:ext cx="5174395" cy="1837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653BBD-DA91-2996-8A54-0B82D95D8890}"/>
              </a:ext>
            </a:extLst>
          </p:cNvPr>
          <p:cNvSpPr txBox="1"/>
          <p:nvPr/>
        </p:nvSpPr>
        <p:spPr>
          <a:xfrm>
            <a:off x="261763" y="779090"/>
            <a:ext cx="5174395" cy="954107"/>
          </a:xfrm>
          <a:prstGeom prst="rect">
            <a:avLst/>
          </a:prstGeom>
          <a:noFill/>
        </p:spPr>
        <p:txBody>
          <a:bodyPr wrap="square" rtlCol="0">
            <a:spAutoFit/>
          </a:bodyPr>
          <a:lstStyle/>
          <a:p>
            <a:pPr marL="342900" indent="-342900" algn="just" defTabSz="914400">
              <a:buFontTx/>
              <a:buAutoNum type="arabicPeriod"/>
            </a:pPr>
            <a:r>
              <a:rPr lang="en-US" sz="1400" dirty="0">
                <a:solidFill>
                  <a:schemeClr val="bg1"/>
                </a:solidFill>
                <a:latin typeface="Calibri" panose="020F0502020204030204"/>
              </a:rPr>
              <a:t>Login to your trial and navigate to your </a:t>
            </a:r>
            <a:r>
              <a:rPr lang="en-US" sz="1400" b="1" dirty="0">
                <a:solidFill>
                  <a:schemeClr val="bg1"/>
                </a:solidFill>
                <a:latin typeface="Calibri" panose="020F0502020204030204"/>
              </a:rPr>
              <a:t>dev </a:t>
            </a:r>
            <a:r>
              <a:rPr lang="en-US" sz="1400" dirty="0">
                <a:solidFill>
                  <a:schemeClr val="bg1"/>
                </a:solidFill>
                <a:latin typeface="Calibri" panose="020F0502020204030204"/>
              </a:rPr>
              <a:t>space</a:t>
            </a:r>
          </a:p>
          <a:p>
            <a:pPr marL="342900" indent="-342900" algn="just" defTabSz="914400">
              <a:buFontTx/>
              <a:buAutoNum type="arabicPeriod"/>
            </a:pPr>
            <a:r>
              <a:rPr lang="en-US" sz="1400" dirty="0">
                <a:solidFill>
                  <a:schemeClr val="bg1"/>
                </a:solidFill>
                <a:latin typeface="Calibri" panose="020F0502020204030204"/>
              </a:rPr>
              <a:t>Select </a:t>
            </a:r>
            <a:r>
              <a:rPr lang="en-US" sz="1400" b="1" dirty="0">
                <a:solidFill>
                  <a:schemeClr val="bg1"/>
                </a:solidFill>
                <a:latin typeface="Calibri" panose="020F0502020204030204"/>
              </a:rPr>
              <a:t>SAP HANA Cloud</a:t>
            </a:r>
          </a:p>
          <a:p>
            <a:pPr marL="342900" indent="-342900" algn="just"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Manage SAP HANA Cloud </a:t>
            </a:r>
            <a:r>
              <a:rPr lang="en-US" sz="1400" dirty="0">
                <a:solidFill>
                  <a:schemeClr val="bg1"/>
                </a:solidFill>
                <a:latin typeface="Calibri" panose="020F0502020204030204"/>
              </a:rPr>
              <a:t>button to start the SAP HANA Cloud Central</a:t>
            </a:r>
          </a:p>
        </p:txBody>
      </p:sp>
      <p:pic>
        <p:nvPicPr>
          <p:cNvPr id="5" name="Picture 4">
            <a:extLst>
              <a:ext uri="{FF2B5EF4-FFF2-40B4-BE49-F238E27FC236}">
                <a16:creationId xmlns:a16="http://schemas.microsoft.com/office/drawing/2014/main" id="{CE3EF897-818D-A144-9DAA-ED76C105C4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 t="15296"/>
          <a:stretch/>
        </p:blipFill>
        <p:spPr bwMode="auto">
          <a:xfrm>
            <a:off x="6674485" y="1527830"/>
            <a:ext cx="4543262" cy="19783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hevron 5">
            <a:extLst>
              <a:ext uri="{FF2B5EF4-FFF2-40B4-BE49-F238E27FC236}">
                <a16:creationId xmlns:a16="http://schemas.microsoft.com/office/drawing/2014/main" id="{F9ED8215-03AA-D8FB-EE7A-028B143BC7BD}"/>
              </a:ext>
            </a:extLst>
          </p:cNvPr>
          <p:cNvSpPr/>
          <p:nvPr/>
        </p:nvSpPr>
        <p:spPr>
          <a:xfrm>
            <a:off x="5617029" y="1733197"/>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7" name="Arrow: Chevron 6">
            <a:extLst>
              <a:ext uri="{FF2B5EF4-FFF2-40B4-BE49-F238E27FC236}">
                <a16:creationId xmlns:a16="http://schemas.microsoft.com/office/drawing/2014/main" id="{65EBF26E-6D84-D4F3-490D-2C8E2ECA0675}"/>
              </a:ext>
            </a:extLst>
          </p:cNvPr>
          <p:cNvSpPr/>
          <p:nvPr/>
        </p:nvSpPr>
        <p:spPr>
          <a:xfrm rot="5400000">
            <a:off x="8770215" y="3566145"/>
            <a:ext cx="351801" cy="474214"/>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pic>
        <p:nvPicPr>
          <p:cNvPr id="8" name="Picture 6">
            <a:extLst>
              <a:ext uri="{FF2B5EF4-FFF2-40B4-BE49-F238E27FC236}">
                <a16:creationId xmlns:a16="http://schemas.microsoft.com/office/drawing/2014/main" id="{462670FC-3E42-A072-DD2C-754FA0F8C9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485" y="4017448"/>
            <a:ext cx="4805728" cy="26519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BE4A37-E533-D631-EC68-7557BDA35E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614" y="3938076"/>
            <a:ext cx="5328976" cy="270126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hevron 9">
            <a:extLst>
              <a:ext uri="{FF2B5EF4-FFF2-40B4-BE49-F238E27FC236}">
                <a16:creationId xmlns:a16="http://schemas.microsoft.com/office/drawing/2014/main" id="{35D2515A-A0D2-B87A-B280-CC3F1560B881}"/>
              </a:ext>
            </a:extLst>
          </p:cNvPr>
          <p:cNvSpPr/>
          <p:nvPr/>
        </p:nvSpPr>
        <p:spPr>
          <a:xfrm rot="10800000">
            <a:off x="5926368" y="5151312"/>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24B66864-1F90-CAC7-3886-475219B67685}"/>
              </a:ext>
            </a:extLst>
          </p:cNvPr>
          <p:cNvCxnSpPr/>
          <p:nvPr/>
        </p:nvCxnSpPr>
        <p:spPr>
          <a:xfrm>
            <a:off x="190016" y="3753010"/>
            <a:ext cx="5915500" cy="0"/>
          </a:xfrm>
          <a:prstGeom prst="line">
            <a:avLst/>
          </a:prstGeom>
          <a:noFill/>
          <a:ln w="6350" cap="flat" cmpd="sng" algn="ctr">
            <a:solidFill>
              <a:srgbClr val="4E67C8"/>
            </a:solidFill>
            <a:prstDash val="solid"/>
            <a:miter lim="800000"/>
          </a:ln>
          <a:effectLst/>
        </p:spPr>
      </p:cxnSp>
      <p:sp>
        <p:nvSpPr>
          <p:cNvPr id="12" name="TextBox 11">
            <a:extLst>
              <a:ext uri="{FF2B5EF4-FFF2-40B4-BE49-F238E27FC236}">
                <a16:creationId xmlns:a16="http://schemas.microsoft.com/office/drawing/2014/main" id="{A38502F2-40B4-4D81-DD19-83B489ECC97A}"/>
              </a:ext>
            </a:extLst>
          </p:cNvPr>
          <p:cNvSpPr txBox="1"/>
          <p:nvPr/>
        </p:nvSpPr>
        <p:spPr>
          <a:xfrm>
            <a:off x="6105516" y="779090"/>
            <a:ext cx="5681200" cy="738664"/>
          </a:xfrm>
          <a:prstGeom prst="rect">
            <a:avLst/>
          </a:prstGeom>
          <a:noFill/>
        </p:spPr>
        <p:txBody>
          <a:bodyPr wrap="square" rtlCol="0">
            <a:spAutoFit/>
          </a:bodyPr>
          <a:lstStyle/>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Create </a:t>
            </a:r>
            <a:r>
              <a:rPr lang="en-US" sz="1400" dirty="0">
                <a:solidFill>
                  <a:schemeClr val="bg1"/>
                </a:solidFill>
                <a:latin typeface="Calibri" panose="020F0502020204030204"/>
              </a:rPr>
              <a:t>button to start the wizard</a:t>
            </a:r>
          </a:p>
          <a:p>
            <a:pPr marL="342900" indent="-342900" defTabSz="914400">
              <a:buFontTx/>
              <a:buAutoNum type="arabicPeriod"/>
            </a:pPr>
            <a:r>
              <a:rPr lang="en-US" sz="1400" dirty="0">
                <a:solidFill>
                  <a:schemeClr val="bg1"/>
                </a:solidFill>
                <a:latin typeface="Calibri" panose="020F0502020204030204"/>
              </a:rPr>
              <a:t>Select the SAP HANA Cloud instance Type to create</a:t>
            </a:r>
          </a:p>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Next Step </a:t>
            </a:r>
            <a:r>
              <a:rPr lang="en-US" sz="1400" dirty="0">
                <a:solidFill>
                  <a:schemeClr val="bg1"/>
                </a:solidFill>
                <a:latin typeface="Calibri" panose="020F0502020204030204"/>
              </a:rPr>
              <a:t>button to continue</a:t>
            </a:r>
          </a:p>
        </p:txBody>
      </p:sp>
    </p:spTree>
    <p:extLst>
      <p:ext uri="{BB962C8B-B14F-4D97-AF65-F5344CB8AC3E}">
        <p14:creationId xmlns:p14="http://schemas.microsoft.com/office/powerpoint/2010/main" val="3848172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 HANA Cloud Integration</a:t>
            </a:r>
            <a:endParaRPr lang="en-IN" sz="3600" dirty="0">
              <a:latin typeface="Cooper Black" panose="0208090404030B020404" pitchFamily="18" charset="0"/>
            </a:endParaRPr>
          </a:p>
        </p:txBody>
      </p:sp>
      <p:sp>
        <p:nvSpPr>
          <p:cNvPr id="13" name="TextBox 12">
            <a:extLst>
              <a:ext uri="{FF2B5EF4-FFF2-40B4-BE49-F238E27FC236}">
                <a16:creationId xmlns:a16="http://schemas.microsoft.com/office/drawing/2014/main" id="{78B33051-A262-4738-BE23-009A377F6D2B}"/>
              </a:ext>
            </a:extLst>
          </p:cNvPr>
          <p:cNvSpPr txBox="1"/>
          <p:nvPr/>
        </p:nvSpPr>
        <p:spPr>
          <a:xfrm>
            <a:off x="189756" y="908720"/>
            <a:ext cx="11809312" cy="5293757"/>
          </a:xfrm>
          <a:prstGeom prst="rect">
            <a:avLst/>
          </a:prstGeom>
          <a:noFill/>
        </p:spPr>
        <p:txBody>
          <a:bodyPr wrap="square" rtlCol="0">
            <a:spAutoFit/>
          </a:bodyPr>
          <a:lstStyle/>
          <a:p>
            <a:r>
              <a:rPr lang="en-US" sz="1800" dirty="0">
                <a:solidFill>
                  <a:schemeClr val="bg1"/>
                </a:solidFill>
              </a:rPr>
              <a:t>Pre-requisites</a:t>
            </a:r>
          </a:p>
          <a:p>
            <a:pPr marL="457200" indent="-457200">
              <a:buAutoNum type="arabicPeriod"/>
            </a:pPr>
            <a:r>
              <a:rPr lang="en-US" sz="1800" dirty="0">
                <a:solidFill>
                  <a:schemeClr val="bg1"/>
                </a:solidFill>
              </a:rPr>
              <a:t>Check the version of CDS (which must be &gt; 2.0) </a:t>
            </a:r>
            <a:r>
              <a:rPr lang="en-US" sz="1800" b="1" dirty="0" err="1">
                <a:solidFill>
                  <a:schemeClr val="bg1"/>
                </a:solidFill>
              </a:rPr>
              <a:t>cds</a:t>
            </a:r>
            <a:r>
              <a:rPr lang="en-US" sz="1800" b="1" dirty="0">
                <a:solidFill>
                  <a:schemeClr val="bg1"/>
                </a:solidFill>
              </a:rPr>
              <a:t> –v</a:t>
            </a:r>
          </a:p>
          <a:p>
            <a:pPr marL="342900" indent="-342900">
              <a:buAutoNum type="arabicPeriod"/>
            </a:pPr>
            <a:r>
              <a:rPr lang="en-US" sz="1800" dirty="0">
                <a:solidFill>
                  <a:schemeClr val="bg1"/>
                </a:solidFill>
              </a:rPr>
              <a:t>Start a HANA cloud instance in SAP BTP</a:t>
            </a:r>
          </a:p>
          <a:p>
            <a:r>
              <a:rPr lang="en-US" sz="1800" dirty="0">
                <a:solidFill>
                  <a:schemeClr val="bg1"/>
                </a:solidFill>
              </a:rPr>
              <a:t>Main steps</a:t>
            </a:r>
          </a:p>
          <a:p>
            <a:pPr marL="342900" indent="-342900">
              <a:buAutoNum type="arabicPeriod"/>
            </a:pPr>
            <a:r>
              <a:rPr lang="en-US" sz="1800" dirty="0">
                <a:solidFill>
                  <a:schemeClr val="bg1"/>
                </a:solidFill>
              </a:rPr>
              <a:t>Add </a:t>
            </a:r>
            <a:r>
              <a:rPr lang="en-US" sz="1800" dirty="0" err="1">
                <a:solidFill>
                  <a:schemeClr val="bg1"/>
                </a:solidFill>
              </a:rPr>
              <a:t>hana</a:t>
            </a:r>
            <a:r>
              <a:rPr lang="en-US" sz="1800" dirty="0">
                <a:solidFill>
                  <a:schemeClr val="bg1"/>
                </a:solidFill>
              </a:rPr>
              <a:t> configuration to our app, which tell cap framework that the default </a:t>
            </a:r>
            <a:r>
              <a:rPr lang="en-US" sz="1800" dirty="0" err="1">
                <a:solidFill>
                  <a:schemeClr val="bg1"/>
                </a:solidFill>
              </a:rPr>
              <a:t>db</a:t>
            </a:r>
            <a:r>
              <a:rPr lang="en-US" sz="1800" dirty="0">
                <a:solidFill>
                  <a:schemeClr val="bg1"/>
                </a:solidFill>
              </a:rPr>
              <a:t> is now </a:t>
            </a:r>
            <a:r>
              <a:rPr lang="en-US" sz="1800" dirty="0" err="1">
                <a:solidFill>
                  <a:schemeClr val="bg1"/>
                </a:solidFill>
              </a:rPr>
              <a:t>hana</a:t>
            </a:r>
            <a:r>
              <a:rPr lang="en-US" sz="1800" dirty="0">
                <a:solidFill>
                  <a:schemeClr val="bg1"/>
                </a:solidFill>
              </a:rPr>
              <a:t> – </a:t>
            </a:r>
            <a:r>
              <a:rPr lang="en-US" sz="1800" b="1" dirty="0" err="1">
                <a:solidFill>
                  <a:schemeClr val="bg1"/>
                </a:solidFill>
              </a:rPr>
              <a:t>cds</a:t>
            </a:r>
            <a:r>
              <a:rPr lang="en-US" sz="1800" b="1" dirty="0">
                <a:solidFill>
                  <a:schemeClr val="bg1"/>
                </a:solidFill>
              </a:rPr>
              <a:t> add </a:t>
            </a:r>
            <a:r>
              <a:rPr lang="en-US" sz="1800" b="1" dirty="0" err="1">
                <a:solidFill>
                  <a:schemeClr val="bg1"/>
                </a:solidFill>
              </a:rPr>
              <a:t>hana</a:t>
            </a:r>
            <a:endParaRPr lang="en-US" sz="1800" b="1" dirty="0">
              <a:solidFill>
                <a:schemeClr val="bg1"/>
              </a:solidFill>
            </a:endParaRPr>
          </a:p>
          <a:p>
            <a:r>
              <a:rPr lang="en-IN" sz="1600" dirty="0">
                <a:solidFill>
                  <a:schemeClr val="bg1"/>
                </a:solidFill>
              </a:rPr>
              <a:t>2.   Add the </a:t>
            </a:r>
            <a:r>
              <a:rPr lang="en-IN" sz="1600" dirty="0" err="1">
                <a:solidFill>
                  <a:schemeClr val="bg1"/>
                </a:solidFill>
              </a:rPr>
              <a:t>hana</a:t>
            </a:r>
            <a:r>
              <a:rPr lang="en-IN" sz="1600" dirty="0">
                <a:solidFill>
                  <a:schemeClr val="bg1"/>
                </a:solidFill>
              </a:rPr>
              <a:t> specific deployment format name to our project under </a:t>
            </a:r>
            <a:r>
              <a:rPr lang="en-IN" sz="1600" dirty="0" err="1">
                <a:solidFill>
                  <a:schemeClr val="bg1"/>
                </a:solidFill>
              </a:rPr>
              <a:t>cds</a:t>
            </a:r>
            <a:r>
              <a:rPr lang="en-IN" sz="1600" dirty="0">
                <a:solidFill>
                  <a:schemeClr val="bg1"/>
                </a:solidFill>
              </a:rPr>
              <a:t> section as below inside </a:t>
            </a:r>
            <a:r>
              <a:rPr lang="en-IN" sz="1600" dirty="0" err="1">
                <a:solidFill>
                  <a:schemeClr val="bg1"/>
                </a:solidFill>
              </a:rPr>
              <a:t>package.json</a:t>
            </a:r>
            <a:r>
              <a:rPr lang="en-IN" sz="1600" dirty="0">
                <a:solidFill>
                  <a:schemeClr val="bg1"/>
                </a:solidFill>
              </a:rPr>
              <a:t> file</a:t>
            </a:r>
            <a:br>
              <a:rPr lang="en-IN" sz="1600" dirty="0">
                <a:solidFill>
                  <a:schemeClr val="bg1"/>
                </a:solidFill>
              </a:rPr>
            </a:br>
            <a:r>
              <a:rPr lang="en-US" sz="1200" b="0" dirty="0">
                <a:solidFill>
                  <a:schemeClr val="bg1"/>
                </a:solidFill>
                <a:effectLst/>
                <a:latin typeface="Consolas" panose="020B0609020204030204" pitchFamily="49" charset="0"/>
              </a:rPr>
              <a:t>"</a:t>
            </a:r>
            <a:r>
              <a:rPr lang="en-US" sz="1200" b="0" dirty="0" err="1">
                <a:solidFill>
                  <a:schemeClr val="bg1"/>
                </a:solidFill>
                <a:effectLst/>
                <a:latin typeface="Consolas" panose="020B0609020204030204" pitchFamily="49" charset="0"/>
              </a:rPr>
              <a:t>hana</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"deploy-format":"</a:t>
            </a:r>
            <a:r>
              <a:rPr lang="en-US" sz="1200" b="0" dirty="0" err="1">
                <a:solidFill>
                  <a:schemeClr val="bg1"/>
                </a:solidFill>
                <a:effectLst/>
                <a:latin typeface="Consolas" panose="020B0609020204030204" pitchFamily="49" charset="0"/>
              </a:rPr>
              <a:t>hdbtable</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a:t>
            </a:r>
          </a:p>
          <a:p>
            <a:r>
              <a:rPr lang="en-IN" sz="1600" dirty="0">
                <a:solidFill>
                  <a:schemeClr val="bg1"/>
                </a:solidFill>
              </a:rPr>
              <a:t>3. Since the first step added the </a:t>
            </a:r>
            <a:r>
              <a:rPr lang="en-IN" sz="1600" dirty="0" err="1">
                <a:solidFill>
                  <a:schemeClr val="bg1"/>
                </a:solidFill>
              </a:rPr>
              <a:t>hdb</a:t>
            </a:r>
            <a:r>
              <a:rPr lang="en-IN" sz="1600" dirty="0">
                <a:solidFill>
                  <a:schemeClr val="bg1"/>
                </a:solidFill>
              </a:rPr>
              <a:t> node module, we need to install it. Run </a:t>
            </a:r>
            <a:r>
              <a:rPr lang="en-IN" sz="1600" b="1" dirty="0" err="1">
                <a:solidFill>
                  <a:schemeClr val="bg1"/>
                </a:solidFill>
              </a:rPr>
              <a:t>npm</a:t>
            </a:r>
            <a:r>
              <a:rPr lang="en-IN" sz="1600" b="1" dirty="0">
                <a:solidFill>
                  <a:schemeClr val="bg1"/>
                </a:solidFill>
              </a:rPr>
              <a:t> install</a:t>
            </a:r>
          </a:p>
          <a:p>
            <a:r>
              <a:rPr lang="en-IN" sz="1600" dirty="0">
                <a:solidFill>
                  <a:schemeClr val="bg1"/>
                </a:solidFill>
              </a:rPr>
              <a:t>4. We need to perform a build, which will create all the </a:t>
            </a:r>
            <a:r>
              <a:rPr lang="en-IN" sz="1600" dirty="0" err="1">
                <a:solidFill>
                  <a:schemeClr val="bg1"/>
                </a:solidFill>
              </a:rPr>
              <a:t>hana</a:t>
            </a:r>
            <a:r>
              <a:rPr lang="en-IN" sz="1600" dirty="0">
                <a:solidFill>
                  <a:schemeClr val="bg1"/>
                </a:solidFill>
              </a:rPr>
              <a:t> specific files which will be deployed to HANA cloud. </a:t>
            </a:r>
            <a:r>
              <a:rPr lang="en-IN" sz="1600" b="1" dirty="0" err="1">
                <a:solidFill>
                  <a:schemeClr val="bg1"/>
                </a:solidFill>
              </a:rPr>
              <a:t>cds</a:t>
            </a:r>
            <a:r>
              <a:rPr lang="en-IN" sz="1600" b="1" dirty="0">
                <a:solidFill>
                  <a:schemeClr val="bg1"/>
                </a:solidFill>
              </a:rPr>
              <a:t> build --production</a:t>
            </a:r>
            <a:endParaRPr lang="en-IN" sz="1600" dirty="0">
              <a:solidFill>
                <a:schemeClr val="bg1"/>
              </a:solidFill>
            </a:endParaRPr>
          </a:p>
          <a:p>
            <a:r>
              <a:rPr lang="en-IN" sz="1600" dirty="0">
                <a:solidFill>
                  <a:schemeClr val="bg1"/>
                </a:solidFill>
              </a:rPr>
              <a:t>5. We need to login to cloud foundry from BAS – </a:t>
            </a:r>
            <a:r>
              <a:rPr lang="en-IN" sz="1600" b="1" dirty="0" err="1">
                <a:solidFill>
                  <a:schemeClr val="bg1"/>
                </a:solidFill>
              </a:rPr>
              <a:t>cf</a:t>
            </a:r>
            <a:r>
              <a:rPr lang="en-IN" sz="1600" b="1" dirty="0">
                <a:solidFill>
                  <a:schemeClr val="bg1"/>
                </a:solidFill>
              </a:rPr>
              <a:t> login</a:t>
            </a:r>
          </a:p>
          <a:p>
            <a:r>
              <a:rPr lang="en-IN" sz="1600" dirty="0">
                <a:solidFill>
                  <a:schemeClr val="bg1"/>
                </a:solidFill>
              </a:rPr>
              <a:t>6. Finally we need to deploy the DB and everything to SAP HANA Cloud – </a:t>
            </a:r>
            <a:r>
              <a:rPr lang="en-IN" sz="1600" b="1" dirty="0" err="1">
                <a:solidFill>
                  <a:schemeClr val="bg1"/>
                </a:solidFill>
              </a:rPr>
              <a:t>cds</a:t>
            </a:r>
            <a:r>
              <a:rPr lang="en-IN" sz="1600" b="1" dirty="0">
                <a:solidFill>
                  <a:schemeClr val="bg1"/>
                </a:solidFill>
              </a:rPr>
              <a:t> deploy --to </a:t>
            </a:r>
            <a:r>
              <a:rPr lang="en-IN" sz="1600" b="1" dirty="0" err="1">
                <a:solidFill>
                  <a:schemeClr val="bg1"/>
                </a:solidFill>
              </a:rPr>
              <a:t>hana:batman</a:t>
            </a:r>
            <a:endParaRPr lang="en-IN" sz="1600" b="1" dirty="0">
              <a:solidFill>
                <a:schemeClr val="bg1"/>
              </a:solidFill>
            </a:endParaRPr>
          </a:p>
          <a:p>
            <a:r>
              <a:rPr lang="en-IN" sz="1600" dirty="0">
                <a:solidFill>
                  <a:schemeClr val="bg1"/>
                </a:solidFill>
              </a:rPr>
              <a:t>7. We fixed issues related to excel format of HANA and changed the size of field </a:t>
            </a:r>
            <a:r>
              <a:rPr lang="en-IN" sz="1600" dirty="0" err="1">
                <a:solidFill>
                  <a:schemeClr val="bg1"/>
                </a:solidFill>
              </a:rPr>
              <a:t>bankid</a:t>
            </a:r>
            <a:r>
              <a:rPr lang="en-IN" sz="1600" dirty="0">
                <a:solidFill>
                  <a:schemeClr val="bg1"/>
                </a:solidFill>
              </a:rPr>
              <a:t> for employee, redo the build and deploy</a:t>
            </a:r>
          </a:p>
          <a:p>
            <a:r>
              <a:rPr lang="en-IN" sz="1600" dirty="0">
                <a:solidFill>
                  <a:schemeClr val="bg1"/>
                </a:solidFill>
              </a:rPr>
              <a:t>8. If deployment worked, a new file </a:t>
            </a:r>
            <a:r>
              <a:rPr lang="en-IN" sz="1600" b="1" dirty="0" err="1">
                <a:solidFill>
                  <a:schemeClr val="bg1"/>
                </a:solidFill>
              </a:rPr>
              <a:t>cdsrc-private.json</a:t>
            </a:r>
            <a:r>
              <a:rPr lang="en-IN" sz="1600" b="1" dirty="0">
                <a:solidFill>
                  <a:schemeClr val="bg1"/>
                </a:solidFill>
              </a:rPr>
              <a:t> </a:t>
            </a:r>
            <a:r>
              <a:rPr lang="en-IN" sz="1600" dirty="0">
                <a:solidFill>
                  <a:schemeClr val="bg1"/>
                </a:solidFill>
              </a:rPr>
              <a:t>gets created automatically, this file contain the information about which container in SAP BTP HANA Cloud to connect to. And the private key is stored in this file.</a:t>
            </a:r>
          </a:p>
          <a:p>
            <a:r>
              <a:rPr lang="en-IN" sz="1600" dirty="0">
                <a:solidFill>
                  <a:schemeClr val="bg1"/>
                </a:solidFill>
              </a:rPr>
              <a:t>9. Provide the credentials which will be used to connect database, start using </a:t>
            </a:r>
            <a:r>
              <a:rPr lang="en-IN" sz="1600" b="1" dirty="0" err="1">
                <a:solidFill>
                  <a:schemeClr val="bg1"/>
                </a:solidFill>
              </a:rPr>
              <a:t>cds</a:t>
            </a:r>
            <a:r>
              <a:rPr lang="en-IN" sz="1600" b="1" dirty="0">
                <a:solidFill>
                  <a:schemeClr val="bg1"/>
                </a:solidFill>
              </a:rPr>
              <a:t> watch --profile hybrid</a:t>
            </a:r>
            <a:endParaRPr lang="en-IN" sz="1600" dirty="0">
              <a:solidFill>
                <a:schemeClr val="bg1"/>
              </a:solidFill>
            </a:endParaRPr>
          </a:p>
          <a:p>
            <a:r>
              <a:rPr lang="en-US" sz="1200" b="0" dirty="0">
                <a:solidFill>
                  <a:schemeClr val="bg1"/>
                </a:solidFill>
                <a:effectLst/>
                <a:latin typeface="Consolas" panose="020B0609020204030204" pitchFamily="49" charset="0"/>
              </a:rPr>
              <a:t>"credentials": {</a:t>
            </a:r>
          </a:p>
          <a:p>
            <a:r>
              <a:rPr lang="en-US" sz="1200" b="0" dirty="0">
                <a:solidFill>
                  <a:schemeClr val="bg1"/>
                </a:solidFill>
                <a:effectLst/>
                <a:latin typeface="Consolas" panose="020B0609020204030204" pitchFamily="49" charset="0"/>
              </a:rPr>
              <a:t>          "database": "batman-key"</a:t>
            </a:r>
          </a:p>
          <a:p>
            <a:r>
              <a:rPr lang="en-US" sz="1200" b="0" dirty="0">
                <a:solidFill>
                  <a:schemeClr val="bg1"/>
                </a:solidFill>
                <a:effectLst/>
                <a:latin typeface="Consolas" panose="020B0609020204030204" pitchFamily="49" charset="0"/>
              </a:rPr>
              <a:t>        }</a:t>
            </a:r>
          </a:p>
          <a:p>
            <a:endParaRPr lang="en-IN" sz="1600" dirty="0">
              <a:solidFill>
                <a:schemeClr val="bg1"/>
              </a:solidFill>
            </a:endParaRP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cappo-ui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790194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29</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CDS Views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 &amp; Test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6382369" y="2180251"/>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Browser</a:t>
            </a:r>
          </a:p>
          <a:p>
            <a:pPr algn="ctr" defTabSz="1218621"/>
            <a:r>
              <a:rPr lang="en-US" sz="2399"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sp>
        <p:nvSpPr>
          <p:cNvPr id="3" name="Rectangle 2">
            <a:extLst>
              <a:ext uri="{FF2B5EF4-FFF2-40B4-BE49-F238E27FC236}">
                <a16:creationId xmlns:a16="http://schemas.microsoft.com/office/drawing/2014/main" id="{26B45B93-C3B2-D8C8-F1CA-D3605026B938}"/>
              </a:ext>
            </a:extLst>
          </p:cNvPr>
          <p:cNvSpPr/>
          <p:nvPr/>
        </p:nvSpPr>
        <p:spPr>
          <a:xfrm>
            <a:off x="335272" y="1125344"/>
            <a:ext cx="11518280" cy="1223817"/>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1218621"/>
            <a:r>
              <a:rPr lang="en-US" sz="2399" dirty="0">
                <a:solidFill>
                  <a:prstClr val="white"/>
                </a:solidFill>
                <a:latin typeface="Segoe UI"/>
              </a:rPr>
              <a:t>Solution:</a:t>
            </a:r>
          </a:p>
          <a:p>
            <a:pPr defTabSz="1218621"/>
            <a:r>
              <a:rPr lang="en-US" sz="2399" dirty="0">
                <a:solidFill>
                  <a:prstClr val="white"/>
                </a:solidFill>
                <a:latin typeface="Segoe UI"/>
                <a:hlinkClick r:id="rId2"/>
              </a:rPr>
              <a:t>https://github.com/soyuztechnologies/BTP_Architect_Training/blob/master/Day%203/01mtdbservice.zip</a:t>
            </a:r>
            <a:r>
              <a:rPr lang="en-US" sz="2399" dirty="0">
                <a:solidFill>
                  <a:prstClr val="white"/>
                </a:solidFill>
                <a:latin typeface="Segoe UI"/>
              </a:rPr>
              <a:t> </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142" y="2853086"/>
            <a:ext cx="3428107" cy="342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38466"/>
          </a:xfrm>
          <a:prstGeom prst="rect">
            <a:avLst/>
          </a:prstGeom>
          <a:noFill/>
          <a:ln>
            <a:solidFill>
              <a:schemeClr val="bg1"/>
            </a:solidFill>
          </a:ln>
        </p:spPr>
        <p:txBody>
          <a:bodyPr wrap="square" rtlCol="0">
            <a:spAutoFit/>
          </a:bodyPr>
          <a:lstStyle/>
          <a:p>
            <a:pPr defTabSz="1218621"/>
            <a:r>
              <a:rPr lang="en-US" sz="16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30772"/>
          </a:xfrm>
          <a:prstGeom prst="rect">
            <a:avLst/>
          </a:prstGeom>
          <a:noFill/>
          <a:ln>
            <a:solidFill>
              <a:schemeClr val="bg1"/>
            </a:solidFill>
          </a:ln>
        </p:spPr>
        <p:txBody>
          <a:bodyPr wrap="square" rtlCol="0">
            <a:spAutoFit/>
          </a:bodyPr>
          <a:lstStyle/>
          <a:p>
            <a:pPr defTabSz="1218621"/>
            <a:r>
              <a:rPr lang="en-US" sz="900">
                <a:solidFill>
                  <a:prstClr val="black"/>
                </a:solidFill>
                <a:latin typeface="Segoe UI"/>
                <a:hlinkClick r:id="rId7" tooltip="https://www.flickr.com/photos/jeepersmedia/14765960308/"/>
              </a:rPr>
              <a:t>This Photo</a:t>
            </a:r>
            <a:r>
              <a:rPr lang="en-US" sz="900">
                <a:solidFill>
                  <a:prstClr val="black"/>
                </a:solidFill>
                <a:latin typeface="Segoe UI"/>
              </a:rPr>
              <a:t> by Unknown Author is licensed under </a:t>
            </a:r>
            <a:r>
              <a:rPr lang="en-US" sz="900">
                <a:solidFill>
                  <a:prstClr val="black"/>
                </a:solidFill>
                <a:latin typeface="Segoe UI"/>
                <a:hlinkClick r:id="rId8" tooltip="https://creativecommons.org/licenses/by/3.0/"/>
              </a:rPr>
              <a:t>CC BY</a:t>
            </a:r>
            <a:endParaRPr lang="en-US" sz="9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307697"/>
          </a:xfrm>
          <a:prstGeom prst="rect">
            <a:avLst/>
          </a:prstGeom>
          <a:noFill/>
          <a:ln>
            <a:noFill/>
          </a:ln>
        </p:spPr>
        <p:txBody>
          <a:bodyPr wrap="square" rtlCol="0">
            <a:spAutoFit/>
          </a:bodyPr>
          <a:lstStyle/>
          <a:p>
            <a:pPr defTabSz="1218621"/>
            <a:r>
              <a:rPr lang="en-US" sz="14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642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Connecting to HANA Cloud Instance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JWT Token and Application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Authentication v/s Authorization</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143005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3" name="Rectangle 2">
            <a:extLst>
              <a:ext uri="{FF2B5EF4-FFF2-40B4-BE49-F238E27FC236}">
                <a16:creationId xmlns:a16="http://schemas.microsoft.com/office/drawing/2014/main" id="{7D59B5D9-BAF0-E6F4-5F93-7446966075EB}"/>
              </a:ext>
            </a:extLst>
          </p:cNvPr>
          <p:cNvSpPr/>
          <p:nvPr/>
        </p:nvSpPr>
        <p:spPr>
          <a:xfrm>
            <a:off x="1701924" y="5654599"/>
            <a:ext cx="8352928" cy="936104"/>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IaaS – AWS – Computer Running on internet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Bunch of servers with hardware – 1000 GB</a:t>
            </a:r>
          </a:p>
        </p:txBody>
      </p:sp>
      <p:sp>
        <p:nvSpPr>
          <p:cNvPr id="4" name="Rectangle 3">
            <a:extLst>
              <a:ext uri="{FF2B5EF4-FFF2-40B4-BE49-F238E27FC236}">
                <a16:creationId xmlns:a16="http://schemas.microsoft.com/office/drawing/2014/main" id="{FA656051-998D-9C09-5268-8C84F8DC43A2}"/>
              </a:ext>
            </a:extLst>
          </p:cNvPr>
          <p:cNvSpPr/>
          <p:nvPr/>
        </p:nvSpPr>
        <p:spPr>
          <a:xfrm>
            <a:off x="1701924" y="4574479"/>
            <a:ext cx="8352928" cy="921796"/>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PaaS – BTP – Manager of this entire infrastructure</a:t>
            </a:r>
          </a:p>
        </p:txBody>
      </p:sp>
      <p:sp>
        <p:nvSpPr>
          <p:cNvPr id="5" name="Smiley Face 4">
            <a:extLst>
              <a:ext uri="{FF2B5EF4-FFF2-40B4-BE49-F238E27FC236}">
                <a16:creationId xmlns:a16="http://schemas.microsoft.com/office/drawing/2014/main" id="{B22606E3-9B40-5CF7-4BF1-B73F313CEB9C}"/>
              </a:ext>
            </a:extLst>
          </p:cNvPr>
          <p:cNvSpPr/>
          <p:nvPr/>
        </p:nvSpPr>
        <p:spPr>
          <a:xfrm>
            <a:off x="1671085" y="1007347"/>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 name="Smiley Face 5">
            <a:extLst>
              <a:ext uri="{FF2B5EF4-FFF2-40B4-BE49-F238E27FC236}">
                <a16:creationId xmlns:a16="http://schemas.microsoft.com/office/drawing/2014/main" id="{FC0887DA-3D93-A51C-5100-37F8C9F1001D}"/>
              </a:ext>
            </a:extLst>
          </p:cNvPr>
          <p:cNvSpPr/>
          <p:nvPr/>
        </p:nvSpPr>
        <p:spPr>
          <a:xfrm>
            <a:off x="3471285" y="10073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 name="Smiley Face 6">
            <a:extLst>
              <a:ext uri="{FF2B5EF4-FFF2-40B4-BE49-F238E27FC236}">
                <a16:creationId xmlns:a16="http://schemas.microsoft.com/office/drawing/2014/main" id="{B8F31DD3-AEBF-F541-8604-EBA5CA5C8E2E}"/>
              </a:ext>
            </a:extLst>
          </p:cNvPr>
          <p:cNvSpPr/>
          <p:nvPr/>
        </p:nvSpPr>
        <p:spPr>
          <a:xfrm>
            <a:off x="5415503" y="101049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 name="Smiley Face 7">
            <a:extLst>
              <a:ext uri="{FF2B5EF4-FFF2-40B4-BE49-F238E27FC236}">
                <a16:creationId xmlns:a16="http://schemas.microsoft.com/office/drawing/2014/main" id="{97E3B63B-98D3-9C18-B13C-1FE098B8EFC5}"/>
              </a:ext>
            </a:extLst>
          </p:cNvPr>
          <p:cNvSpPr/>
          <p:nvPr/>
        </p:nvSpPr>
        <p:spPr>
          <a:xfrm>
            <a:off x="7395722" y="10038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 name="Smiley Face 8">
            <a:extLst>
              <a:ext uri="{FF2B5EF4-FFF2-40B4-BE49-F238E27FC236}">
                <a16:creationId xmlns:a16="http://schemas.microsoft.com/office/drawing/2014/main" id="{CE2BF3FE-46E1-4A01-CCC3-C96577210DEC}"/>
              </a:ext>
            </a:extLst>
          </p:cNvPr>
          <p:cNvSpPr/>
          <p:nvPr/>
        </p:nvSpPr>
        <p:spPr>
          <a:xfrm>
            <a:off x="9555961" y="100384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59FB0C7E-655B-4B29-FEE9-AF372A6E00E0}"/>
              </a:ext>
            </a:extLst>
          </p:cNvPr>
          <p:cNvSpPr/>
          <p:nvPr/>
        </p:nvSpPr>
        <p:spPr>
          <a:xfrm>
            <a:off x="1269876" y="3645024"/>
            <a:ext cx="9361040" cy="646331"/>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Business Application Studio</a:t>
            </a:r>
          </a:p>
        </p:txBody>
      </p:sp>
      <p:sp>
        <p:nvSpPr>
          <p:cNvPr id="11" name="Rectangle 10">
            <a:extLst>
              <a:ext uri="{FF2B5EF4-FFF2-40B4-BE49-F238E27FC236}">
                <a16:creationId xmlns:a16="http://schemas.microsoft.com/office/drawing/2014/main" id="{36F5A388-56C6-5DD6-41F2-1B9C26C22448}"/>
              </a:ext>
            </a:extLst>
          </p:cNvPr>
          <p:cNvSpPr/>
          <p:nvPr/>
        </p:nvSpPr>
        <p:spPr>
          <a:xfrm>
            <a:off x="1260701" y="2554426"/>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2GB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Dev Space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@cds/dk</a:t>
            </a:r>
          </a:p>
        </p:txBody>
      </p:sp>
      <p:sp>
        <p:nvSpPr>
          <p:cNvPr id="12" name="Arrow: Curved Right 11">
            <a:extLst>
              <a:ext uri="{FF2B5EF4-FFF2-40B4-BE49-F238E27FC236}">
                <a16:creationId xmlns:a16="http://schemas.microsoft.com/office/drawing/2014/main" id="{00B705DE-0C6B-11B9-41AE-B6E3ADECC738}"/>
              </a:ext>
            </a:extLst>
          </p:cNvPr>
          <p:cNvSpPr/>
          <p:nvPr/>
        </p:nvSpPr>
        <p:spPr>
          <a:xfrm rot="10261818" flipH="1">
            <a:off x="917113" y="2929686"/>
            <a:ext cx="576065" cy="3376942"/>
          </a:xfrm>
          <a:prstGeom prst="curvedRightArrow">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cxnSp>
        <p:nvCxnSpPr>
          <p:cNvPr id="13" name="Connector: Elbow 12">
            <a:extLst>
              <a:ext uri="{FF2B5EF4-FFF2-40B4-BE49-F238E27FC236}">
                <a16:creationId xmlns:a16="http://schemas.microsoft.com/office/drawing/2014/main" id="{D5E458D6-758C-BFAF-B0F4-07CBF656EEE5}"/>
              </a:ext>
            </a:extLst>
          </p:cNvPr>
          <p:cNvCxnSpPr>
            <a:stCxn id="5" idx="4"/>
            <a:endCxn id="11" idx="0"/>
          </p:cNvCxnSpPr>
          <p:nvPr/>
        </p:nvCxnSpPr>
        <p:spPr>
          <a:xfrm rot="5400000">
            <a:off x="1456123" y="2015428"/>
            <a:ext cx="900748" cy="177248"/>
          </a:xfrm>
          <a:prstGeom prst="bentConnector3">
            <a:avLst/>
          </a:prstGeom>
          <a:noFill/>
          <a:ln w="9525" cap="flat" cmpd="sng" algn="ctr">
            <a:solidFill>
              <a:srgbClr val="E8E8E8"/>
            </a:solidFill>
            <a:prstDash val="solid"/>
            <a:tailEnd type="triangle"/>
          </a:ln>
          <a:effectLst/>
        </p:spPr>
      </p:cxnSp>
      <p:sp>
        <p:nvSpPr>
          <p:cNvPr id="14" name="Rectangle 13">
            <a:extLst>
              <a:ext uri="{FF2B5EF4-FFF2-40B4-BE49-F238E27FC236}">
                <a16:creationId xmlns:a16="http://schemas.microsoft.com/office/drawing/2014/main" id="{B4EB8172-5495-46EE-780D-9EBAF62FA8F3}"/>
              </a:ext>
            </a:extLst>
          </p:cNvPr>
          <p:cNvSpPr/>
          <p:nvPr/>
        </p:nvSpPr>
        <p:spPr>
          <a:xfrm>
            <a:off x="3238149" y="2575017"/>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2GB</a:t>
            </a:r>
          </a:p>
        </p:txBody>
      </p:sp>
      <p:cxnSp>
        <p:nvCxnSpPr>
          <p:cNvPr id="15" name="Straight Arrow Connector 14">
            <a:extLst>
              <a:ext uri="{FF2B5EF4-FFF2-40B4-BE49-F238E27FC236}">
                <a16:creationId xmlns:a16="http://schemas.microsoft.com/office/drawing/2014/main" id="{93503269-8C57-21A6-3F8E-78E5CDC7603F}"/>
              </a:ext>
            </a:extLst>
          </p:cNvPr>
          <p:cNvCxnSpPr>
            <a:stCxn id="6" idx="4"/>
            <a:endCxn id="14" idx="0"/>
          </p:cNvCxnSpPr>
          <p:nvPr/>
        </p:nvCxnSpPr>
        <p:spPr>
          <a:xfrm>
            <a:off x="3795321" y="1653677"/>
            <a:ext cx="0" cy="921340"/>
          </a:xfrm>
          <a:prstGeom prst="straightConnector1">
            <a:avLst/>
          </a:prstGeom>
          <a:noFill/>
          <a:ln w="9525" cap="flat" cmpd="sng" algn="ctr">
            <a:solidFill>
              <a:srgbClr val="E8E8E8"/>
            </a:solidFill>
            <a:prstDash val="solid"/>
            <a:tailEnd type="triangle"/>
          </a:ln>
          <a:effectLst/>
        </p:spPr>
      </p:cxn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1937-8B4B-AB16-1953-F007EE5EF58A}"/>
              </a:ext>
            </a:extLst>
          </p:cNvPr>
          <p:cNvSpPr>
            <a:spLocks noGrp="1"/>
          </p:cNvSpPr>
          <p:nvPr>
            <p:ph type="title"/>
          </p:nvPr>
        </p:nvSpPr>
        <p:spPr/>
        <p:txBody>
          <a:bodyPr/>
          <a:lstStyle/>
          <a:p>
            <a:r>
              <a:rPr lang="en-US" dirty="0"/>
              <a:t>Testing Services in BAS</a:t>
            </a:r>
          </a:p>
        </p:txBody>
      </p:sp>
      <p:pic>
        <p:nvPicPr>
          <p:cNvPr id="1026" name="Picture 2" descr="Web APIs, Web Services, &amp; Microservices: Basics &amp; Differences">
            <a:extLst>
              <a:ext uri="{FF2B5EF4-FFF2-40B4-BE49-F238E27FC236}">
                <a16:creationId xmlns:a16="http://schemas.microsoft.com/office/drawing/2014/main" id="{5863E59F-FEA2-F1F7-81D5-92DF06FB8EA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780" y="1124744"/>
            <a:ext cx="792935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FFAC21C-5D87-BA73-AE11-24E807D9A8A3}"/>
              </a:ext>
            </a:extLst>
          </p:cNvPr>
          <p:cNvSpPr/>
          <p:nvPr/>
        </p:nvSpPr>
        <p:spPr>
          <a:xfrm>
            <a:off x="4726260" y="4066961"/>
            <a:ext cx="6984776"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3"/>
              </a:rPr>
              <a:t>https://github.com/soyuztechnologies/SAP_BTP_Training_CLD200/blob/master/Day%203/02srv/tester.http</a:t>
            </a:r>
            <a:endParaRPr lang="en-US" dirty="0"/>
          </a:p>
          <a:p>
            <a:endParaRPr lang="en-US" dirty="0"/>
          </a:p>
        </p:txBody>
      </p:sp>
    </p:spTree>
    <p:extLst>
      <p:ext uri="{BB962C8B-B14F-4D97-AF65-F5344CB8AC3E}">
        <p14:creationId xmlns:p14="http://schemas.microsoft.com/office/powerpoint/2010/main" val="122247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Actions and Functions</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55454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In addition to common CRUD operations, you can declare domain-specific custom operations as shown below. These custom operations always need custom implementations in corresponding events handlers.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vs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differentiation between Actions and Functions stems from the OData specifications and in essence is as follows: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are meant for operations, which add or modify data in the server; they are called through POST request with the arguments passed in application/</a:t>
            </a:r>
            <a:r>
              <a:rPr kumimoji="0" lang="en-US" sz="1600" b="0" i="0" u="none" strike="noStrike" kern="0" cap="none" spc="0" normalizeH="0" baseline="0" noProof="0" dirty="0" err="1">
                <a:ln>
                  <a:noFill/>
                </a:ln>
                <a:solidFill>
                  <a:schemeClr val="bg1"/>
                </a:solidFill>
                <a:effectLst/>
                <a:uLnTx/>
                <a:uFillTx/>
              </a:rPr>
              <a:t>json</a:t>
            </a:r>
            <a:r>
              <a:rPr kumimoji="0" lang="en-US" sz="1600" b="0" i="0" u="none" strike="noStrike" kern="0" cap="none" spc="0" normalizeH="0" baseline="0" noProof="0" dirty="0">
                <a:ln>
                  <a:noFill/>
                </a:ln>
                <a:solidFill>
                  <a:schemeClr val="bg1"/>
                </a:solidFill>
                <a:effectLst/>
                <a:uLnTx/>
                <a:uFillTx/>
              </a:rPr>
              <a:t> bodies.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Functions are meant for operations, which only retrieve data from the server; they are called through GET requests with the arguments passed in the URL path.</a:t>
            </a:r>
          </a:p>
        </p:txBody>
      </p:sp>
      <p:sp>
        <p:nvSpPr>
          <p:cNvPr id="36" name="Rectangle 35">
            <a:extLst>
              <a:ext uri="{FF2B5EF4-FFF2-40B4-BE49-F238E27FC236}">
                <a16:creationId xmlns:a16="http://schemas.microsoft.com/office/drawing/2014/main" id="{A3FAD8FD-47CF-2DDD-59E9-DBEA7E6B66F9}"/>
              </a:ext>
            </a:extLst>
          </p:cNvPr>
          <p:cNvSpPr/>
          <p:nvPr/>
        </p:nvSpPr>
        <p:spPr>
          <a:xfrm>
            <a:off x="189882" y="3717032"/>
            <a:ext cx="11449272" cy="220191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https://github.com/soyuztechnologies/SAP_BTP_Training_CLD200/blob/master/Day%203/02srv/CatalogService.cds</a:t>
            </a:r>
            <a:endParaRPr lang="en-US" dirty="0"/>
          </a:p>
          <a:p>
            <a:r>
              <a:rPr lang="en-US" dirty="0">
                <a:hlinkClick r:id="rId3"/>
              </a:rPr>
              <a:t>https://github.com/soyuztechnologies/SAP_BTP_Training_CLD200/blob/master/Day%203/02srv/CatalogService.js</a:t>
            </a:r>
            <a:endParaRPr lang="en-US" dirty="0"/>
          </a:p>
        </p:txBody>
      </p:sp>
    </p:spTree>
    <p:extLst>
      <p:ext uri="{BB962C8B-B14F-4D97-AF65-F5344CB8AC3E}">
        <p14:creationId xmlns:p14="http://schemas.microsoft.com/office/powerpoint/2010/main" val="35298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6662</TotalTime>
  <Words>3018</Words>
  <Application>Microsoft Office PowerPoint</Application>
  <PresentationFormat>Custom</PresentationFormat>
  <Paragraphs>362</Paragraphs>
  <Slides>41</Slides>
  <Notes>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72-Bold</vt:lpstr>
      <vt:lpstr>72-Regular</vt:lpstr>
      <vt:lpstr>Amasis MT Pro Black</vt:lpstr>
      <vt:lpstr>Arial</vt:lpstr>
      <vt:lpstr>Arial Black</vt:lpstr>
      <vt:lpstr>Calibri</vt:lpstr>
      <vt:lpstr>Consolas</vt:lpstr>
      <vt:lpstr>Cooper Black</vt:lpstr>
      <vt:lpstr>Segoe UI</vt:lpstr>
      <vt:lpstr>Segoe UI Black</vt:lpstr>
      <vt:lpstr>Segoe UI Light</vt:lpstr>
      <vt:lpstr>Office Theme</vt:lpstr>
      <vt:lpstr>SAP BTP Extension Suite Training</vt:lpstr>
      <vt:lpstr>PowerPoint Presentation</vt:lpstr>
      <vt:lpstr>Agenda – Day 4</vt:lpstr>
      <vt:lpstr>Introduction to CDS Views</vt:lpstr>
      <vt:lpstr>Business Application Studio</vt:lpstr>
      <vt:lpstr>Dev Space in BAS</vt:lpstr>
      <vt:lpstr>Hands on: Move App to BAS</vt:lpstr>
      <vt:lpstr>Testing Services in BAS</vt:lpstr>
      <vt:lpstr>Actions and Functions</vt:lpstr>
      <vt:lpstr>Generic Handlers in CAP</vt:lpstr>
      <vt:lpstr>Hands on: Generic Handlers</vt:lpstr>
      <vt:lpstr>Exercise – generic handlers</vt:lpstr>
      <vt:lpstr>SAP Fiori elements boosts SAP Fiori development efficiency </vt:lpstr>
      <vt:lpstr>SAP Fiori elements provides enterprise-ready apps out of the box</vt:lpstr>
      <vt:lpstr>SAP Fiori elements application architecture provides flexibility</vt:lpstr>
      <vt:lpstr>SAP Fiori elements prioritizes efficiency over flexibility </vt:lpstr>
      <vt:lpstr>Hands on : Fiori App</vt:lpstr>
      <vt:lpstr>Create Fiori App using Annotation</vt:lpstr>
      <vt:lpstr>Association v.s Composition</vt:lpstr>
      <vt:lpstr>Hands on: Create &amp; F4 Enablement for app</vt:lpstr>
      <vt:lpstr>Introduction to HANA Cloud</vt:lpstr>
      <vt:lpstr>HANA Cloud v/s On-premise</vt:lpstr>
      <vt:lpstr>What is Schema in HANA</vt:lpstr>
      <vt:lpstr>HDI Container</vt:lpstr>
      <vt:lpstr>Hands on - Create HANA Cloud Instance</vt:lpstr>
      <vt:lpstr>Hands on – HANA Cloud Integration</vt:lpstr>
      <vt:lpstr>Hands on : Deploy Application to BTP</vt:lpstr>
      <vt:lpstr>Authentication v/s Authorization</vt:lpstr>
      <vt:lpstr>IDP – Identity Provider</vt:lpstr>
      <vt:lpstr>How it works behind scenes</vt:lpstr>
      <vt:lpstr>Hands-on Add Security and Test Microservice</vt:lpstr>
      <vt:lpstr>Testing the Microservice from postman</vt:lpstr>
      <vt:lpstr>Challenges in Current Approach</vt:lpstr>
      <vt:lpstr>Introduction to App Router</vt:lpstr>
      <vt:lpstr>Real World Example</vt:lpstr>
      <vt:lpstr>Hands on: App Router</vt:lpstr>
      <vt:lpstr>PowerPoint Presentation</vt:lpstr>
      <vt:lpstr>PowerPoint Presentation</vt:lpstr>
      <vt:lpstr>PowerPoint Presentation</vt:lpstr>
      <vt:lpstr>PowerPoint Presentation</vt:lpstr>
      <vt:lpstr>Agenda – Day 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248</cp:revision>
  <dcterms:created xsi:type="dcterms:W3CDTF">2013-09-12T13:05:01Z</dcterms:created>
  <dcterms:modified xsi:type="dcterms:W3CDTF">2023-09-27T14:50:02Z</dcterms:modified>
</cp:coreProperties>
</file>