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58" r:id="rId5"/>
    <p:sldId id="268" r:id="rId6"/>
    <p:sldId id="259" r:id="rId7"/>
    <p:sldId id="260" r:id="rId8"/>
    <p:sldId id="266" r:id="rId9"/>
    <p:sldId id="269" r:id="rId10"/>
    <p:sldId id="271" r:id="rId11"/>
    <p:sldId id="261" r:id="rId12"/>
    <p:sldId id="270" r:id="rId13"/>
    <p:sldId id="272" r:id="rId14"/>
    <p:sldId id="27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E512A-B4CE-4E90-96E5-F3EB6B73C381}" v="12" dt="2023-09-10T09:03:44.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0"/>
  </p:normalViewPr>
  <p:slideViewPr>
    <p:cSldViewPr snapToGrid="0" snapToObjects="1">
      <p:cViewPr>
        <p:scale>
          <a:sx n="86" d="100"/>
          <a:sy n="86" d="100"/>
        </p:scale>
        <p:origin x="2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ika Shelke" userId="5fe2fee1be59c048" providerId="LiveId" clId="{2D5E512A-B4CE-4E90-96E5-F3EB6B73C381}"/>
    <pc:docChg chg="modSld">
      <pc:chgData name="Dipika Shelke" userId="5fe2fee1be59c048" providerId="LiveId" clId="{2D5E512A-B4CE-4E90-96E5-F3EB6B73C381}" dt="2023-09-10T09:03:44.213" v="11" actId="1076"/>
      <pc:docMkLst>
        <pc:docMk/>
      </pc:docMkLst>
      <pc:sldChg chg="addSp delSp modSp">
        <pc:chgData name="Dipika Shelke" userId="5fe2fee1be59c048" providerId="LiveId" clId="{2D5E512A-B4CE-4E90-96E5-F3EB6B73C381}" dt="2023-09-10T09:03:44.213" v="11" actId="1076"/>
        <pc:sldMkLst>
          <pc:docMk/>
          <pc:sldMk cId="2621456" sldId="272"/>
        </pc:sldMkLst>
        <pc:spChg chg="add mod">
          <ac:chgData name="Dipika Shelke" userId="5fe2fee1be59c048" providerId="LiveId" clId="{2D5E512A-B4CE-4E90-96E5-F3EB6B73C381}" dt="2023-09-10T08:58:19.078" v="3"/>
          <ac:spMkLst>
            <pc:docMk/>
            <pc:sldMk cId="2621456" sldId="272"/>
            <ac:spMk id="3" creationId="{6119E145-EA24-55B4-994B-E5A060684D1D}"/>
          </ac:spMkLst>
        </pc:spChg>
        <pc:spChg chg="add mod">
          <ac:chgData name="Dipika Shelke" userId="5fe2fee1be59c048" providerId="LiveId" clId="{2D5E512A-B4CE-4E90-96E5-F3EB6B73C381}" dt="2023-09-10T08:58:28.948" v="4"/>
          <ac:spMkLst>
            <pc:docMk/>
            <pc:sldMk cId="2621456" sldId="272"/>
            <ac:spMk id="4" creationId="{CBEDEFEE-67CF-4186-9119-40382B7752A8}"/>
          </ac:spMkLst>
        </pc:spChg>
        <pc:spChg chg="add del mod">
          <ac:chgData name="Dipika Shelke" userId="5fe2fee1be59c048" providerId="LiveId" clId="{2D5E512A-B4CE-4E90-96E5-F3EB6B73C381}" dt="2023-09-10T09:00:29.148" v="6" actId="767"/>
          <ac:spMkLst>
            <pc:docMk/>
            <pc:sldMk cId="2621456" sldId="272"/>
            <ac:spMk id="5" creationId="{93FC050E-A50D-1877-3D05-74743BB31C3A}"/>
          </ac:spMkLst>
        </pc:spChg>
        <pc:spChg chg="add del mod">
          <ac:chgData name="Dipika Shelke" userId="5fe2fee1be59c048" providerId="LiveId" clId="{2D5E512A-B4CE-4E90-96E5-F3EB6B73C381}" dt="2023-09-10T09:00:51.633" v="8"/>
          <ac:spMkLst>
            <pc:docMk/>
            <pc:sldMk cId="2621456" sldId="272"/>
            <ac:spMk id="6" creationId="{9049B759-9150-3D45-66D2-5DABB961E371}"/>
          </ac:spMkLst>
        </pc:spChg>
        <pc:spChg chg="add mod">
          <ac:chgData name="Dipika Shelke" userId="5fe2fee1be59c048" providerId="LiveId" clId="{2D5E512A-B4CE-4E90-96E5-F3EB6B73C381}" dt="2023-09-10T09:00:53.938" v="9"/>
          <ac:spMkLst>
            <pc:docMk/>
            <pc:sldMk cId="2621456" sldId="272"/>
            <ac:spMk id="7" creationId="{75AAB34B-E0DB-2CCC-92A0-F21EEFC8795D}"/>
          </ac:spMkLst>
        </pc:spChg>
        <pc:picChg chg="mod">
          <ac:chgData name="Dipika Shelke" userId="5fe2fee1be59c048" providerId="LiveId" clId="{2D5E512A-B4CE-4E90-96E5-F3EB6B73C381}" dt="2023-09-10T09:03:44.213" v="11" actId="1076"/>
          <ac:picMkLst>
            <pc:docMk/>
            <pc:sldMk cId="2621456" sldId="272"/>
            <ac:picMk id="1026" creationId="{2BB1BDA7-D7A4-8288-54E4-24476C7D1C8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F5648-02AC-47D6-89ED-14EA82BC6062}"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78D5003-330C-46F8-B6EC-B3C6362CD503}">
      <dgm:prSet/>
      <dgm:spPr/>
      <dgm:t>
        <a:bodyPr/>
        <a:lstStyle/>
        <a:p>
          <a:r>
            <a:rPr lang="en-US" dirty="0"/>
            <a:t>Email Marketing</a:t>
          </a:r>
        </a:p>
      </dgm:t>
    </dgm:pt>
    <dgm:pt modelId="{A4F931E1-3BA9-474A-9EC7-6150345FE94D}" type="parTrans" cxnId="{90128B9F-BC38-4248-814C-45DD17C46F45}">
      <dgm:prSet/>
      <dgm:spPr/>
      <dgm:t>
        <a:bodyPr/>
        <a:lstStyle/>
        <a:p>
          <a:endParaRPr lang="en-US"/>
        </a:p>
      </dgm:t>
    </dgm:pt>
    <dgm:pt modelId="{7A2512DE-E357-4384-9ED5-1EA4480478AD}" type="sibTrans" cxnId="{90128B9F-BC38-4248-814C-45DD17C46F45}">
      <dgm:prSet/>
      <dgm:spPr/>
      <dgm:t>
        <a:bodyPr/>
        <a:lstStyle/>
        <a:p>
          <a:endParaRPr lang="en-US"/>
        </a:p>
      </dgm:t>
    </dgm:pt>
    <dgm:pt modelId="{990308B0-6EAC-4E8E-AA20-6E2703020732}">
      <dgm:prSet/>
      <dgm:spPr/>
      <dgm:t>
        <a:bodyPr/>
        <a:lstStyle/>
        <a:p>
          <a:r>
            <a:rPr lang="en-US" dirty="0"/>
            <a:t>Audience Management</a:t>
          </a:r>
        </a:p>
      </dgm:t>
    </dgm:pt>
    <dgm:pt modelId="{F4820688-2E10-4327-8C05-B2003A622CDA}" type="parTrans" cxnId="{8C7C3F42-0A4D-4793-8B3B-6321C4A480C0}">
      <dgm:prSet/>
      <dgm:spPr/>
      <dgm:t>
        <a:bodyPr/>
        <a:lstStyle/>
        <a:p>
          <a:endParaRPr lang="en-US"/>
        </a:p>
      </dgm:t>
    </dgm:pt>
    <dgm:pt modelId="{D495FBDB-0857-4CFF-AD01-8362DFDBA541}" type="sibTrans" cxnId="{8C7C3F42-0A4D-4793-8B3B-6321C4A480C0}">
      <dgm:prSet/>
      <dgm:spPr/>
      <dgm:t>
        <a:bodyPr/>
        <a:lstStyle/>
        <a:p>
          <a:endParaRPr lang="en-US"/>
        </a:p>
      </dgm:t>
    </dgm:pt>
    <dgm:pt modelId="{9B484D0B-854D-4707-A98A-6002279CE4EE}">
      <dgm:prSet/>
      <dgm:spPr/>
      <dgm:t>
        <a:bodyPr/>
        <a:lstStyle/>
        <a:p>
          <a:r>
            <a:rPr lang="en-US" dirty="0"/>
            <a:t>Marketing Automation</a:t>
          </a:r>
        </a:p>
      </dgm:t>
    </dgm:pt>
    <dgm:pt modelId="{0A8F5CB8-BE06-4651-984F-136D1D60D895}" type="parTrans" cxnId="{A34BCB86-DDD8-4301-932A-80C6A3F28160}">
      <dgm:prSet/>
      <dgm:spPr/>
      <dgm:t>
        <a:bodyPr/>
        <a:lstStyle/>
        <a:p>
          <a:endParaRPr lang="en-US"/>
        </a:p>
      </dgm:t>
    </dgm:pt>
    <dgm:pt modelId="{D0D5DD39-EE4E-466F-AC82-60D868F0CA5C}" type="sibTrans" cxnId="{A34BCB86-DDD8-4301-932A-80C6A3F28160}">
      <dgm:prSet/>
      <dgm:spPr/>
      <dgm:t>
        <a:bodyPr/>
        <a:lstStyle/>
        <a:p>
          <a:endParaRPr lang="en-US"/>
        </a:p>
      </dgm:t>
    </dgm:pt>
    <dgm:pt modelId="{D17D8939-C842-4A11-B042-0A60CEC28905}">
      <dgm:prSet/>
      <dgm:spPr/>
      <dgm:t>
        <a:bodyPr/>
        <a:lstStyle/>
        <a:p>
          <a:r>
            <a:rPr lang="en-US" dirty="0"/>
            <a:t>Landing Pages</a:t>
          </a:r>
        </a:p>
      </dgm:t>
    </dgm:pt>
    <dgm:pt modelId="{5049791E-F8C6-4B45-84FC-2587FF24DC97}" type="parTrans" cxnId="{3204EF04-88F5-451A-887D-AEC5153B52BB}">
      <dgm:prSet/>
      <dgm:spPr/>
      <dgm:t>
        <a:bodyPr/>
        <a:lstStyle/>
        <a:p>
          <a:endParaRPr lang="en-US"/>
        </a:p>
      </dgm:t>
    </dgm:pt>
    <dgm:pt modelId="{85B629E9-41DA-4E6C-B0DA-5E477E41C1AA}" type="sibTrans" cxnId="{3204EF04-88F5-451A-887D-AEC5153B52BB}">
      <dgm:prSet/>
      <dgm:spPr/>
      <dgm:t>
        <a:bodyPr/>
        <a:lstStyle/>
        <a:p>
          <a:endParaRPr lang="en-US"/>
        </a:p>
      </dgm:t>
    </dgm:pt>
    <dgm:pt modelId="{6C9B401D-5507-486C-A08F-8FE5A6C01134}">
      <dgm:prSet/>
      <dgm:spPr/>
      <dgm:t>
        <a:bodyPr/>
        <a:lstStyle/>
        <a:p>
          <a:r>
            <a:rPr lang="en-US" dirty="0"/>
            <a:t>Signup Forms</a:t>
          </a:r>
        </a:p>
      </dgm:t>
    </dgm:pt>
    <dgm:pt modelId="{AA637A03-A047-4AF1-A1F5-7B543A549F40}" type="parTrans" cxnId="{CDBE3905-8898-4BE5-983F-4883FB0FC032}">
      <dgm:prSet/>
      <dgm:spPr/>
      <dgm:t>
        <a:bodyPr/>
        <a:lstStyle/>
        <a:p>
          <a:endParaRPr lang="en-US"/>
        </a:p>
      </dgm:t>
    </dgm:pt>
    <dgm:pt modelId="{B405ECE5-586D-48A3-8A9A-70D6D4BD57FF}" type="sibTrans" cxnId="{CDBE3905-8898-4BE5-983F-4883FB0FC032}">
      <dgm:prSet/>
      <dgm:spPr/>
      <dgm:t>
        <a:bodyPr/>
        <a:lstStyle/>
        <a:p>
          <a:endParaRPr lang="en-US"/>
        </a:p>
      </dgm:t>
    </dgm:pt>
    <dgm:pt modelId="{B7D831F3-0683-4384-B795-D7752D43A570}">
      <dgm:prSet/>
      <dgm:spPr/>
      <dgm:t>
        <a:bodyPr/>
        <a:lstStyle/>
        <a:p>
          <a:r>
            <a:rPr lang="en-US" dirty="0"/>
            <a:t>Third Party Integration</a:t>
          </a:r>
        </a:p>
      </dgm:t>
    </dgm:pt>
    <dgm:pt modelId="{E1514709-3CF1-46F5-9CC7-10485D326FA2}" type="parTrans" cxnId="{35E6C543-4622-44E9-9545-E1626626B114}">
      <dgm:prSet/>
      <dgm:spPr/>
      <dgm:t>
        <a:bodyPr/>
        <a:lstStyle/>
        <a:p>
          <a:endParaRPr lang="en-US"/>
        </a:p>
      </dgm:t>
    </dgm:pt>
    <dgm:pt modelId="{EB4F12B7-574C-4184-A69A-A28086369F71}" type="sibTrans" cxnId="{35E6C543-4622-44E9-9545-E1626626B114}">
      <dgm:prSet/>
      <dgm:spPr/>
      <dgm:t>
        <a:bodyPr/>
        <a:lstStyle/>
        <a:p>
          <a:endParaRPr lang="en-US"/>
        </a:p>
      </dgm:t>
    </dgm:pt>
    <dgm:pt modelId="{32903A77-9B6D-3042-979D-E3A8BCC10BBB}" type="pres">
      <dgm:prSet presAssocID="{9D3F5648-02AC-47D6-89ED-14EA82BC6062}" presName="linear" presStyleCnt="0">
        <dgm:presLayoutVars>
          <dgm:animLvl val="lvl"/>
          <dgm:resizeHandles val="exact"/>
        </dgm:presLayoutVars>
      </dgm:prSet>
      <dgm:spPr/>
    </dgm:pt>
    <dgm:pt modelId="{358B38D2-D549-2347-B999-8479BBCC93B5}" type="pres">
      <dgm:prSet presAssocID="{078D5003-330C-46F8-B6EC-B3C6362CD503}" presName="parentText" presStyleLbl="node1" presStyleIdx="0" presStyleCnt="6">
        <dgm:presLayoutVars>
          <dgm:chMax val="0"/>
          <dgm:bulletEnabled val="1"/>
        </dgm:presLayoutVars>
      </dgm:prSet>
      <dgm:spPr/>
    </dgm:pt>
    <dgm:pt modelId="{50D04E94-99E8-1644-812B-E20A1E35A510}" type="pres">
      <dgm:prSet presAssocID="{7A2512DE-E357-4384-9ED5-1EA4480478AD}" presName="spacer" presStyleCnt="0"/>
      <dgm:spPr/>
    </dgm:pt>
    <dgm:pt modelId="{58A4D925-E344-D142-8817-2A0D06D8EE6C}" type="pres">
      <dgm:prSet presAssocID="{990308B0-6EAC-4E8E-AA20-6E2703020732}" presName="parentText" presStyleLbl="node1" presStyleIdx="1" presStyleCnt="6">
        <dgm:presLayoutVars>
          <dgm:chMax val="0"/>
          <dgm:bulletEnabled val="1"/>
        </dgm:presLayoutVars>
      </dgm:prSet>
      <dgm:spPr/>
    </dgm:pt>
    <dgm:pt modelId="{38AA75BA-F8B7-6B41-BFB8-7EB53F5290F6}" type="pres">
      <dgm:prSet presAssocID="{D495FBDB-0857-4CFF-AD01-8362DFDBA541}" presName="spacer" presStyleCnt="0"/>
      <dgm:spPr/>
    </dgm:pt>
    <dgm:pt modelId="{D0639967-0A1D-C041-9F1C-0629931C4CDE}" type="pres">
      <dgm:prSet presAssocID="{9B484D0B-854D-4707-A98A-6002279CE4EE}" presName="parentText" presStyleLbl="node1" presStyleIdx="2" presStyleCnt="6">
        <dgm:presLayoutVars>
          <dgm:chMax val="0"/>
          <dgm:bulletEnabled val="1"/>
        </dgm:presLayoutVars>
      </dgm:prSet>
      <dgm:spPr/>
    </dgm:pt>
    <dgm:pt modelId="{5FE0CC92-902E-3647-9DCA-5207ED6EFE39}" type="pres">
      <dgm:prSet presAssocID="{D0D5DD39-EE4E-466F-AC82-60D868F0CA5C}" presName="spacer" presStyleCnt="0"/>
      <dgm:spPr/>
    </dgm:pt>
    <dgm:pt modelId="{7B70CCFC-8A0E-CD4C-B67D-F3942D6EEFA8}" type="pres">
      <dgm:prSet presAssocID="{D17D8939-C842-4A11-B042-0A60CEC28905}" presName="parentText" presStyleLbl="node1" presStyleIdx="3" presStyleCnt="6">
        <dgm:presLayoutVars>
          <dgm:chMax val="0"/>
          <dgm:bulletEnabled val="1"/>
        </dgm:presLayoutVars>
      </dgm:prSet>
      <dgm:spPr/>
    </dgm:pt>
    <dgm:pt modelId="{ACC7896A-DF81-A843-BAF8-6558A9412E84}" type="pres">
      <dgm:prSet presAssocID="{85B629E9-41DA-4E6C-B0DA-5E477E41C1AA}" presName="spacer" presStyleCnt="0"/>
      <dgm:spPr/>
    </dgm:pt>
    <dgm:pt modelId="{A4D610B2-91F9-984B-AAB8-C09350DA1A47}" type="pres">
      <dgm:prSet presAssocID="{6C9B401D-5507-486C-A08F-8FE5A6C01134}" presName="parentText" presStyleLbl="node1" presStyleIdx="4" presStyleCnt="6">
        <dgm:presLayoutVars>
          <dgm:chMax val="0"/>
          <dgm:bulletEnabled val="1"/>
        </dgm:presLayoutVars>
      </dgm:prSet>
      <dgm:spPr/>
    </dgm:pt>
    <dgm:pt modelId="{0051EA20-47F9-5845-B592-87A23AB16BAB}" type="pres">
      <dgm:prSet presAssocID="{B405ECE5-586D-48A3-8A9A-70D6D4BD57FF}" presName="spacer" presStyleCnt="0"/>
      <dgm:spPr/>
    </dgm:pt>
    <dgm:pt modelId="{36320445-CE89-494B-B4F9-7CD6AF5E1D5F}" type="pres">
      <dgm:prSet presAssocID="{B7D831F3-0683-4384-B795-D7752D43A570}" presName="parentText" presStyleLbl="node1" presStyleIdx="5" presStyleCnt="6">
        <dgm:presLayoutVars>
          <dgm:chMax val="0"/>
          <dgm:bulletEnabled val="1"/>
        </dgm:presLayoutVars>
      </dgm:prSet>
      <dgm:spPr/>
    </dgm:pt>
  </dgm:ptLst>
  <dgm:cxnLst>
    <dgm:cxn modelId="{52918804-1797-5049-B8A4-C386CC1ABDDD}" type="presOf" srcId="{9D3F5648-02AC-47D6-89ED-14EA82BC6062}" destId="{32903A77-9B6D-3042-979D-E3A8BCC10BBB}" srcOrd="0" destOrd="0" presId="urn:microsoft.com/office/officeart/2005/8/layout/vList2"/>
    <dgm:cxn modelId="{3204EF04-88F5-451A-887D-AEC5153B52BB}" srcId="{9D3F5648-02AC-47D6-89ED-14EA82BC6062}" destId="{D17D8939-C842-4A11-B042-0A60CEC28905}" srcOrd="3" destOrd="0" parTransId="{5049791E-F8C6-4B45-84FC-2587FF24DC97}" sibTransId="{85B629E9-41DA-4E6C-B0DA-5E477E41C1AA}"/>
    <dgm:cxn modelId="{CDBE3905-8898-4BE5-983F-4883FB0FC032}" srcId="{9D3F5648-02AC-47D6-89ED-14EA82BC6062}" destId="{6C9B401D-5507-486C-A08F-8FE5A6C01134}" srcOrd="4" destOrd="0" parTransId="{AA637A03-A047-4AF1-A1F5-7B543A549F40}" sibTransId="{B405ECE5-586D-48A3-8A9A-70D6D4BD57FF}"/>
    <dgm:cxn modelId="{D589D43E-0182-C44A-A622-5A0DAED71789}" type="presOf" srcId="{6C9B401D-5507-486C-A08F-8FE5A6C01134}" destId="{A4D610B2-91F9-984B-AAB8-C09350DA1A47}" srcOrd="0" destOrd="0" presId="urn:microsoft.com/office/officeart/2005/8/layout/vList2"/>
    <dgm:cxn modelId="{FCFCDB60-0CD8-B040-9DAB-E381063D4033}" type="presOf" srcId="{D17D8939-C842-4A11-B042-0A60CEC28905}" destId="{7B70CCFC-8A0E-CD4C-B67D-F3942D6EEFA8}" srcOrd="0" destOrd="0" presId="urn:microsoft.com/office/officeart/2005/8/layout/vList2"/>
    <dgm:cxn modelId="{8C7C3F42-0A4D-4793-8B3B-6321C4A480C0}" srcId="{9D3F5648-02AC-47D6-89ED-14EA82BC6062}" destId="{990308B0-6EAC-4E8E-AA20-6E2703020732}" srcOrd="1" destOrd="0" parTransId="{F4820688-2E10-4327-8C05-B2003A622CDA}" sibTransId="{D495FBDB-0857-4CFF-AD01-8362DFDBA541}"/>
    <dgm:cxn modelId="{35E6C543-4622-44E9-9545-E1626626B114}" srcId="{9D3F5648-02AC-47D6-89ED-14EA82BC6062}" destId="{B7D831F3-0683-4384-B795-D7752D43A570}" srcOrd="5" destOrd="0" parTransId="{E1514709-3CF1-46F5-9CC7-10485D326FA2}" sibTransId="{EB4F12B7-574C-4184-A69A-A28086369F71}"/>
    <dgm:cxn modelId="{725BFE74-D240-734A-8706-4701EF0DEBEA}" type="presOf" srcId="{078D5003-330C-46F8-B6EC-B3C6362CD503}" destId="{358B38D2-D549-2347-B999-8479BBCC93B5}" srcOrd="0" destOrd="0" presId="urn:microsoft.com/office/officeart/2005/8/layout/vList2"/>
    <dgm:cxn modelId="{BB44A583-D664-4944-AAD1-128F68CB3467}" type="presOf" srcId="{B7D831F3-0683-4384-B795-D7752D43A570}" destId="{36320445-CE89-494B-B4F9-7CD6AF5E1D5F}" srcOrd="0" destOrd="0" presId="urn:microsoft.com/office/officeart/2005/8/layout/vList2"/>
    <dgm:cxn modelId="{A34BCB86-DDD8-4301-932A-80C6A3F28160}" srcId="{9D3F5648-02AC-47D6-89ED-14EA82BC6062}" destId="{9B484D0B-854D-4707-A98A-6002279CE4EE}" srcOrd="2" destOrd="0" parTransId="{0A8F5CB8-BE06-4651-984F-136D1D60D895}" sibTransId="{D0D5DD39-EE4E-466F-AC82-60D868F0CA5C}"/>
    <dgm:cxn modelId="{90128B9F-BC38-4248-814C-45DD17C46F45}" srcId="{9D3F5648-02AC-47D6-89ED-14EA82BC6062}" destId="{078D5003-330C-46F8-B6EC-B3C6362CD503}" srcOrd="0" destOrd="0" parTransId="{A4F931E1-3BA9-474A-9EC7-6150345FE94D}" sibTransId="{7A2512DE-E357-4384-9ED5-1EA4480478AD}"/>
    <dgm:cxn modelId="{72BC81C8-A31D-8040-ADCF-F324BB774435}" type="presOf" srcId="{9B484D0B-854D-4707-A98A-6002279CE4EE}" destId="{D0639967-0A1D-C041-9F1C-0629931C4CDE}" srcOrd="0" destOrd="0" presId="urn:microsoft.com/office/officeart/2005/8/layout/vList2"/>
    <dgm:cxn modelId="{C4EEF7FF-694B-8B4B-B35B-9F72E3806395}" type="presOf" srcId="{990308B0-6EAC-4E8E-AA20-6E2703020732}" destId="{58A4D925-E344-D142-8817-2A0D06D8EE6C}" srcOrd="0" destOrd="0" presId="urn:microsoft.com/office/officeart/2005/8/layout/vList2"/>
    <dgm:cxn modelId="{C21CDB22-22A4-0648-ACCA-CCF241BEB7F7}" type="presParOf" srcId="{32903A77-9B6D-3042-979D-E3A8BCC10BBB}" destId="{358B38D2-D549-2347-B999-8479BBCC93B5}" srcOrd="0" destOrd="0" presId="urn:microsoft.com/office/officeart/2005/8/layout/vList2"/>
    <dgm:cxn modelId="{EF1F0421-6BE7-1940-A08A-B61158A707FC}" type="presParOf" srcId="{32903A77-9B6D-3042-979D-E3A8BCC10BBB}" destId="{50D04E94-99E8-1644-812B-E20A1E35A510}" srcOrd="1" destOrd="0" presId="urn:microsoft.com/office/officeart/2005/8/layout/vList2"/>
    <dgm:cxn modelId="{3F4405A9-9465-B345-93F3-E1475FDDE02D}" type="presParOf" srcId="{32903A77-9B6D-3042-979D-E3A8BCC10BBB}" destId="{58A4D925-E344-D142-8817-2A0D06D8EE6C}" srcOrd="2" destOrd="0" presId="urn:microsoft.com/office/officeart/2005/8/layout/vList2"/>
    <dgm:cxn modelId="{16BB0B70-F698-144B-B39F-974FBA2D05DE}" type="presParOf" srcId="{32903A77-9B6D-3042-979D-E3A8BCC10BBB}" destId="{38AA75BA-F8B7-6B41-BFB8-7EB53F5290F6}" srcOrd="3" destOrd="0" presId="urn:microsoft.com/office/officeart/2005/8/layout/vList2"/>
    <dgm:cxn modelId="{C919328E-D380-4945-A1AE-FEEE75179F27}" type="presParOf" srcId="{32903A77-9B6D-3042-979D-E3A8BCC10BBB}" destId="{D0639967-0A1D-C041-9F1C-0629931C4CDE}" srcOrd="4" destOrd="0" presId="urn:microsoft.com/office/officeart/2005/8/layout/vList2"/>
    <dgm:cxn modelId="{5913608F-0458-E845-A92C-300B8F0D96E9}" type="presParOf" srcId="{32903A77-9B6D-3042-979D-E3A8BCC10BBB}" destId="{5FE0CC92-902E-3647-9DCA-5207ED6EFE39}" srcOrd="5" destOrd="0" presId="urn:microsoft.com/office/officeart/2005/8/layout/vList2"/>
    <dgm:cxn modelId="{3A485BF4-B70B-774C-99D8-F7C20C480624}" type="presParOf" srcId="{32903A77-9B6D-3042-979D-E3A8BCC10BBB}" destId="{7B70CCFC-8A0E-CD4C-B67D-F3942D6EEFA8}" srcOrd="6" destOrd="0" presId="urn:microsoft.com/office/officeart/2005/8/layout/vList2"/>
    <dgm:cxn modelId="{0AE13BF9-F1B9-0745-934C-91BEE0F19AE5}" type="presParOf" srcId="{32903A77-9B6D-3042-979D-E3A8BCC10BBB}" destId="{ACC7896A-DF81-A843-BAF8-6558A9412E84}" srcOrd="7" destOrd="0" presId="urn:microsoft.com/office/officeart/2005/8/layout/vList2"/>
    <dgm:cxn modelId="{0AE198C9-F7C1-054E-BBB3-561DFB1EE779}" type="presParOf" srcId="{32903A77-9B6D-3042-979D-E3A8BCC10BBB}" destId="{A4D610B2-91F9-984B-AAB8-C09350DA1A47}" srcOrd="8" destOrd="0" presId="urn:microsoft.com/office/officeart/2005/8/layout/vList2"/>
    <dgm:cxn modelId="{8DA02A0E-6974-1840-9691-0D623E1AF0FD}" type="presParOf" srcId="{32903A77-9B6D-3042-979D-E3A8BCC10BBB}" destId="{0051EA20-47F9-5845-B592-87A23AB16BAB}" srcOrd="9" destOrd="0" presId="urn:microsoft.com/office/officeart/2005/8/layout/vList2"/>
    <dgm:cxn modelId="{54C64F50-4050-0D49-B71B-B271E3F9087A}" type="presParOf" srcId="{32903A77-9B6D-3042-979D-E3A8BCC10BBB}" destId="{36320445-CE89-494B-B4F9-7CD6AF5E1D5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6B96A-6976-2D4F-8334-7C68CB54374F}" type="doc">
      <dgm:prSet loTypeId="urn:microsoft.com/office/officeart/2005/8/layout/pyramid1" loCatId="" qsTypeId="urn:microsoft.com/office/officeart/2005/8/quickstyle/simple1" qsCatId="simple" csTypeId="urn:microsoft.com/office/officeart/2005/8/colors/accent1_2" csCatId="accent1" phldr="1"/>
      <dgm:spPr/>
    </dgm:pt>
    <dgm:pt modelId="{8187F9A8-C905-6F4D-B1EE-F48588765BF0}">
      <dgm:prSet phldrT="[Text]" custT="1"/>
      <dgm:spPr/>
      <dgm:t>
        <a:bodyPr/>
        <a:lstStyle/>
        <a:p>
          <a:r>
            <a:rPr lang="en-US" sz="2000" dirty="0"/>
            <a:t>UX</a:t>
          </a:r>
        </a:p>
      </dgm:t>
    </dgm:pt>
    <dgm:pt modelId="{16B5761D-3AD9-4141-BF8A-F71EBC977885}" type="parTrans" cxnId="{C0DDC6BE-9500-4F42-A096-E0052DB1A2FF}">
      <dgm:prSet/>
      <dgm:spPr/>
      <dgm:t>
        <a:bodyPr/>
        <a:lstStyle/>
        <a:p>
          <a:endParaRPr lang="en-US"/>
        </a:p>
      </dgm:t>
    </dgm:pt>
    <dgm:pt modelId="{65352070-DBBF-C040-944F-BEFFBB020DDB}" type="sibTrans" cxnId="{C0DDC6BE-9500-4F42-A096-E0052DB1A2FF}">
      <dgm:prSet/>
      <dgm:spPr/>
      <dgm:t>
        <a:bodyPr/>
        <a:lstStyle/>
        <a:p>
          <a:endParaRPr lang="en-US"/>
        </a:p>
      </dgm:t>
    </dgm:pt>
    <dgm:pt modelId="{CED676E7-FF39-A741-9F87-4AFA2D853356}">
      <dgm:prSet phldrT="[Text]"/>
      <dgm:spPr/>
      <dgm:t>
        <a:bodyPr/>
        <a:lstStyle/>
        <a:p>
          <a:r>
            <a:rPr lang="en-US" dirty="0"/>
            <a:t>Feature Set</a:t>
          </a:r>
        </a:p>
      </dgm:t>
    </dgm:pt>
    <dgm:pt modelId="{A08A024A-AA9A-5E4B-A8E0-F5BB3A4774BE}" type="parTrans" cxnId="{45D62527-9663-E643-A860-553D6B382C0E}">
      <dgm:prSet/>
      <dgm:spPr/>
      <dgm:t>
        <a:bodyPr/>
        <a:lstStyle/>
        <a:p>
          <a:endParaRPr lang="en-US"/>
        </a:p>
      </dgm:t>
    </dgm:pt>
    <dgm:pt modelId="{66992A96-184B-A949-AC4F-1BFD412C1B68}" type="sibTrans" cxnId="{45D62527-9663-E643-A860-553D6B382C0E}">
      <dgm:prSet/>
      <dgm:spPr/>
      <dgm:t>
        <a:bodyPr/>
        <a:lstStyle/>
        <a:p>
          <a:endParaRPr lang="en-US"/>
        </a:p>
      </dgm:t>
    </dgm:pt>
    <dgm:pt modelId="{698C6592-3672-C447-B3D8-1373BE856047}">
      <dgm:prSet phldrT="[Text]"/>
      <dgm:spPr/>
      <dgm:t>
        <a:bodyPr/>
        <a:lstStyle/>
        <a:p>
          <a:r>
            <a:rPr lang="en-US" dirty="0"/>
            <a:t>Value Proposition</a:t>
          </a:r>
        </a:p>
      </dgm:t>
    </dgm:pt>
    <dgm:pt modelId="{F8E9BF7D-0151-9B40-99B6-D4B1D69238F0}" type="parTrans" cxnId="{34540985-0221-E74A-A93C-054C51971412}">
      <dgm:prSet/>
      <dgm:spPr/>
      <dgm:t>
        <a:bodyPr/>
        <a:lstStyle/>
        <a:p>
          <a:endParaRPr lang="en-US"/>
        </a:p>
      </dgm:t>
    </dgm:pt>
    <dgm:pt modelId="{F52C92BB-976F-AE40-9C00-BEAC44EDEA96}" type="sibTrans" cxnId="{34540985-0221-E74A-A93C-054C51971412}">
      <dgm:prSet/>
      <dgm:spPr/>
      <dgm:t>
        <a:bodyPr/>
        <a:lstStyle/>
        <a:p>
          <a:endParaRPr lang="en-US"/>
        </a:p>
      </dgm:t>
    </dgm:pt>
    <dgm:pt modelId="{0D8F6BAF-7DBF-CD47-9217-A6DD0F4CC734}">
      <dgm:prSet/>
      <dgm:spPr/>
      <dgm:t>
        <a:bodyPr/>
        <a:lstStyle/>
        <a:p>
          <a:r>
            <a:rPr lang="en-US" dirty="0"/>
            <a:t>Underserved Needs</a:t>
          </a:r>
        </a:p>
      </dgm:t>
    </dgm:pt>
    <dgm:pt modelId="{C695984A-C317-0C4D-B0E1-1C38A424C204}" type="parTrans" cxnId="{4F05CF9A-8383-D14F-8A2D-14C8A798CF67}">
      <dgm:prSet/>
      <dgm:spPr/>
      <dgm:t>
        <a:bodyPr/>
        <a:lstStyle/>
        <a:p>
          <a:endParaRPr lang="en-US"/>
        </a:p>
      </dgm:t>
    </dgm:pt>
    <dgm:pt modelId="{4E620DC5-AE9F-3841-8C77-9DE934634887}" type="sibTrans" cxnId="{4F05CF9A-8383-D14F-8A2D-14C8A798CF67}">
      <dgm:prSet/>
      <dgm:spPr/>
      <dgm:t>
        <a:bodyPr/>
        <a:lstStyle/>
        <a:p>
          <a:endParaRPr lang="en-US"/>
        </a:p>
      </dgm:t>
    </dgm:pt>
    <dgm:pt modelId="{33BB4D59-0C59-6B47-A302-813AC5FC00EB}">
      <dgm:prSet/>
      <dgm:spPr/>
      <dgm:t>
        <a:bodyPr/>
        <a:lstStyle/>
        <a:p>
          <a:r>
            <a:rPr lang="en-US" dirty="0"/>
            <a:t>Target Customer</a:t>
          </a:r>
        </a:p>
      </dgm:t>
    </dgm:pt>
    <dgm:pt modelId="{9A219B31-8449-2147-B794-989A7CE665B0}" type="parTrans" cxnId="{BA01D4EF-C6D4-5C43-9B74-2510EED47241}">
      <dgm:prSet/>
      <dgm:spPr/>
      <dgm:t>
        <a:bodyPr/>
        <a:lstStyle/>
        <a:p>
          <a:endParaRPr lang="en-US"/>
        </a:p>
      </dgm:t>
    </dgm:pt>
    <dgm:pt modelId="{463A2C09-503E-EA48-8670-02A5EA563825}" type="sibTrans" cxnId="{BA01D4EF-C6D4-5C43-9B74-2510EED47241}">
      <dgm:prSet/>
      <dgm:spPr/>
      <dgm:t>
        <a:bodyPr/>
        <a:lstStyle/>
        <a:p>
          <a:endParaRPr lang="en-US"/>
        </a:p>
      </dgm:t>
    </dgm:pt>
    <dgm:pt modelId="{DCFB44E4-E437-FB44-BBEA-EF732C09FFFB}">
      <dgm:prSet phldrT="[Text]"/>
      <dgm:spPr>
        <a:gradFill rotWithShape="0">
          <a:gsLst>
            <a:gs pos="0">
              <a:schemeClr val="accent1">
                <a:lumMod val="5000"/>
                <a:lumOff val="95000"/>
              </a:schemeClr>
            </a:gs>
            <a:gs pos="8000">
              <a:schemeClr val="accent1">
                <a:lumMod val="45000"/>
                <a:lumOff val="55000"/>
              </a:schemeClr>
            </a:gs>
            <a:gs pos="0">
              <a:schemeClr val="accent1">
                <a:lumMod val="45000"/>
                <a:lumOff val="55000"/>
              </a:schemeClr>
            </a:gs>
            <a:gs pos="0">
              <a:schemeClr val="accent1">
                <a:lumMod val="30000"/>
                <a:lumOff val="70000"/>
              </a:schemeClr>
            </a:gs>
          </a:gsLst>
          <a:lin ang="5400000" scaled="1"/>
        </a:gradFill>
      </dgm:spPr>
      <dgm:t>
        <a:bodyPr/>
        <a:lstStyle/>
        <a:p>
          <a:r>
            <a:rPr lang="en-US" dirty="0"/>
            <a:t>Product Market Fit</a:t>
          </a:r>
        </a:p>
      </dgm:t>
    </dgm:pt>
    <dgm:pt modelId="{A11E920F-8FB8-2346-8EDC-4575D2E6AB73}" type="parTrans" cxnId="{8DDFBB91-8E38-C440-A480-46B76C3B16C3}">
      <dgm:prSet/>
      <dgm:spPr/>
      <dgm:t>
        <a:bodyPr/>
        <a:lstStyle/>
        <a:p>
          <a:endParaRPr lang="en-US"/>
        </a:p>
      </dgm:t>
    </dgm:pt>
    <dgm:pt modelId="{1321432C-90E2-9A43-9BC1-ADD5C4074EA6}" type="sibTrans" cxnId="{8DDFBB91-8E38-C440-A480-46B76C3B16C3}">
      <dgm:prSet/>
      <dgm:spPr/>
      <dgm:t>
        <a:bodyPr/>
        <a:lstStyle/>
        <a:p>
          <a:endParaRPr lang="en-US"/>
        </a:p>
      </dgm:t>
    </dgm:pt>
    <dgm:pt modelId="{8EFE2575-D9DC-9349-BA3E-F74BFDD6D6F2}" type="pres">
      <dgm:prSet presAssocID="{FDE6B96A-6976-2D4F-8334-7C68CB54374F}" presName="Name0" presStyleCnt="0">
        <dgm:presLayoutVars>
          <dgm:dir/>
          <dgm:animLvl val="lvl"/>
          <dgm:resizeHandles val="exact"/>
        </dgm:presLayoutVars>
      </dgm:prSet>
      <dgm:spPr/>
    </dgm:pt>
    <dgm:pt modelId="{9D3CEBAF-65F3-C14D-92DF-E22E5123FE0F}" type="pres">
      <dgm:prSet presAssocID="{8187F9A8-C905-6F4D-B1EE-F48588765BF0}" presName="Name8" presStyleCnt="0"/>
      <dgm:spPr/>
    </dgm:pt>
    <dgm:pt modelId="{317F346D-3C78-0A49-A7F9-5258D7CF7140}" type="pres">
      <dgm:prSet presAssocID="{8187F9A8-C905-6F4D-B1EE-F48588765BF0}" presName="level" presStyleLbl="node1" presStyleIdx="0" presStyleCnt="6">
        <dgm:presLayoutVars>
          <dgm:chMax val="1"/>
          <dgm:bulletEnabled val="1"/>
        </dgm:presLayoutVars>
      </dgm:prSet>
      <dgm:spPr/>
    </dgm:pt>
    <dgm:pt modelId="{B31148FD-C4D8-C641-B85E-96F42235335A}" type="pres">
      <dgm:prSet presAssocID="{8187F9A8-C905-6F4D-B1EE-F48588765BF0}" presName="levelTx" presStyleLbl="revTx" presStyleIdx="0" presStyleCnt="0">
        <dgm:presLayoutVars>
          <dgm:chMax val="1"/>
          <dgm:bulletEnabled val="1"/>
        </dgm:presLayoutVars>
      </dgm:prSet>
      <dgm:spPr/>
    </dgm:pt>
    <dgm:pt modelId="{390C9F29-494A-E147-A2AF-8DB9E6A173BC}" type="pres">
      <dgm:prSet presAssocID="{CED676E7-FF39-A741-9F87-4AFA2D853356}" presName="Name8" presStyleCnt="0"/>
      <dgm:spPr/>
    </dgm:pt>
    <dgm:pt modelId="{2CC66F2D-80AC-5448-89D3-305FD5FA96A4}" type="pres">
      <dgm:prSet presAssocID="{CED676E7-FF39-A741-9F87-4AFA2D853356}" presName="level" presStyleLbl="node1" presStyleIdx="1" presStyleCnt="6">
        <dgm:presLayoutVars>
          <dgm:chMax val="1"/>
          <dgm:bulletEnabled val="1"/>
        </dgm:presLayoutVars>
      </dgm:prSet>
      <dgm:spPr/>
    </dgm:pt>
    <dgm:pt modelId="{3C73A570-DFB5-B344-ACCC-3C1F78F96D13}" type="pres">
      <dgm:prSet presAssocID="{CED676E7-FF39-A741-9F87-4AFA2D853356}" presName="levelTx" presStyleLbl="revTx" presStyleIdx="0" presStyleCnt="0">
        <dgm:presLayoutVars>
          <dgm:chMax val="1"/>
          <dgm:bulletEnabled val="1"/>
        </dgm:presLayoutVars>
      </dgm:prSet>
      <dgm:spPr/>
    </dgm:pt>
    <dgm:pt modelId="{E02FBC2A-76EA-DB4F-82B4-B44B49D3C2D7}" type="pres">
      <dgm:prSet presAssocID="{698C6592-3672-C447-B3D8-1373BE856047}" presName="Name8" presStyleCnt="0"/>
      <dgm:spPr/>
    </dgm:pt>
    <dgm:pt modelId="{2E2F2D56-EA23-104E-A916-36BF58148D2A}" type="pres">
      <dgm:prSet presAssocID="{698C6592-3672-C447-B3D8-1373BE856047}" presName="level" presStyleLbl="node1" presStyleIdx="2" presStyleCnt="6">
        <dgm:presLayoutVars>
          <dgm:chMax val="1"/>
          <dgm:bulletEnabled val="1"/>
        </dgm:presLayoutVars>
      </dgm:prSet>
      <dgm:spPr/>
    </dgm:pt>
    <dgm:pt modelId="{D8B475C2-5C2E-4C4F-A7B2-CA760C5B66B8}" type="pres">
      <dgm:prSet presAssocID="{698C6592-3672-C447-B3D8-1373BE856047}" presName="levelTx" presStyleLbl="revTx" presStyleIdx="0" presStyleCnt="0">
        <dgm:presLayoutVars>
          <dgm:chMax val="1"/>
          <dgm:bulletEnabled val="1"/>
        </dgm:presLayoutVars>
      </dgm:prSet>
      <dgm:spPr/>
    </dgm:pt>
    <dgm:pt modelId="{40EB9511-AECB-3747-A20E-2BB6CF0A75AC}" type="pres">
      <dgm:prSet presAssocID="{DCFB44E4-E437-FB44-BBEA-EF732C09FFFB}" presName="Name8" presStyleCnt="0"/>
      <dgm:spPr/>
    </dgm:pt>
    <dgm:pt modelId="{8DF048D8-BBDF-0F49-9FFA-6BD8A50E2610}" type="pres">
      <dgm:prSet presAssocID="{DCFB44E4-E437-FB44-BBEA-EF732C09FFFB}" presName="level" presStyleLbl="node1" presStyleIdx="3" presStyleCnt="6">
        <dgm:presLayoutVars>
          <dgm:chMax val="1"/>
          <dgm:bulletEnabled val="1"/>
        </dgm:presLayoutVars>
      </dgm:prSet>
      <dgm:spPr/>
    </dgm:pt>
    <dgm:pt modelId="{32B0E6AB-9CAD-0F4E-A7AC-92EDF095B533}" type="pres">
      <dgm:prSet presAssocID="{DCFB44E4-E437-FB44-BBEA-EF732C09FFFB}" presName="levelTx" presStyleLbl="revTx" presStyleIdx="0" presStyleCnt="0">
        <dgm:presLayoutVars>
          <dgm:chMax val="1"/>
          <dgm:bulletEnabled val="1"/>
        </dgm:presLayoutVars>
      </dgm:prSet>
      <dgm:spPr/>
    </dgm:pt>
    <dgm:pt modelId="{F21AC220-A86C-A148-962E-61ED4B182959}" type="pres">
      <dgm:prSet presAssocID="{0D8F6BAF-7DBF-CD47-9217-A6DD0F4CC734}" presName="Name8" presStyleCnt="0"/>
      <dgm:spPr/>
    </dgm:pt>
    <dgm:pt modelId="{2A907D53-0E5D-4F48-A95A-C922760A8909}" type="pres">
      <dgm:prSet presAssocID="{0D8F6BAF-7DBF-CD47-9217-A6DD0F4CC734}" presName="level" presStyleLbl="node1" presStyleIdx="4" presStyleCnt="6">
        <dgm:presLayoutVars>
          <dgm:chMax val="1"/>
          <dgm:bulletEnabled val="1"/>
        </dgm:presLayoutVars>
      </dgm:prSet>
      <dgm:spPr/>
    </dgm:pt>
    <dgm:pt modelId="{4551BEDF-8D28-8946-A73A-C8147C042EE8}" type="pres">
      <dgm:prSet presAssocID="{0D8F6BAF-7DBF-CD47-9217-A6DD0F4CC734}" presName="levelTx" presStyleLbl="revTx" presStyleIdx="0" presStyleCnt="0">
        <dgm:presLayoutVars>
          <dgm:chMax val="1"/>
          <dgm:bulletEnabled val="1"/>
        </dgm:presLayoutVars>
      </dgm:prSet>
      <dgm:spPr/>
    </dgm:pt>
    <dgm:pt modelId="{D49F015E-35AD-3443-B9C8-FF3109B55825}" type="pres">
      <dgm:prSet presAssocID="{33BB4D59-0C59-6B47-A302-813AC5FC00EB}" presName="Name8" presStyleCnt="0"/>
      <dgm:spPr/>
    </dgm:pt>
    <dgm:pt modelId="{C597CE72-F120-7241-8A8B-A4C0F5A04EA9}" type="pres">
      <dgm:prSet presAssocID="{33BB4D59-0C59-6B47-A302-813AC5FC00EB}" presName="level" presStyleLbl="node1" presStyleIdx="5" presStyleCnt="6">
        <dgm:presLayoutVars>
          <dgm:chMax val="1"/>
          <dgm:bulletEnabled val="1"/>
        </dgm:presLayoutVars>
      </dgm:prSet>
      <dgm:spPr/>
    </dgm:pt>
    <dgm:pt modelId="{5DD4E601-3A27-5C46-BAC3-93BD2A76A933}" type="pres">
      <dgm:prSet presAssocID="{33BB4D59-0C59-6B47-A302-813AC5FC00EB}" presName="levelTx" presStyleLbl="revTx" presStyleIdx="0" presStyleCnt="0">
        <dgm:presLayoutVars>
          <dgm:chMax val="1"/>
          <dgm:bulletEnabled val="1"/>
        </dgm:presLayoutVars>
      </dgm:prSet>
      <dgm:spPr/>
    </dgm:pt>
  </dgm:ptLst>
  <dgm:cxnLst>
    <dgm:cxn modelId="{C09C550A-F780-8B4E-A2AF-B99038B4F235}" type="presOf" srcId="{CED676E7-FF39-A741-9F87-4AFA2D853356}" destId="{2CC66F2D-80AC-5448-89D3-305FD5FA96A4}" srcOrd="0" destOrd="0" presId="urn:microsoft.com/office/officeart/2005/8/layout/pyramid1"/>
    <dgm:cxn modelId="{E7D61D25-1040-C546-BD15-E1789DAF1A52}" type="presOf" srcId="{FDE6B96A-6976-2D4F-8334-7C68CB54374F}" destId="{8EFE2575-D9DC-9349-BA3E-F74BFDD6D6F2}" srcOrd="0" destOrd="0" presId="urn:microsoft.com/office/officeart/2005/8/layout/pyramid1"/>
    <dgm:cxn modelId="{45D62527-9663-E643-A860-553D6B382C0E}" srcId="{FDE6B96A-6976-2D4F-8334-7C68CB54374F}" destId="{CED676E7-FF39-A741-9F87-4AFA2D853356}" srcOrd="1" destOrd="0" parTransId="{A08A024A-AA9A-5E4B-A8E0-F5BB3A4774BE}" sibTransId="{66992A96-184B-A949-AC4F-1BFD412C1B68}"/>
    <dgm:cxn modelId="{0CF3102F-C4FA-CF43-A92D-941023268BF3}" type="presOf" srcId="{0D8F6BAF-7DBF-CD47-9217-A6DD0F4CC734}" destId="{4551BEDF-8D28-8946-A73A-C8147C042EE8}" srcOrd="1" destOrd="0" presId="urn:microsoft.com/office/officeart/2005/8/layout/pyramid1"/>
    <dgm:cxn modelId="{A2796135-1695-174B-8140-CB163B1D78BA}" type="presOf" srcId="{698C6592-3672-C447-B3D8-1373BE856047}" destId="{2E2F2D56-EA23-104E-A916-36BF58148D2A}" srcOrd="0" destOrd="0" presId="urn:microsoft.com/office/officeart/2005/8/layout/pyramid1"/>
    <dgm:cxn modelId="{F82FE74D-4EA0-C547-89AA-BFA4FB092167}" type="presOf" srcId="{DCFB44E4-E437-FB44-BBEA-EF732C09FFFB}" destId="{8DF048D8-BBDF-0F49-9FFA-6BD8A50E2610}" srcOrd="0" destOrd="0" presId="urn:microsoft.com/office/officeart/2005/8/layout/pyramid1"/>
    <dgm:cxn modelId="{BD50F754-6512-1E40-97FB-08D1A14AA75E}" type="presOf" srcId="{33BB4D59-0C59-6B47-A302-813AC5FC00EB}" destId="{5DD4E601-3A27-5C46-BAC3-93BD2A76A933}" srcOrd="1" destOrd="0" presId="urn:microsoft.com/office/officeart/2005/8/layout/pyramid1"/>
    <dgm:cxn modelId="{34540985-0221-E74A-A93C-054C51971412}" srcId="{FDE6B96A-6976-2D4F-8334-7C68CB54374F}" destId="{698C6592-3672-C447-B3D8-1373BE856047}" srcOrd="2" destOrd="0" parTransId="{F8E9BF7D-0151-9B40-99B6-D4B1D69238F0}" sibTransId="{F52C92BB-976F-AE40-9C00-BEAC44EDEA96}"/>
    <dgm:cxn modelId="{96DA768F-4685-0244-8D73-A49230804291}" type="presOf" srcId="{0D8F6BAF-7DBF-CD47-9217-A6DD0F4CC734}" destId="{2A907D53-0E5D-4F48-A95A-C922760A8909}" srcOrd="0" destOrd="0" presId="urn:microsoft.com/office/officeart/2005/8/layout/pyramid1"/>
    <dgm:cxn modelId="{24130C90-8832-F948-8045-E042DC0BD06D}" type="presOf" srcId="{CED676E7-FF39-A741-9F87-4AFA2D853356}" destId="{3C73A570-DFB5-B344-ACCC-3C1F78F96D13}" srcOrd="1" destOrd="0" presId="urn:microsoft.com/office/officeart/2005/8/layout/pyramid1"/>
    <dgm:cxn modelId="{8DDFBB91-8E38-C440-A480-46B76C3B16C3}" srcId="{FDE6B96A-6976-2D4F-8334-7C68CB54374F}" destId="{DCFB44E4-E437-FB44-BBEA-EF732C09FFFB}" srcOrd="3" destOrd="0" parTransId="{A11E920F-8FB8-2346-8EDC-4575D2E6AB73}" sibTransId="{1321432C-90E2-9A43-9BC1-ADD5C4074EA6}"/>
    <dgm:cxn modelId="{4F05CF9A-8383-D14F-8A2D-14C8A798CF67}" srcId="{FDE6B96A-6976-2D4F-8334-7C68CB54374F}" destId="{0D8F6BAF-7DBF-CD47-9217-A6DD0F4CC734}" srcOrd="4" destOrd="0" parTransId="{C695984A-C317-0C4D-B0E1-1C38A424C204}" sibTransId="{4E620DC5-AE9F-3841-8C77-9DE934634887}"/>
    <dgm:cxn modelId="{6CF108A0-9724-824D-8094-2F74E7966D74}" type="presOf" srcId="{33BB4D59-0C59-6B47-A302-813AC5FC00EB}" destId="{C597CE72-F120-7241-8A8B-A4C0F5A04EA9}" srcOrd="0" destOrd="0" presId="urn:microsoft.com/office/officeart/2005/8/layout/pyramid1"/>
    <dgm:cxn modelId="{D6A59FA1-6E9B-2D4D-8DC4-F03230997295}" type="presOf" srcId="{DCFB44E4-E437-FB44-BBEA-EF732C09FFFB}" destId="{32B0E6AB-9CAD-0F4E-A7AC-92EDF095B533}" srcOrd="1" destOrd="0" presId="urn:microsoft.com/office/officeart/2005/8/layout/pyramid1"/>
    <dgm:cxn modelId="{226BEDB0-3C03-C645-A837-DC6D3812F515}" type="presOf" srcId="{8187F9A8-C905-6F4D-B1EE-F48588765BF0}" destId="{B31148FD-C4D8-C641-B85E-96F42235335A}" srcOrd="1" destOrd="0" presId="urn:microsoft.com/office/officeart/2005/8/layout/pyramid1"/>
    <dgm:cxn modelId="{C0DDC6BE-9500-4F42-A096-E0052DB1A2FF}" srcId="{FDE6B96A-6976-2D4F-8334-7C68CB54374F}" destId="{8187F9A8-C905-6F4D-B1EE-F48588765BF0}" srcOrd="0" destOrd="0" parTransId="{16B5761D-3AD9-4141-BF8A-F71EBC977885}" sibTransId="{65352070-DBBF-C040-944F-BEFFBB020DDB}"/>
    <dgm:cxn modelId="{F35E35EB-8F6B-AD49-85D8-EFEBED8D83F9}" type="presOf" srcId="{8187F9A8-C905-6F4D-B1EE-F48588765BF0}" destId="{317F346D-3C78-0A49-A7F9-5258D7CF7140}" srcOrd="0" destOrd="0" presId="urn:microsoft.com/office/officeart/2005/8/layout/pyramid1"/>
    <dgm:cxn modelId="{BA01D4EF-C6D4-5C43-9B74-2510EED47241}" srcId="{FDE6B96A-6976-2D4F-8334-7C68CB54374F}" destId="{33BB4D59-0C59-6B47-A302-813AC5FC00EB}" srcOrd="5" destOrd="0" parTransId="{9A219B31-8449-2147-B794-989A7CE665B0}" sibTransId="{463A2C09-503E-EA48-8670-02A5EA563825}"/>
    <dgm:cxn modelId="{60DCA8F2-80B0-144C-87E8-6C3DC538A1B2}" type="presOf" srcId="{698C6592-3672-C447-B3D8-1373BE856047}" destId="{D8B475C2-5C2E-4C4F-A7B2-CA760C5B66B8}" srcOrd="1" destOrd="0" presId="urn:microsoft.com/office/officeart/2005/8/layout/pyramid1"/>
    <dgm:cxn modelId="{66E764CB-9285-7D4E-AF43-47E3E8B6B0FC}" type="presParOf" srcId="{8EFE2575-D9DC-9349-BA3E-F74BFDD6D6F2}" destId="{9D3CEBAF-65F3-C14D-92DF-E22E5123FE0F}" srcOrd="0" destOrd="0" presId="urn:microsoft.com/office/officeart/2005/8/layout/pyramid1"/>
    <dgm:cxn modelId="{D3AB1E6C-AB68-384E-AFFF-4B2F1D2059DC}" type="presParOf" srcId="{9D3CEBAF-65F3-C14D-92DF-E22E5123FE0F}" destId="{317F346D-3C78-0A49-A7F9-5258D7CF7140}" srcOrd="0" destOrd="0" presId="urn:microsoft.com/office/officeart/2005/8/layout/pyramid1"/>
    <dgm:cxn modelId="{8DDD8AC0-8F8A-7F40-97D9-09C3B957BD32}" type="presParOf" srcId="{9D3CEBAF-65F3-C14D-92DF-E22E5123FE0F}" destId="{B31148FD-C4D8-C641-B85E-96F42235335A}" srcOrd="1" destOrd="0" presId="urn:microsoft.com/office/officeart/2005/8/layout/pyramid1"/>
    <dgm:cxn modelId="{366D8C36-9E2F-5443-A0D0-E7FB4995D64A}" type="presParOf" srcId="{8EFE2575-D9DC-9349-BA3E-F74BFDD6D6F2}" destId="{390C9F29-494A-E147-A2AF-8DB9E6A173BC}" srcOrd="1" destOrd="0" presId="urn:microsoft.com/office/officeart/2005/8/layout/pyramid1"/>
    <dgm:cxn modelId="{44D6A84D-C676-5F42-87C0-6D973F3DC285}" type="presParOf" srcId="{390C9F29-494A-E147-A2AF-8DB9E6A173BC}" destId="{2CC66F2D-80AC-5448-89D3-305FD5FA96A4}" srcOrd="0" destOrd="0" presId="urn:microsoft.com/office/officeart/2005/8/layout/pyramid1"/>
    <dgm:cxn modelId="{D792C889-93E7-BA40-90EF-767B1DEB6CC4}" type="presParOf" srcId="{390C9F29-494A-E147-A2AF-8DB9E6A173BC}" destId="{3C73A570-DFB5-B344-ACCC-3C1F78F96D13}" srcOrd="1" destOrd="0" presId="urn:microsoft.com/office/officeart/2005/8/layout/pyramid1"/>
    <dgm:cxn modelId="{2E94DC07-3CE2-094B-9960-54CE266F8212}" type="presParOf" srcId="{8EFE2575-D9DC-9349-BA3E-F74BFDD6D6F2}" destId="{E02FBC2A-76EA-DB4F-82B4-B44B49D3C2D7}" srcOrd="2" destOrd="0" presId="urn:microsoft.com/office/officeart/2005/8/layout/pyramid1"/>
    <dgm:cxn modelId="{651F2336-FCC7-E94B-BE14-A65CC3185905}" type="presParOf" srcId="{E02FBC2A-76EA-DB4F-82B4-B44B49D3C2D7}" destId="{2E2F2D56-EA23-104E-A916-36BF58148D2A}" srcOrd="0" destOrd="0" presId="urn:microsoft.com/office/officeart/2005/8/layout/pyramid1"/>
    <dgm:cxn modelId="{EF7CDEEB-3F5B-A842-BACA-F9D7DCCB8F64}" type="presParOf" srcId="{E02FBC2A-76EA-DB4F-82B4-B44B49D3C2D7}" destId="{D8B475C2-5C2E-4C4F-A7B2-CA760C5B66B8}" srcOrd="1" destOrd="0" presId="urn:microsoft.com/office/officeart/2005/8/layout/pyramid1"/>
    <dgm:cxn modelId="{8673D9DC-9DD4-CC46-93B0-125D0E8A8449}" type="presParOf" srcId="{8EFE2575-D9DC-9349-BA3E-F74BFDD6D6F2}" destId="{40EB9511-AECB-3747-A20E-2BB6CF0A75AC}" srcOrd="3" destOrd="0" presId="urn:microsoft.com/office/officeart/2005/8/layout/pyramid1"/>
    <dgm:cxn modelId="{ADF2D71B-A3DC-8E42-BA25-D40D2B91D4CB}" type="presParOf" srcId="{40EB9511-AECB-3747-A20E-2BB6CF0A75AC}" destId="{8DF048D8-BBDF-0F49-9FFA-6BD8A50E2610}" srcOrd="0" destOrd="0" presId="urn:microsoft.com/office/officeart/2005/8/layout/pyramid1"/>
    <dgm:cxn modelId="{26E00BEC-B85E-9C4B-AE02-CDDA2846E3DA}" type="presParOf" srcId="{40EB9511-AECB-3747-A20E-2BB6CF0A75AC}" destId="{32B0E6AB-9CAD-0F4E-A7AC-92EDF095B533}" srcOrd="1" destOrd="0" presId="urn:microsoft.com/office/officeart/2005/8/layout/pyramid1"/>
    <dgm:cxn modelId="{9FADB229-F894-AA47-A230-A10AB9069E79}" type="presParOf" srcId="{8EFE2575-D9DC-9349-BA3E-F74BFDD6D6F2}" destId="{F21AC220-A86C-A148-962E-61ED4B182959}" srcOrd="4" destOrd="0" presId="urn:microsoft.com/office/officeart/2005/8/layout/pyramid1"/>
    <dgm:cxn modelId="{C00CF215-3931-7045-8BDC-FC24FEB043F9}" type="presParOf" srcId="{F21AC220-A86C-A148-962E-61ED4B182959}" destId="{2A907D53-0E5D-4F48-A95A-C922760A8909}" srcOrd="0" destOrd="0" presId="urn:microsoft.com/office/officeart/2005/8/layout/pyramid1"/>
    <dgm:cxn modelId="{F032DBCA-4E2D-4E43-B3E1-48443288ACAE}" type="presParOf" srcId="{F21AC220-A86C-A148-962E-61ED4B182959}" destId="{4551BEDF-8D28-8946-A73A-C8147C042EE8}" srcOrd="1" destOrd="0" presId="urn:microsoft.com/office/officeart/2005/8/layout/pyramid1"/>
    <dgm:cxn modelId="{7E9A2382-3A2B-594A-865E-C2C12065BC4B}" type="presParOf" srcId="{8EFE2575-D9DC-9349-BA3E-F74BFDD6D6F2}" destId="{D49F015E-35AD-3443-B9C8-FF3109B55825}" srcOrd="5" destOrd="0" presId="urn:microsoft.com/office/officeart/2005/8/layout/pyramid1"/>
    <dgm:cxn modelId="{CFBA933B-4D7F-7C4B-9ACF-49BB466A72F6}" type="presParOf" srcId="{D49F015E-35AD-3443-B9C8-FF3109B55825}" destId="{C597CE72-F120-7241-8A8B-A4C0F5A04EA9}" srcOrd="0" destOrd="0" presId="urn:microsoft.com/office/officeart/2005/8/layout/pyramid1"/>
    <dgm:cxn modelId="{CF6AC12C-3924-0C48-8E3B-D2E6419CA8CF}" type="presParOf" srcId="{D49F015E-35AD-3443-B9C8-FF3109B55825}" destId="{5DD4E601-3A27-5C46-BAC3-93BD2A76A93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B38D2-D549-2347-B999-8479BBCC93B5}">
      <dsp:nvSpPr>
        <dsp:cNvPr id="0" name=""/>
        <dsp:cNvSpPr/>
      </dsp:nvSpPr>
      <dsp:spPr>
        <a:xfrm>
          <a:off x="0" y="35689"/>
          <a:ext cx="6666833" cy="8154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Email Marketing</a:t>
          </a:r>
        </a:p>
      </dsp:txBody>
      <dsp:txXfrm>
        <a:off x="39809" y="75498"/>
        <a:ext cx="6587215" cy="735872"/>
      </dsp:txXfrm>
    </dsp:sp>
    <dsp:sp modelId="{58A4D925-E344-D142-8817-2A0D06D8EE6C}">
      <dsp:nvSpPr>
        <dsp:cNvPr id="0" name=""/>
        <dsp:cNvSpPr/>
      </dsp:nvSpPr>
      <dsp:spPr>
        <a:xfrm>
          <a:off x="0" y="949099"/>
          <a:ext cx="6666833" cy="815490"/>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Audience Management</a:t>
          </a:r>
        </a:p>
      </dsp:txBody>
      <dsp:txXfrm>
        <a:off x="39809" y="988908"/>
        <a:ext cx="6587215" cy="735872"/>
      </dsp:txXfrm>
    </dsp:sp>
    <dsp:sp modelId="{D0639967-0A1D-C041-9F1C-0629931C4CDE}">
      <dsp:nvSpPr>
        <dsp:cNvPr id="0" name=""/>
        <dsp:cNvSpPr/>
      </dsp:nvSpPr>
      <dsp:spPr>
        <a:xfrm>
          <a:off x="0" y="1862509"/>
          <a:ext cx="6666833" cy="815490"/>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Marketing Automation</a:t>
          </a:r>
        </a:p>
      </dsp:txBody>
      <dsp:txXfrm>
        <a:off x="39809" y="1902318"/>
        <a:ext cx="6587215" cy="735872"/>
      </dsp:txXfrm>
    </dsp:sp>
    <dsp:sp modelId="{7B70CCFC-8A0E-CD4C-B67D-F3942D6EEFA8}">
      <dsp:nvSpPr>
        <dsp:cNvPr id="0" name=""/>
        <dsp:cNvSpPr/>
      </dsp:nvSpPr>
      <dsp:spPr>
        <a:xfrm>
          <a:off x="0" y="2775920"/>
          <a:ext cx="6666833" cy="815490"/>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Landing Pages</a:t>
          </a:r>
        </a:p>
      </dsp:txBody>
      <dsp:txXfrm>
        <a:off x="39809" y="2815729"/>
        <a:ext cx="6587215" cy="735872"/>
      </dsp:txXfrm>
    </dsp:sp>
    <dsp:sp modelId="{A4D610B2-91F9-984B-AAB8-C09350DA1A47}">
      <dsp:nvSpPr>
        <dsp:cNvPr id="0" name=""/>
        <dsp:cNvSpPr/>
      </dsp:nvSpPr>
      <dsp:spPr>
        <a:xfrm>
          <a:off x="0" y="3689330"/>
          <a:ext cx="6666833" cy="815490"/>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Signup Forms</a:t>
          </a:r>
        </a:p>
      </dsp:txBody>
      <dsp:txXfrm>
        <a:off x="39809" y="3729139"/>
        <a:ext cx="6587215" cy="735872"/>
      </dsp:txXfrm>
    </dsp:sp>
    <dsp:sp modelId="{36320445-CE89-494B-B4F9-7CD6AF5E1D5F}">
      <dsp:nvSpPr>
        <dsp:cNvPr id="0" name=""/>
        <dsp:cNvSpPr/>
      </dsp:nvSpPr>
      <dsp:spPr>
        <a:xfrm>
          <a:off x="0" y="4602740"/>
          <a:ext cx="6666833" cy="8154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Third Party Integration</a:t>
          </a:r>
        </a:p>
      </dsp:txBody>
      <dsp:txXfrm>
        <a:off x="39809" y="4642549"/>
        <a:ext cx="6587215"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F346D-3C78-0A49-A7F9-5258D7CF7140}">
      <dsp:nvSpPr>
        <dsp:cNvPr id="0" name=""/>
        <dsp:cNvSpPr/>
      </dsp:nvSpPr>
      <dsp:spPr>
        <a:xfrm>
          <a:off x="2940675" y="0"/>
          <a:ext cx="1176270" cy="812093"/>
        </a:xfrm>
        <a:prstGeom prst="trapezoid">
          <a:avLst>
            <a:gd name="adj" fmla="val 7242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940675" y="0"/>
        <a:ext cx="1176270" cy="812093"/>
      </dsp:txXfrm>
    </dsp:sp>
    <dsp:sp modelId="{2CC66F2D-80AC-5448-89D3-305FD5FA96A4}">
      <dsp:nvSpPr>
        <dsp:cNvPr id="0" name=""/>
        <dsp:cNvSpPr/>
      </dsp:nvSpPr>
      <dsp:spPr>
        <a:xfrm>
          <a:off x="2352540" y="812093"/>
          <a:ext cx="2352540" cy="812093"/>
        </a:xfrm>
        <a:prstGeom prst="trapezoid">
          <a:avLst>
            <a:gd name="adj" fmla="val 7242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Feature Set</a:t>
          </a:r>
        </a:p>
      </dsp:txBody>
      <dsp:txXfrm>
        <a:off x="2764235" y="812093"/>
        <a:ext cx="1529151" cy="812093"/>
      </dsp:txXfrm>
    </dsp:sp>
    <dsp:sp modelId="{2E2F2D56-EA23-104E-A916-36BF58148D2A}">
      <dsp:nvSpPr>
        <dsp:cNvPr id="0" name=""/>
        <dsp:cNvSpPr/>
      </dsp:nvSpPr>
      <dsp:spPr>
        <a:xfrm>
          <a:off x="1764405" y="1624187"/>
          <a:ext cx="3528811" cy="812093"/>
        </a:xfrm>
        <a:prstGeom prst="trapezoid">
          <a:avLst>
            <a:gd name="adj" fmla="val 7242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Value Proposition</a:t>
          </a:r>
        </a:p>
      </dsp:txBody>
      <dsp:txXfrm>
        <a:off x="2381947" y="1624187"/>
        <a:ext cx="2293727" cy="812093"/>
      </dsp:txXfrm>
    </dsp:sp>
    <dsp:sp modelId="{8DF048D8-BBDF-0F49-9FFA-6BD8A50E2610}">
      <dsp:nvSpPr>
        <dsp:cNvPr id="0" name=""/>
        <dsp:cNvSpPr/>
      </dsp:nvSpPr>
      <dsp:spPr>
        <a:xfrm>
          <a:off x="1176270" y="2436281"/>
          <a:ext cx="4705081" cy="812093"/>
        </a:xfrm>
        <a:prstGeom prst="trapezoid">
          <a:avLst>
            <a:gd name="adj" fmla="val 72422"/>
          </a:avLst>
        </a:prstGeom>
        <a:gradFill rotWithShape="0">
          <a:gsLst>
            <a:gs pos="0">
              <a:schemeClr val="accent1">
                <a:lumMod val="5000"/>
                <a:lumOff val="95000"/>
              </a:schemeClr>
            </a:gs>
            <a:gs pos="8000">
              <a:schemeClr val="accent1">
                <a:lumMod val="45000"/>
                <a:lumOff val="55000"/>
              </a:schemeClr>
            </a:gs>
            <a:gs pos="0">
              <a:schemeClr val="accent1">
                <a:lumMod val="45000"/>
                <a:lumOff val="55000"/>
              </a:schemeClr>
            </a:gs>
            <a:gs pos="0">
              <a:schemeClr val="accent1">
                <a:lumMod val="30000"/>
                <a:lumOff val="7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Product Market Fit</a:t>
          </a:r>
        </a:p>
      </dsp:txBody>
      <dsp:txXfrm>
        <a:off x="1999659" y="2436281"/>
        <a:ext cx="3058302" cy="812093"/>
      </dsp:txXfrm>
    </dsp:sp>
    <dsp:sp modelId="{2A907D53-0E5D-4F48-A95A-C922760A8909}">
      <dsp:nvSpPr>
        <dsp:cNvPr id="0" name=""/>
        <dsp:cNvSpPr/>
      </dsp:nvSpPr>
      <dsp:spPr>
        <a:xfrm>
          <a:off x="588135" y="3248374"/>
          <a:ext cx="5881351" cy="812093"/>
        </a:xfrm>
        <a:prstGeom prst="trapezoid">
          <a:avLst>
            <a:gd name="adj" fmla="val 7242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Underserved Needs</a:t>
          </a:r>
        </a:p>
      </dsp:txBody>
      <dsp:txXfrm>
        <a:off x="1617371" y="3248374"/>
        <a:ext cx="3822878" cy="812093"/>
      </dsp:txXfrm>
    </dsp:sp>
    <dsp:sp modelId="{C597CE72-F120-7241-8A8B-A4C0F5A04EA9}">
      <dsp:nvSpPr>
        <dsp:cNvPr id="0" name=""/>
        <dsp:cNvSpPr/>
      </dsp:nvSpPr>
      <dsp:spPr>
        <a:xfrm>
          <a:off x="0" y="4060468"/>
          <a:ext cx="7057622" cy="812093"/>
        </a:xfrm>
        <a:prstGeom prst="trapezoid">
          <a:avLst>
            <a:gd name="adj" fmla="val 7242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Target Customer</a:t>
          </a:r>
        </a:p>
      </dsp:txBody>
      <dsp:txXfrm>
        <a:off x="1235083" y="4060468"/>
        <a:ext cx="4587454" cy="8120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FC46-D6C7-144A-917F-AE7C689BB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CABAC-685D-1849-8FAE-80D1B649E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B60B5-75A0-364A-963A-237CC7529AAE}"/>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E998CCF0-9122-4C45-B4F5-1A9F0D32F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43108-7DAC-2846-B975-0F0A1E88439A}"/>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180207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514E-48A6-4C47-AC5B-C371D68BBD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715E19-FC9A-9C41-AD11-31D8D56E2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2EC2-243C-F949-B9F7-6E4FA7008622}"/>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62D7AA3B-B814-9741-AE79-EEEA176BE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10C80-FD6C-6145-BDC4-AB9DD6B33BDB}"/>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168918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9DA3BF-9D7C-2E4D-9E40-314168088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3D7278-1B29-804F-BB95-F82D7711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F479F-1CC1-2048-B7B6-30AC65A3AB39}"/>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0ED1CFFF-C93D-5D4E-A342-74687AC4E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7DEB0-E73A-9C4E-B996-60285C14909D}"/>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166760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FE80-F6E4-794E-B41B-B88028599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F858B-0AAF-CE4F-9144-5EFD5F45A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211D1-B101-6043-B061-B094462A7936}"/>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E7EB03C0-7ABA-944D-A98F-A3CD27B6A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05B4D-BE56-714B-BC6F-91C23DCB4C91}"/>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196582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59C1-8B8B-BE45-BE2A-D99E9AEE3C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29E49B-5D3B-A84B-A2C1-9E35D0B7A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423CD-22BF-FB42-BDA0-B4056E1783B5}"/>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DC2F8770-FD83-C043-9479-9A188C198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24716-000D-9445-990A-793C3C9F1508}"/>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62897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93B0-46FE-FA4B-A0FC-B5402E449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1403C-479D-484E-9214-AB3F2E68B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4B969-EAD5-4A45-B507-340318EF2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CD834-9A05-D241-A23C-A204E68D3813}"/>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6" name="Footer Placeholder 5">
            <a:extLst>
              <a:ext uri="{FF2B5EF4-FFF2-40B4-BE49-F238E27FC236}">
                <a16:creationId xmlns:a16="http://schemas.microsoft.com/office/drawing/2014/main" id="{8E57386A-8DB6-8E4E-8D5F-DCEB6D872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3164C-89FC-7B4B-BB1F-EC2DC1E32647}"/>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153927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E927-8371-C240-9B95-975785DDD2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A96C1-7C58-E846-B674-9DCF001B5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B243E-8DB6-BD42-88AB-1FCF5704B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AC714-CD66-2C4F-BF79-4F0493067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CEEE8D-C555-9E47-A6C5-A4826E17A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FF7F91-C415-444B-B38D-7F562AEA409E}"/>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8" name="Footer Placeholder 7">
            <a:extLst>
              <a:ext uri="{FF2B5EF4-FFF2-40B4-BE49-F238E27FC236}">
                <a16:creationId xmlns:a16="http://schemas.microsoft.com/office/drawing/2014/main" id="{4F78DCFA-9802-FA46-A200-BE2D42E812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56587-D345-6B4B-A1E5-D81A8343D330}"/>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29753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5F9A-512D-6A4B-AF90-C4D7D5941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63196-A88C-9644-9884-CD386B31499A}"/>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4" name="Footer Placeholder 3">
            <a:extLst>
              <a:ext uri="{FF2B5EF4-FFF2-40B4-BE49-F238E27FC236}">
                <a16:creationId xmlns:a16="http://schemas.microsoft.com/office/drawing/2014/main" id="{0EC6E91C-FBAE-604F-B116-1B45756FC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1AC588-F69A-0843-9A1A-63BA919C21BA}"/>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24284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F8C0B-426F-114A-95EA-5B295B62BE8A}"/>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3" name="Footer Placeholder 2">
            <a:extLst>
              <a:ext uri="{FF2B5EF4-FFF2-40B4-BE49-F238E27FC236}">
                <a16:creationId xmlns:a16="http://schemas.microsoft.com/office/drawing/2014/main" id="{C9B136F0-BC4A-6547-87BB-EE238E1D05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E6FEA-5693-F84D-820B-CF5B3ADBEFC6}"/>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35893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B599-8797-E34A-B38D-FCDA3B1A5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CDA438-8FF1-3F48-A91E-8FE9222FE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2162F-3BAE-2942-85C6-9F222555C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CFCAE-E254-D644-B9EE-BD3CA819DC08}"/>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6" name="Footer Placeholder 5">
            <a:extLst>
              <a:ext uri="{FF2B5EF4-FFF2-40B4-BE49-F238E27FC236}">
                <a16:creationId xmlns:a16="http://schemas.microsoft.com/office/drawing/2014/main" id="{BE133685-8969-4B47-8453-C12AA4010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AC686-ED73-6E49-9DC8-46AD3298B13C}"/>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82429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808B-FE21-7D47-B93B-A1FC2D5B6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5D516-5360-CC43-BC18-98C75A387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AAE6C7-771B-ED49-8E7D-C6C76A80D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CCF50-CFC2-2848-A60D-0C7B6912E000}"/>
              </a:ext>
            </a:extLst>
          </p:cNvPr>
          <p:cNvSpPr>
            <a:spLocks noGrp="1"/>
          </p:cNvSpPr>
          <p:nvPr>
            <p:ph type="dt" sz="half" idx="10"/>
          </p:nvPr>
        </p:nvSpPr>
        <p:spPr/>
        <p:txBody>
          <a:bodyPr/>
          <a:lstStyle/>
          <a:p>
            <a:fld id="{66932CC4-6025-494D-923E-4D2521CE1AB8}" type="datetimeFigureOut">
              <a:rPr lang="en-US" smtClean="0"/>
              <a:t>9/10/2023</a:t>
            </a:fld>
            <a:endParaRPr lang="en-US"/>
          </a:p>
        </p:txBody>
      </p:sp>
      <p:sp>
        <p:nvSpPr>
          <p:cNvPr id="6" name="Footer Placeholder 5">
            <a:extLst>
              <a:ext uri="{FF2B5EF4-FFF2-40B4-BE49-F238E27FC236}">
                <a16:creationId xmlns:a16="http://schemas.microsoft.com/office/drawing/2014/main" id="{5816DC8C-3777-424F-AE72-20AA3E148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5C828-9F83-2F42-8590-FBF36BBBA9F0}"/>
              </a:ext>
            </a:extLst>
          </p:cNvPr>
          <p:cNvSpPr>
            <a:spLocks noGrp="1"/>
          </p:cNvSpPr>
          <p:nvPr>
            <p:ph type="sldNum" sz="quarter" idx="12"/>
          </p:nvPr>
        </p:nvSpPr>
        <p:spPr/>
        <p:txBody>
          <a:bodyPr/>
          <a:lstStyle/>
          <a:p>
            <a:fld id="{B43773D3-FEC9-D542-843A-21CC7FF21FE5}" type="slidenum">
              <a:rPr lang="en-US" smtClean="0"/>
              <a:t>‹#›</a:t>
            </a:fld>
            <a:endParaRPr lang="en-US"/>
          </a:p>
        </p:txBody>
      </p:sp>
    </p:spTree>
    <p:extLst>
      <p:ext uri="{BB962C8B-B14F-4D97-AF65-F5344CB8AC3E}">
        <p14:creationId xmlns:p14="http://schemas.microsoft.com/office/powerpoint/2010/main" val="311606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7269F-076E-5149-AE1C-6C740C1CF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4CC45-6DB9-B44B-B1FF-22CE8F120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B32E8-AAAF-7240-BB38-1D996B146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2CC4-6025-494D-923E-4D2521CE1AB8}" type="datetimeFigureOut">
              <a:rPr lang="en-US" smtClean="0"/>
              <a:t>9/10/2023</a:t>
            </a:fld>
            <a:endParaRPr lang="en-US"/>
          </a:p>
        </p:txBody>
      </p:sp>
      <p:sp>
        <p:nvSpPr>
          <p:cNvPr id="5" name="Footer Placeholder 4">
            <a:extLst>
              <a:ext uri="{FF2B5EF4-FFF2-40B4-BE49-F238E27FC236}">
                <a16:creationId xmlns:a16="http://schemas.microsoft.com/office/drawing/2014/main" id="{32A25134-F09F-7444-AAB3-984CA22A3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EC2FA7-C027-D641-9B0F-BFBB54714A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773D3-FEC9-D542-843A-21CC7FF21FE5}" type="slidenum">
              <a:rPr lang="en-US" smtClean="0"/>
              <a:t>‹#›</a:t>
            </a:fld>
            <a:endParaRPr lang="en-US"/>
          </a:p>
        </p:txBody>
      </p:sp>
    </p:spTree>
    <p:extLst>
      <p:ext uri="{BB962C8B-B14F-4D97-AF65-F5344CB8AC3E}">
        <p14:creationId xmlns:p14="http://schemas.microsoft.com/office/powerpoint/2010/main" val="263240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718F3E-BD64-2843-A999-DB12D31F6216}"/>
              </a:ext>
            </a:extLst>
          </p:cNvPr>
          <p:cNvSpPr>
            <a:spLocks noGrp="1"/>
          </p:cNvSpPr>
          <p:nvPr>
            <p:ph type="ctrTitle"/>
          </p:nvPr>
        </p:nvSpPr>
        <p:spPr>
          <a:xfrm>
            <a:off x="1386865" y="686346"/>
            <a:ext cx="9534420" cy="3685891"/>
          </a:xfrm>
        </p:spPr>
        <p:txBody>
          <a:bodyPr>
            <a:normAutofit/>
          </a:bodyPr>
          <a:lstStyle/>
          <a:p>
            <a:br>
              <a:rPr lang="en-US" sz="5400" dirty="0">
                <a:solidFill>
                  <a:srgbClr val="FFFFFF"/>
                </a:solidFill>
                <a:latin typeface="+mn-lt"/>
                <a:ea typeface="Verdana" panose="020B0604030504040204" pitchFamily="34" charset="0"/>
                <a:cs typeface="Verdana" panose="020B0604030504040204" pitchFamily="34" charset="0"/>
              </a:rPr>
            </a:br>
            <a:r>
              <a:rPr lang="en-US" sz="5400" dirty="0">
                <a:solidFill>
                  <a:srgbClr val="FFFFFF"/>
                </a:solidFill>
                <a:latin typeface="+mn-lt"/>
                <a:ea typeface="Verdana" panose="020B0604030504040204" pitchFamily="34" charset="0"/>
                <a:cs typeface="Verdana" panose="020B0604030504040204" pitchFamily="34" charset="0"/>
              </a:rPr>
              <a:t>ASSIGNMENT 1</a:t>
            </a:r>
            <a:br>
              <a:rPr lang="en-US" sz="5400" dirty="0">
                <a:solidFill>
                  <a:srgbClr val="FFFFFF"/>
                </a:solidFill>
                <a:latin typeface="+mn-lt"/>
                <a:ea typeface="Verdana" panose="020B0604030504040204" pitchFamily="34" charset="0"/>
                <a:cs typeface="Verdana" panose="020B0604030504040204" pitchFamily="34" charset="0"/>
              </a:rPr>
            </a:br>
            <a:br>
              <a:rPr lang="en-US" sz="5400" dirty="0">
                <a:solidFill>
                  <a:srgbClr val="FFFFFF"/>
                </a:solidFill>
                <a:latin typeface="+mn-lt"/>
                <a:ea typeface="Verdana" panose="020B0604030504040204" pitchFamily="34" charset="0"/>
                <a:cs typeface="Verdana" panose="020B0604030504040204" pitchFamily="34" charset="0"/>
              </a:rPr>
            </a:br>
            <a:r>
              <a:rPr lang="en-US" sz="5400" dirty="0">
                <a:solidFill>
                  <a:srgbClr val="FFFFFF"/>
                </a:solidFill>
                <a:latin typeface="+mn-lt"/>
                <a:ea typeface="Verdana" panose="020B0604030504040204" pitchFamily="34" charset="0"/>
                <a:cs typeface="Verdana" panose="020B0604030504040204" pitchFamily="34" charset="0"/>
              </a:rPr>
              <a:t> Software Product Management</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8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3664-62A9-3043-8EE4-0B2FA5859A45}"/>
              </a:ext>
            </a:extLst>
          </p:cNvPr>
          <p:cNvSpPr>
            <a:spLocks noGrp="1"/>
          </p:cNvSpPr>
          <p:nvPr>
            <p:ph type="title"/>
          </p:nvPr>
        </p:nvSpPr>
        <p:spPr>
          <a:xfrm>
            <a:off x="392293" y="1892595"/>
            <a:ext cx="3434251" cy="2026673"/>
          </a:xfrm>
        </p:spPr>
        <p:txBody>
          <a:bodyPr anchor="b">
            <a:normAutofit/>
          </a:bodyPr>
          <a:lstStyle/>
          <a:p>
            <a:pPr algn="ctr"/>
            <a:r>
              <a:rPr lang="en-US" b="1" dirty="0">
                <a:solidFill>
                  <a:srgbClr val="FFFFFF"/>
                </a:solidFill>
                <a:latin typeface="+mn-lt"/>
                <a:ea typeface="Verdana" panose="020B0604030504040204" pitchFamily="34" charset="0"/>
              </a:rPr>
              <a:t>VALUE PROPOSITION</a:t>
            </a:r>
          </a:p>
        </p:txBody>
      </p:sp>
      <p:sp>
        <p:nvSpPr>
          <p:cNvPr id="28" name="Content Placeholder 2">
            <a:extLst>
              <a:ext uri="{FF2B5EF4-FFF2-40B4-BE49-F238E27FC236}">
                <a16:creationId xmlns:a16="http://schemas.microsoft.com/office/drawing/2014/main" id="{3DA6DA8D-EAE9-2947-AC39-331B2D110A9B}"/>
              </a:ext>
            </a:extLst>
          </p:cNvPr>
          <p:cNvSpPr>
            <a:spLocks noGrp="1"/>
          </p:cNvSpPr>
          <p:nvPr>
            <p:ph idx="1"/>
          </p:nvPr>
        </p:nvSpPr>
        <p:spPr>
          <a:xfrm>
            <a:off x="4254480" y="319918"/>
            <a:ext cx="7717809" cy="6197884"/>
          </a:xfrm>
        </p:spPr>
        <p:txBody>
          <a:bodyPr anchor="ctr">
            <a:noAutofit/>
          </a:bodyPr>
          <a:lstStyle/>
          <a:p>
            <a:r>
              <a:rPr lang="en-IN" sz="1800" b="1" dirty="0">
                <a:ea typeface="Verdana" panose="020B0604030504040204" pitchFamily="34" charset="0"/>
                <a:cs typeface="Verdana" panose="020B0604030504040204" pitchFamily="34" charset="0"/>
              </a:rPr>
              <a:t>Integration Ecosystem</a:t>
            </a:r>
            <a:r>
              <a:rPr lang="en-IN" sz="1800" dirty="0">
                <a:ea typeface="Verdana" panose="020B0604030504040204" pitchFamily="34" charset="0"/>
                <a:cs typeface="Verdana" panose="020B0604030504040204" pitchFamily="34" charset="0"/>
              </a:rPr>
              <a:t>: CrafterGenie integrates with a wide range of third-party applications and services, allowing users to connect their email marketing efforts with other tools they use, such as e-commerce platforms, CRM systems, and social media.</a:t>
            </a:r>
          </a:p>
          <a:p>
            <a:r>
              <a:rPr lang="en-IN" sz="1800" b="1" dirty="0">
                <a:ea typeface="Verdana" panose="020B0604030504040204" pitchFamily="34" charset="0"/>
                <a:cs typeface="Verdana" panose="020B0604030504040204" pitchFamily="34" charset="0"/>
              </a:rPr>
              <a:t>Scalability</a:t>
            </a:r>
            <a:r>
              <a:rPr lang="en-IN" sz="1800" dirty="0">
                <a:ea typeface="Verdana" panose="020B0604030504040204" pitchFamily="34" charset="0"/>
                <a:cs typeface="Verdana" panose="020B0604030504040204" pitchFamily="34" charset="0"/>
              </a:rPr>
              <a:t>: CrafterGenie caters to businesses of all sizes, from small start-ups to large enterprises. It offers pricing plans that scale with your needs, making it suitable for businesses at various stages of growth.</a:t>
            </a:r>
          </a:p>
          <a:p>
            <a:r>
              <a:rPr lang="en-IN" sz="1800" b="1" dirty="0">
                <a:ea typeface="Verdana" panose="020B0604030504040204" pitchFamily="34" charset="0"/>
                <a:cs typeface="Verdana" panose="020B0604030504040204" pitchFamily="34" charset="0"/>
              </a:rPr>
              <a:t>Educational Resources</a:t>
            </a:r>
            <a:r>
              <a:rPr lang="en-IN" sz="1800" dirty="0">
                <a:ea typeface="Verdana" panose="020B0604030504040204" pitchFamily="34" charset="0"/>
                <a:cs typeface="Verdana" panose="020B0604030504040204" pitchFamily="34" charset="0"/>
              </a:rPr>
              <a:t>: CrafterGenie provides users with valuable educational resources, including guides, webinars, and tutorials, to help them improve their email marketing and digital marketing skills.</a:t>
            </a:r>
          </a:p>
          <a:p>
            <a:r>
              <a:rPr lang="en-IN" sz="1800" b="1" dirty="0">
                <a:ea typeface="Verdana" panose="020B0604030504040204" pitchFamily="34" charset="0"/>
                <a:cs typeface="Verdana" panose="020B0604030504040204" pitchFamily="34" charset="0"/>
              </a:rPr>
              <a:t>Compliance and Security</a:t>
            </a:r>
            <a:r>
              <a:rPr lang="en-IN" sz="1800" dirty="0">
                <a:ea typeface="Verdana" panose="020B0604030504040204" pitchFamily="34" charset="0"/>
                <a:cs typeface="Verdana" panose="020B0604030504040204" pitchFamily="34" charset="0"/>
              </a:rPr>
              <a:t>: CrafterGenie places a strong emphasis on data security and compliance with email marketing regulations, giving users peace of mind when it comes to protecting customer data and maintaining email deliverability.</a:t>
            </a:r>
          </a:p>
          <a:p>
            <a:r>
              <a:rPr lang="en-IN" sz="1800" b="1" dirty="0">
                <a:ea typeface="Verdana" panose="020B0604030504040204" pitchFamily="34" charset="0"/>
                <a:cs typeface="Verdana" panose="020B0604030504040204" pitchFamily="34" charset="0"/>
              </a:rPr>
              <a:t>Personalization</a:t>
            </a:r>
            <a:r>
              <a:rPr lang="en-IN" sz="1800" dirty="0">
                <a:ea typeface="Verdana" panose="020B0604030504040204" pitchFamily="34" charset="0"/>
                <a:cs typeface="Verdana" panose="020B0604030504040204" pitchFamily="34" charset="0"/>
              </a:rPr>
              <a:t>: CrafterGenie allows users to create personalized email content and recommendations based on customer data, enhancing engagement and driving conversions.</a:t>
            </a:r>
            <a:endParaRPr lang="en-US" sz="18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582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BF00C-1101-0C4D-B86D-46DE4FEB836D}"/>
              </a:ext>
            </a:extLst>
          </p:cNvPr>
          <p:cNvSpPr>
            <a:spLocks noGrp="1"/>
          </p:cNvSpPr>
          <p:nvPr>
            <p:ph type="title"/>
          </p:nvPr>
        </p:nvSpPr>
        <p:spPr>
          <a:xfrm>
            <a:off x="234564" y="2138394"/>
            <a:ext cx="3568688" cy="2250010"/>
          </a:xfrm>
        </p:spPr>
        <p:txBody>
          <a:bodyPr anchor="b">
            <a:normAutofit/>
          </a:bodyPr>
          <a:lstStyle/>
          <a:p>
            <a:pPr algn="ctr"/>
            <a:r>
              <a:rPr lang="en-US" b="1" dirty="0">
                <a:solidFill>
                  <a:srgbClr val="FFFFFF"/>
                </a:solidFill>
                <a:latin typeface="+mn-lt"/>
                <a:ea typeface="Verdana" panose="020B0604030504040204" pitchFamily="34" charset="0"/>
              </a:rPr>
              <a:t>CUSTOMER FEEDBACK ON OUR IDEA</a:t>
            </a:r>
          </a:p>
        </p:txBody>
      </p:sp>
      <p:sp>
        <p:nvSpPr>
          <p:cNvPr id="3" name="Content Placeholder 2">
            <a:extLst>
              <a:ext uri="{FF2B5EF4-FFF2-40B4-BE49-F238E27FC236}">
                <a16:creationId xmlns:a16="http://schemas.microsoft.com/office/drawing/2014/main" id="{10BADF9C-F27A-AC44-BD49-CBBF828596A8}"/>
              </a:ext>
            </a:extLst>
          </p:cNvPr>
          <p:cNvSpPr>
            <a:spLocks noGrp="1"/>
          </p:cNvSpPr>
          <p:nvPr>
            <p:ph idx="1"/>
          </p:nvPr>
        </p:nvSpPr>
        <p:spPr>
          <a:xfrm>
            <a:off x="4810259" y="649480"/>
            <a:ext cx="6555347" cy="5546047"/>
          </a:xfrm>
        </p:spPr>
        <p:txBody>
          <a:bodyPr anchor="ctr">
            <a:noAutofit/>
          </a:bodyPr>
          <a:lstStyle/>
          <a:p>
            <a:r>
              <a:rPr lang="en-US" sz="1600" b="1" dirty="0">
                <a:ea typeface="Verdana" panose="020B0604030504040204" pitchFamily="34" charset="0"/>
                <a:cs typeface="Verdana" panose="020B0604030504040204" pitchFamily="34" charset="0"/>
              </a:rPr>
              <a:t>Avinash Venugopal</a:t>
            </a:r>
          </a:p>
          <a:p>
            <a:pPr marL="0" indent="0">
              <a:buNone/>
            </a:pPr>
            <a:r>
              <a:rPr lang="en-US" sz="1600" dirty="0">
                <a:ea typeface="Verdana" panose="020B0604030504040204" pitchFamily="34" charset="0"/>
                <a:cs typeface="Verdana" panose="020B0604030504040204" pitchFamily="34" charset="0"/>
              </a:rPr>
              <a:t>   “</a:t>
            </a:r>
            <a:r>
              <a:rPr lang="en-IN" sz="1600" i="1" dirty="0">
                <a:ea typeface="Verdana" panose="020B0604030504040204" pitchFamily="34" charset="0"/>
              </a:rPr>
              <a:t>I appreciate CrafterGenie's user-friendly and intuitive interface, which makes it easy for both beginners and experienced marketers to create and manage email campaigns.</a:t>
            </a:r>
            <a:r>
              <a:rPr lang="en-US" sz="1600" dirty="0">
                <a:ea typeface="Verdana" panose="020B0604030504040204" pitchFamily="34" charset="0"/>
                <a:cs typeface="Verdana" panose="020B0604030504040204" pitchFamily="34" charset="0"/>
              </a:rPr>
              <a:t>”</a:t>
            </a:r>
          </a:p>
          <a:p>
            <a:r>
              <a:rPr lang="en-US" sz="1600" b="1" dirty="0">
                <a:ea typeface="Verdana" panose="020B0604030504040204" pitchFamily="34" charset="0"/>
                <a:cs typeface="Verdana" panose="020B0604030504040204" pitchFamily="34" charset="0"/>
              </a:rPr>
              <a:t>Siva Perumal</a:t>
            </a:r>
          </a:p>
          <a:p>
            <a:pPr marL="0" indent="0">
              <a:buNone/>
            </a:pPr>
            <a:r>
              <a:rPr lang="en-US" sz="1600" dirty="0">
                <a:ea typeface="Verdana" panose="020B0604030504040204" pitchFamily="34" charset="0"/>
                <a:cs typeface="Verdana" panose="020B0604030504040204" pitchFamily="34" charset="0"/>
              </a:rPr>
              <a:t> </a:t>
            </a:r>
            <a:r>
              <a:rPr lang="en-US" sz="1600" i="1" dirty="0">
                <a:ea typeface="Verdana" panose="020B0604030504040204" pitchFamily="34" charset="0"/>
                <a:cs typeface="Verdana" panose="020B0604030504040204" pitchFamily="34" charset="0"/>
              </a:rPr>
              <a:t>“</a:t>
            </a:r>
            <a:r>
              <a:rPr lang="en-IN" sz="1600" i="1" dirty="0">
                <a:ea typeface="Verdana" panose="020B0604030504040204" pitchFamily="34" charset="0"/>
              </a:rPr>
              <a:t>As a small business owner, I find CrafterGenie’s pricing to be a bit high, especially as their subscriber lists grow. Pricing changes in the past have generated mixed feedback</a:t>
            </a:r>
            <a:r>
              <a:rPr lang="en-US" sz="1600" i="1" dirty="0">
                <a:ea typeface="Verdana" panose="020B0604030504040204" pitchFamily="34" charset="0"/>
              </a:rPr>
              <a:t>.</a:t>
            </a:r>
            <a:r>
              <a:rPr lang="en-US" sz="1600" i="1" dirty="0">
                <a:ea typeface="Verdana" panose="020B0604030504040204" pitchFamily="34" charset="0"/>
                <a:cs typeface="Verdana" panose="020B0604030504040204" pitchFamily="34" charset="0"/>
              </a:rPr>
              <a:t>”</a:t>
            </a:r>
          </a:p>
          <a:p>
            <a:r>
              <a:rPr lang="en-US" sz="1600" b="1" dirty="0">
                <a:ea typeface="Verdana" panose="020B0604030504040204" pitchFamily="34" charset="0"/>
                <a:cs typeface="Verdana" panose="020B0604030504040204" pitchFamily="34" charset="0"/>
              </a:rPr>
              <a:t>Saurav Guha</a:t>
            </a:r>
          </a:p>
          <a:p>
            <a:pPr marL="0" indent="0">
              <a:buNone/>
            </a:pPr>
            <a:r>
              <a:rPr lang="en-US" sz="1600" dirty="0">
                <a:ea typeface="Verdana" panose="020B0604030504040204" pitchFamily="34" charset="0"/>
                <a:cs typeface="Verdana" panose="020B0604030504040204" pitchFamily="34" charset="0"/>
              </a:rPr>
              <a:t> </a:t>
            </a:r>
            <a:r>
              <a:rPr lang="en-US" sz="1600" i="1" dirty="0">
                <a:ea typeface="Verdana" panose="020B0604030504040204" pitchFamily="34" charset="0"/>
              </a:rPr>
              <a:t>“</a:t>
            </a:r>
            <a:r>
              <a:rPr lang="en-IN" sz="1600" i="1" dirty="0">
                <a:ea typeface="Verdana" panose="020B0604030504040204" pitchFamily="34" charset="0"/>
              </a:rPr>
              <a:t>I often praise CrafterGenie for its selection of professionally designed templates and the flexibility to create custom designs. The drag-and-drop email builder is frequently cited as a valuable feature</a:t>
            </a:r>
            <a:r>
              <a:rPr lang="en-US" sz="1600" i="1" dirty="0">
                <a:ea typeface="Verdana" panose="020B0604030504040204" pitchFamily="34" charset="0"/>
              </a:rPr>
              <a:t>”</a:t>
            </a:r>
          </a:p>
          <a:p>
            <a:r>
              <a:rPr lang="en-US" sz="1600" b="1" dirty="0">
                <a:ea typeface="Verdana" panose="020B0604030504040204" pitchFamily="34" charset="0"/>
                <a:cs typeface="Verdana" panose="020B0604030504040204" pitchFamily="34" charset="0"/>
              </a:rPr>
              <a:t>Sudhindra Ramesh Arsikere</a:t>
            </a:r>
          </a:p>
          <a:p>
            <a:pPr marL="0" indent="0">
              <a:buNone/>
            </a:pPr>
            <a:r>
              <a:rPr lang="en-US" sz="1600" dirty="0">
                <a:ea typeface="Verdana" panose="020B0604030504040204" pitchFamily="34" charset="0"/>
                <a:cs typeface="Verdana" panose="020B0604030504040204" pitchFamily="34" charset="0"/>
              </a:rPr>
              <a:t> </a:t>
            </a:r>
            <a:r>
              <a:rPr lang="en-US" sz="1600" i="1" dirty="0">
                <a:ea typeface="Verdana" panose="020B0604030504040204" pitchFamily="34" charset="0"/>
              </a:rPr>
              <a:t>“</a:t>
            </a:r>
            <a:r>
              <a:rPr lang="en-IN" sz="1600" i="1" dirty="0">
                <a:ea typeface="Verdana" panose="020B0604030504040204" pitchFamily="34" charset="0"/>
              </a:rPr>
              <a:t>My personal favourite is CrafterGenie's extensive integration options, which enable them to connect their email marketing with other tools and platforms, such as e-commerce systems, CRMs, and social media</a:t>
            </a:r>
            <a:r>
              <a:rPr lang="en-US" sz="1600" i="1" dirty="0">
                <a:ea typeface="Verdana" panose="020B0604030504040204" pitchFamily="34" charset="0"/>
              </a:rPr>
              <a:t>”</a:t>
            </a:r>
          </a:p>
          <a:p>
            <a:r>
              <a:rPr lang="en-US" sz="1600" b="1" dirty="0">
                <a:ea typeface="Verdana" panose="020B0604030504040204" pitchFamily="34" charset="0"/>
                <a:cs typeface="Verdana" panose="020B0604030504040204" pitchFamily="34" charset="0"/>
              </a:rPr>
              <a:t>Rahul Sabnis</a:t>
            </a:r>
          </a:p>
          <a:p>
            <a:pPr marL="0" indent="0">
              <a:buNone/>
            </a:pPr>
            <a:r>
              <a:rPr lang="en-US" sz="1600" dirty="0">
                <a:ea typeface="Verdana" panose="020B0604030504040204" pitchFamily="34" charset="0"/>
                <a:cs typeface="Verdana" panose="020B0604030504040204" pitchFamily="34" charset="0"/>
              </a:rPr>
              <a:t> </a:t>
            </a:r>
            <a:r>
              <a:rPr lang="en-US" sz="1600" i="1" dirty="0">
                <a:ea typeface="Verdana" panose="020B0604030504040204" pitchFamily="34" charset="0"/>
              </a:rPr>
              <a:t>“</a:t>
            </a:r>
            <a:r>
              <a:rPr lang="en-IN" sz="1600" i="1" dirty="0">
                <a:ea typeface="Verdana" panose="020B0604030504040204" pitchFamily="34" charset="0"/>
              </a:rPr>
              <a:t>CrafterGenie's landing pages have strong CTA(call to action). Customers appreciate when the landing page communicates its message clearly and concisely. I instantly understood what this page was offering</a:t>
            </a:r>
            <a:r>
              <a:rPr lang="en-US" sz="1600" i="1" dirty="0">
                <a:ea typeface="Verdana" panose="020B0604030504040204" pitchFamily="34" charset="0"/>
              </a:rPr>
              <a:t>”</a:t>
            </a:r>
          </a:p>
        </p:txBody>
      </p:sp>
    </p:spTree>
    <p:extLst>
      <p:ext uri="{BB962C8B-B14F-4D97-AF65-F5344CB8AC3E}">
        <p14:creationId xmlns:p14="http://schemas.microsoft.com/office/powerpoint/2010/main" val="297621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BF00C-1101-0C4D-B86D-46DE4FEB836D}"/>
              </a:ext>
            </a:extLst>
          </p:cNvPr>
          <p:cNvSpPr>
            <a:spLocks noGrp="1"/>
          </p:cNvSpPr>
          <p:nvPr>
            <p:ph type="title"/>
          </p:nvPr>
        </p:nvSpPr>
        <p:spPr>
          <a:xfrm>
            <a:off x="418225" y="2449429"/>
            <a:ext cx="3201366" cy="1645822"/>
          </a:xfrm>
        </p:spPr>
        <p:txBody>
          <a:bodyPr anchor="b">
            <a:normAutofit fontScale="90000"/>
          </a:bodyPr>
          <a:lstStyle/>
          <a:p>
            <a:pPr algn="ctr"/>
            <a:r>
              <a:rPr lang="en-US" b="1" dirty="0">
                <a:solidFill>
                  <a:srgbClr val="FFFFFF"/>
                </a:solidFill>
                <a:latin typeface="+mn-lt"/>
                <a:ea typeface="Verdana" panose="020B0604030504040204" pitchFamily="34" charset="0"/>
              </a:rPr>
              <a:t>REVISED VALUE PROPOSITION</a:t>
            </a:r>
          </a:p>
        </p:txBody>
      </p:sp>
      <p:sp>
        <p:nvSpPr>
          <p:cNvPr id="3" name="Content Placeholder 2">
            <a:extLst>
              <a:ext uri="{FF2B5EF4-FFF2-40B4-BE49-F238E27FC236}">
                <a16:creationId xmlns:a16="http://schemas.microsoft.com/office/drawing/2014/main" id="{10BADF9C-F27A-AC44-BD49-CBBF828596A8}"/>
              </a:ext>
            </a:extLst>
          </p:cNvPr>
          <p:cNvSpPr>
            <a:spLocks noGrp="1"/>
          </p:cNvSpPr>
          <p:nvPr>
            <p:ph idx="1"/>
          </p:nvPr>
        </p:nvSpPr>
        <p:spPr>
          <a:xfrm>
            <a:off x="4322246" y="649480"/>
            <a:ext cx="7869754" cy="5546047"/>
          </a:xfrm>
        </p:spPr>
        <p:txBody>
          <a:bodyPr anchor="ctr">
            <a:normAutofit/>
          </a:bodyPr>
          <a:lstStyle/>
          <a:p>
            <a:r>
              <a:rPr lang="en-US" sz="2400" dirty="0">
                <a:ea typeface="Verdana" panose="020B0604030504040204" pitchFamily="34" charset="0"/>
              </a:rPr>
              <a:t>After considering our customer’s feedback on pricing, we have reduced our effective price by 25%</a:t>
            </a:r>
          </a:p>
          <a:p>
            <a:r>
              <a:rPr lang="en-US" sz="2400" dirty="0">
                <a:ea typeface="Verdana" panose="020B0604030504040204" pitchFamily="34" charset="0"/>
              </a:rPr>
              <a:t>Below are the pricing details</a:t>
            </a:r>
            <a:endParaRPr lang="en-IN" sz="2400" dirty="0">
              <a:ea typeface="Verdana" panose="020B0604030504040204" pitchFamily="34" charset="0"/>
            </a:endParaRPr>
          </a:p>
          <a:p>
            <a:pPr lvl="1"/>
            <a:r>
              <a:rPr lang="en-IN" sz="2000" b="1" i="1" dirty="0">
                <a:ea typeface="Verdana" panose="020B0604030504040204" pitchFamily="34" charset="0"/>
                <a:cs typeface="Verdana" panose="020B0604030504040204" pitchFamily="34" charset="0"/>
              </a:rPr>
              <a:t>Old Pricing for Subscription</a:t>
            </a:r>
          </a:p>
          <a:p>
            <a:pPr lvl="2"/>
            <a:r>
              <a:rPr lang="en-US" dirty="0">
                <a:ea typeface="Verdana" panose="020B0604030504040204" pitchFamily="34" charset="0"/>
                <a:cs typeface="Verdana" panose="020B0604030504040204" pitchFamily="34" charset="0"/>
              </a:rPr>
              <a:t>Rs.1999 per month</a:t>
            </a:r>
          </a:p>
          <a:p>
            <a:pPr lvl="2"/>
            <a:r>
              <a:rPr lang="en-US" dirty="0">
                <a:ea typeface="Verdana" panose="020B0604030504040204" pitchFamily="34" charset="0"/>
                <a:cs typeface="Verdana" panose="020B0604030504040204" pitchFamily="34" charset="0"/>
              </a:rPr>
              <a:t>Rs.20999 per year</a:t>
            </a:r>
          </a:p>
          <a:p>
            <a:pPr lvl="1"/>
            <a:r>
              <a:rPr lang="en-IN" sz="2000" b="1" i="1" dirty="0">
                <a:ea typeface="Verdana" panose="020B0604030504040204" pitchFamily="34" charset="0"/>
              </a:rPr>
              <a:t>New Pricing for Subscription</a:t>
            </a:r>
          </a:p>
          <a:p>
            <a:pPr lvl="2"/>
            <a:r>
              <a:rPr lang="en-IN" dirty="0">
                <a:ea typeface="Verdana" panose="020B0604030504040204" pitchFamily="34" charset="0"/>
              </a:rPr>
              <a:t>Rs.1499 </a:t>
            </a:r>
            <a:r>
              <a:rPr lang="en-US" dirty="0">
                <a:ea typeface="Verdana" panose="020B0604030504040204" pitchFamily="34" charset="0"/>
                <a:cs typeface="Verdana" panose="020B0604030504040204" pitchFamily="34" charset="0"/>
              </a:rPr>
              <a:t>per month</a:t>
            </a:r>
            <a:endParaRPr lang="en-IN" dirty="0">
              <a:ea typeface="Verdana" panose="020B0604030504040204" pitchFamily="34" charset="0"/>
            </a:endParaRPr>
          </a:p>
          <a:p>
            <a:pPr lvl="2"/>
            <a:r>
              <a:rPr lang="en-IN" dirty="0">
                <a:ea typeface="Verdana" panose="020B0604030504040204" pitchFamily="34" charset="0"/>
              </a:rPr>
              <a:t>Rs.</a:t>
            </a:r>
            <a:r>
              <a:rPr lang="en-US" dirty="0">
                <a:ea typeface="Verdana" panose="020B0604030504040204" pitchFamily="34" charset="0"/>
              </a:rPr>
              <a:t> 15,749</a:t>
            </a:r>
            <a:r>
              <a:rPr lang="en-IN" dirty="0">
                <a:ea typeface="Verdana" panose="020B0604030504040204" pitchFamily="34" charset="0"/>
              </a:rPr>
              <a:t> </a:t>
            </a:r>
            <a:r>
              <a:rPr lang="en-US" dirty="0">
                <a:ea typeface="Verdana" panose="020B0604030504040204" pitchFamily="34" charset="0"/>
              </a:rPr>
              <a:t>per year</a:t>
            </a:r>
          </a:p>
        </p:txBody>
      </p:sp>
    </p:spTree>
    <p:extLst>
      <p:ext uri="{BB962C8B-B14F-4D97-AF65-F5344CB8AC3E}">
        <p14:creationId xmlns:p14="http://schemas.microsoft.com/office/powerpoint/2010/main" val="245474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13297D5A-2C23-BE48-926E-469BA753C31E}"/>
              </a:ext>
            </a:extLst>
          </p:cNvPr>
          <p:cNvSpPr>
            <a:spLocks noGrp="1"/>
          </p:cNvSpPr>
          <p:nvPr>
            <p:ph type="title"/>
          </p:nvPr>
        </p:nvSpPr>
        <p:spPr>
          <a:xfrm>
            <a:off x="132759" y="362823"/>
            <a:ext cx="10515600" cy="552473"/>
          </a:xfrm>
        </p:spPr>
        <p:txBody>
          <a:bodyPr>
            <a:normAutofit/>
          </a:bodyPr>
          <a:lstStyle/>
          <a:p>
            <a:r>
              <a:rPr lang="en-US" sz="3200" b="1" dirty="0">
                <a:latin typeface="+mn-lt"/>
                <a:ea typeface="Verdana" panose="020B0604030504040204" pitchFamily="34" charset="0"/>
                <a:cs typeface="Verdana" panose="020B0604030504040204" pitchFamily="34" charset="0"/>
              </a:rPr>
              <a:t>Story Map – CrafterGenie</a:t>
            </a:r>
          </a:p>
        </p:txBody>
      </p:sp>
      <p:pic>
        <p:nvPicPr>
          <p:cNvPr id="1026" name="Picture 2" descr="image">
            <a:extLst>
              <a:ext uri="{FF2B5EF4-FFF2-40B4-BE49-F238E27FC236}">
                <a16:creationId xmlns:a16="http://schemas.microsoft.com/office/drawing/2014/main" id="{2BB1BDA7-D7A4-8288-54E4-24476C7D1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0" y="1295501"/>
            <a:ext cx="10367245" cy="51996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A9AABB31-66CF-EC3D-E6C3-2399F76002B3}"/>
              </a:ext>
            </a:extLst>
          </p:cNvPr>
          <p:cNvSpPr/>
          <p:nvPr/>
        </p:nvSpPr>
        <p:spPr>
          <a:xfrm>
            <a:off x="10607040" y="1295502"/>
            <a:ext cx="152400" cy="548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Right Brace 2">
            <a:extLst>
              <a:ext uri="{FF2B5EF4-FFF2-40B4-BE49-F238E27FC236}">
                <a16:creationId xmlns:a16="http://schemas.microsoft.com/office/drawing/2014/main" id="{6119E145-EA24-55B4-994B-E5A060684D1D}"/>
              </a:ext>
            </a:extLst>
          </p:cNvPr>
          <p:cNvSpPr/>
          <p:nvPr/>
        </p:nvSpPr>
        <p:spPr>
          <a:xfrm>
            <a:off x="10652760" y="1923012"/>
            <a:ext cx="152399" cy="6275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ight Brace 3">
            <a:extLst>
              <a:ext uri="{FF2B5EF4-FFF2-40B4-BE49-F238E27FC236}">
                <a16:creationId xmlns:a16="http://schemas.microsoft.com/office/drawing/2014/main" id="{CBEDEFEE-67CF-4186-9119-40382B7752A8}"/>
              </a:ext>
            </a:extLst>
          </p:cNvPr>
          <p:cNvSpPr/>
          <p:nvPr/>
        </p:nvSpPr>
        <p:spPr>
          <a:xfrm>
            <a:off x="10652761" y="2629593"/>
            <a:ext cx="184264" cy="3826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itle 69">
            <a:extLst>
              <a:ext uri="{FF2B5EF4-FFF2-40B4-BE49-F238E27FC236}">
                <a16:creationId xmlns:a16="http://schemas.microsoft.com/office/drawing/2014/main" id="{75AAB34B-E0DB-2CCC-92A0-F21EEFC8795D}"/>
              </a:ext>
            </a:extLst>
          </p:cNvPr>
          <p:cNvSpPr txBox="1">
            <a:spLocks/>
          </p:cNvSpPr>
          <p:nvPr/>
        </p:nvSpPr>
        <p:spPr>
          <a:xfrm>
            <a:off x="10837025" y="1168429"/>
            <a:ext cx="1354975" cy="937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mn-lt"/>
                <a:ea typeface="Verdana" panose="020B0604030504040204" pitchFamily="34" charset="0"/>
                <a:cs typeface="Verdana" panose="020B0604030504040204" pitchFamily="34" charset="0"/>
              </a:rPr>
              <a:t>User Activities</a:t>
            </a:r>
          </a:p>
          <a:p>
            <a:r>
              <a:rPr lang="en-US" sz="1200" b="1" dirty="0">
                <a:solidFill>
                  <a:schemeClr val="tx2"/>
                </a:solidFill>
                <a:latin typeface="+mn-lt"/>
                <a:ea typeface="Verdana" panose="020B0604030504040204" pitchFamily="34" charset="0"/>
                <a:cs typeface="Verdana" panose="020B0604030504040204" pitchFamily="34" charset="0"/>
              </a:rPr>
              <a:t>(backbone)</a:t>
            </a:r>
          </a:p>
        </p:txBody>
      </p:sp>
      <p:sp>
        <p:nvSpPr>
          <p:cNvPr id="9" name="TextBox 8">
            <a:extLst>
              <a:ext uri="{FF2B5EF4-FFF2-40B4-BE49-F238E27FC236}">
                <a16:creationId xmlns:a16="http://schemas.microsoft.com/office/drawing/2014/main" id="{6421C345-79C3-625A-B75D-09DBEC0A5139}"/>
              </a:ext>
            </a:extLst>
          </p:cNvPr>
          <p:cNvSpPr txBox="1"/>
          <p:nvPr/>
        </p:nvSpPr>
        <p:spPr>
          <a:xfrm>
            <a:off x="10920043" y="1923012"/>
            <a:ext cx="1109747" cy="523220"/>
          </a:xfrm>
          <a:prstGeom prst="rect">
            <a:avLst/>
          </a:prstGeom>
          <a:noFill/>
        </p:spPr>
        <p:txBody>
          <a:bodyPr wrap="square">
            <a:spAutoFit/>
          </a:bodyPr>
          <a:lstStyle/>
          <a:p>
            <a:r>
              <a:rPr lang="en-US" sz="1400" b="1" dirty="0">
                <a:latin typeface="+mn-lt"/>
                <a:ea typeface="Verdana" panose="020B0604030504040204" pitchFamily="34" charset="0"/>
                <a:cs typeface="Verdana" panose="020B0604030504040204" pitchFamily="34" charset="0"/>
              </a:rPr>
              <a:t>User Tasks</a:t>
            </a:r>
          </a:p>
          <a:p>
            <a:r>
              <a:rPr lang="en-US" sz="1400" b="1" dirty="0">
                <a:solidFill>
                  <a:schemeClr val="tx2"/>
                </a:solidFill>
                <a:latin typeface="+mn-lt"/>
                <a:ea typeface="Verdana" panose="020B0604030504040204" pitchFamily="34" charset="0"/>
                <a:cs typeface="Verdana" panose="020B0604030504040204" pitchFamily="34" charset="0"/>
              </a:rPr>
              <a:t>(Skeleton)</a:t>
            </a:r>
          </a:p>
        </p:txBody>
      </p:sp>
      <p:sp>
        <p:nvSpPr>
          <p:cNvPr id="11" name="TextBox 10">
            <a:extLst>
              <a:ext uri="{FF2B5EF4-FFF2-40B4-BE49-F238E27FC236}">
                <a16:creationId xmlns:a16="http://schemas.microsoft.com/office/drawing/2014/main" id="{524AFAAC-8B81-4EFA-25D4-B261F431EED8}"/>
              </a:ext>
            </a:extLst>
          </p:cNvPr>
          <p:cNvSpPr txBox="1"/>
          <p:nvPr/>
        </p:nvSpPr>
        <p:spPr>
          <a:xfrm>
            <a:off x="10837025" y="4411769"/>
            <a:ext cx="1496290" cy="307777"/>
          </a:xfrm>
          <a:prstGeom prst="rect">
            <a:avLst/>
          </a:prstGeom>
          <a:noFill/>
        </p:spPr>
        <p:txBody>
          <a:bodyPr wrap="square">
            <a:spAutoFit/>
          </a:bodyPr>
          <a:lstStyle/>
          <a:p>
            <a:r>
              <a:rPr lang="en-US" sz="1400" b="1" dirty="0">
                <a:latin typeface="+mn-lt"/>
                <a:ea typeface="Verdana" panose="020B0604030504040204" pitchFamily="34" charset="0"/>
                <a:cs typeface="Verdana" panose="020B0604030504040204" pitchFamily="34" charset="0"/>
              </a:rPr>
              <a:t>User </a:t>
            </a:r>
            <a:r>
              <a:rPr lang="en-US" sz="1400" b="1" dirty="0">
                <a:ea typeface="Verdana" panose="020B0604030504040204" pitchFamily="34" charset="0"/>
                <a:cs typeface="Verdana" panose="020B0604030504040204" pitchFamily="34" charset="0"/>
              </a:rPr>
              <a:t>Stories</a:t>
            </a:r>
            <a:endParaRPr lang="en-US" sz="1400" b="1" dirty="0">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13297D5A-2C23-BE48-926E-469BA753C31E}"/>
              </a:ext>
            </a:extLst>
          </p:cNvPr>
          <p:cNvSpPr>
            <a:spLocks noGrp="1"/>
          </p:cNvSpPr>
          <p:nvPr>
            <p:ph type="title"/>
          </p:nvPr>
        </p:nvSpPr>
        <p:spPr>
          <a:xfrm>
            <a:off x="0" y="86586"/>
            <a:ext cx="10515600" cy="552473"/>
          </a:xfrm>
        </p:spPr>
        <p:txBody>
          <a:bodyPr>
            <a:normAutofit/>
          </a:bodyPr>
          <a:lstStyle/>
          <a:p>
            <a:r>
              <a:rPr lang="en-US" sz="3200" b="1" dirty="0">
                <a:latin typeface="+mn-lt"/>
                <a:ea typeface="Verdana" panose="020B0604030504040204" pitchFamily="34" charset="0"/>
                <a:cs typeface="Verdana" panose="020B0604030504040204" pitchFamily="34" charset="0"/>
              </a:rPr>
              <a:t>Business Plan using Lean Canvas</a:t>
            </a:r>
          </a:p>
        </p:txBody>
      </p:sp>
      <p:graphicFrame>
        <p:nvGraphicFramePr>
          <p:cNvPr id="2" name="Content Placeholder 3">
            <a:extLst>
              <a:ext uri="{FF2B5EF4-FFF2-40B4-BE49-F238E27FC236}">
                <a16:creationId xmlns:a16="http://schemas.microsoft.com/office/drawing/2014/main" id="{C0C941F5-FFDC-D5F6-888D-0FDCEB330547}"/>
              </a:ext>
            </a:extLst>
          </p:cNvPr>
          <p:cNvGraphicFramePr>
            <a:graphicFrameLocks noGrp="1"/>
          </p:cNvGraphicFramePr>
          <p:nvPr>
            <p:ph idx="1"/>
            <p:extLst>
              <p:ext uri="{D42A27DB-BD31-4B8C-83A1-F6EECF244321}">
                <p14:modId xmlns:p14="http://schemas.microsoft.com/office/powerpoint/2010/main" val="1013031170"/>
              </p:ext>
            </p:extLst>
          </p:nvPr>
        </p:nvGraphicFramePr>
        <p:xfrm>
          <a:off x="180753" y="639059"/>
          <a:ext cx="11865936" cy="6035040"/>
        </p:xfrm>
        <a:graphic>
          <a:graphicData uri="http://schemas.openxmlformats.org/drawingml/2006/table">
            <a:tbl>
              <a:tblPr firstRow="1" bandRow="1">
                <a:tableStyleId>{073A0DAA-6AF3-43AB-8588-CEC1D06C72B9}</a:tableStyleId>
              </a:tblPr>
              <a:tblGrid>
                <a:gridCol w="2236395">
                  <a:extLst>
                    <a:ext uri="{9D8B030D-6E8A-4147-A177-3AD203B41FA5}">
                      <a16:colId xmlns:a16="http://schemas.microsoft.com/office/drawing/2014/main" val="2594799562"/>
                    </a:ext>
                  </a:extLst>
                </a:gridCol>
                <a:gridCol w="2617878">
                  <a:extLst>
                    <a:ext uri="{9D8B030D-6E8A-4147-A177-3AD203B41FA5}">
                      <a16:colId xmlns:a16="http://schemas.microsoft.com/office/drawing/2014/main" val="244285219"/>
                    </a:ext>
                  </a:extLst>
                </a:gridCol>
                <a:gridCol w="2478740">
                  <a:extLst>
                    <a:ext uri="{9D8B030D-6E8A-4147-A177-3AD203B41FA5}">
                      <a16:colId xmlns:a16="http://schemas.microsoft.com/office/drawing/2014/main" val="3156485050"/>
                    </a:ext>
                  </a:extLst>
                </a:gridCol>
                <a:gridCol w="2339954">
                  <a:extLst>
                    <a:ext uri="{9D8B030D-6E8A-4147-A177-3AD203B41FA5}">
                      <a16:colId xmlns:a16="http://schemas.microsoft.com/office/drawing/2014/main" val="3033084374"/>
                    </a:ext>
                  </a:extLst>
                </a:gridCol>
                <a:gridCol w="2192969">
                  <a:extLst>
                    <a:ext uri="{9D8B030D-6E8A-4147-A177-3AD203B41FA5}">
                      <a16:colId xmlns:a16="http://schemas.microsoft.com/office/drawing/2014/main" val="2447004229"/>
                    </a:ext>
                  </a:extLst>
                </a:gridCol>
              </a:tblGrid>
              <a:tr h="1934020">
                <a:tc rowSpan="3">
                  <a:txBody>
                    <a:bodyPr/>
                    <a:lstStyle/>
                    <a:p>
                      <a:pPr marL="0" marR="0">
                        <a:spcBef>
                          <a:spcPts val="0"/>
                        </a:spcBef>
                        <a:spcAft>
                          <a:spcPts val="0"/>
                        </a:spcAft>
                      </a:pPr>
                      <a:r>
                        <a:rPr lang="en-US" sz="1200" b="1" u="sng" dirty="0">
                          <a:solidFill>
                            <a:schemeClr val="bg1"/>
                          </a:solidFill>
                          <a:effectLst/>
                        </a:rPr>
                        <a:t>Problem</a:t>
                      </a:r>
                    </a:p>
                    <a:p>
                      <a:pPr marL="0" marR="0">
                        <a:spcBef>
                          <a:spcPts val="0"/>
                        </a:spcBef>
                        <a:spcAft>
                          <a:spcPts val="0"/>
                        </a:spcAft>
                      </a:pPr>
                      <a:r>
                        <a:rPr lang="en-US" sz="1200" dirty="0">
                          <a:solidFill>
                            <a:schemeClr val="bg1"/>
                          </a:solidFill>
                          <a:effectLst/>
                        </a:rPr>
                        <a:t> </a:t>
                      </a:r>
                    </a:p>
                    <a:p>
                      <a:pPr rtl="0"/>
                      <a:r>
                        <a:rPr lang="en-IN" sz="1200" b="1" dirty="0">
                          <a:solidFill>
                            <a:schemeClr val="bg1"/>
                          </a:solidFill>
                        </a:rPr>
                        <a:t>Small and Medium-sized Businesses (</a:t>
                      </a:r>
                      <a:r>
                        <a:rPr lang="en-IN" sz="1200" dirty="0">
                          <a:solidFill>
                            <a:schemeClr val="bg1"/>
                          </a:solidFill>
                        </a:rPr>
                        <a:t>SMBs) struggle with managing effective email marketing campaigns due to limited budgets and resources.</a:t>
                      </a:r>
                    </a:p>
                    <a:p>
                      <a:pPr rtl="0"/>
                      <a:endParaRPr lang="en-IN" sz="1200" dirty="0">
                        <a:solidFill>
                          <a:schemeClr val="bg1"/>
                        </a:solidFill>
                      </a:endParaRPr>
                    </a:p>
                    <a:p>
                      <a:pPr rtl="0"/>
                      <a:r>
                        <a:rPr lang="en-IN" sz="1200" dirty="0">
                          <a:solidFill>
                            <a:schemeClr val="bg1"/>
                          </a:solidFill>
                        </a:rPr>
                        <a:t>E-commerce stores need tools to automate and personalize email communication to boost sales and customer engagement.</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US" sz="1200" dirty="0">
                          <a:solidFill>
                            <a:schemeClr val="bg1"/>
                          </a:solidFill>
                          <a:effectLst/>
                        </a:rPr>
                        <a:t> </a:t>
                      </a:r>
                      <a:endParaRPr lang="en-US" sz="12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a:txBody>
                    <a:bodyPr/>
                    <a:lstStyle/>
                    <a:p>
                      <a:pPr marL="0" marR="0">
                        <a:spcBef>
                          <a:spcPts val="0"/>
                        </a:spcBef>
                        <a:spcAft>
                          <a:spcPts val="0"/>
                        </a:spcAft>
                      </a:pPr>
                      <a:r>
                        <a:rPr lang="en-US" sz="1200" u="sng" dirty="0">
                          <a:solidFill>
                            <a:schemeClr val="bg1"/>
                          </a:solidFill>
                          <a:effectLst/>
                        </a:rPr>
                        <a:t>Solution</a:t>
                      </a:r>
                    </a:p>
                    <a:p>
                      <a:pPr marL="0" marR="0">
                        <a:spcBef>
                          <a:spcPts val="0"/>
                        </a:spcBef>
                        <a:spcAft>
                          <a:spcPts val="0"/>
                        </a:spcAft>
                      </a:pPr>
                      <a:r>
                        <a:rPr lang="en-US" sz="1200" dirty="0">
                          <a:solidFill>
                            <a:schemeClr val="bg1"/>
                          </a:solidFill>
                          <a:effectLst/>
                        </a:rPr>
                        <a:t> </a:t>
                      </a:r>
                    </a:p>
                    <a:p>
                      <a:pPr rtl="0"/>
                      <a:r>
                        <a:rPr lang="en-IN" sz="1200" dirty="0">
                          <a:solidFill>
                            <a:schemeClr val="bg1"/>
                          </a:solidFill>
                        </a:rPr>
                        <a:t>Provide a user-friendly email marketing and automation platform with competitive pricing.</a:t>
                      </a:r>
                    </a:p>
                    <a:p>
                      <a:pPr rtl="0"/>
                      <a:endParaRPr lang="en-IN" sz="1200" dirty="0">
                        <a:solidFill>
                          <a:schemeClr val="bg1"/>
                        </a:solidFill>
                      </a:endParaRPr>
                    </a:p>
                    <a:p>
                      <a:pPr rtl="0"/>
                      <a:r>
                        <a:rPr lang="en-IN" sz="1200" dirty="0">
                          <a:solidFill>
                            <a:schemeClr val="bg1"/>
                          </a:solidFill>
                        </a:rPr>
                        <a:t>Offer customizable templates, automated workflows, and advanced personalization features</a:t>
                      </a:r>
                    </a:p>
                  </a:txBody>
                  <a:tcPr marL="57265" marR="57265" marT="0" marB="0"/>
                </a:tc>
                <a:tc rowSpan="3">
                  <a:txBody>
                    <a:bodyPr/>
                    <a:lstStyle/>
                    <a:p>
                      <a:pPr marL="0" marR="0">
                        <a:spcBef>
                          <a:spcPts val="0"/>
                        </a:spcBef>
                        <a:spcAft>
                          <a:spcPts val="0"/>
                        </a:spcAft>
                      </a:pPr>
                      <a:r>
                        <a:rPr lang="en-US" sz="1200" u="sng" dirty="0">
                          <a:solidFill>
                            <a:schemeClr val="bg1"/>
                          </a:solidFill>
                          <a:effectLst/>
                        </a:rPr>
                        <a:t>Unique value proposition</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IN" sz="1200" dirty="0">
                          <a:solidFill>
                            <a:schemeClr val="bg1"/>
                          </a:solidFill>
                        </a:rPr>
                        <a:t>Affordable, user-friendly email marketing automation for SMBs and e-commerce stores.</a:t>
                      </a:r>
                      <a:endParaRPr lang="en-US" sz="12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rowSpan="2">
                  <a:txBody>
                    <a:bodyPr/>
                    <a:lstStyle/>
                    <a:p>
                      <a:pPr marL="0" marR="0">
                        <a:spcBef>
                          <a:spcPts val="0"/>
                        </a:spcBef>
                        <a:spcAft>
                          <a:spcPts val="0"/>
                        </a:spcAft>
                      </a:pPr>
                      <a:r>
                        <a:rPr lang="en-US" sz="1200" u="sng" dirty="0">
                          <a:solidFill>
                            <a:schemeClr val="bg1"/>
                          </a:solidFill>
                          <a:effectLst/>
                        </a:rPr>
                        <a:t>Unfair advantage</a:t>
                      </a:r>
                    </a:p>
                    <a:p>
                      <a:pPr marL="0" marR="0">
                        <a:spcBef>
                          <a:spcPts val="0"/>
                        </a:spcBef>
                        <a:spcAft>
                          <a:spcPts val="0"/>
                        </a:spcAft>
                      </a:pPr>
                      <a:r>
                        <a:rPr lang="en-US" sz="1200" dirty="0">
                          <a:solidFill>
                            <a:schemeClr val="bg1"/>
                          </a:solidFill>
                          <a:effectLst/>
                        </a:rPr>
                        <a:t> </a:t>
                      </a:r>
                    </a:p>
                    <a:p>
                      <a:pPr marL="0" marR="0">
                        <a:spcBef>
                          <a:spcPts val="0"/>
                        </a:spcBef>
                        <a:spcAft>
                          <a:spcPts val="0"/>
                        </a:spcAft>
                      </a:pPr>
                      <a:r>
                        <a:rPr lang="en-IN" sz="1200" b="1" dirty="0">
                          <a:solidFill>
                            <a:schemeClr val="bg1"/>
                          </a:solidFill>
                        </a:rPr>
                        <a:t>Extensive Feature Set</a:t>
                      </a:r>
                      <a:r>
                        <a:rPr lang="en-IN" sz="1200" dirty="0">
                          <a:solidFill>
                            <a:schemeClr val="bg1"/>
                          </a:solidFill>
                        </a:rPr>
                        <a:t>: crafterGenie's offers a comprehensive suite of email marketing and marketing automation features, making it a one-stop solution for many businesses. This includes customizable templates, automation workflows, A/B testing, analytics, and more</a:t>
                      </a:r>
                      <a:r>
                        <a:rPr lang="en-US" sz="1200" dirty="0">
                          <a:solidFill>
                            <a:schemeClr val="bg1"/>
                          </a:solidFill>
                          <a:effectLst/>
                        </a:rPr>
                        <a:t> </a:t>
                      </a:r>
                    </a:p>
                    <a:p>
                      <a:pPr marL="0" marR="0">
                        <a:spcBef>
                          <a:spcPts val="0"/>
                        </a:spcBef>
                        <a:spcAft>
                          <a:spcPts val="0"/>
                        </a:spcAft>
                      </a:pPr>
                      <a:endParaRPr lang="en-US" sz="12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rowSpan="3">
                  <a:txBody>
                    <a:bodyPr/>
                    <a:lstStyle/>
                    <a:p>
                      <a:pPr marL="0" marR="0">
                        <a:spcBef>
                          <a:spcPts val="0"/>
                        </a:spcBef>
                        <a:spcAft>
                          <a:spcPts val="0"/>
                        </a:spcAft>
                      </a:pPr>
                      <a:r>
                        <a:rPr lang="en-US" sz="1200" u="sng" dirty="0">
                          <a:solidFill>
                            <a:schemeClr val="bg1"/>
                          </a:solidFill>
                          <a:effectLst/>
                        </a:rPr>
                        <a:t>Customer segments</a:t>
                      </a:r>
                    </a:p>
                    <a:p>
                      <a:pPr marL="0" marR="0">
                        <a:spcBef>
                          <a:spcPts val="0"/>
                        </a:spcBef>
                        <a:spcAft>
                          <a:spcPts val="0"/>
                        </a:spcAft>
                      </a:pPr>
                      <a:r>
                        <a:rPr lang="en-US" sz="1200" dirty="0">
                          <a:solidFill>
                            <a:schemeClr val="bg1"/>
                          </a:solidFill>
                          <a:effectLst/>
                        </a:rPr>
                        <a:t> </a:t>
                      </a:r>
                    </a:p>
                    <a:p>
                      <a:pPr rtl="0"/>
                      <a:r>
                        <a:rPr lang="en-IN" sz="1200" b="1" dirty="0">
                          <a:solidFill>
                            <a:schemeClr val="bg1"/>
                          </a:solidFill>
                        </a:rPr>
                        <a:t>Small and Medium-sized Businesses (SMBs):</a:t>
                      </a:r>
                      <a:r>
                        <a:rPr lang="en-IN" sz="1200" dirty="0">
                          <a:solidFill>
                            <a:schemeClr val="bg1"/>
                          </a:solidFill>
                        </a:rPr>
                        <a:t> Targeting companies with limited marketing resources seeking cost-effective email marketing and automation solutions.</a:t>
                      </a:r>
                    </a:p>
                    <a:p>
                      <a:pPr rtl="0"/>
                      <a:r>
                        <a:rPr lang="en-IN" sz="1200" b="1" dirty="0">
                          <a:solidFill>
                            <a:schemeClr val="bg1"/>
                          </a:solidFill>
                        </a:rPr>
                        <a:t>E-commerce Stores:</a:t>
                      </a:r>
                      <a:r>
                        <a:rPr lang="en-IN" sz="1200" dirty="0">
                          <a:solidFill>
                            <a:schemeClr val="bg1"/>
                          </a:solidFill>
                        </a:rPr>
                        <a:t> Providing tailored services for online retailers looking to enhance their email marketing efforts.</a:t>
                      </a:r>
                    </a:p>
                    <a:p>
                      <a:pPr marL="0" marR="0">
                        <a:spcBef>
                          <a:spcPts val="0"/>
                        </a:spcBef>
                        <a:spcAft>
                          <a:spcPts val="0"/>
                        </a:spcAft>
                      </a:pPr>
                      <a:r>
                        <a:rPr lang="en-US" sz="1200" dirty="0">
                          <a:solidFill>
                            <a:schemeClr val="bg1"/>
                          </a:solidFill>
                          <a:effectLst/>
                        </a:rPr>
                        <a:t> </a:t>
                      </a:r>
                      <a:endParaRPr lang="en-US" sz="12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extLst>
                  <a:ext uri="{0D108BD9-81ED-4DB2-BD59-A6C34878D82A}">
                    <a16:rowId xmlns:a16="http://schemas.microsoft.com/office/drawing/2014/main" val="2786215912"/>
                  </a:ext>
                </a:extLst>
              </a:tr>
              <a:tr h="260540">
                <a:tc vMerge="1">
                  <a:txBody>
                    <a:bodyPr/>
                    <a:lstStyle/>
                    <a:p>
                      <a:endParaRPr lang="en-US"/>
                    </a:p>
                  </a:txBody>
                  <a:tcPr/>
                </a:tc>
                <a:tc rowSpan="2">
                  <a:txBody>
                    <a:bodyPr/>
                    <a:lstStyle/>
                    <a:p>
                      <a:pPr marL="0" marR="0">
                        <a:spcBef>
                          <a:spcPts val="0"/>
                        </a:spcBef>
                        <a:spcAft>
                          <a:spcPts val="0"/>
                        </a:spcAft>
                      </a:pPr>
                      <a:r>
                        <a:rPr lang="en-US" sz="1200" u="sng" dirty="0">
                          <a:solidFill>
                            <a:schemeClr val="tx1"/>
                          </a:solidFill>
                          <a:effectLst/>
                        </a:rPr>
                        <a:t>Key metrics</a:t>
                      </a:r>
                    </a:p>
                    <a:p>
                      <a:pPr marL="0" marR="0">
                        <a:spcBef>
                          <a:spcPts val="0"/>
                        </a:spcBef>
                        <a:spcAft>
                          <a:spcPts val="0"/>
                        </a:spcAft>
                      </a:pPr>
                      <a:r>
                        <a:rPr lang="en-US" sz="1200" dirty="0">
                          <a:solidFill>
                            <a:schemeClr val="tx1"/>
                          </a:solidFill>
                          <a:effectLst/>
                        </a:rPr>
                        <a:t> </a:t>
                      </a:r>
                    </a:p>
                    <a:p>
                      <a:pPr rtl="0"/>
                      <a:r>
                        <a:rPr lang="en-IN" sz="1200" b="1" dirty="0">
                          <a:solidFill>
                            <a:schemeClr val="tx1"/>
                          </a:solidFill>
                        </a:rPr>
                        <a:t>Customer Acquisition Cost (CAC):</a:t>
                      </a:r>
                      <a:r>
                        <a:rPr lang="en-IN" sz="1200" dirty="0">
                          <a:solidFill>
                            <a:schemeClr val="tx1"/>
                          </a:solidFill>
                        </a:rPr>
                        <a:t> Calculate the cost to acquire each new customer.</a:t>
                      </a:r>
                    </a:p>
                    <a:p>
                      <a:pPr rtl="0"/>
                      <a:r>
                        <a:rPr lang="en-IN" sz="1200" b="1" dirty="0">
                          <a:solidFill>
                            <a:schemeClr val="tx1"/>
                          </a:solidFill>
                        </a:rPr>
                        <a:t>Customer Lifetime Value (CLV):</a:t>
                      </a:r>
                      <a:r>
                        <a:rPr lang="en-IN" sz="1200" dirty="0">
                          <a:solidFill>
                            <a:schemeClr val="tx1"/>
                          </a:solidFill>
                        </a:rPr>
                        <a:t> Measure the total revenue generated from an average customer over their lifetime.</a:t>
                      </a:r>
                    </a:p>
                    <a:p>
                      <a:pPr rtl="0"/>
                      <a:r>
                        <a:rPr lang="en-IN" sz="1200" b="1" dirty="0">
                          <a:solidFill>
                            <a:schemeClr val="tx1"/>
                          </a:solidFill>
                        </a:rPr>
                        <a:t>Churn Rate:</a:t>
                      </a:r>
                      <a:r>
                        <a:rPr lang="en-IN" sz="1200" dirty="0">
                          <a:solidFill>
                            <a:schemeClr val="tx1"/>
                          </a:solidFill>
                        </a:rPr>
                        <a:t> Track the percentage of customers who cancel their subscriptions.</a:t>
                      </a:r>
                    </a:p>
                    <a:p>
                      <a:pPr rtl="0"/>
                      <a:r>
                        <a:rPr lang="en-IN" sz="1200" b="1" dirty="0">
                          <a:solidFill>
                            <a:schemeClr val="tx1"/>
                          </a:solidFill>
                        </a:rPr>
                        <a:t>Email Open Rates and Click-Through Rates:</a:t>
                      </a:r>
                      <a:r>
                        <a:rPr lang="en-IN" sz="1200" dirty="0">
                          <a:solidFill>
                            <a:schemeClr val="tx1"/>
                          </a:solidFill>
                        </a:rPr>
                        <a:t> Monitor the effectiveness of email campaigns.</a:t>
                      </a:r>
                    </a:p>
                  </a:txBody>
                  <a:tcPr marL="57265" marR="57265" marT="0" marB="0"/>
                </a:tc>
                <a:tc vMerge="1">
                  <a:txBody>
                    <a:bodyPr/>
                    <a:lstStyle/>
                    <a:p>
                      <a:endParaRPr lang="en-US"/>
                    </a:p>
                  </a:txBody>
                  <a:tcPr/>
                </a:tc>
                <a:tc vMerge="1">
                  <a:txBody>
                    <a:bodyPr/>
                    <a:lstStyle/>
                    <a:p>
                      <a:pPr marL="0" marR="0">
                        <a:spcBef>
                          <a:spcPts val="0"/>
                        </a:spcBef>
                        <a:spcAft>
                          <a:spcPts val="0"/>
                        </a:spcAft>
                      </a:pPr>
                      <a:endParaRPr lang="en-US" sz="1200" dirty="0">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vMerge="1">
                  <a:txBody>
                    <a:bodyPr/>
                    <a:lstStyle/>
                    <a:p>
                      <a:endParaRPr lang="en-US"/>
                    </a:p>
                  </a:txBody>
                  <a:tcPr/>
                </a:tc>
                <a:extLst>
                  <a:ext uri="{0D108BD9-81ED-4DB2-BD59-A6C34878D82A}">
                    <a16:rowId xmlns:a16="http://schemas.microsoft.com/office/drawing/2014/main" val="2955762669"/>
                  </a:ext>
                </a:extLst>
              </a:tr>
              <a:tr h="2145099">
                <a:tc vMerge="1">
                  <a:txBody>
                    <a:bodyPr/>
                    <a:lstStyle/>
                    <a:p>
                      <a:endParaRPr lang="en-US"/>
                    </a:p>
                  </a:txBody>
                  <a:tcPr/>
                </a:tc>
                <a:tc vMerge="1">
                  <a:txBody>
                    <a:bodyPr/>
                    <a:lstStyle/>
                    <a:p>
                      <a:pPr marL="0" marR="0">
                        <a:spcBef>
                          <a:spcPts val="0"/>
                        </a:spcBef>
                        <a:spcAft>
                          <a:spcPts val="0"/>
                        </a:spcAft>
                      </a:pPr>
                      <a:r>
                        <a:rPr lang="en-US" sz="1200" u="sng" dirty="0">
                          <a:effectLst/>
                          <a:latin typeface="Verdana" panose="020B0604030504040204" pitchFamily="34" charset="0"/>
                          <a:ea typeface="Verdana" panose="020B0604030504040204" pitchFamily="34" charset="0"/>
                          <a:cs typeface="Verdana" panose="020B0604030504040204" pitchFamily="34" charset="0"/>
                        </a:rPr>
                        <a:t>Key metrics</a:t>
                      </a:r>
                    </a:p>
                    <a:p>
                      <a:pPr marL="0" marR="0">
                        <a:spcBef>
                          <a:spcPts val="0"/>
                        </a:spcBef>
                        <a:spcAft>
                          <a:spcPts val="0"/>
                        </a:spcAft>
                      </a:pPr>
                      <a:r>
                        <a:rPr lang="en-US" sz="1200" dirty="0">
                          <a:effectLst/>
                          <a:latin typeface="Verdana" panose="020B0604030504040204" pitchFamily="34" charset="0"/>
                          <a:ea typeface="Verdana" panose="020B0604030504040204" pitchFamily="34" charset="0"/>
                          <a:cs typeface="Verdana" panose="020B0604030504040204" pitchFamily="34" charset="0"/>
                        </a:rPr>
                        <a:t> </a:t>
                      </a:r>
                    </a:p>
                    <a:p>
                      <a:pPr rtl="0"/>
                      <a:r>
                        <a:rPr lang="en-IN" sz="1200" b="1" dirty="0"/>
                        <a:t>Customer Acquisition Cost (CAC):</a:t>
                      </a:r>
                      <a:r>
                        <a:rPr lang="en-IN" sz="1200" dirty="0"/>
                        <a:t> Calculate the cost to acquire each new customer.</a:t>
                      </a:r>
                    </a:p>
                    <a:p>
                      <a:pPr rtl="0"/>
                      <a:r>
                        <a:rPr lang="en-IN" sz="1200" b="1" dirty="0"/>
                        <a:t>Customer Lifetime Value (CLV):</a:t>
                      </a:r>
                      <a:r>
                        <a:rPr lang="en-IN" sz="1200" dirty="0"/>
                        <a:t> Measure the total revenue generated from an average customer over their lifetime.</a:t>
                      </a:r>
                    </a:p>
                    <a:p>
                      <a:pPr rtl="0"/>
                      <a:r>
                        <a:rPr lang="en-IN" sz="1200" b="1" dirty="0"/>
                        <a:t>Churn Rate:</a:t>
                      </a:r>
                      <a:r>
                        <a:rPr lang="en-IN" sz="1200" dirty="0"/>
                        <a:t> Track the percentage of customers who cancel their subscriptions.</a:t>
                      </a:r>
                    </a:p>
                    <a:p>
                      <a:pPr rtl="0"/>
                      <a:r>
                        <a:rPr lang="en-IN" sz="1200" b="1" dirty="0"/>
                        <a:t>Email Open Rates and Click-Through Rates:</a:t>
                      </a:r>
                      <a:r>
                        <a:rPr lang="en-IN" sz="1200" dirty="0"/>
                        <a:t> Monitor the effectiveness of email campaigns.</a:t>
                      </a:r>
                    </a:p>
                    <a:p>
                      <a:pPr rtl="0"/>
                      <a:endParaRPr lang="en-IN" sz="1200" dirty="0"/>
                    </a:p>
                  </a:txBody>
                  <a:tcPr marL="57265" marR="57265" marT="0" marB="0"/>
                </a:tc>
                <a:tc vMerge="1">
                  <a:txBody>
                    <a:bodyPr/>
                    <a:lstStyle/>
                    <a:p>
                      <a:endParaRPr lang="en-US"/>
                    </a:p>
                  </a:txBody>
                  <a:tcPr/>
                </a:tc>
                <a:tc>
                  <a:txBody>
                    <a:bodyPr/>
                    <a:lstStyle/>
                    <a:p>
                      <a:pPr marL="0" marR="0">
                        <a:spcBef>
                          <a:spcPts val="0"/>
                        </a:spcBef>
                        <a:spcAft>
                          <a:spcPts val="0"/>
                        </a:spcAft>
                      </a:pPr>
                      <a:r>
                        <a:rPr lang="en-US" sz="1200" u="sng" dirty="0">
                          <a:solidFill>
                            <a:schemeClr val="tx1"/>
                          </a:solidFill>
                          <a:effectLst/>
                        </a:rPr>
                        <a:t>Channels</a:t>
                      </a:r>
                    </a:p>
                    <a:p>
                      <a:pPr marL="0" marR="0">
                        <a:spcBef>
                          <a:spcPts val="0"/>
                        </a:spcBef>
                        <a:spcAft>
                          <a:spcPts val="0"/>
                        </a:spcAft>
                      </a:pPr>
                      <a:r>
                        <a:rPr lang="en-US" sz="1200" dirty="0">
                          <a:solidFill>
                            <a:schemeClr val="tx1"/>
                          </a:solidFill>
                          <a:effectLst/>
                        </a:rPr>
                        <a:t> </a:t>
                      </a:r>
                    </a:p>
                    <a:p>
                      <a:pPr rtl="0"/>
                      <a:r>
                        <a:rPr lang="en-IN" sz="1200" b="1" dirty="0">
                          <a:solidFill>
                            <a:schemeClr val="tx1"/>
                          </a:solidFill>
                        </a:rPr>
                        <a:t>Online Advertising:</a:t>
                      </a:r>
                      <a:r>
                        <a:rPr lang="en-IN" sz="1200" dirty="0">
                          <a:solidFill>
                            <a:schemeClr val="tx1"/>
                          </a:solidFill>
                        </a:rPr>
                        <a:t> Utilize Google Ads and social media platforms for customer acquisition.</a:t>
                      </a:r>
                    </a:p>
                    <a:p>
                      <a:pPr rtl="0"/>
                      <a:r>
                        <a:rPr lang="en-IN" sz="1200" b="1" dirty="0">
                          <a:solidFill>
                            <a:schemeClr val="tx1"/>
                          </a:solidFill>
                        </a:rPr>
                        <a:t>Content Marketing:</a:t>
                      </a:r>
                      <a:r>
                        <a:rPr lang="en-IN" sz="1200" dirty="0">
                          <a:solidFill>
                            <a:schemeClr val="tx1"/>
                          </a:solidFill>
                        </a:rPr>
                        <a:t> Publish blog posts and educational content on email marketing best practices.</a:t>
                      </a:r>
                    </a:p>
                    <a:p>
                      <a:pPr rtl="0"/>
                      <a:r>
                        <a:rPr lang="en-IN" sz="1200" b="1" dirty="0">
                          <a:solidFill>
                            <a:schemeClr val="tx1"/>
                          </a:solidFill>
                        </a:rPr>
                        <a:t>Referral Program:</a:t>
                      </a:r>
                      <a:r>
                        <a:rPr lang="en-IN" sz="1200" dirty="0">
                          <a:solidFill>
                            <a:schemeClr val="tx1"/>
                          </a:solidFill>
                        </a:rPr>
                        <a:t> Encourage existing customers to refer new users in exchange for incentives.</a:t>
                      </a:r>
                    </a:p>
                    <a:p>
                      <a:pPr marL="0" marR="0">
                        <a:spcBef>
                          <a:spcPts val="0"/>
                        </a:spcBef>
                        <a:spcAft>
                          <a:spcPts val="0"/>
                        </a:spcAft>
                      </a:pPr>
                      <a:r>
                        <a:rPr lang="en-US" sz="1200" dirty="0">
                          <a:solidFill>
                            <a:schemeClr val="tx1"/>
                          </a:solidFill>
                          <a:effectLst/>
                        </a:rPr>
                        <a:t> </a:t>
                      </a:r>
                    </a:p>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vMerge="1">
                  <a:txBody>
                    <a:bodyPr/>
                    <a:lstStyle/>
                    <a:p>
                      <a:endParaRPr lang="en-US"/>
                    </a:p>
                  </a:txBody>
                  <a:tcPr/>
                </a:tc>
                <a:extLst>
                  <a:ext uri="{0D108BD9-81ED-4DB2-BD59-A6C34878D82A}">
                    <a16:rowId xmlns:a16="http://schemas.microsoft.com/office/drawing/2014/main" val="2525800390"/>
                  </a:ext>
                </a:extLst>
              </a:tr>
              <a:tr h="1146676">
                <a:tc gridSpan="2">
                  <a:txBody>
                    <a:bodyPr/>
                    <a:lstStyle/>
                    <a:p>
                      <a:pPr marL="0" marR="0">
                        <a:spcBef>
                          <a:spcPts val="0"/>
                        </a:spcBef>
                        <a:spcAft>
                          <a:spcPts val="0"/>
                        </a:spcAft>
                      </a:pPr>
                      <a:r>
                        <a:rPr lang="en-US" sz="1200" u="sng" dirty="0">
                          <a:solidFill>
                            <a:schemeClr val="tx1"/>
                          </a:solidFill>
                          <a:effectLst/>
                        </a:rPr>
                        <a:t>Cost structure</a:t>
                      </a:r>
                    </a:p>
                    <a:p>
                      <a:pPr marL="0" marR="0">
                        <a:spcBef>
                          <a:spcPts val="0"/>
                        </a:spcBef>
                        <a:spcAft>
                          <a:spcPts val="0"/>
                        </a:spcAft>
                      </a:pPr>
                      <a:r>
                        <a:rPr lang="en-US" sz="1200" dirty="0">
                          <a:solidFill>
                            <a:schemeClr val="tx1"/>
                          </a:solidFill>
                          <a:effectLst/>
                        </a:rPr>
                        <a:t> </a:t>
                      </a:r>
                    </a:p>
                    <a:p>
                      <a:pPr rtl="0"/>
                      <a:r>
                        <a:rPr lang="en-IN" sz="1200" b="1" dirty="0">
                          <a:solidFill>
                            <a:schemeClr val="tx1"/>
                          </a:solidFill>
                        </a:rPr>
                        <a:t>Technology Costs:</a:t>
                      </a:r>
                      <a:r>
                        <a:rPr lang="en-IN" sz="1200" dirty="0">
                          <a:solidFill>
                            <a:schemeClr val="tx1"/>
                          </a:solidFill>
                        </a:rPr>
                        <a:t> Expenses related to server maintenance, software development, and security.</a:t>
                      </a:r>
                    </a:p>
                    <a:p>
                      <a:pPr rtl="0"/>
                      <a:r>
                        <a:rPr lang="en-IN" sz="1200" b="1" dirty="0">
                          <a:solidFill>
                            <a:schemeClr val="tx1"/>
                          </a:solidFill>
                        </a:rPr>
                        <a:t>Marketing Costs:</a:t>
                      </a:r>
                      <a:r>
                        <a:rPr lang="en-IN" sz="1200" dirty="0">
                          <a:solidFill>
                            <a:schemeClr val="tx1"/>
                          </a:solidFill>
                        </a:rPr>
                        <a:t> Budget for online advertising, content creation, and promotional activities.</a:t>
                      </a:r>
                    </a:p>
                    <a:p>
                      <a:pPr rtl="0"/>
                      <a:r>
                        <a:rPr lang="en-IN" sz="1200" b="1" dirty="0">
                          <a:solidFill>
                            <a:schemeClr val="tx1"/>
                          </a:solidFill>
                        </a:rPr>
                        <a:t>Customer Support Costs:</a:t>
                      </a:r>
                      <a:r>
                        <a:rPr lang="en-IN" sz="1200" dirty="0">
                          <a:solidFill>
                            <a:schemeClr val="tx1"/>
                          </a:solidFill>
                        </a:rPr>
                        <a:t> Salaries and tools for supporting users.</a:t>
                      </a:r>
                    </a:p>
                  </a:txBody>
                  <a:tcPr marL="57265" marR="57265" marT="0" marB="0"/>
                </a:tc>
                <a:tc hMerge="1">
                  <a:txBody>
                    <a:bodyPr/>
                    <a:lstStyle/>
                    <a:p>
                      <a:endParaRPr lang="en-US"/>
                    </a:p>
                  </a:txBody>
                  <a:tcPr/>
                </a:tc>
                <a:tc>
                  <a:txBody>
                    <a:bodyPr/>
                    <a:lstStyle/>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57265" marR="57265" marT="0" marB="0"/>
                </a:tc>
                <a:tc gridSpan="2">
                  <a:txBody>
                    <a:bodyPr/>
                    <a:lstStyle/>
                    <a:p>
                      <a:pPr marL="0" marR="0">
                        <a:spcBef>
                          <a:spcPts val="0"/>
                        </a:spcBef>
                        <a:spcAft>
                          <a:spcPts val="0"/>
                        </a:spcAft>
                      </a:pPr>
                      <a:r>
                        <a:rPr lang="en-US" sz="1200" u="sng" dirty="0">
                          <a:solidFill>
                            <a:schemeClr val="tx1"/>
                          </a:solidFill>
                          <a:effectLst/>
                        </a:rPr>
                        <a:t>Product revenue</a:t>
                      </a:r>
                    </a:p>
                    <a:p>
                      <a:pPr marL="0" marR="0">
                        <a:spcBef>
                          <a:spcPts val="0"/>
                        </a:spcBef>
                        <a:spcAft>
                          <a:spcPts val="0"/>
                        </a:spcAft>
                      </a:pPr>
                      <a:r>
                        <a:rPr lang="en-US" sz="1200" dirty="0">
                          <a:solidFill>
                            <a:schemeClr val="tx1"/>
                          </a:solidFill>
                          <a:effectLst/>
                        </a:rPr>
                        <a:t> </a:t>
                      </a:r>
                    </a:p>
                    <a:p>
                      <a:pPr rtl="0"/>
                      <a:r>
                        <a:rPr lang="en-IN" sz="1200" dirty="0">
                          <a:solidFill>
                            <a:schemeClr val="tx1"/>
                          </a:solidFill>
                        </a:rPr>
                        <a:t>Subscription Model: Fixed plan after 30 days of free trial</a:t>
                      </a:r>
                    </a:p>
                  </a:txBody>
                  <a:tcPr marL="57265" marR="57265" marT="0" marB="0"/>
                </a:tc>
                <a:tc hMerge="1">
                  <a:txBody>
                    <a:bodyPr/>
                    <a:lstStyle/>
                    <a:p>
                      <a:endParaRPr lang="en-US"/>
                    </a:p>
                  </a:txBody>
                  <a:tcPr/>
                </a:tc>
                <a:extLst>
                  <a:ext uri="{0D108BD9-81ED-4DB2-BD59-A6C34878D82A}">
                    <a16:rowId xmlns:a16="http://schemas.microsoft.com/office/drawing/2014/main" val="3235289987"/>
                  </a:ext>
                </a:extLst>
              </a:tr>
            </a:tbl>
          </a:graphicData>
        </a:graphic>
      </p:graphicFrame>
    </p:spTree>
    <p:extLst>
      <p:ext uri="{BB962C8B-B14F-4D97-AF65-F5344CB8AC3E}">
        <p14:creationId xmlns:p14="http://schemas.microsoft.com/office/powerpoint/2010/main" val="417309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D2FAD-0A71-0E41-B9FB-20846426553E}"/>
              </a:ext>
            </a:extLst>
          </p:cNvPr>
          <p:cNvSpPr>
            <a:spLocks noGrp="1"/>
          </p:cNvSpPr>
          <p:nvPr>
            <p:ph type="title"/>
          </p:nvPr>
        </p:nvSpPr>
        <p:spPr>
          <a:xfrm>
            <a:off x="-268685" y="808235"/>
            <a:ext cx="4575185" cy="3387497"/>
          </a:xfrm>
        </p:spPr>
        <p:txBody>
          <a:bodyPr anchor="b">
            <a:normAutofit/>
          </a:bodyPr>
          <a:lstStyle/>
          <a:p>
            <a:pPr algn="ctr"/>
            <a:r>
              <a:rPr lang="en-US" b="1" dirty="0">
                <a:solidFill>
                  <a:srgbClr val="FFFFFF"/>
                </a:solidFill>
                <a:latin typeface="+mn-lt"/>
                <a:ea typeface="Verdana" panose="020B0604030504040204" pitchFamily="34" charset="0"/>
              </a:rPr>
              <a:t>KEY LEARNINGS FROM THIS ASSIGNMENT</a:t>
            </a:r>
          </a:p>
        </p:txBody>
      </p:sp>
      <p:sp>
        <p:nvSpPr>
          <p:cNvPr id="3" name="Content Placeholder 2">
            <a:extLst>
              <a:ext uri="{FF2B5EF4-FFF2-40B4-BE49-F238E27FC236}">
                <a16:creationId xmlns:a16="http://schemas.microsoft.com/office/drawing/2014/main" id="{E14F796C-62CB-E349-88AC-5064466E3164}"/>
              </a:ext>
            </a:extLst>
          </p:cNvPr>
          <p:cNvSpPr>
            <a:spLocks noGrp="1"/>
          </p:cNvSpPr>
          <p:nvPr>
            <p:ph idx="1"/>
          </p:nvPr>
        </p:nvSpPr>
        <p:spPr>
          <a:xfrm>
            <a:off x="4810259" y="649480"/>
            <a:ext cx="6555347" cy="5546047"/>
          </a:xfrm>
        </p:spPr>
        <p:txBody>
          <a:bodyPr anchor="ctr">
            <a:normAutofit/>
          </a:bodyPr>
          <a:lstStyle/>
          <a:p>
            <a:r>
              <a:rPr lang="en-US" sz="2400" b="0" i="0" dirty="0">
                <a:effectLst/>
              </a:rPr>
              <a:t>This assignment involves user testing and feedback collection to validate product assumptions and make data-driven decisions. Learning how to design and conduct user tests is valuable.</a:t>
            </a:r>
          </a:p>
          <a:p>
            <a:r>
              <a:rPr lang="en-US" sz="2400" b="0" i="0" dirty="0">
                <a:effectLst/>
              </a:rPr>
              <a:t>I learnt to Set clear goals, defining the product vision, and outlining the high-level roadmap for achieving those objectives.</a:t>
            </a:r>
            <a:endParaRPr lang="en-US" sz="24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5356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ABB20-2736-BA46-99FB-57577F60B875}"/>
              </a:ext>
            </a:extLst>
          </p:cNvPr>
          <p:cNvSpPr>
            <a:spLocks noGrp="1"/>
          </p:cNvSpPr>
          <p:nvPr>
            <p:ph type="title"/>
          </p:nvPr>
        </p:nvSpPr>
        <p:spPr>
          <a:xfrm>
            <a:off x="-3057" y="2692164"/>
            <a:ext cx="3793285" cy="920886"/>
          </a:xfrm>
        </p:spPr>
        <p:txBody>
          <a:bodyPr anchor="b">
            <a:normAutofit/>
          </a:bodyPr>
          <a:lstStyle/>
          <a:p>
            <a:pPr algn="r"/>
            <a:r>
              <a:rPr lang="en-IN" b="1" dirty="0">
                <a:solidFill>
                  <a:srgbClr val="FFFFFF"/>
                </a:solidFill>
                <a:latin typeface="+mn-lt"/>
                <a:ea typeface="Verdana" panose="020B0604030504040204" pitchFamily="34" charset="0"/>
                <a:cs typeface="Verdana" panose="020B0604030504040204" pitchFamily="34" charset="0"/>
              </a:rPr>
              <a:t>P</a:t>
            </a:r>
            <a:r>
              <a:rPr lang="en-US" b="1" dirty="0">
                <a:solidFill>
                  <a:srgbClr val="FFFFFF"/>
                </a:solidFill>
                <a:latin typeface="+mn-lt"/>
                <a:ea typeface="Verdana" panose="020B0604030504040204" pitchFamily="34" charset="0"/>
                <a:cs typeface="Verdana" panose="020B0604030504040204" pitchFamily="34" charset="0"/>
              </a:rPr>
              <a:t>ARTICIPANTS</a:t>
            </a:r>
          </a:p>
        </p:txBody>
      </p:sp>
      <p:sp>
        <p:nvSpPr>
          <p:cNvPr id="7" name="TextBox 6">
            <a:extLst>
              <a:ext uri="{FF2B5EF4-FFF2-40B4-BE49-F238E27FC236}">
                <a16:creationId xmlns:a16="http://schemas.microsoft.com/office/drawing/2014/main" id="{CFFE6D09-F91A-6197-EE48-DB98E4C2A8F1}"/>
              </a:ext>
            </a:extLst>
          </p:cNvPr>
          <p:cNvSpPr txBox="1"/>
          <p:nvPr/>
        </p:nvSpPr>
        <p:spPr>
          <a:xfrm>
            <a:off x="4805917" y="1818721"/>
            <a:ext cx="6166882" cy="280506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400" dirty="0">
                <a:ea typeface="Verdana" panose="020B0604030504040204" pitchFamily="34" charset="0"/>
                <a:cs typeface="Verdana" panose="020B0604030504040204" pitchFamily="34" charset="0"/>
              </a:rPr>
              <a:t>Shelke Dipika Tukaram - 2023MT93010</a:t>
            </a:r>
          </a:p>
          <a:p>
            <a:pPr marL="457200" indent="-457200">
              <a:lnSpc>
                <a:spcPct val="150000"/>
              </a:lnSpc>
              <a:buFont typeface="Arial" panose="020B0604020202020204" pitchFamily="34" charset="0"/>
              <a:buChar char="•"/>
            </a:pPr>
            <a:r>
              <a:rPr lang="en-US" sz="2400" dirty="0">
                <a:ea typeface="Verdana" panose="020B0604030504040204" pitchFamily="34" charset="0"/>
                <a:cs typeface="Verdana" panose="020B0604030504040204" pitchFamily="34" charset="0"/>
              </a:rPr>
              <a:t>Shawayar Fatma - 2022MT93760</a:t>
            </a:r>
          </a:p>
          <a:p>
            <a:pPr marL="457200" indent="-457200">
              <a:lnSpc>
                <a:spcPct val="150000"/>
              </a:lnSpc>
              <a:buFont typeface="Arial" panose="020B0604020202020204" pitchFamily="34" charset="0"/>
              <a:buChar char="•"/>
            </a:pPr>
            <a:r>
              <a:rPr lang="en-US" sz="2400" dirty="0">
                <a:ea typeface="Verdana" panose="020B0604030504040204" pitchFamily="34" charset="0"/>
                <a:cs typeface="Verdana" panose="020B0604030504040204" pitchFamily="34" charset="0"/>
              </a:rPr>
              <a:t>Sharmila K A - 2022MT93743</a:t>
            </a:r>
          </a:p>
          <a:p>
            <a:pPr marL="457200" indent="-457200">
              <a:lnSpc>
                <a:spcPct val="150000"/>
              </a:lnSpc>
              <a:buFont typeface="Arial" panose="020B0604020202020204" pitchFamily="34" charset="0"/>
              <a:buChar char="•"/>
            </a:pPr>
            <a:r>
              <a:rPr lang="en-US" sz="2400" dirty="0">
                <a:ea typeface="Verdana" panose="020B0604030504040204" pitchFamily="34" charset="0"/>
                <a:cs typeface="Verdana" panose="020B0604030504040204" pitchFamily="34" charset="0"/>
              </a:rPr>
              <a:t>Shatya Hariharan S – 2023MT93155</a:t>
            </a:r>
          </a:p>
          <a:p>
            <a:pPr marL="457200" indent="-457200">
              <a:lnSpc>
                <a:spcPct val="150000"/>
              </a:lnSpc>
              <a:buFont typeface="Arial" panose="020B0604020202020204" pitchFamily="34" charset="0"/>
              <a:buChar char="•"/>
            </a:pPr>
            <a:r>
              <a:rPr lang="en-US" sz="2400" dirty="0">
                <a:ea typeface="Verdana" panose="020B0604030504040204" pitchFamily="34" charset="0"/>
                <a:cs typeface="Verdana" panose="020B0604030504040204" pitchFamily="34" charset="0"/>
              </a:rPr>
              <a:t>Shembavanekar Pradny – 2022MT93735</a:t>
            </a:r>
          </a:p>
        </p:txBody>
      </p:sp>
    </p:spTree>
    <p:extLst>
      <p:ext uri="{BB962C8B-B14F-4D97-AF65-F5344CB8AC3E}">
        <p14:creationId xmlns:p14="http://schemas.microsoft.com/office/powerpoint/2010/main" val="294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ABB20-2736-BA46-99FB-57577F60B875}"/>
              </a:ext>
            </a:extLst>
          </p:cNvPr>
          <p:cNvSpPr>
            <a:spLocks noGrp="1"/>
          </p:cNvSpPr>
          <p:nvPr>
            <p:ph type="title"/>
          </p:nvPr>
        </p:nvSpPr>
        <p:spPr>
          <a:xfrm>
            <a:off x="688365" y="2565780"/>
            <a:ext cx="2661085" cy="1315168"/>
          </a:xfrm>
        </p:spPr>
        <p:txBody>
          <a:bodyPr anchor="b">
            <a:normAutofit/>
          </a:bodyPr>
          <a:lstStyle/>
          <a:p>
            <a:pPr algn="ctr"/>
            <a:r>
              <a:rPr lang="en-US" b="1" dirty="0">
                <a:solidFill>
                  <a:srgbClr val="FFFFFF"/>
                </a:solidFill>
                <a:latin typeface="+mn-lt"/>
                <a:ea typeface="Verdana" panose="020B0604030504040204" pitchFamily="34" charset="0"/>
                <a:cs typeface="Verdana" panose="020B0604030504040204" pitchFamily="34" charset="0"/>
              </a:rPr>
              <a:t>PRODUCT TITLE</a:t>
            </a:r>
          </a:p>
        </p:txBody>
      </p:sp>
      <p:sp>
        <p:nvSpPr>
          <p:cNvPr id="3" name="Content Placeholder 2">
            <a:extLst>
              <a:ext uri="{FF2B5EF4-FFF2-40B4-BE49-F238E27FC236}">
                <a16:creationId xmlns:a16="http://schemas.microsoft.com/office/drawing/2014/main" id="{654519AD-1468-2B4C-9628-960C11F76059}"/>
              </a:ext>
            </a:extLst>
          </p:cNvPr>
          <p:cNvSpPr>
            <a:spLocks noGrp="1"/>
          </p:cNvSpPr>
          <p:nvPr>
            <p:ph idx="1"/>
          </p:nvPr>
        </p:nvSpPr>
        <p:spPr>
          <a:xfrm>
            <a:off x="4880472" y="649480"/>
            <a:ext cx="6485134" cy="5546047"/>
          </a:xfrm>
        </p:spPr>
        <p:txBody>
          <a:bodyPr anchor="ctr">
            <a:normAutofit/>
          </a:bodyPr>
          <a:lstStyle/>
          <a:p>
            <a:pPr marL="0" indent="0">
              <a:buNone/>
            </a:pPr>
            <a:r>
              <a:rPr lang="en-US" sz="4400" b="1" dirty="0">
                <a:ea typeface="Verdana" panose="020B0604030504040204" pitchFamily="34" charset="0"/>
                <a:cs typeface="Verdana" panose="020B0604030504040204" pitchFamily="34" charset="0"/>
              </a:rPr>
              <a:t>Product - CrafterGenie </a:t>
            </a:r>
            <a:endParaRPr lang="en-US" sz="4400" b="1" i="1" u="sng" dirty="0">
              <a:ea typeface="Verdana" panose="020B0604030504040204" pitchFamily="34" charset="0"/>
              <a:cs typeface="Verdana" panose="020B0604030504040204" pitchFamily="34" charset="0"/>
            </a:endParaRPr>
          </a:p>
          <a:p>
            <a:pPr marL="0" indent="0">
              <a:buNone/>
            </a:pPr>
            <a:endParaRPr lang="en-US" sz="1400" b="1" i="1" u="sng"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3200" dirty="0">
                <a:ea typeface="Verdana" panose="020B0604030504040204" pitchFamily="34" charset="0"/>
                <a:cs typeface="Verdana" panose="020B0604030504040204" pitchFamily="34" charset="0"/>
              </a:rPr>
              <a:t>Product-In-Sense – Web Application</a:t>
            </a:r>
          </a:p>
          <a:p>
            <a:pPr marL="0" indent="0">
              <a:buNone/>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400" dirty="0"/>
          </a:p>
        </p:txBody>
      </p:sp>
    </p:spTree>
    <p:extLst>
      <p:ext uri="{BB962C8B-B14F-4D97-AF65-F5344CB8AC3E}">
        <p14:creationId xmlns:p14="http://schemas.microsoft.com/office/powerpoint/2010/main" val="153853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E287AC-E0A4-604C-AF59-DBEFFF3C523D}"/>
              </a:ext>
            </a:extLst>
          </p:cNvPr>
          <p:cNvSpPr>
            <a:spLocks noGrp="1"/>
          </p:cNvSpPr>
          <p:nvPr>
            <p:ph type="title"/>
          </p:nvPr>
        </p:nvSpPr>
        <p:spPr>
          <a:xfrm>
            <a:off x="457203" y="2672210"/>
            <a:ext cx="3378563" cy="3071906"/>
          </a:xfrm>
        </p:spPr>
        <p:txBody>
          <a:bodyPr vert="horz" lIns="91440" tIns="45720" rIns="91440" bIns="45720" rtlCol="0" anchor="t">
            <a:normAutofit/>
          </a:bodyPr>
          <a:lstStyle/>
          <a:p>
            <a:pPr algn="ctr"/>
            <a:r>
              <a:rPr lang="en-US" b="1" dirty="0">
                <a:solidFill>
                  <a:srgbClr val="FFFFFF"/>
                </a:solidFill>
                <a:latin typeface="+mn-lt"/>
                <a:ea typeface="Verdana" panose="020B0604030504040204" pitchFamily="34" charset="0"/>
              </a:rPr>
              <a:t>PRODUCT</a:t>
            </a:r>
            <a:r>
              <a:rPr lang="en-US" sz="4000" b="1" kern="1200" dirty="0">
                <a:solidFill>
                  <a:srgbClr val="FFFFFF"/>
                </a:solidFill>
                <a:latin typeface="+mj-lt"/>
                <a:ea typeface="+mj-ea"/>
                <a:cs typeface="+mj-cs"/>
              </a:rPr>
              <a:t> </a:t>
            </a:r>
            <a:r>
              <a:rPr lang="en-US" b="1" dirty="0">
                <a:solidFill>
                  <a:srgbClr val="FFFFFF"/>
                </a:solidFill>
                <a:latin typeface="+mn-lt"/>
                <a:ea typeface="Verdana" panose="020B0604030504040204" pitchFamily="34" charset="0"/>
              </a:rPr>
              <a:t>DESCRIPTION</a:t>
            </a:r>
          </a:p>
        </p:txBody>
      </p:sp>
      <p:sp>
        <p:nvSpPr>
          <p:cNvPr id="4" name="Content Placeholder 3">
            <a:extLst>
              <a:ext uri="{FF2B5EF4-FFF2-40B4-BE49-F238E27FC236}">
                <a16:creationId xmlns:a16="http://schemas.microsoft.com/office/drawing/2014/main" id="{F399F2ED-8BD3-FAD4-78CB-518CD57B9523}"/>
              </a:ext>
            </a:extLst>
          </p:cNvPr>
          <p:cNvSpPr>
            <a:spLocks noGrp="1"/>
          </p:cNvSpPr>
          <p:nvPr>
            <p:ph sz="half" idx="2"/>
          </p:nvPr>
        </p:nvSpPr>
        <p:spPr>
          <a:xfrm>
            <a:off x="4346678" y="1069976"/>
            <a:ext cx="7639674" cy="4351338"/>
          </a:xfrm>
        </p:spPr>
        <p:txBody>
          <a:bodyPr>
            <a:normAutofit/>
          </a:bodyPr>
          <a:lstStyle/>
          <a:p>
            <a:pPr marL="0" indent="0">
              <a:buNone/>
            </a:pPr>
            <a:r>
              <a:rPr lang="en-US" b="1" dirty="0">
                <a:ea typeface="Verdana" panose="020B0604030504040204" pitchFamily="34" charset="0"/>
                <a:cs typeface="Verdana" panose="020B0604030504040204" pitchFamily="34" charset="0"/>
              </a:rPr>
              <a:t>Product Description</a:t>
            </a:r>
          </a:p>
          <a:p>
            <a:r>
              <a:rPr lang="en-US" sz="2400" dirty="0">
                <a:solidFill>
                  <a:srgbClr val="000000"/>
                </a:solidFill>
                <a:effectLst/>
                <a:ea typeface="Calibri" panose="020F0502020204030204" pitchFamily="34" charset="0"/>
              </a:rPr>
              <a:t>CrafterGenie is a paid email marketing platform that provides an entry level solution to businesses and individuals who are looking to create and manage their email marketing campaigns. </a:t>
            </a:r>
          </a:p>
          <a:p>
            <a:r>
              <a:rPr lang="en-US" sz="2400" dirty="0">
                <a:solidFill>
                  <a:srgbClr val="000000"/>
                </a:solidFill>
                <a:effectLst/>
                <a:ea typeface="Calibri" panose="020F0502020204030204" pitchFamily="34" charset="0"/>
              </a:rPr>
              <a:t>This platform will provide a range of basic features and tools for email marketing and audience management.</a:t>
            </a:r>
          </a:p>
          <a:p>
            <a:r>
              <a:rPr lang="en-US" sz="2400" dirty="0">
                <a:ea typeface="Verdana" panose="020B0604030504040204" pitchFamily="34" charset="0"/>
                <a:cs typeface="Verdana" panose="020B0604030504040204" pitchFamily="34" charset="0"/>
              </a:rPr>
              <a:t>30 days free trial offered and the pricing details for subscription after free trail is given below.</a:t>
            </a:r>
          </a:p>
          <a:p>
            <a:pPr lvl="1"/>
            <a:r>
              <a:rPr lang="en-US" dirty="0">
                <a:ea typeface="Verdana" panose="020B0604030504040204" pitchFamily="34" charset="0"/>
                <a:cs typeface="Verdana" panose="020B0604030504040204" pitchFamily="34" charset="0"/>
              </a:rPr>
              <a:t>Rs.1999 per month</a:t>
            </a:r>
          </a:p>
          <a:p>
            <a:pPr lvl="1"/>
            <a:r>
              <a:rPr lang="en-US" dirty="0">
                <a:ea typeface="Verdana" panose="020B0604030504040204" pitchFamily="34" charset="0"/>
                <a:cs typeface="Verdana" panose="020B0604030504040204" pitchFamily="34" charset="0"/>
              </a:rPr>
              <a:t>Rs.20999 per year</a:t>
            </a:r>
          </a:p>
          <a:p>
            <a:endParaRPr lang="en-US" dirty="0"/>
          </a:p>
        </p:txBody>
      </p:sp>
    </p:spTree>
    <p:extLst>
      <p:ext uri="{BB962C8B-B14F-4D97-AF65-F5344CB8AC3E}">
        <p14:creationId xmlns:p14="http://schemas.microsoft.com/office/powerpoint/2010/main" val="280134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3664-62A9-3043-8EE4-0B2FA5859A45}"/>
              </a:ext>
            </a:extLst>
          </p:cNvPr>
          <p:cNvSpPr>
            <a:spLocks noGrp="1"/>
          </p:cNvSpPr>
          <p:nvPr>
            <p:ph type="title"/>
          </p:nvPr>
        </p:nvSpPr>
        <p:spPr>
          <a:xfrm>
            <a:off x="418225" y="2871601"/>
            <a:ext cx="3201366" cy="879468"/>
          </a:xfrm>
        </p:spPr>
        <p:txBody>
          <a:bodyPr anchor="b">
            <a:normAutofit/>
          </a:bodyPr>
          <a:lstStyle/>
          <a:p>
            <a:pPr algn="ctr"/>
            <a:r>
              <a:rPr lang="en-US" b="1" dirty="0">
                <a:solidFill>
                  <a:srgbClr val="FFFFFF"/>
                </a:solidFill>
                <a:latin typeface="+mn-lt"/>
                <a:ea typeface="Verdana" panose="020B0604030504040204" pitchFamily="34" charset="0"/>
              </a:rPr>
              <a:t>PAIN POINTS</a:t>
            </a:r>
          </a:p>
        </p:txBody>
      </p:sp>
      <p:sp>
        <p:nvSpPr>
          <p:cNvPr id="28" name="Content Placeholder 2">
            <a:extLst>
              <a:ext uri="{FF2B5EF4-FFF2-40B4-BE49-F238E27FC236}">
                <a16:creationId xmlns:a16="http://schemas.microsoft.com/office/drawing/2014/main" id="{3DA6DA8D-EAE9-2947-AC39-331B2D110A9B}"/>
              </a:ext>
            </a:extLst>
          </p:cNvPr>
          <p:cNvSpPr>
            <a:spLocks noGrp="1"/>
          </p:cNvSpPr>
          <p:nvPr>
            <p:ph idx="1"/>
          </p:nvPr>
        </p:nvSpPr>
        <p:spPr>
          <a:xfrm>
            <a:off x="4134810" y="246002"/>
            <a:ext cx="8054142" cy="6345716"/>
          </a:xfrm>
        </p:spPr>
        <p:txBody>
          <a:bodyPr anchor="ctr">
            <a:noAutofit/>
          </a:bodyPr>
          <a:lstStyle/>
          <a:p>
            <a:pPr>
              <a:lnSpc>
                <a:spcPct val="100000"/>
              </a:lnSpc>
            </a:pPr>
            <a:r>
              <a:rPr lang="en-IN" sz="1600" dirty="0"/>
              <a:t>Businesses struggle with reaching their target audience effectively, resulting in low engagement and conversion rates.</a:t>
            </a:r>
          </a:p>
          <a:p>
            <a:pPr marL="0" indent="0">
              <a:lnSpc>
                <a:spcPct val="100000"/>
              </a:lnSpc>
              <a:buNone/>
            </a:pPr>
            <a:r>
              <a:rPr lang="en-IN" sz="1600" b="1" dirty="0"/>
              <a:t> 	Solution:</a:t>
            </a:r>
            <a:r>
              <a:rPr lang="en-IN" sz="1600" dirty="0"/>
              <a:t> Email marketing helps improve communication by sending targeted, 	personalized messages to subscribers' inboxes.</a:t>
            </a:r>
          </a:p>
          <a:p>
            <a:pPr>
              <a:lnSpc>
                <a:spcPct val="100000"/>
              </a:lnSpc>
            </a:pPr>
            <a:r>
              <a:rPr lang="en-IN" sz="1600" dirty="0"/>
              <a:t>Companies have scattered customer data across different systems, making it challenging to understand their audience.</a:t>
            </a:r>
          </a:p>
          <a:p>
            <a:pPr marL="0" indent="0">
              <a:lnSpc>
                <a:spcPct val="100000"/>
              </a:lnSpc>
              <a:buNone/>
            </a:pPr>
            <a:r>
              <a:rPr lang="en-IN" sz="1600" b="1" dirty="0"/>
              <a:t>	Solution:</a:t>
            </a:r>
            <a:r>
              <a:rPr lang="en-IN" sz="1600" dirty="0"/>
              <a:t> Audience management streamlines customer data, allowing businesses to 	segment and target their audience more precisely.</a:t>
            </a:r>
          </a:p>
          <a:p>
            <a:pPr>
              <a:lnSpc>
                <a:spcPct val="100000"/>
              </a:lnSpc>
            </a:pPr>
            <a:r>
              <a:rPr lang="en-IN" sz="1600" dirty="0"/>
              <a:t>Businesses face difficulties in converting website visitors into leads or customers due to unoptimized landing pages.</a:t>
            </a:r>
          </a:p>
          <a:p>
            <a:pPr marL="0" indent="0">
              <a:lnSpc>
                <a:spcPct val="100000"/>
              </a:lnSpc>
              <a:buNone/>
            </a:pPr>
            <a:r>
              <a:rPr lang="en-IN" sz="1600" b="1" dirty="0"/>
              <a:t>	Solution:</a:t>
            </a:r>
            <a:r>
              <a:rPr lang="en-IN" sz="1600" dirty="0"/>
              <a:t> Landing pages provide a dedicated, optimized space for specific campaigns 	or offers, increasing conversion rates.</a:t>
            </a:r>
          </a:p>
          <a:p>
            <a:pPr>
              <a:lnSpc>
                <a:spcPct val="100000"/>
              </a:lnSpc>
            </a:pPr>
            <a:r>
              <a:rPr lang="en-IN" sz="1600" dirty="0"/>
              <a:t>Companies struggle to capture potential customer information, leading to missed opportunities for engagement.</a:t>
            </a:r>
          </a:p>
          <a:p>
            <a:pPr marL="0" indent="0">
              <a:lnSpc>
                <a:spcPct val="100000"/>
              </a:lnSpc>
              <a:buNone/>
            </a:pPr>
            <a:r>
              <a:rPr lang="en-IN" sz="1600" b="1" dirty="0"/>
              <a:t>	Solution:</a:t>
            </a:r>
            <a:r>
              <a:rPr lang="en-IN" sz="1600" dirty="0"/>
              <a:t> Signup forms help gather contact information from website visitors, 	building a database of leads for future marketing efforts.</a:t>
            </a:r>
          </a:p>
          <a:p>
            <a:pPr>
              <a:lnSpc>
                <a:spcPct val="100000"/>
              </a:lnSpc>
            </a:pPr>
            <a:r>
              <a:rPr lang="en-IN" sz="1600" dirty="0"/>
              <a:t>Businesses often use multiple tools and platforms for marketing, resulting in data silos and inefficiencies.</a:t>
            </a:r>
          </a:p>
          <a:p>
            <a:pPr marL="0" indent="0">
              <a:lnSpc>
                <a:spcPct val="100000"/>
              </a:lnSpc>
              <a:buNone/>
            </a:pPr>
            <a:r>
              <a:rPr lang="en-IN" sz="1600" b="1" dirty="0"/>
              <a:t>	Solution:</a:t>
            </a:r>
            <a:r>
              <a:rPr lang="en-IN" sz="1600" dirty="0"/>
              <a:t> Third-party integrations allow for seamless data flow between different 	marketing tools, enhancing automation and data consistency.</a:t>
            </a:r>
          </a:p>
        </p:txBody>
      </p:sp>
    </p:spTree>
    <p:extLst>
      <p:ext uri="{BB962C8B-B14F-4D97-AF65-F5344CB8AC3E}">
        <p14:creationId xmlns:p14="http://schemas.microsoft.com/office/powerpoint/2010/main" val="291959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8D250-80A5-034C-83C4-9EE862B3660C}"/>
              </a:ext>
            </a:extLst>
          </p:cNvPr>
          <p:cNvSpPr>
            <a:spLocks noGrp="1"/>
          </p:cNvSpPr>
          <p:nvPr>
            <p:ph type="title"/>
          </p:nvPr>
        </p:nvSpPr>
        <p:spPr>
          <a:xfrm>
            <a:off x="461273" y="1538712"/>
            <a:ext cx="3115265" cy="2396359"/>
          </a:xfrm>
        </p:spPr>
        <p:txBody>
          <a:bodyPr anchor="b">
            <a:normAutofit/>
          </a:bodyPr>
          <a:lstStyle/>
          <a:p>
            <a:pPr algn="ctr"/>
            <a:r>
              <a:rPr lang="en-US" b="1" dirty="0">
                <a:solidFill>
                  <a:srgbClr val="FFFFFF"/>
                </a:solidFill>
                <a:latin typeface="+mn-lt"/>
                <a:ea typeface="Verdana" panose="020B0604030504040204" pitchFamily="34" charset="0"/>
              </a:rPr>
              <a:t>PRODUCT OFFERINGS</a:t>
            </a:r>
          </a:p>
        </p:txBody>
      </p:sp>
      <p:graphicFrame>
        <p:nvGraphicFramePr>
          <p:cNvPr id="5" name="Content Placeholder 2">
            <a:extLst>
              <a:ext uri="{FF2B5EF4-FFF2-40B4-BE49-F238E27FC236}">
                <a16:creationId xmlns:a16="http://schemas.microsoft.com/office/drawing/2014/main" id="{A37C5F7F-2EBF-09AE-8DB7-293B3EE7300D}"/>
              </a:ext>
            </a:extLst>
          </p:cNvPr>
          <p:cNvGraphicFramePr>
            <a:graphicFrameLocks noGrp="1"/>
          </p:cNvGraphicFramePr>
          <p:nvPr>
            <p:ph idx="1"/>
            <p:extLst>
              <p:ext uri="{D42A27DB-BD31-4B8C-83A1-F6EECF244321}">
                <p14:modId xmlns:p14="http://schemas.microsoft.com/office/powerpoint/2010/main" val="16536181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72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53C5-8EEC-A244-B2D9-C18823FF7550}"/>
              </a:ext>
            </a:extLst>
          </p:cNvPr>
          <p:cNvSpPr>
            <a:spLocks noGrp="1"/>
          </p:cNvSpPr>
          <p:nvPr>
            <p:ph type="title"/>
          </p:nvPr>
        </p:nvSpPr>
        <p:spPr>
          <a:xfrm>
            <a:off x="817809" y="25738"/>
            <a:ext cx="10515600" cy="1325563"/>
          </a:xfrm>
        </p:spPr>
        <p:txBody>
          <a:bodyPr>
            <a:normAutofit/>
          </a:bodyPr>
          <a:lstStyle/>
          <a:p>
            <a:pPr algn="ctr"/>
            <a:r>
              <a:rPr lang="en-US" sz="3600" b="1" dirty="0">
                <a:latin typeface="Verdana" panose="020B0604030504040204" pitchFamily="34" charset="0"/>
                <a:ea typeface="Verdana" panose="020B0604030504040204" pitchFamily="34" charset="0"/>
                <a:cs typeface="Verdana" panose="020B0604030504040204" pitchFamily="34" charset="0"/>
              </a:rPr>
              <a:t>Product Market Fit</a:t>
            </a:r>
          </a:p>
        </p:txBody>
      </p:sp>
      <p:graphicFrame>
        <p:nvGraphicFramePr>
          <p:cNvPr id="4" name="Diagram 3" descr="Product">
            <a:extLst>
              <a:ext uri="{FF2B5EF4-FFF2-40B4-BE49-F238E27FC236}">
                <a16:creationId xmlns:a16="http://schemas.microsoft.com/office/drawing/2014/main" id="{886E5E06-F13F-A447-925D-A46C1DB50C2A}"/>
              </a:ext>
            </a:extLst>
          </p:cNvPr>
          <p:cNvGraphicFramePr/>
          <p:nvPr>
            <p:extLst>
              <p:ext uri="{D42A27DB-BD31-4B8C-83A1-F6EECF244321}">
                <p14:modId xmlns:p14="http://schemas.microsoft.com/office/powerpoint/2010/main" val="1500464158"/>
              </p:ext>
            </p:extLst>
          </p:nvPr>
        </p:nvGraphicFramePr>
        <p:xfrm>
          <a:off x="2546798" y="1439145"/>
          <a:ext cx="7057622" cy="4872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ouble Brace 5">
            <a:extLst>
              <a:ext uri="{FF2B5EF4-FFF2-40B4-BE49-F238E27FC236}">
                <a16:creationId xmlns:a16="http://schemas.microsoft.com/office/drawing/2014/main" id="{C87D1E5F-7664-9748-9ACE-25391F489848}"/>
              </a:ext>
            </a:extLst>
          </p:cNvPr>
          <p:cNvSpPr/>
          <p:nvPr/>
        </p:nvSpPr>
        <p:spPr>
          <a:xfrm>
            <a:off x="3136154" y="1533916"/>
            <a:ext cx="6078829" cy="234151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07409AC-C994-0A4A-A886-86960AAF0AED}"/>
              </a:ext>
            </a:extLst>
          </p:cNvPr>
          <p:cNvSpPr txBox="1"/>
          <p:nvPr/>
        </p:nvSpPr>
        <p:spPr>
          <a:xfrm>
            <a:off x="2690760" y="1689008"/>
            <a:ext cx="360607" cy="2031325"/>
          </a:xfrm>
          <a:prstGeom prst="rect">
            <a:avLst/>
          </a:prstGeom>
          <a:solidFill>
            <a:schemeClr val="tx1"/>
          </a:solidFill>
        </p:spPr>
        <p:txBody>
          <a:bodyPr wrap="square" rtlCol="0">
            <a:spAutoFit/>
          </a:bodyPr>
          <a:lstStyle/>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P</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R</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O</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D</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U</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C</a:t>
            </a:r>
          </a:p>
          <a:p>
            <a:r>
              <a:rPr lang="en-US" dirty="0">
                <a:gradFill flip="none" rotWithShape="1">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tileRect r="-100000" b="-100000"/>
                </a:gradFill>
              </a:rPr>
              <a:t>T</a:t>
            </a:r>
          </a:p>
        </p:txBody>
      </p:sp>
      <p:sp>
        <p:nvSpPr>
          <p:cNvPr id="8" name="Double Brace 7">
            <a:extLst>
              <a:ext uri="{FF2B5EF4-FFF2-40B4-BE49-F238E27FC236}">
                <a16:creationId xmlns:a16="http://schemas.microsoft.com/office/drawing/2014/main" id="{68BC3AE5-C925-B744-ACB2-0BF24357794A}"/>
              </a:ext>
            </a:extLst>
          </p:cNvPr>
          <p:cNvSpPr/>
          <p:nvPr/>
        </p:nvSpPr>
        <p:spPr>
          <a:xfrm>
            <a:off x="2322490" y="4584878"/>
            <a:ext cx="7547020" cy="159208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B707CBC-EC4F-FD46-B512-3F70800E4277}"/>
              </a:ext>
            </a:extLst>
          </p:cNvPr>
          <p:cNvSpPr txBox="1"/>
          <p:nvPr/>
        </p:nvSpPr>
        <p:spPr>
          <a:xfrm>
            <a:off x="1785334" y="4503756"/>
            <a:ext cx="425002" cy="1754326"/>
          </a:xfrm>
          <a:prstGeom prst="rect">
            <a:avLst/>
          </a:prstGeom>
          <a:gradFill>
            <a:gsLst>
              <a:gs pos="0">
                <a:schemeClr val="tx1"/>
              </a:gs>
              <a:gs pos="100000">
                <a:schemeClr val="accent1">
                  <a:lumMod val="45000"/>
                  <a:lumOff val="55000"/>
                </a:schemeClr>
              </a:gs>
              <a:gs pos="0">
                <a:schemeClr val="accent1">
                  <a:lumMod val="45000"/>
                  <a:lumOff val="55000"/>
                </a:schemeClr>
              </a:gs>
              <a:gs pos="0">
                <a:schemeClr val="accent1">
                  <a:lumMod val="30000"/>
                  <a:lumOff val="70000"/>
                </a:schemeClr>
              </a:gs>
            </a:gsLst>
            <a:path path="rect">
              <a:fillToRect l="100000" t="100000"/>
            </a:path>
          </a:gradFill>
        </p:spPr>
        <p:txBody>
          <a:bodyPr wrap="square" rtlCol="0">
            <a:spAutoFit/>
          </a:bodyPr>
          <a:lstStyle/>
          <a:p>
            <a:r>
              <a:rPr lang="en-US" dirty="0"/>
              <a:t>MA</a:t>
            </a:r>
          </a:p>
          <a:p>
            <a:r>
              <a:rPr lang="en-US" dirty="0"/>
              <a:t>R</a:t>
            </a:r>
          </a:p>
          <a:p>
            <a:r>
              <a:rPr lang="en-US" dirty="0"/>
              <a:t>K</a:t>
            </a:r>
          </a:p>
          <a:p>
            <a:r>
              <a:rPr lang="en-US" dirty="0"/>
              <a:t>E</a:t>
            </a:r>
          </a:p>
          <a:p>
            <a:r>
              <a:rPr lang="en-US" dirty="0"/>
              <a:t>T</a:t>
            </a:r>
          </a:p>
        </p:txBody>
      </p:sp>
    </p:spTree>
    <p:extLst>
      <p:ext uri="{BB962C8B-B14F-4D97-AF65-F5344CB8AC3E}">
        <p14:creationId xmlns:p14="http://schemas.microsoft.com/office/powerpoint/2010/main" val="211792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3664-62A9-3043-8EE4-0B2FA5859A45}"/>
              </a:ext>
            </a:extLst>
          </p:cNvPr>
          <p:cNvSpPr>
            <a:spLocks noGrp="1"/>
          </p:cNvSpPr>
          <p:nvPr>
            <p:ph type="title"/>
          </p:nvPr>
        </p:nvSpPr>
        <p:spPr>
          <a:xfrm>
            <a:off x="466722" y="586855"/>
            <a:ext cx="3201366" cy="3387497"/>
          </a:xfrm>
        </p:spPr>
        <p:txBody>
          <a:bodyPr anchor="b">
            <a:normAutofit/>
          </a:bodyPr>
          <a:lstStyle/>
          <a:p>
            <a:pPr algn="ctr"/>
            <a:r>
              <a:rPr lang="en-US" b="1" dirty="0">
                <a:solidFill>
                  <a:srgbClr val="FFFFFF"/>
                </a:solidFill>
                <a:latin typeface="+mn-lt"/>
                <a:ea typeface="Verdana" panose="020B0604030504040204" pitchFamily="34" charset="0"/>
              </a:rPr>
              <a:t>PRODUCT-MARKET FIT</a:t>
            </a:r>
          </a:p>
        </p:txBody>
      </p:sp>
      <p:sp>
        <p:nvSpPr>
          <p:cNvPr id="28" name="Content Placeholder 2">
            <a:extLst>
              <a:ext uri="{FF2B5EF4-FFF2-40B4-BE49-F238E27FC236}">
                <a16:creationId xmlns:a16="http://schemas.microsoft.com/office/drawing/2014/main" id="{3DA6DA8D-EAE9-2947-AC39-331B2D110A9B}"/>
              </a:ext>
            </a:extLst>
          </p:cNvPr>
          <p:cNvSpPr>
            <a:spLocks noGrp="1"/>
          </p:cNvSpPr>
          <p:nvPr>
            <p:ph idx="1"/>
          </p:nvPr>
        </p:nvSpPr>
        <p:spPr>
          <a:xfrm>
            <a:off x="4286326" y="586855"/>
            <a:ext cx="7654117" cy="5746327"/>
          </a:xfrm>
        </p:spPr>
        <p:txBody>
          <a:bodyPr anchor="ctr">
            <a:noAutofit/>
          </a:bodyPr>
          <a:lstStyle/>
          <a:p>
            <a:pPr marL="0" indent="0" rtl="0">
              <a:buNone/>
            </a:pPr>
            <a:r>
              <a:rPr lang="en-IN" b="1" dirty="0"/>
              <a:t>Product Market fit of CrafterGenie</a:t>
            </a:r>
          </a:p>
          <a:p>
            <a:pPr rtl="0"/>
            <a:r>
              <a:rPr lang="en-IN" sz="2200" dirty="0"/>
              <a:t>CrafterGenie is an excellent fit for small businesses and start-ups with limited budgets. It allows them to access essential email marketing tools and capabilities.</a:t>
            </a:r>
          </a:p>
          <a:p>
            <a:pPr rtl="0"/>
            <a:r>
              <a:rPr lang="en-IN" sz="2200" dirty="0"/>
              <a:t>Individuals running their businesses or personal brands can benefit deeply from CrafterGenie. It provides them with the ability to create signup form and attractive landing pages.</a:t>
            </a:r>
          </a:p>
          <a:p>
            <a:pPr rtl="0"/>
            <a:r>
              <a:rPr lang="en-IN" sz="2200" dirty="0"/>
              <a:t>CrafterGenie has a user friendly interface along with intuitive design making it easily usable for everyone including those with limited technical expertise.</a:t>
            </a:r>
          </a:p>
          <a:p>
            <a:pPr rtl="0"/>
            <a:r>
              <a:rPr lang="en-IN" sz="2200" dirty="0"/>
              <a:t>CrafterGenie will make it easier for local businesses, such as restaurants, cafes, and service providers, keep their local customer base informed about events, discounts and updates, hence increasing customer satisfaction and retention</a:t>
            </a:r>
          </a:p>
        </p:txBody>
      </p:sp>
    </p:spTree>
    <p:extLst>
      <p:ext uri="{BB962C8B-B14F-4D97-AF65-F5344CB8AC3E}">
        <p14:creationId xmlns:p14="http://schemas.microsoft.com/office/powerpoint/2010/main" val="156245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3664-62A9-3043-8EE4-0B2FA5859A45}"/>
              </a:ext>
            </a:extLst>
          </p:cNvPr>
          <p:cNvSpPr>
            <a:spLocks noGrp="1"/>
          </p:cNvSpPr>
          <p:nvPr>
            <p:ph type="title"/>
          </p:nvPr>
        </p:nvSpPr>
        <p:spPr>
          <a:xfrm>
            <a:off x="285967" y="1892595"/>
            <a:ext cx="3615005" cy="2026673"/>
          </a:xfrm>
        </p:spPr>
        <p:txBody>
          <a:bodyPr anchor="b">
            <a:normAutofit/>
          </a:bodyPr>
          <a:lstStyle/>
          <a:p>
            <a:pPr algn="ctr"/>
            <a:r>
              <a:rPr lang="en-US" b="1" dirty="0">
                <a:solidFill>
                  <a:srgbClr val="FFFFFF"/>
                </a:solidFill>
                <a:latin typeface="+mn-lt"/>
                <a:ea typeface="Verdana" panose="020B0604030504040204" pitchFamily="34" charset="0"/>
              </a:rPr>
              <a:t>VALUE PROPOSITION</a:t>
            </a:r>
          </a:p>
        </p:txBody>
      </p:sp>
      <p:sp>
        <p:nvSpPr>
          <p:cNvPr id="28" name="Content Placeholder 2">
            <a:extLst>
              <a:ext uri="{FF2B5EF4-FFF2-40B4-BE49-F238E27FC236}">
                <a16:creationId xmlns:a16="http://schemas.microsoft.com/office/drawing/2014/main" id="{3DA6DA8D-EAE9-2947-AC39-331B2D110A9B}"/>
              </a:ext>
            </a:extLst>
          </p:cNvPr>
          <p:cNvSpPr>
            <a:spLocks noGrp="1"/>
          </p:cNvSpPr>
          <p:nvPr>
            <p:ph idx="1"/>
          </p:nvPr>
        </p:nvSpPr>
        <p:spPr>
          <a:xfrm>
            <a:off x="4367695" y="340196"/>
            <a:ext cx="7717809" cy="6197884"/>
          </a:xfrm>
        </p:spPr>
        <p:txBody>
          <a:bodyPr anchor="ctr">
            <a:noAutofit/>
          </a:bodyPr>
          <a:lstStyle/>
          <a:p>
            <a:r>
              <a:rPr lang="en-IN" sz="1800" b="1" dirty="0">
                <a:ea typeface="Verdana" panose="020B0604030504040204" pitchFamily="34" charset="0"/>
                <a:cs typeface="Verdana" panose="020B0604030504040204" pitchFamily="34" charset="0"/>
              </a:rPr>
              <a:t>Email Marketing: </a:t>
            </a:r>
            <a:r>
              <a:rPr lang="en-IN" sz="1800" dirty="0">
                <a:ea typeface="Verdana" panose="020B0604030504040204" pitchFamily="34" charset="0"/>
                <a:cs typeface="Verdana" panose="020B0604030504040204" pitchFamily="34" charset="0"/>
              </a:rPr>
              <a:t>CrafterGenie provides a comprehensive suite of email marketing tools. Users can design eye-catching email campaigns, segment their audience for targeted messaging, schedule emails for optimal delivery times, and track campaign performance through detailed analytics.</a:t>
            </a:r>
          </a:p>
          <a:p>
            <a:r>
              <a:rPr lang="en-IN" sz="1800" b="1" dirty="0">
                <a:ea typeface="Verdana" panose="020B0604030504040204" pitchFamily="34" charset="0"/>
                <a:cs typeface="Verdana" panose="020B0604030504040204" pitchFamily="34" charset="0"/>
              </a:rPr>
              <a:t>Marketing Automation</a:t>
            </a:r>
            <a:r>
              <a:rPr lang="en-IN" sz="1800" dirty="0">
                <a:ea typeface="Verdana" panose="020B0604030504040204" pitchFamily="34" charset="0"/>
                <a:cs typeface="Verdana" panose="020B0604030504040204" pitchFamily="34" charset="0"/>
              </a:rPr>
              <a:t>: With CrafterGenie's marketing automation features, users can create automated workflows that nurture leads, engage customers, and drive conversions. This includes automated welcome emails, abandoned cart recovery, and personalized product recommendations.</a:t>
            </a:r>
          </a:p>
          <a:p>
            <a:r>
              <a:rPr lang="en-IN" sz="1800" b="1" dirty="0">
                <a:ea typeface="Verdana" panose="020B0604030504040204" pitchFamily="34" charset="0"/>
                <a:cs typeface="Verdana" panose="020B0604030504040204" pitchFamily="34" charset="0"/>
              </a:rPr>
              <a:t>Audience Management: </a:t>
            </a:r>
            <a:r>
              <a:rPr lang="en-IN" sz="1800" dirty="0">
                <a:ea typeface="Verdana" panose="020B0604030504040204" pitchFamily="34" charset="0"/>
                <a:cs typeface="Verdana" panose="020B0604030504040204" pitchFamily="34" charset="0"/>
              </a:rPr>
              <a:t>CrafterGenie offers robust audience management capabilities, allowing users to import, organize, and segment their contact lists. This ensures that the right message reaches the right people at the right time.</a:t>
            </a:r>
          </a:p>
          <a:p>
            <a:r>
              <a:rPr lang="en-IN" sz="1800" b="1" dirty="0">
                <a:ea typeface="Verdana" panose="020B0604030504040204" pitchFamily="34" charset="0"/>
                <a:cs typeface="Verdana" panose="020B0604030504040204" pitchFamily="34" charset="0"/>
              </a:rPr>
              <a:t>Templates and Design Tools: </a:t>
            </a:r>
            <a:r>
              <a:rPr lang="en-IN" sz="1800" dirty="0">
                <a:ea typeface="Verdana" panose="020B0604030504040204" pitchFamily="34" charset="0"/>
                <a:cs typeface="Verdana" panose="020B0604030504040204" pitchFamily="34" charset="0"/>
              </a:rPr>
              <a:t>Users can choose from a variety of professionally designed templates or create custom email templates using CrafterGenie's drag-and-drop builder. This helps businesses maintain a consistent and visually appealing brand image.</a:t>
            </a:r>
          </a:p>
          <a:p>
            <a:r>
              <a:rPr lang="en-IN" sz="1800" b="1" dirty="0">
                <a:ea typeface="Verdana" panose="020B0604030504040204" pitchFamily="34" charset="0"/>
                <a:cs typeface="Verdana" panose="020B0604030504040204" pitchFamily="34" charset="0"/>
              </a:rPr>
              <a:t>Data Analytics: </a:t>
            </a:r>
            <a:r>
              <a:rPr lang="en-IN" sz="1800" dirty="0">
                <a:ea typeface="Verdana" panose="020B0604030504040204" pitchFamily="34" charset="0"/>
                <a:cs typeface="Verdana" panose="020B0604030504040204" pitchFamily="34" charset="0"/>
              </a:rPr>
              <a:t>CrafterGenie provides in-depth analytics and reporting tools to track the success of email campaigns. Users can monitor open rates, click-through rates, conversion rates, and more, enabling data-driven decision-making and continuous improvement.</a:t>
            </a:r>
          </a:p>
        </p:txBody>
      </p:sp>
    </p:spTree>
    <p:extLst>
      <p:ext uri="{BB962C8B-B14F-4D97-AF65-F5344CB8AC3E}">
        <p14:creationId xmlns:p14="http://schemas.microsoft.com/office/powerpoint/2010/main" val="411829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10499</TotalTime>
  <Words>1510</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Verdana</vt:lpstr>
      <vt:lpstr>Office Theme</vt:lpstr>
      <vt:lpstr> ASSIGNMENT 1   Software Product Management</vt:lpstr>
      <vt:lpstr>PARTICIPANTS</vt:lpstr>
      <vt:lpstr>PRODUCT TITLE</vt:lpstr>
      <vt:lpstr>PRODUCT DESCRIPTION</vt:lpstr>
      <vt:lpstr>PAIN POINTS</vt:lpstr>
      <vt:lpstr>PRODUCT OFFERINGS</vt:lpstr>
      <vt:lpstr>Product Market Fit</vt:lpstr>
      <vt:lpstr>PRODUCT-MARKET FIT</vt:lpstr>
      <vt:lpstr>VALUE PROPOSITION</vt:lpstr>
      <vt:lpstr>VALUE PROPOSITION</vt:lpstr>
      <vt:lpstr>CUSTOMER FEEDBACK ON OUR IDEA</vt:lpstr>
      <vt:lpstr>REVISED VALUE PROPOSITION</vt:lpstr>
      <vt:lpstr>Story Map – CrafterGenie</vt:lpstr>
      <vt:lpstr>Business Plan using Lean Canvas</vt:lpstr>
      <vt:lpstr>KEY LEARNINGS FROM THIS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Chakravarthy, Rajesh</dc:creator>
  <cp:lastModifiedBy>Dipika Shelke</cp:lastModifiedBy>
  <cp:revision>25</cp:revision>
  <dcterms:created xsi:type="dcterms:W3CDTF">2022-03-12T14:16:16Z</dcterms:created>
  <dcterms:modified xsi:type="dcterms:W3CDTF">2023-09-10T09:06:46Z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d2ff15f-6ce8-47f3-93ce-f81f88196d24_Enabled">
    <vt:lpwstr>true</vt:lpwstr>
  </property>
  <property fmtid="{D5CDD505-2E9C-101B-9397-08002B2CF9AE}" pid="3" name="MSIP_Label_bd2ff15f-6ce8-47f3-93ce-f81f88196d24_SetDate">
    <vt:lpwstr>2023-09-09T12:18:32Z</vt:lpwstr>
  </property>
  <property fmtid="{D5CDD505-2E9C-101B-9397-08002B2CF9AE}" pid="4" name="MSIP_Label_bd2ff15f-6ce8-47f3-93ce-f81f88196d24_Method">
    <vt:lpwstr>Privileged</vt:lpwstr>
  </property>
  <property fmtid="{D5CDD505-2E9C-101B-9397-08002B2CF9AE}" pid="5" name="MSIP_Label_bd2ff15f-6ce8-47f3-93ce-f81f88196d24_Name">
    <vt:lpwstr>bd2ff15f-6ce8-47f3-93ce-f81f88196d24</vt:lpwstr>
  </property>
  <property fmtid="{D5CDD505-2E9C-101B-9397-08002B2CF9AE}" pid="6" name="MSIP_Label_bd2ff15f-6ce8-47f3-93ce-f81f88196d24_SiteId">
    <vt:lpwstr>f25493ae-1c98-41d7-8a33-0be75f5fe603</vt:lpwstr>
  </property>
  <property fmtid="{D5CDD505-2E9C-101B-9397-08002B2CF9AE}" pid="7" name="MSIP_Label_bd2ff15f-6ce8-47f3-93ce-f81f88196d24_ActionId">
    <vt:lpwstr>04db4252-85bc-4d7f-a8de-4f09d8afffcd</vt:lpwstr>
  </property>
  <property fmtid="{D5CDD505-2E9C-101B-9397-08002B2CF9AE}" pid="8" name="MSIP_Label_bd2ff15f-6ce8-47f3-93ce-f81f88196d24_ContentBits">
    <vt:lpwstr>0</vt:lpwstr>
  </property>
</Properties>
</file>