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5" r:id="rId1"/>
  </p:sldMasterIdLst>
  <p:sldIdLst>
    <p:sldId id="256" r:id="rId2"/>
    <p:sldId id="257" r:id="rId3"/>
    <p:sldId id="259" r:id="rId4"/>
    <p:sldId id="268" r:id="rId5"/>
    <p:sldId id="260"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18"/>
    <p:restoredTop sz="96327"/>
  </p:normalViewPr>
  <p:slideViewPr>
    <p:cSldViewPr snapToGrid="0">
      <p:cViewPr varScale="1">
        <p:scale>
          <a:sx n="141" d="100"/>
          <a:sy n="141" d="100"/>
        </p:scale>
        <p:origin x="208"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796CD7-D807-7E43-A721-6F61F23067BD}" type="datetimeFigureOut">
              <a:rPr lang="en-US" smtClean="0"/>
              <a:t>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72CDA-360C-EA4A-B39C-AF2C6A5C713A}" type="slidenum">
              <a:rPr lang="en-US" smtClean="0"/>
              <a:t>‹#›</a:t>
            </a:fld>
            <a:endParaRPr lang="en-US"/>
          </a:p>
        </p:txBody>
      </p:sp>
    </p:spTree>
    <p:extLst>
      <p:ext uri="{BB962C8B-B14F-4D97-AF65-F5344CB8AC3E}">
        <p14:creationId xmlns:p14="http://schemas.microsoft.com/office/powerpoint/2010/main" val="708191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796CD7-D807-7E43-A721-6F61F23067BD}" type="datetimeFigureOut">
              <a:rPr lang="en-US" smtClean="0"/>
              <a:t>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72CDA-360C-EA4A-B39C-AF2C6A5C713A}" type="slidenum">
              <a:rPr lang="en-US" smtClean="0"/>
              <a:t>‹#›</a:t>
            </a:fld>
            <a:endParaRPr lang="en-US"/>
          </a:p>
        </p:txBody>
      </p:sp>
    </p:spTree>
    <p:extLst>
      <p:ext uri="{BB962C8B-B14F-4D97-AF65-F5344CB8AC3E}">
        <p14:creationId xmlns:p14="http://schemas.microsoft.com/office/powerpoint/2010/main" val="3510185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796CD7-D807-7E43-A721-6F61F23067BD}" type="datetimeFigureOut">
              <a:rPr lang="en-US" smtClean="0"/>
              <a:t>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72CDA-360C-EA4A-B39C-AF2C6A5C713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51386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796CD7-D807-7E43-A721-6F61F23067BD}" type="datetimeFigureOut">
              <a:rPr lang="en-US" smtClean="0"/>
              <a:t>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72CDA-360C-EA4A-B39C-AF2C6A5C713A}" type="slidenum">
              <a:rPr lang="en-US" smtClean="0"/>
              <a:t>‹#›</a:t>
            </a:fld>
            <a:endParaRPr lang="en-US"/>
          </a:p>
        </p:txBody>
      </p:sp>
    </p:spTree>
    <p:extLst>
      <p:ext uri="{BB962C8B-B14F-4D97-AF65-F5344CB8AC3E}">
        <p14:creationId xmlns:p14="http://schemas.microsoft.com/office/powerpoint/2010/main" val="553508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796CD7-D807-7E43-A721-6F61F23067BD}" type="datetimeFigureOut">
              <a:rPr lang="en-US" smtClean="0"/>
              <a:t>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72CDA-360C-EA4A-B39C-AF2C6A5C713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69769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796CD7-D807-7E43-A721-6F61F23067BD}" type="datetimeFigureOut">
              <a:rPr lang="en-US" smtClean="0"/>
              <a:t>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72CDA-360C-EA4A-B39C-AF2C6A5C713A}" type="slidenum">
              <a:rPr lang="en-US" smtClean="0"/>
              <a:t>‹#›</a:t>
            </a:fld>
            <a:endParaRPr lang="en-US"/>
          </a:p>
        </p:txBody>
      </p:sp>
    </p:spTree>
    <p:extLst>
      <p:ext uri="{BB962C8B-B14F-4D97-AF65-F5344CB8AC3E}">
        <p14:creationId xmlns:p14="http://schemas.microsoft.com/office/powerpoint/2010/main" val="3809703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796CD7-D807-7E43-A721-6F61F23067BD}" type="datetimeFigureOut">
              <a:rPr lang="en-US" smtClean="0"/>
              <a:t>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72CDA-360C-EA4A-B39C-AF2C6A5C713A}" type="slidenum">
              <a:rPr lang="en-US" smtClean="0"/>
              <a:t>‹#›</a:t>
            </a:fld>
            <a:endParaRPr lang="en-US"/>
          </a:p>
        </p:txBody>
      </p:sp>
    </p:spTree>
    <p:extLst>
      <p:ext uri="{BB962C8B-B14F-4D97-AF65-F5344CB8AC3E}">
        <p14:creationId xmlns:p14="http://schemas.microsoft.com/office/powerpoint/2010/main" val="4174487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796CD7-D807-7E43-A721-6F61F23067BD}" type="datetimeFigureOut">
              <a:rPr lang="en-US" smtClean="0"/>
              <a:t>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72CDA-360C-EA4A-B39C-AF2C6A5C713A}" type="slidenum">
              <a:rPr lang="en-US" smtClean="0"/>
              <a:t>‹#›</a:t>
            </a:fld>
            <a:endParaRPr lang="en-US"/>
          </a:p>
        </p:txBody>
      </p:sp>
    </p:spTree>
    <p:extLst>
      <p:ext uri="{BB962C8B-B14F-4D97-AF65-F5344CB8AC3E}">
        <p14:creationId xmlns:p14="http://schemas.microsoft.com/office/powerpoint/2010/main" val="124297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796CD7-D807-7E43-A721-6F61F23067BD}" type="datetimeFigureOut">
              <a:rPr lang="en-US" smtClean="0"/>
              <a:t>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72CDA-360C-EA4A-B39C-AF2C6A5C713A}" type="slidenum">
              <a:rPr lang="en-US" smtClean="0"/>
              <a:t>‹#›</a:t>
            </a:fld>
            <a:endParaRPr lang="en-US"/>
          </a:p>
        </p:txBody>
      </p:sp>
    </p:spTree>
    <p:extLst>
      <p:ext uri="{BB962C8B-B14F-4D97-AF65-F5344CB8AC3E}">
        <p14:creationId xmlns:p14="http://schemas.microsoft.com/office/powerpoint/2010/main" val="378799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796CD7-D807-7E43-A721-6F61F23067BD}" type="datetimeFigureOut">
              <a:rPr lang="en-US" smtClean="0"/>
              <a:t>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72CDA-360C-EA4A-B39C-AF2C6A5C713A}" type="slidenum">
              <a:rPr lang="en-US" smtClean="0"/>
              <a:t>‹#›</a:t>
            </a:fld>
            <a:endParaRPr lang="en-US"/>
          </a:p>
        </p:txBody>
      </p:sp>
    </p:spTree>
    <p:extLst>
      <p:ext uri="{BB962C8B-B14F-4D97-AF65-F5344CB8AC3E}">
        <p14:creationId xmlns:p14="http://schemas.microsoft.com/office/powerpoint/2010/main" val="3048143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796CD7-D807-7E43-A721-6F61F23067BD}" type="datetimeFigureOut">
              <a:rPr lang="en-US" smtClean="0"/>
              <a:t>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372CDA-360C-EA4A-B39C-AF2C6A5C713A}" type="slidenum">
              <a:rPr lang="en-US" smtClean="0"/>
              <a:t>‹#›</a:t>
            </a:fld>
            <a:endParaRPr lang="en-US"/>
          </a:p>
        </p:txBody>
      </p:sp>
    </p:spTree>
    <p:extLst>
      <p:ext uri="{BB962C8B-B14F-4D97-AF65-F5344CB8AC3E}">
        <p14:creationId xmlns:p14="http://schemas.microsoft.com/office/powerpoint/2010/main" val="264609646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796CD7-D807-7E43-A721-6F61F23067BD}" type="datetimeFigureOut">
              <a:rPr lang="en-US" smtClean="0"/>
              <a:t>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372CDA-360C-EA4A-B39C-AF2C6A5C713A}" type="slidenum">
              <a:rPr lang="en-US" smtClean="0"/>
              <a:t>‹#›</a:t>
            </a:fld>
            <a:endParaRPr lang="en-US"/>
          </a:p>
        </p:txBody>
      </p:sp>
    </p:spTree>
    <p:extLst>
      <p:ext uri="{BB962C8B-B14F-4D97-AF65-F5344CB8AC3E}">
        <p14:creationId xmlns:p14="http://schemas.microsoft.com/office/powerpoint/2010/main" val="133306248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96CD7-D807-7E43-A721-6F61F23067BD}" type="datetimeFigureOut">
              <a:rPr lang="en-US" smtClean="0"/>
              <a:t>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372CDA-360C-EA4A-B39C-AF2C6A5C713A}" type="slidenum">
              <a:rPr lang="en-US" smtClean="0"/>
              <a:t>‹#›</a:t>
            </a:fld>
            <a:endParaRPr lang="en-US"/>
          </a:p>
        </p:txBody>
      </p:sp>
    </p:spTree>
    <p:extLst>
      <p:ext uri="{BB962C8B-B14F-4D97-AF65-F5344CB8AC3E}">
        <p14:creationId xmlns:p14="http://schemas.microsoft.com/office/powerpoint/2010/main" val="3423896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796CD7-D807-7E43-A721-6F61F23067BD}" type="datetimeFigureOut">
              <a:rPr lang="en-US" smtClean="0"/>
              <a:t>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372CDA-360C-EA4A-B39C-AF2C6A5C713A}" type="slidenum">
              <a:rPr lang="en-US" smtClean="0"/>
              <a:t>‹#›</a:t>
            </a:fld>
            <a:endParaRPr lang="en-US"/>
          </a:p>
        </p:txBody>
      </p:sp>
    </p:spTree>
    <p:extLst>
      <p:ext uri="{BB962C8B-B14F-4D97-AF65-F5344CB8AC3E}">
        <p14:creationId xmlns:p14="http://schemas.microsoft.com/office/powerpoint/2010/main" val="1542111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796CD7-D807-7E43-A721-6F61F23067BD}" type="datetimeFigureOut">
              <a:rPr lang="en-US" smtClean="0"/>
              <a:t>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372CDA-360C-EA4A-B39C-AF2C6A5C713A}" type="slidenum">
              <a:rPr lang="en-US" smtClean="0"/>
              <a:t>‹#›</a:t>
            </a:fld>
            <a:endParaRPr lang="en-US"/>
          </a:p>
        </p:txBody>
      </p:sp>
    </p:spTree>
    <p:extLst>
      <p:ext uri="{BB962C8B-B14F-4D97-AF65-F5344CB8AC3E}">
        <p14:creationId xmlns:p14="http://schemas.microsoft.com/office/powerpoint/2010/main" val="179101864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372CDA-360C-EA4A-B39C-AF2C6A5C713A}" type="slidenum">
              <a:rPr lang="en-US" smtClean="0"/>
              <a:t>‹#›</a:t>
            </a:fld>
            <a:endParaRPr lang="en-US"/>
          </a:p>
        </p:txBody>
      </p:sp>
      <p:sp>
        <p:nvSpPr>
          <p:cNvPr id="5" name="Date Placeholder 4"/>
          <p:cNvSpPr>
            <a:spLocks noGrp="1"/>
          </p:cNvSpPr>
          <p:nvPr>
            <p:ph type="dt" sz="half" idx="10"/>
          </p:nvPr>
        </p:nvSpPr>
        <p:spPr/>
        <p:txBody>
          <a:bodyPr/>
          <a:lstStyle/>
          <a:p>
            <a:fld id="{E3796CD7-D807-7E43-A721-6F61F23067BD}" type="datetimeFigureOut">
              <a:rPr lang="en-US" smtClean="0"/>
              <a:t>4/20/24</a:t>
            </a:fld>
            <a:endParaRPr lang="en-US"/>
          </a:p>
        </p:txBody>
      </p:sp>
    </p:spTree>
    <p:extLst>
      <p:ext uri="{BB962C8B-B14F-4D97-AF65-F5344CB8AC3E}">
        <p14:creationId xmlns:p14="http://schemas.microsoft.com/office/powerpoint/2010/main" val="2773523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796CD7-D807-7E43-A721-6F61F23067BD}" type="datetimeFigureOut">
              <a:rPr lang="en-US" smtClean="0"/>
              <a:t>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A372CDA-360C-EA4A-B39C-AF2C6A5C713A}" type="slidenum">
              <a:rPr lang="en-US" smtClean="0"/>
              <a:t>‹#›</a:t>
            </a:fld>
            <a:endParaRPr lang="en-US"/>
          </a:p>
        </p:txBody>
      </p:sp>
    </p:spTree>
    <p:extLst>
      <p:ext uri="{BB962C8B-B14F-4D97-AF65-F5344CB8AC3E}">
        <p14:creationId xmlns:p14="http://schemas.microsoft.com/office/powerpoint/2010/main" val="1912820487"/>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 id="2147483898" r:id="rId13"/>
    <p:sldLayoutId id="2147483899" r:id="rId14"/>
    <p:sldLayoutId id="2147483900" r:id="rId15"/>
    <p:sldLayoutId id="21474839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kaggle.com/datasets/saurograndi/airplan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F35830D2-F67D-E91B-1403-6DB3C2B14EE6}"/>
              </a:ext>
            </a:extLst>
          </p:cNvPr>
          <p:cNvPicPr>
            <a:picLocks noChangeAspect="1"/>
          </p:cNvPicPr>
          <p:nvPr/>
        </p:nvPicPr>
        <p:blipFill rotWithShape="1">
          <a:blip r:embed="rId2">
            <a:duotone>
              <a:prstClr val="black"/>
              <a:prstClr val="white"/>
            </a:duotone>
          </a:blip>
          <a:srcRect l="17282" r="-1" b="-1"/>
          <a:stretch/>
        </p:blipFill>
        <p:spPr>
          <a:xfrm>
            <a:off x="5097780" y="-1"/>
            <a:ext cx="7091044" cy="6858001"/>
          </a:xfrm>
          <a:custGeom>
            <a:avLst/>
            <a:gdLst/>
            <a:ahLst/>
            <a:cxnLst/>
            <a:rect l="l" t="t" r="r" b="b"/>
            <a:pathLst>
              <a:path w="7091044" h="6858001">
                <a:moveTo>
                  <a:pt x="405750" y="0"/>
                </a:moveTo>
                <a:lnTo>
                  <a:pt x="7091044" y="0"/>
                </a:lnTo>
                <a:lnTo>
                  <a:pt x="7091044" y="6858001"/>
                </a:lnTo>
                <a:lnTo>
                  <a:pt x="53572" y="6858001"/>
                </a:lnTo>
                <a:lnTo>
                  <a:pt x="1828991" y="4521201"/>
                </a:lnTo>
                <a:close/>
                <a:moveTo>
                  <a:pt x="0" y="0"/>
                </a:moveTo>
                <a:lnTo>
                  <a:pt x="405750" y="0"/>
                </a:lnTo>
                <a:lnTo>
                  <a:pt x="0" y="434"/>
                </a:lnTo>
                <a:close/>
              </a:path>
            </a:pathLst>
          </a:custGeom>
        </p:spPr>
      </p:pic>
      <p:sp>
        <p:nvSpPr>
          <p:cNvPr id="2" name="Title 1">
            <a:extLst>
              <a:ext uri="{FF2B5EF4-FFF2-40B4-BE49-F238E27FC236}">
                <a16:creationId xmlns:a16="http://schemas.microsoft.com/office/drawing/2014/main" id="{A52F3B96-6F23-30CC-DC1B-EA060B0516BB}"/>
              </a:ext>
            </a:extLst>
          </p:cNvPr>
          <p:cNvSpPr>
            <a:spLocks noGrp="1"/>
          </p:cNvSpPr>
          <p:nvPr>
            <p:ph type="ctrTitle"/>
          </p:nvPr>
        </p:nvSpPr>
        <p:spPr>
          <a:xfrm>
            <a:off x="668866" y="1678666"/>
            <a:ext cx="5123515" cy="2369093"/>
          </a:xfrm>
        </p:spPr>
        <p:txBody>
          <a:bodyPr>
            <a:normAutofit/>
          </a:bodyPr>
          <a:lstStyle/>
          <a:p>
            <a:r>
              <a:rPr lang="en-US" sz="4800" dirty="0"/>
              <a:t>Singapore Airline Travel Safety</a:t>
            </a:r>
          </a:p>
        </p:txBody>
      </p:sp>
      <p:sp>
        <p:nvSpPr>
          <p:cNvPr id="3" name="Subtitle 2">
            <a:extLst>
              <a:ext uri="{FF2B5EF4-FFF2-40B4-BE49-F238E27FC236}">
                <a16:creationId xmlns:a16="http://schemas.microsoft.com/office/drawing/2014/main" id="{3520F91D-C800-E430-E7C0-867D84F59D64}"/>
              </a:ext>
            </a:extLst>
          </p:cNvPr>
          <p:cNvSpPr>
            <a:spLocks noGrp="1"/>
          </p:cNvSpPr>
          <p:nvPr>
            <p:ph type="subTitle" idx="1"/>
          </p:nvPr>
        </p:nvSpPr>
        <p:spPr>
          <a:xfrm>
            <a:off x="677335" y="4050831"/>
            <a:ext cx="5113217" cy="1096901"/>
          </a:xfrm>
        </p:spPr>
        <p:txBody>
          <a:bodyPr>
            <a:normAutofit/>
          </a:bodyPr>
          <a:lstStyle/>
          <a:p>
            <a:r>
              <a:rPr lang="en-US" sz="1600" dirty="0"/>
              <a:t>Dipika Sharma</a:t>
            </a:r>
          </a:p>
          <a:p>
            <a:r>
              <a:rPr lang="en-US" sz="1600" dirty="0"/>
              <a:t>Bellevue University</a:t>
            </a:r>
          </a:p>
          <a:p>
            <a:r>
              <a:rPr lang="en-US" sz="1600" dirty="0"/>
              <a:t>DSC640 T301 Data Presentation &amp; Visualization</a:t>
            </a:r>
          </a:p>
        </p:txBody>
      </p:sp>
      <p:cxnSp>
        <p:nvCxnSpPr>
          <p:cNvPr id="30" name="Straight Connector 29">
            <a:extLst>
              <a:ext uri="{FF2B5EF4-FFF2-40B4-BE49-F238E27FC236}">
                <a16:creationId xmlns:a16="http://schemas.microsoft.com/office/drawing/2014/main" id="{27A85E05-9D34-4977-8352-DB39569974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5CDED616-E554-4DB6-9F28-08F38A64A9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CDA3497-1EDA-4EB3-9C27-4D9835D30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41F9764E-9AA0-49A3-9EA2-885EE9914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24">
            <a:extLst>
              <a:ext uri="{FF2B5EF4-FFF2-40B4-BE49-F238E27FC236}">
                <a16:creationId xmlns:a16="http://schemas.microsoft.com/office/drawing/2014/main" id="{FA3A4F4A-4DC4-43F2-AC2D-06211A812F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7">
            <a:extLst>
              <a:ext uri="{FF2B5EF4-FFF2-40B4-BE49-F238E27FC236}">
                <a16:creationId xmlns:a16="http://schemas.microsoft.com/office/drawing/2014/main" id="{84CFB374-B343-457A-B567-B4D784B1F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28">
            <a:extLst>
              <a:ext uri="{FF2B5EF4-FFF2-40B4-BE49-F238E27FC236}">
                <a16:creationId xmlns:a16="http://schemas.microsoft.com/office/drawing/2014/main" id="{0597FEEE-1E11-4396-BB69-B43FA92F9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29">
            <a:extLst>
              <a:ext uri="{FF2B5EF4-FFF2-40B4-BE49-F238E27FC236}">
                <a16:creationId xmlns:a16="http://schemas.microsoft.com/office/drawing/2014/main" id="{A2DB2F81-3E68-4044-B7C2-03DEEC50D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Isosceles Triangle 29">
            <a:extLst>
              <a:ext uri="{FF2B5EF4-FFF2-40B4-BE49-F238E27FC236}">
                <a16:creationId xmlns:a16="http://schemas.microsoft.com/office/drawing/2014/main" id="{DC2F7294-2397-4C96-AB1E-E66CDEA3B5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261263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5253-18B6-9E4B-1458-C24B9CE29BDD}"/>
              </a:ext>
            </a:extLst>
          </p:cNvPr>
          <p:cNvSpPr>
            <a:spLocks noGrp="1"/>
          </p:cNvSpPr>
          <p:nvPr>
            <p:ph type="title"/>
          </p:nvPr>
        </p:nvSpPr>
        <p:spPr>
          <a:xfrm>
            <a:off x="550013" y="135038"/>
            <a:ext cx="8596668" cy="675190"/>
          </a:xfrm>
        </p:spPr>
        <p:txBody>
          <a:bodyPr/>
          <a:lstStyle/>
          <a:p>
            <a:r>
              <a:rPr lang="en-US" dirty="0"/>
              <a:t>Summary</a:t>
            </a:r>
          </a:p>
        </p:txBody>
      </p:sp>
      <p:sp>
        <p:nvSpPr>
          <p:cNvPr id="3" name="Content Placeholder 2">
            <a:extLst>
              <a:ext uri="{FF2B5EF4-FFF2-40B4-BE49-F238E27FC236}">
                <a16:creationId xmlns:a16="http://schemas.microsoft.com/office/drawing/2014/main" id="{5F7BD1B1-72A8-B452-F055-C6A58DFB535A}"/>
              </a:ext>
            </a:extLst>
          </p:cNvPr>
          <p:cNvSpPr>
            <a:spLocks noGrp="1"/>
          </p:cNvSpPr>
          <p:nvPr>
            <p:ph idx="1"/>
          </p:nvPr>
        </p:nvSpPr>
        <p:spPr>
          <a:xfrm>
            <a:off x="550013" y="810228"/>
            <a:ext cx="11001521" cy="5912734"/>
          </a:xfrm>
        </p:spPr>
        <p:txBody>
          <a:bodyPr>
            <a:normAutofit fontScale="40000" lnSpcReduction="20000"/>
          </a:bodyPr>
          <a:lstStyle/>
          <a:p>
            <a:pPr marL="0" indent="0">
              <a:lnSpc>
                <a:spcPct val="120000"/>
              </a:lnSpc>
              <a:buNone/>
            </a:pPr>
            <a:r>
              <a:rPr lang="en-US" sz="6000" dirty="0">
                <a:solidFill>
                  <a:schemeClr val="tx1"/>
                </a:solidFill>
                <a:latin typeface="+mj-lt"/>
                <a:ea typeface="+mj-ea"/>
                <a:cs typeface="+mj-cs"/>
              </a:rPr>
              <a:t>Current Scenario:</a:t>
            </a:r>
          </a:p>
          <a:p>
            <a:pPr>
              <a:lnSpc>
                <a:spcPct val="120000"/>
              </a:lnSpc>
            </a:pPr>
            <a:r>
              <a:rPr lang="en-US" sz="4500" dirty="0"/>
              <a:t>Singapore Airline incident and fatalities rate is lower compared to other Airlines.</a:t>
            </a:r>
          </a:p>
          <a:p>
            <a:pPr>
              <a:lnSpc>
                <a:spcPct val="120000"/>
              </a:lnSpc>
            </a:pPr>
            <a:r>
              <a:rPr lang="en-US" sz="4500" dirty="0"/>
              <a:t>The Fatalities rate went down to 44% in year 2009.</a:t>
            </a:r>
          </a:p>
          <a:p>
            <a:pPr>
              <a:lnSpc>
                <a:spcPct val="120000"/>
              </a:lnSpc>
            </a:pPr>
            <a:r>
              <a:rPr lang="en-US" sz="4500" dirty="0"/>
              <a:t>Although Media reported airline travel unsafe, but we can still see that the revenue increased to 38% from 1994 to 2020.</a:t>
            </a:r>
          </a:p>
          <a:p>
            <a:pPr marL="0" indent="0">
              <a:lnSpc>
                <a:spcPct val="120000"/>
              </a:lnSpc>
              <a:buNone/>
            </a:pPr>
            <a:r>
              <a:rPr lang="en-US" sz="6000" dirty="0">
                <a:solidFill>
                  <a:schemeClr val="tx1"/>
                </a:solidFill>
                <a:latin typeface="+mj-lt"/>
                <a:ea typeface="+mj-ea"/>
                <a:cs typeface="+mj-cs"/>
              </a:rPr>
              <a:t>Recommendation:</a:t>
            </a:r>
          </a:p>
          <a:p>
            <a:pPr>
              <a:lnSpc>
                <a:spcPct val="120000"/>
              </a:lnSpc>
            </a:pPr>
            <a:r>
              <a:rPr lang="en-US" sz="4500" dirty="0"/>
              <a:t>Arrange proper training and guidance for flight phase with maximum fatalities.</a:t>
            </a:r>
          </a:p>
          <a:p>
            <a:pPr>
              <a:lnSpc>
                <a:spcPct val="120000"/>
              </a:lnSpc>
            </a:pPr>
            <a:r>
              <a:rPr lang="en-US" sz="4500" dirty="0"/>
              <a:t>Add more safety procedure to improve Airline performance.</a:t>
            </a:r>
          </a:p>
          <a:p>
            <a:pPr>
              <a:lnSpc>
                <a:spcPct val="120000"/>
              </a:lnSpc>
            </a:pPr>
            <a:r>
              <a:rPr lang="en-US" sz="4500" dirty="0"/>
              <a:t>Prefer using the jet engine as it has minimum fatalities.</a:t>
            </a:r>
          </a:p>
          <a:p>
            <a:pPr>
              <a:lnSpc>
                <a:spcPct val="120000"/>
              </a:lnSpc>
            </a:pPr>
            <a:r>
              <a:rPr lang="en-US" sz="4500" dirty="0"/>
              <a:t>Avoid using jet engine model with maximum fatalities.</a:t>
            </a:r>
          </a:p>
          <a:p>
            <a:pPr marL="0" indent="0">
              <a:lnSpc>
                <a:spcPct val="120000"/>
              </a:lnSpc>
              <a:buNone/>
            </a:pPr>
            <a:r>
              <a:rPr lang="en-US" sz="6000" dirty="0">
                <a:solidFill>
                  <a:schemeClr val="tx1"/>
                </a:solidFill>
                <a:latin typeface="+mj-lt"/>
                <a:ea typeface="+mj-ea"/>
                <a:cs typeface="+mj-cs"/>
              </a:rPr>
              <a:t>Next step:</a:t>
            </a:r>
          </a:p>
          <a:p>
            <a:pPr>
              <a:lnSpc>
                <a:spcPct val="120000"/>
              </a:lnSpc>
            </a:pPr>
            <a:r>
              <a:rPr lang="en-US" sz="4500" dirty="0"/>
              <a:t>Investigate further to understand if Engine is responsible for fatalities.</a:t>
            </a:r>
          </a:p>
          <a:p>
            <a:pPr>
              <a:lnSpc>
                <a:spcPct val="120000"/>
              </a:lnSpc>
            </a:pPr>
            <a:r>
              <a:rPr lang="en-US" sz="4500" dirty="0"/>
              <a:t>What other factors can also increase fatalities rate like location, weather and other.</a:t>
            </a:r>
          </a:p>
          <a:p>
            <a:endParaRPr lang="en-US" dirty="0"/>
          </a:p>
        </p:txBody>
      </p:sp>
    </p:spTree>
    <p:extLst>
      <p:ext uri="{BB962C8B-B14F-4D97-AF65-F5344CB8AC3E}">
        <p14:creationId xmlns:p14="http://schemas.microsoft.com/office/powerpoint/2010/main" val="1811925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A0A08-5038-F454-6B4B-87B72B849E21}"/>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EFB65688-D811-B3E3-1DC6-987B13A3B31A}"/>
              </a:ext>
            </a:extLst>
          </p:cNvPr>
          <p:cNvSpPr>
            <a:spLocks noGrp="1"/>
          </p:cNvSpPr>
          <p:nvPr>
            <p:ph idx="1"/>
          </p:nvPr>
        </p:nvSpPr>
        <p:spPr>
          <a:xfrm>
            <a:off x="677334" y="1250067"/>
            <a:ext cx="8596668" cy="4791296"/>
          </a:xfrm>
        </p:spPr>
        <p:txBody>
          <a:bodyPr/>
          <a:lstStyle/>
          <a:p>
            <a:pPr marR="0" lvl="0">
              <a:spcBef>
                <a:spcPts val="570"/>
              </a:spcBef>
              <a:spcAft>
                <a:spcPts val="0"/>
              </a:spcAft>
              <a:buFont typeface="Wingdings" pitchFamily="2" charset="2"/>
              <a:buChar char="Ø"/>
              <a:tabLst>
                <a:tab pos="748665" algn="l"/>
              </a:tabLst>
            </a:pPr>
            <a:r>
              <a:rPr lang="en-US" dirty="0"/>
              <a:t>Airline Safety dataset </a:t>
            </a:r>
            <a:r>
              <a:rPr lang="en-US" sz="1800" spc="0" dirty="0">
                <a:effectLst/>
                <a:latin typeface="Times New Roman" panose="02020603050405020304" pitchFamily="18" charset="0"/>
                <a:ea typeface="Arial" panose="020B0604020202020204" pitchFamily="34" charset="0"/>
              </a:rPr>
              <a:t>-</a:t>
            </a:r>
            <a:r>
              <a:rPr lang="en-US" sz="1800" spc="-10" dirty="0">
                <a:effectLst/>
                <a:latin typeface="Times New Roman" panose="02020603050405020304" pitchFamily="18" charset="0"/>
                <a:ea typeface="Arial" panose="020B0604020202020204" pitchFamily="34" charset="0"/>
              </a:rPr>
              <a:t> </a:t>
            </a:r>
            <a:r>
              <a:rPr lang="en-US" sz="1800" u="sng" spc="0" dirty="0">
                <a:solidFill>
                  <a:srgbClr val="00B0F0"/>
                </a:solidFill>
                <a:effectLst/>
                <a:uFill>
                  <a:solidFill>
                    <a:srgbClr val="96607D"/>
                  </a:solidFill>
                </a:uFill>
                <a:latin typeface="Times New Roman" panose="02020603050405020304" pitchFamily="18" charset="0"/>
                <a:ea typeface="Arial" panose="020B0604020202020204" pitchFamily="34" charset="0"/>
              </a:rPr>
              <a:t>https://aviation-</a:t>
            </a:r>
            <a:r>
              <a:rPr lang="en-US" sz="1800" u="sng" spc="-10" dirty="0" err="1">
                <a:solidFill>
                  <a:srgbClr val="00B0F0"/>
                </a:solidFill>
                <a:effectLst/>
                <a:uFill>
                  <a:solidFill>
                    <a:srgbClr val="96607D"/>
                  </a:solidFill>
                </a:uFill>
                <a:latin typeface="Times New Roman" panose="02020603050405020304" pitchFamily="18" charset="0"/>
                <a:ea typeface="Arial" panose="020B0604020202020204" pitchFamily="34" charset="0"/>
              </a:rPr>
              <a:t>safety.net</a:t>
            </a:r>
            <a:r>
              <a:rPr lang="en-US" sz="1800" u="sng" spc="-10" dirty="0">
                <a:solidFill>
                  <a:srgbClr val="00B0F0"/>
                </a:solidFill>
                <a:effectLst/>
                <a:uFill>
                  <a:solidFill>
                    <a:srgbClr val="96607D"/>
                  </a:solidFill>
                </a:uFill>
                <a:latin typeface="Times New Roman" panose="02020603050405020304" pitchFamily="18" charset="0"/>
                <a:ea typeface="Arial" panose="020B0604020202020204" pitchFamily="34" charset="0"/>
              </a:rPr>
              <a:t>/</a:t>
            </a:r>
            <a:endParaRPr lang="en-US" sz="1800" spc="0" dirty="0">
              <a:solidFill>
                <a:srgbClr val="00B0F0"/>
              </a:solidFill>
              <a:effectLst/>
              <a:latin typeface="Times New Roman" panose="02020603050405020304" pitchFamily="18" charset="0"/>
              <a:ea typeface="Arial" panose="020B0604020202020204" pitchFamily="34" charset="0"/>
            </a:endParaRPr>
          </a:p>
          <a:p>
            <a:pPr marL="0" marR="0">
              <a:spcBef>
                <a:spcPts val="105"/>
              </a:spcBef>
              <a:spcAft>
                <a:spcPts val="0"/>
              </a:spcAft>
              <a:buFont typeface="Wingdings" pitchFamily="2" charset="2"/>
              <a:buChar char="Ø"/>
            </a:pPr>
            <a:endParaRPr lang="en-US" sz="1800" dirty="0">
              <a:effectLst/>
              <a:latin typeface="Times New Roman" panose="02020603050405020304" pitchFamily="18" charset="0"/>
              <a:ea typeface="Times New Roman" panose="02020603050405020304" pitchFamily="18" charset="0"/>
            </a:endParaRPr>
          </a:p>
          <a:p>
            <a:pPr marR="564515" lvl="0">
              <a:lnSpc>
                <a:spcPct val="98000"/>
              </a:lnSpc>
              <a:spcBef>
                <a:spcPts val="0"/>
              </a:spcBef>
              <a:spcAft>
                <a:spcPts val="0"/>
              </a:spcAft>
              <a:buFont typeface="Wingdings" pitchFamily="2" charset="2"/>
              <a:buChar char="Ø"/>
              <a:tabLst>
                <a:tab pos="749300" algn="l"/>
              </a:tabLst>
            </a:pPr>
            <a:r>
              <a:rPr lang="en-US" dirty="0"/>
              <a:t>Airplane Crashes Since 1908: </a:t>
            </a:r>
            <a:r>
              <a:rPr lang="en-US" sz="1800" u="sng" spc="0" dirty="0">
                <a:solidFill>
                  <a:srgbClr val="00B0F0"/>
                </a:solidFill>
                <a:effectLst/>
                <a:uFill>
                  <a:solidFill>
                    <a:srgbClr val="467886"/>
                  </a:solidFill>
                </a:uFill>
                <a:latin typeface="Times New Roman" panose="02020603050405020304" pitchFamily="18" charset="0"/>
                <a:ea typeface="Arial" panose="020B0604020202020204" pitchFamily="34" charset="0"/>
              </a:rPr>
              <a:t>https://</a:t>
            </a:r>
            <a:r>
              <a:rPr lang="en-US" sz="1800" spc="0" dirty="0">
                <a:solidFill>
                  <a:srgbClr val="00B0F0"/>
                </a:solidFill>
                <a:effectLst/>
                <a:latin typeface="Times New Roman" panose="02020603050405020304" pitchFamily="18" charset="0"/>
                <a:ea typeface="Arial" panose="020B0604020202020204" pitchFamily="34" charset="0"/>
                <a:hlinkClick r:id="rId2">
                  <a:extLst>
                    <a:ext uri="{A12FA001-AC4F-418D-AE19-62706E023703}">
                      <ahyp:hlinkClr xmlns:ahyp="http://schemas.microsoft.com/office/drawing/2018/hyperlinkcolor" val="tx"/>
                    </a:ext>
                  </a:extLst>
                </a:hlinkClick>
              </a:rPr>
              <a:t>www.kaggle.com/datasets/saurograndi/airplane-</a:t>
            </a:r>
            <a:r>
              <a:rPr lang="en-US" sz="1800" spc="0" dirty="0">
                <a:solidFill>
                  <a:srgbClr val="00B0F0"/>
                </a:solidFill>
                <a:effectLst/>
                <a:latin typeface="Times New Roman" panose="02020603050405020304" pitchFamily="18" charset="0"/>
                <a:ea typeface="Arial" panose="020B0604020202020204" pitchFamily="34" charset="0"/>
              </a:rPr>
              <a:t> </a:t>
            </a:r>
            <a:r>
              <a:rPr lang="en-US" sz="1800" u="sng" spc="-10" dirty="0">
                <a:solidFill>
                  <a:srgbClr val="00B0F0"/>
                </a:solidFill>
                <a:effectLst/>
                <a:uFill>
                  <a:solidFill>
                    <a:srgbClr val="467886"/>
                  </a:solidFill>
                </a:uFill>
                <a:latin typeface="Times New Roman" panose="02020603050405020304" pitchFamily="18" charset="0"/>
                <a:ea typeface="Arial" panose="020B0604020202020204" pitchFamily="34" charset="0"/>
              </a:rPr>
              <a:t>crashes-since-1908</a:t>
            </a:r>
            <a:endParaRPr lang="en-US" sz="1800" spc="0" dirty="0">
              <a:solidFill>
                <a:srgbClr val="00B0F0"/>
              </a:solidFill>
              <a:effectLst/>
              <a:latin typeface="Times New Roman" panose="02020603050405020304" pitchFamily="18" charset="0"/>
              <a:ea typeface="Arial" panose="020B0604020202020204" pitchFamily="34" charset="0"/>
            </a:endParaRPr>
          </a:p>
          <a:p>
            <a:endParaRPr lang="en-US" dirty="0"/>
          </a:p>
        </p:txBody>
      </p:sp>
    </p:spTree>
    <p:extLst>
      <p:ext uri="{BB962C8B-B14F-4D97-AF65-F5344CB8AC3E}">
        <p14:creationId xmlns:p14="http://schemas.microsoft.com/office/powerpoint/2010/main" val="2704404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8303-C11B-8D1C-4A69-C7217C9F259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F0F3F67-1F94-A389-FB1C-CE3EAD3907A3}"/>
              </a:ext>
            </a:extLst>
          </p:cNvPr>
          <p:cNvSpPr>
            <a:spLocks noGrp="1"/>
          </p:cNvSpPr>
          <p:nvPr>
            <p:ph idx="1"/>
          </p:nvPr>
        </p:nvSpPr>
        <p:spPr>
          <a:xfrm>
            <a:off x="677334" y="1397877"/>
            <a:ext cx="8596668" cy="4643486"/>
          </a:xfrm>
        </p:spPr>
        <p:txBody>
          <a:bodyPr>
            <a:normAutofit/>
          </a:bodyPr>
          <a:lstStyle/>
          <a:p>
            <a:pPr>
              <a:lnSpc>
                <a:spcPct val="200000"/>
              </a:lnSpc>
            </a:pPr>
            <a:r>
              <a:rPr lang="en-US" dirty="0"/>
              <a:t>Due to recent unfortunate airline crashes, the passenger is in state of panic. The purpose of the presentation is to make sure Singapore Airline is safe for passenger and crew. Investigate to understand what can change in future to ensure safe travel. </a:t>
            </a:r>
          </a:p>
          <a:p>
            <a:pPr marL="292100" marR="749300">
              <a:lnSpc>
                <a:spcPct val="200000"/>
              </a:lnSpc>
              <a:spcBef>
                <a:spcPts val="0"/>
              </a:spcBef>
            </a:pPr>
            <a:r>
              <a:rPr lang="en-US" dirty="0"/>
              <a:t>Airline Safety analysis is performed using Aviation Safety Network database along with airplane crashes and Airline Revenue data from Kaggle.</a:t>
            </a:r>
          </a:p>
        </p:txBody>
      </p:sp>
    </p:spTree>
    <p:extLst>
      <p:ext uri="{BB962C8B-B14F-4D97-AF65-F5344CB8AC3E}">
        <p14:creationId xmlns:p14="http://schemas.microsoft.com/office/powerpoint/2010/main" val="2573204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6B15-33C4-1CDB-6C4A-26583FF844A0}"/>
              </a:ext>
            </a:extLst>
          </p:cNvPr>
          <p:cNvSpPr>
            <a:spLocks noGrp="1"/>
          </p:cNvSpPr>
          <p:nvPr>
            <p:ph type="title"/>
          </p:nvPr>
        </p:nvSpPr>
        <p:spPr>
          <a:xfrm>
            <a:off x="425200" y="406368"/>
            <a:ext cx="8596668" cy="803540"/>
          </a:xfrm>
        </p:spPr>
        <p:txBody>
          <a:bodyPr/>
          <a:lstStyle/>
          <a:p>
            <a:r>
              <a:rPr lang="en-US" dirty="0"/>
              <a:t>Total Incidents 1985 – 2014 by Airline </a:t>
            </a:r>
          </a:p>
        </p:txBody>
      </p:sp>
      <p:sp>
        <p:nvSpPr>
          <p:cNvPr id="3" name="Content Placeholder 2">
            <a:extLst>
              <a:ext uri="{FF2B5EF4-FFF2-40B4-BE49-F238E27FC236}">
                <a16:creationId xmlns:a16="http://schemas.microsoft.com/office/drawing/2014/main" id="{F5472D27-4731-4555-3428-C8ACC4CF184A}"/>
              </a:ext>
            </a:extLst>
          </p:cNvPr>
          <p:cNvSpPr>
            <a:spLocks noGrp="1"/>
          </p:cNvSpPr>
          <p:nvPr>
            <p:ph idx="1"/>
          </p:nvPr>
        </p:nvSpPr>
        <p:spPr>
          <a:xfrm>
            <a:off x="854918" y="4593361"/>
            <a:ext cx="9731020" cy="2264639"/>
          </a:xfrm>
        </p:spPr>
        <p:txBody>
          <a:bodyPr/>
          <a:lstStyle/>
          <a:p>
            <a:r>
              <a:rPr lang="en-US" dirty="0"/>
              <a:t>This chart is created to compare the Singapore Airline total incidents with others Airline.</a:t>
            </a:r>
          </a:p>
          <a:p>
            <a:pPr>
              <a:lnSpc>
                <a:spcPct val="200000"/>
              </a:lnSpc>
            </a:pPr>
            <a:r>
              <a:rPr lang="en-US" dirty="0"/>
              <a:t>We can clearly see the rate of incidents is lower from others Airline.</a:t>
            </a:r>
          </a:p>
          <a:p>
            <a:pPr>
              <a:lnSpc>
                <a:spcPct val="200000"/>
              </a:lnSpc>
            </a:pPr>
            <a:r>
              <a:rPr lang="en-US" dirty="0"/>
              <a:t>Aeroflot and Delta/Northwest Airline have most incidents between years 1985 to 2014.</a:t>
            </a:r>
          </a:p>
        </p:txBody>
      </p:sp>
      <p:pic>
        <p:nvPicPr>
          <p:cNvPr id="5" name="Picture 4">
            <a:extLst>
              <a:ext uri="{FF2B5EF4-FFF2-40B4-BE49-F238E27FC236}">
                <a16:creationId xmlns:a16="http://schemas.microsoft.com/office/drawing/2014/main" id="{42EAA024-D7EF-FA45-D27B-AB7484E0E97E}"/>
              </a:ext>
            </a:extLst>
          </p:cNvPr>
          <p:cNvPicPr>
            <a:picLocks noChangeAspect="1"/>
          </p:cNvPicPr>
          <p:nvPr/>
        </p:nvPicPr>
        <p:blipFill>
          <a:blip r:embed="rId2"/>
          <a:stretch>
            <a:fillRect/>
          </a:stretch>
        </p:blipFill>
        <p:spPr>
          <a:xfrm>
            <a:off x="854918" y="940556"/>
            <a:ext cx="8746282" cy="3387969"/>
          </a:xfrm>
          <a:prstGeom prst="rect">
            <a:avLst/>
          </a:prstGeom>
        </p:spPr>
      </p:pic>
    </p:spTree>
    <p:extLst>
      <p:ext uri="{BB962C8B-B14F-4D97-AF65-F5344CB8AC3E}">
        <p14:creationId xmlns:p14="http://schemas.microsoft.com/office/powerpoint/2010/main" val="839660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0EB7B-8C90-35BE-2F3E-E396A291C3B9}"/>
              </a:ext>
            </a:extLst>
          </p:cNvPr>
          <p:cNvSpPr>
            <a:spLocks noGrp="1"/>
          </p:cNvSpPr>
          <p:nvPr>
            <p:ph type="title"/>
          </p:nvPr>
        </p:nvSpPr>
        <p:spPr>
          <a:xfrm>
            <a:off x="519073" y="386427"/>
            <a:ext cx="8596668" cy="660400"/>
          </a:xfrm>
        </p:spPr>
        <p:txBody>
          <a:bodyPr/>
          <a:lstStyle/>
          <a:p>
            <a:r>
              <a:rPr lang="en-US" dirty="0"/>
              <a:t>Total Fatalities 1985 – 2009 by Airline</a:t>
            </a:r>
          </a:p>
        </p:txBody>
      </p:sp>
      <p:sp>
        <p:nvSpPr>
          <p:cNvPr id="3" name="Content Placeholder 2">
            <a:extLst>
              <a:ext uri="{FF2B5EF4-FFF2-40B4-BE49-F238E27FC236}">
                <a16:creationId xmlns:a16="http://schemas.microsoft.com/office/drawing/2014/main" id="{A96063AB-905F-D36C-C1D7-5F957041625E}"/>
              </a:ext>
            </a:extLst>
          </p:cNvPr>
          <p:cNvSpPr>
            <a:spLocks noGrp="1"/>
          </p:cNvSpPr>
          <p:nvPr>
            <p:ph idx="1"/>
          </p:nvPr>
        </p:nvSpPr>
        <p:spPr>
          <a:xfrm>
            <a:off x="677334" y="4998089"/>
            <a:ext cx="10436143" cy="1736820"/>
          </a:xfrm>
        </p:spPr>
        <p:txBody>
          <a:bodyPr/>
          <a:lstStyle/>
          <a:p>
            <a:r>
              <a:rPr lang="en-US" dirty="0"/>
              <a:t>Looking at the charts above we can clearly see the fatalities rates are lower for Singapore Airline compared to Avianca and Air France Airline.</a:t>
            </a:r>
          </a:p>
          <a:p>
            <a:r>
              <a:rPr lang="en-US" dirty="0"/>
              <a:t>For Singapore Airline, most of the fatalities happened before year 2000.</a:t>
            </a:r>
          </a:p>
          <a:p>
            <a:r>
              <a:rPr lang="en-US" dirty="0"/>
              <a:t>No Fatalities recorded since 2001 – 2009 for Singapore Airline.</a:t>
            </a:r>
          </a:p>
        </p:txBody>
      </p:sp>
      <p:pic>
        <p:nvPicPr>
          <p:cNvPr id="6" name="Picture 5">
            <a:extLst>
              <a:ext uri="{FF2B5EF4-FFF2-40B4-BE49-F238E27FC236}">
                <a16:creationId xmlns:a16="http://schemas.microsoft.com/office/drawing/2014/main" id="{AA643526-1EDF-9862-701E-CFEB56C8AF1F}"/>
              </a:ext>
            </a:extLst>
          </p:cNvPr>
          <p:cNvPicPr>
            <a:picLocks noChangeAspect="1"/>
          </p:cNvPicPr>
          <p:nvPr/>
        </p:nvPicPr>
        <p:blipFill>
          <a:blip r:embed="rId2"/>
          <a:stretch>
            <a:fillRect/>
          </a:stretch>
        </p:blipFill>
        <p:spPr>
          <a:xfrm>
            <a:off x="677333" y="1438031"/>
            <a:ext cx="8906282" cy="3560057"/>
          </a:xfrm>
          <a:prstGeom prst="rect">
            <a:avLst/>
          </a:prstGeom>
        </p:spPr>
      </p:pic>
      <p:sp>
        <p:nvSpPr>
          <p:cNvPr id="7" name="Rounded Rectangle 6">
            <a:extLst>
              <a:ext uri="{FF2B5EF4-FFF2-40B4-BE49-F238E27FC236}">
                <a16:creationId xmlns:a16="http://schemas.microsoft.com/office/drawing/2014/main" id="{B0F46DD6-B383-C063-7BF9-B45F5C568484}"/>
              </a:ext>
            </a:extLst>
          </p:cNvPr>
          <p:cNvSpPr/>
          <p:nvPr/>
        </p:nvSpPr>
        <p:spPr>
          <a:xfrm>
            <a:off x="4708633" y="3710152"/>
            <a:ext cx="274320" cy="1061545"/>
          </a:xfrm>
          <a:prstGeom prst="roundRect">
            <a:avLst/>
          </a:prstGeom>
          <a:noFill/>
          <a:ln w="47625">
            <a:solidFill>
              <a:srgbClr val="C0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Rounded Rectangle 7">
            <a:extLst>
              <a:ext uri="{FF2B5EF4-FFF2-40B4-BE49-F238E27FC236}">
                <a16:creationId xmlns:a16="http://schemas.microsoft.com/office/drawing/2014/main" id="{960AF52D-82DC-7977-7614-06D5D1615C4C}"/>
              </a:ext>
            </a:extLst>
          </p:cNvPr>
          <p:cNvSpPr/>
          <p:nvPr/>
        </p:nvSpPr>
        <p:spPr>
          <a:xfrm>
            <a:off x="7395887" y="3561611"/>
            <a:ext cx="474897" cy="1346055"/>
          </a:xfrm>
          <a:prstGeom prst="roundRect">
            <a:avLst/>
          </a:prstGeom>
          <a:noFill/>
          <a:ln w="47625">
            <a:solidFill>
              <a:srgbClr val="C0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35886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55CFB-FDAB-99DA-1C37-C06B7AB9B4CE}"/>
              </a:ext>
            </a:extLst>
          </p:cNvPr>
          <p:cNvSpPr>
            <a:spLocks noGrp="1"/>
          </p:cNvSpPr>
          <p:nvPr>
            <p:ph type="title"/>
          </p:nvPr>
        </p:nvSpPr>
        <p:spPr>
          <a:xfrm>
            <a:off x="411407" y="136888"/>
            <a:ext cx="8596668" cy="700060"/>
          </a:xfrm>
        </p:spPr>
        <p:txBody>
          <a:bodyPr/>
          <a:lstStyle/>
          <a:p>
            <a:r>
              <a:rPr lang="en-US" dirty="0"/>
              <a:t>Total Fatalities by Year</a:t>
            </a:r>
          </a:p>
        </p:txBody>
      </p:sp>
      <p:sp>
        <p:nvSpPr>
          <p:cNvPr id="3" name="Content Placeholder 2">
            <a:extLst>
              <a:ext uri="{FF2B5EF4-FFF2-40B4-BE49-F238E27FC236}">
                <a16:creationId xmlns:a16="http://schemas.microsoft.com/office/drawing/2014/main" id="{0C296753-EA44-F1C3-FA09-336BC69413E5}"/>
              </a:ext>
            </a:extLst>
          </p:cNvPr>
          <p:cNvSpPr>
            <a:spLocks noGrp="1"/>
          </p:cNvSpPr>
          <p:nvPr>
            <p:ph idx="1"/>
          </p:nvPr>
        </p:nvSpPr>
        <p:spPr>
          <a:xfrm>
            <a:off x="411407" y="4780725"/>
            <a:ext cx="10121555" cy="1782121"/>
          </a:xfrm>
        </p:spPr>
        <p:txBody>
          <a:bodyPr/>
          <a:lstStyle/>
          <a:p>
            <a:r>
              <a:rPr lang="en-US" dirty="0"/>
              <a:t>Looking total fatalities for last 20 years, I noticed that the fatalities rate is decreasing.</a:t>
            </a:r>
          </a:p>
          <a:p>
            <a:r>
              <a:rPr lang="en-US" dirty="0"/>
              <a:t>The Fatalities rate went down to 44% in year 2009.</a:t>
            </a:r>
          </a:p>
          <a:p>
            <a:r>
              <a:rPr lang="en-US" dirty="0"/>
              <a:t>Fatalities rate were higher in year 1996 with 2386 total fatalities.</a:t>
            </a:r>
          </a:p>
          <a:p>
            <a:endParaRPr lang="en-US" dirty="0"/>
          </a:p>
        </p:txBody>
      </p:sp>
      <p:pic>
        <p:nvPicPr>
          <p:cNvPr id="4" name="Picture 3">
            <a:extLst>
              <a:ext uri="{FF2B5EF4-FFF2-40B4-BE49-F238E27FC236}">
                <a16:creationId xmlns:a16="http://schemas.microsoft.com/office/drawing/2014/main" id="{C2AD0823-CEA6-782A-C36A-801104E7247C}"/>
              </a:ext>
            </a:extLst>
          </p:cNvPr>
          <p:cNvPicPr>
            <a:picLocks noChangeAspect="1"/>
          </p:cNvPicPr>
          <p:nvPr/>
        </p:nvPicPr>
        <p:blipFill>
          <a:blip r:embed="rId2"/>
          <a:stretch>
            <a:fillRect/>
          </a:stretch>
        </p:blipFill>
        <p:spPr>
          <a:xfrm>
            <a:off x="411406" y="836948"/>
            <a:ext cx="9172431" cy="3880773"/>
          </a:xfrm>
          <a:prstGeom prst="rect">
            <a:avLst/>
          </a:prstGeom>
        </p:spPr>
      </p:pic>
    </p:spTree>
    <p:extLst>
      <p:ext uri="{BB962C8B-B14F-4D97-AF65-F5344CB8AC3E}">
        <p14:creationId xmlns:p14="http://schemas.microsoft.com/office/powerpoint/2010/main" val="1224107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C0299-4D0F-0EE5-98CF-F85C41B2C08B}"/>
              </a:ext>
            </a:extLst>
          </p:cNvPr>
          <p:cNvSpPr>
            <a:spLocks noGrp="1"/>
          </p:cNvSpPr>
          <p:nvPr>
            <p:ph type="title"/>
          </p:nvPr>
        </p:nvSpPr>
        <p:spPr>
          <a:xfrm>
            <a:off x="422691" y="285508"/>
            <a:ext cx="8596668" cy="638432"/>
          </a:xfrm>
        </p:spPr>
        <p:txBody>
          <a:bodyPr>
            <a:normAutofit fontScale="90000"/>
          </a:bodyPr>
          <a:lstStyle/>
          <a:p>
            <a:r>
              <a:rPr lang="en-US" dirty="0"/>
              <a:t>Airline Revenue by year</a:t>
            </a:r>
          </a:p>
        </p:txBody>
      </p:sp>
      <p:sp>
        <p:nvSpPr>
          <p:cNvPr id="3" name="Content Placeholder 2">
            <a:extLst>
              <a:ext uri="{FF2B5EF4-FFF2-40B4-BE49-F238E27FC236}">
                <a16:creationId xmlns:a16="http://schemas.microsoft.com/office/drawing/2014/main" id="{B6955FD6-AC30-94CA-A0D8-C5737DBFF77C}"/>
              </a:ext>
            </a:extLst>
          </p:cNvPr>
          <p:cNvSpPr>
            <a:spLocks noGrp="1"/>
          </p:cNvSpPr>
          <p:nvPr>
            <p:ph idx="1"/>
          </p:nvPr>
        </p:nvSpPr>
        <p:spPr>
          <a:xfrm>
            <a:off x="422688" y="4155311"/>
            <a:ext cx="9230598" cy="2546432"/>
          </a:xfrm>
        </p:spPr>
        <p:txBody>
          <a:bodyPr/>
          <a:lstStyle/>
          <a:p>
            <a:r>
              <a:rPr lang="en-US" dirty="0"/>
              <a:t>The line graph above shows that despite of negative news by media on fatalities, the Airline revenue is increasing.</a:t>
            </a:r>
          </a:p>
          <a:p>
            <a:r>
              <a:rPr lang="en-US" dirty="0"/>
              <a:t>The positive rate indicate that passengers are increasing every year indicating the trust they have on Airline travel.</a:t>
            </a:r>
          </a:p>
          <a:p>
            <a:r>
              <a:rPr lang="en-US" dirty="0"/>
              <a:t>The revenue increase rate is 38% from 1994 to 2020.</a:t>
            </a:r>
          </a:p>
        </p:txBody>
      </p:sp>
      <p:pic>
        <p:nvPicPr>
          <p:cNvPr id="5" name="Picture 4">
            <a:extLst>
              <a:ext uri="{FF2B5EF4-FFF2-40B4-BE49-F238E27FC236}">
                <a16:creationId xmlns:a16="http://schemas.microsoft.com/office/drawing/2014/main" id="{DA3FE353-55D8-2134-EB51-B44589902245}"/>
              </a:ext>
            </a:extLst>
          </p:cNvPr>
          <p:cNvPicPr>
            <a:picLocks noChangeAspect="1"/>
          </p:cNvPicPr>
          <p:nvPr/>
        </p:nvPicPr>
        <p:blipFill>
          <a:blip r:embed="rId2"/>
          <a:stretch>
            <a:fillRect/>
          </a:stretch>
        </p:blipFill>
        <p:spPr>
          <a:xfrm>
            <a:off x="422690" y="923939"/>
            <a:ext cx="8596667" cy="3231371"/>
          </a:xfrm>
          <a:prstGeom prst="rect">
            <a:avLst/>
          </a:prstGeom>
        </p:spPr>
      </p:pic>
    </p:spTree>
    <p:extLst>
      <p:ext uri="{BB962C8B-B14F-4D97-AF65-F5344CB8AC3E}">
        <p14:creationId xmlns:p14="http://schemas.microsoft.com/office/powerpoint/2010/main" val="703540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6F74-4CA2-D7E4-8F6E-47E4177BA71E}"/>
              </a:ext>
            </a:extLst>
          </p:cNvPr>
          <p:cNvSpPr>
            <a:spLocks noGrp="1"/>
          </p:cNvSpPr>
          <p:nvPr>
            <p:ph type="title"/>
          </p:nvPr>
        </p:nvSpPr>
        <p:spPr>
          <a:xfrm>
            <a:off x="422691" y="146613"/>
            <a:ext cx="8596668" cy="1320800"/>
          </a:xfrm>
        </p:spPr>
        <p:txBody>
          <a:bodyPr/>
          <a:lstStyle/>
          <a:p>
            <a:r>
              <a:rPr lang="en-US" dirty="0"/>
              <a:t>Fatalities by Flight Phase</a:t>
            </a:r>
          </a:p>
        </p:txBody>
      </p:sp>
      <p:pic>
        <p:nvPicPr>
          <p:cNvPr id="4" name="Picture 3">
            <a:extLst>
              <a:ext uri="{FF2B5EF4-FFF2-40B4-BE49-F238E27FC236}">
                <a16:creationId xmlns:a16="http://schemas.microsoft.com/office/drawing/2014/main" id="{218B6FD3-D8ED-A7B2-7D89-308BFD094AD1}"/>
              </a:ext>
            </a:extLst>
          </p:cNvPr>
          <p:cNvPicPr>
            <a:picLocks noChangeAspect="1"/>
          </p:cNvPicPr>
          <p:nvPr/>
        </p:nvPicPr>
        <p:blipFill>
          <a:blip r:embed="rId2"/>
          <a:stretch>
            <a:fillRect/>
          </a:stretch>
        </p:blipFill>
        <p:spPr>
          <a:xfrm>
            <a:off x="397220" y="2260538"/>
            <a:ext cx="7070158" cy="4198135"/>
          </a:xfrm>
          <a:prstGeom prst="rect">
            <a:avLst/>
          </a:prstGeom>
        </p:spPr>
      </p:pic>
      <p:sp>
        <p:nvSpPr>
          <p:cNvPr id="3" name="Content Placeholder 2">
            <a:extLst>
              <a:ext uri="{FF2B5EF4-FFF2-40B4-BE49-F238E27FC236}">
                <a16:creationId xmlns:a16="http://schemas.microsoft.com/office/drawing/2014/main" id="{939B4DBA-6EE5-D3DE-17C7-56C8AD7A9BFA}"/>
              </a:ext>
            </a:extLst>
          </p:cNvPr>
          <p:cNvSpPr>
            <a:spLocks noGrp="1"/>
          </p:cNvSpPr>
          <p:nvPr>
            <p:ph idx="1"/>
          </p:nvPr>
        </p:nvSpPr>
        <p:spPr>
          <a:xfrm>
            <a:off x="5316413" y="1245545"/>
            <a:ext cx="4301930" cy="4366910"/>
          </a:xfrm>
        </p:spPr>
        <p:txBody>
          <a:bodyPr>
            <a:normAutofit/>
          </a:bodyPr>
          <a:lstStyle/>
          <a:p>
            <a:r>
              <a:rPr lang="en-US" dirty="0" err="1"/>
              <a:t>En</a:t>
            </a:r>
            <a:r>
              <a:rPr lang="en-US" dirty="0"/>
              <a:t> Route flight phase has most fatalities.</a:t>
            </a:r>
          </a:p>
          <a:p>
            <a:r>
              <a:rPr lang="en-US" dirty="0"/>
              <a:t>Standing and Taxi flight phases have minimum fatalities.</a:t>
            </a:r>
          </a:p>
          <a:p>
            <a:r>
              <a:rPr lang="en-US" dirty="0"/>
              <a:t>We can work on the flight phase with maximum fatalities by arranging proper training and adding some safety measure.</a:t>
            </a:r>
          </a:p>
        </p:txBody>
      </p:sp>
    </p:spTree>
    <p:extLst>
      <p:ext uri="{BB962C8B-B14F-4D97-AF65-F5344CB8AC3E}">
        <p14:creationId xmlns:p14="http://schemas.microsoft.com/office/powerpoint/2010/main" val="3200264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BEB28-579B-27D4-F684-2673FA70C5C4}"/>
              </a:ext>
            </a:extLst>
          </p:cNvPr>
          <p:cNvSpPr>
            <a:spLocks noGrp="1"/>
          </p:cNvSpPr>
          <p:nvPr>
            <p:ph type="title"/>
          </p:nvPr>
        </p:nvSpPr>
        <p:spPr/>
        <p:txBody>
          <a:bodyPr/>
          <a:lstStyle/>
          <a:p>
            <a:r>
              <a:rPr lang="en-US" dirty="0"/>
              <a:t>Fatalities by Engine Type</a:t>
            </a:r>
          </a:p>
        </p:txBody>
      </p:sp>
      <p:sp>
        <p:nvSpPr>
          <p:cNvPr id="6" name="Content Placeholder 5">
            <a:extLst>
              <a:ext uri="{FF2B5EF4-FFF2-40B4-BE49-F238E27FC236}">
                <a16:creationId xmlns:a16="http://schemas.microsoft.com/office/drawing/2014/main" id="{B179961E-9AFF-9F40-AA00-F3C70A61B8E3}"/>
              </a:ext>
            </a:extLst>
          </p:cNvPr>
          <p:cNvSpPr>
            <a:spLocks noGrp="1"/>
          </p:cNvSpPr>
          <p:nvPr>
            <p:ph idx="1"/>
          </p:nvPr>
        </p:nvSpPr>
        <p:spPr>
          <a:xfrm>
            <a:off x="677334" y="4158205"/>
            <a:ext cx="9994524" cy="3880773"/>
          </a:xfrm>
        </p:spPr>
        <p:txBody>
          <a:bodyPr/>
          <a:lstStyle/>
          <a:p>
            <a:r>
              <a:rPr lang="en-US" dirty="0"/>
              <a:t>Jet Engine have less fatalities compared to others Engine type.</a:t>
            </a:r>
          </a:p>
          <a:p>
            <a:r>
              <a:rPr lang="en-US" dirty="0"/>
              <a:t>Piston has most fatalities count.</a:t>
            </a:r>
          </a:p>
          <a:p>
            <a:r>
              <a:rPr lang="en-US" dirty="0"/>
              <a:t>Singapore Airline can plan to use more jet engine and can avoid using piston.</a:t>
            </a:r>
          </a:p>
          <a:p>
            <a:endParaRPr lang="en-US" dirty="0"/>
          </a:p>
        </p:txBody>
      </p:sp>
      <p:pic>
        <p:nvPicPr>
          <p:cNvPr id="7" name="Picture 6">
            <a:extLst>
              <a:ext uri="{FF2B5EF4-FFF2-40B4-BE49-F238E27FC236}">
                <a16:creationId xmlns:a16="http://schemas.microsoft.com/office/drawing/2014/main" id="{54DDAE2F-756D-A1AF-00FB-FF88A87DCE3E}"/>
              </a:ext>
            </a:extLst>
          </p:cNvPr>
          <p:cNvPicPr>
            <a:picLocks noChangeAspect="1"/>
          </p:cNvPicPr>
          <p:nvPr/>
        </p:nvPicPr>
        <p:blipFill>
          <a:blip r:embed="rId2"/>
          <a:stretch>
            <a:fillRect/>
          </a:stretch>
        </p:blipFill>
        <p:spPr>
          <a:xfrm>
            <a:off x="1007595" y="1671056"/>
            <a:ext cx="8497147" cy="1986544"/>
          </a:xfrm>
          <a:prstGeom prst="rect">
            <a:avLst/>
          </a:prstGeom>
        </p:spPr>
      </p:pic>
    </p:spTree>
    <p:extLst>
      <p:ext uri="{BB962C8B-B14F-4D97-AF65-F5344CB8AC3E}">
        <p14:creationId xmlns:p14="http://schemas.microsoft.com/office/powerpoint/2010/main" val="33059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4AA8-C434-FDA5-CEA9-40011CFD545F}"/>
              </a:ext>
            </a:extLst>
          </p:cNvPr>
          <p:cNvSpPr>
            <a:spLocks noGrp="1"/>
          </p:cNvSpPr>
          <p:nvPr>
            <p:ph type="title"/>
          </p:nvPr>
        </p:nvSpPr>
        <p:spPr>
          <a:xfrm>
            <a:off x="398953" y="158187"/>
            <a:ext cx="7819071" cy="1320800"/>
          </a:xfrm>
        </p:spPr>
        <p:txBody>
          <a:bodyPr anchor="ctr">
            <a:normAutofit/>
          </a:bodyPr>
          <a:lstStyle/>
          <a:p>
            <a:r>
              <a:rPr lang="en-US" dirty="0"/>
              <a:t>Fatalities by Jet Engine Model</a:t>
            </a:r>
          </a:p>
        </p:txBody>
      </p:sp>
      <p:pic>
        <p:nvPicPr>
          <p:cNvPr id="7" name="Picture 6">
            <a:extLst>
              <a:ext uri="{FF2B5EF4-FFF2-40B4-BE49-F238E27FC236}">
                <a16:creationId xmlns:a16="http://schemas.microsoft.com/office/drawing/2014/main" id="{8CB0677C-C54A-84CB-A09E-53E17EC522B9}"/>
              </a:ext>
            </a:extLst>
          </p:cNvPr>
          <p:cNvPicPr>
            <a:picLocks noChangeAspect="1"/>
          </p:cNvPicPr>
          <p:nvPr/>
        </p:nvPicPr>
        <p:blipFill>
          <a:blip r:embed="rId2"/>
          <a:stretch>
            <a:fillRect/>
          </a:stretch>
        </p:blipFill>
        <p:spPr>
          <a:xfrm>
            <a:off x="187390" y="1148252"/>
            <a:ext cx="7505277" cy="5441325"/>
          </a:xfrm>
          <a:prstGeom prst="rect">
            <a:avLst/>
          </a:prstGeom>
        </p:spPr>
      </p:pic>
      <p:sp>
        <p:nvSpPr>
          <p:cNvPr id="3" name="Content Placeholder 2">
            <a:extLst>
              <a:ext uri="{FF2B5EF4-FFF2-40B4-BE49-F238E27FC236}">
                <a16:creationId xmlns:a16="http://schemas.microsoft.com/office/drawing/2014/main" id="{6E252434-6E3C-3F32-9D68-C85C9C76B5F9}"/>
              </a:ext>
            </a:extLst>
          </p:cNvPr>
          <p:cNvSpPr>
            <a:spLocks noGrp="1"/>
          </p:cNvSpPr>
          <p:nvPr>
            <p:ph idx="1"/>
          </p:nvPr>
        </p:nvSpPr>
        <p:spPr>
          <a:xfrm>
            <a:off x="5799374" y="1698554"/>
            <a:ext cx="4311943" cy="4676171"/>
          </a:xfrm>
        </p:spPr>
        <p:txBody>
          <a:bodyPr>
            <a:normAutofit/>
          </a:bodyPr>
          <a:lstStyle/>
          <a:p>
            <a:pPr>
              <a:lnSpc>
                <a:spcPct val="90000"/>
              </a:lnSpc>
            </a:pPr>
            <a:r>
              <a:rPr lang="en-US" dirty="0"/>
              <a:t>Piper Aircraft Jet Engine model has higher fatalities.</a:t>
            </a:r>
          </a:p>
          <a:p>
            <a:pPr>
              <a:lnSpc>
                <a:spcPct val="90000"/>
              </a:lnSpc>
            </a:pPr>
            <a:r>
              <a:rPr lang="en-US" dirty="0"/>
              <a:t>We have 280 Jet Engine type.</a:t>
            </a:r>
          </a:p>
          <a:p>
            <a:pPr>
              <a:lnSpc>
                <a:spcPct val="90000"/>
              </a:lnSpc>
            </a:pPr>
            <a:r>
              <a:rPr lang="en-US" dirty="0"/>
              <a:t>To reduce the fatalities rate we can try avoid these Jet Engine model which have maximum fatalities rate compared to others.</a:t>
            </a:r>
          </a:p>
          <a:p>
            <a:pPr>
              <a:lnSpc>
                <a:spcPct val="90000"/>
              </a:lnSpc>
            </a:pPr>
            <a:endParaRPr lang="en-US" sz="1500" dirty="0"/>
          </a:p>
        </p:txBody>
      </p:sp>
    </p:spTree>
    <p:extLst>
      <p:ext uri="{BB962C8B-B14F-4D97-AF65-F5344CB8AC3E}">
        <p14:creationId xmlns:p14="http://schemas.microsoft.com/office/powerpoint/2010/main" val="39908565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1655</TotalTime>
  <Words>566</Words>
  <Application>Microsoft Macintosh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Times New Roman</vt:lpstr>
      <vt:lpstr>Trebuchet MS</vt:lpstr>
      <vt:lpstr>Wingdings</vt:lpstr>
      <vt:lpstr>Wingdings 3</vt:lpstr>
      <vt:lpstr>Facet</vt:lpstr>
      <vt:lpstr>Singapore Airline Travel Safety</vt:lpstr>
      <vt:lpstr>Introduction</vt:lpstr>
      <vt:lpstr>Total Incidents 1985 – 2014 by Airline </vt:lpstr>
      <vt:lpstr>Total Fatalities 1985 – 2009 by Airline</vt:lpstr>
      <vt:lpstr>Total Fatalities by Year</vt:lpstr>
      <vt:lpstr>Airline Revenue by year</vt:lpstr>
      <vt:lpstr>Fatalities by Flight Phase</vt:lpstr>
      <vt:lpstr>Fatalities by Engine Type</vt:lpstr>
      <vt:lpstr>Fatalities by Jet Engine Model</vt:lpstr>
      <vt:lpstr>Summary</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Dipika Sharma</dc:creator>
  <cp:lastModifiedBy>Dipika Sharma</cp:lastModifiedBy>
  <cp:revision>10</cp:revision>
  <dcterms:created xsi:type="dcterms:W3CDTF">2024-04-20T22:59:08Z</dcterms:created>
  <dcterms:modified xsi:type="dcterms:W3CDTF">2024-04-22T02:34:42Z</dcterms:modified>
</cp:coreProperties>
</file>