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p:restoredTop sz="92323"/>
  </p:normalViewPr>
  <p:slideViewPr>
    <p:cSldViewPr snapToGrid="0">
      <p:cViewPr varScale="1">
        <p:scale>
          <a:sx n="122" d="100"/>
          <a:sy n="122" d="100"/>
        </p:scale>
        <p:origin x="16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04C62-E0C6-2D49-BF8B-EA3670CD7CCA}" type="datetimeFigureOut">
              <a:rPr lang="en-US" smtClean="0"/>
              <a:t>12/21/24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F93E8-9578-494A-99C4-668A3E5CC3AB}" type="slidenum">
              <a:rPr lang="en-US" smtClean="0"/>
              <a:t>‹#›</a:t>
            </a:fld>
            <a:endParaRPr lang="en-US"/>
          </a:p>
        </p:txBody>
      </p:sp>
    </p:spTree>
    <p:extLst>
      <p:ext uri="{BB962C8B-B14F-4D97-AF65-F5344CB8AC3E}">
        <p14:creationId xmlns:p14="http://schemas.microsoft.com/office/powerpoint/2010/main" val="3270584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1</a:t>
            </a:fld>
            <a:endParaRPr lang="en-US"/>
          </a:p>
        </p:txBody>
      </p:sp>
    </p:spTree>
    <p:extLst>
      <p:ext uri="{BB962C8B-B14F-4D97-AF65-F5344CB8AC3E}">
        <p14:creationId xmlns:p14="http://schemas.microsoft.com/office/powerpoint/2010/main" val="3956606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next step I build the decision tree and evaluate the performance again using the confusion matrix and this model </a:t>
            </a:r>
          </a:p>
        </p:txBody>
      </p:sp>
      <p:sp>
        <p:nvSpPr>
          <p:cNvPr id="4" name="Slide Number Placeholder 3"/>
          <p:cNvSpPr>
            <a:spLocks noGrp="1"/>
          </p:cNvSpPr>
          <p:nvPr>
            <p:ph type="sldNum" sz="quarter" idx="5"/>
          </p:nvPr>
        </p:nvSpPr>
        <p:spPr/>
        <p:txBody>
          <a:bodyPr/>
          <a:lstStyle/>
          <a:p>
            <a:fld id="{8B3F93E8-9578-494A-99C4-668A3E5CC3AB}" type="slidenum">
              <a:rPr lang="en-US" smtClean="0"/>
              <a:t>10</a:t>
            </a:fld>
            <a:endParaRPr lang="en-US"/>
          </a:p>
        </p:txBody>
      </p:sp>
    </p:spTree>
    <p:extLst>
      <p:ext uri="{BB962C8B-B14F-4D97-AF65-F5344CB8AC3E}">
        <p14:creationId xmlns:p14="http://schemas.microsoft.com/office/powerpoint/2010/main" val="2395503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rPr>
              <a:t>I also analyzed all the features to understand which features has more importance and can change the prediction. I Used the feature </a:t>
            </a:r>
            <a:r>
              <a:rPr lang="en-US" sz="1800" dirty="0" err="1">
                <a:effectLst/>
                <a:latin typeface="Calibri" panose="020F0502020204030204" pitchFamily="34" charset="0"/>
                <a:ea typeface="Times New Roman" panose="02020603050405020304" pitchFamily="18" charset="0"/>
              </a:rPr>
              <a:t>importances</a:t>
            </a:r>
            <a:r>
              <a:rPr lang="en-US" sz="1800" dirty="0">
                <a:effectLst/>
                <a:latin typeface="Calibri" panose="020F0502020204030204" pitchFamily="34" charset="0"/>
                <a:ea typeface="Times New Roman" panose="02020603050405020304" pitchFamily="18" charset="0"/>
              </a:rPr>
              <a:t> from the Random Forest and visualize the data to have clear understanding. </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rPr>
              <a:t>As we can see the graph shows that the glucose is an important feature which has most of the influence in predicting if patient has diabetes or not.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11</a:t>
            </a:fld>
            <a:endParaRPr lang="en-US"/>
          </a:p>
        </p:txBody>
      </p:sp>
    </p:spTree>
    <p:extLst>
      <p:ext uri="{BB962C8B-B14F-4D97-AF65-F5344CB8AC3E}">
        <p14:creationId xmlns:p14="http://schemas.microsoft.com/office/powerpoint/2010/main" val="3027462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Calibri" panose="020F0502020204030204" pitchFamily="34" charset="0"/>
                <a:ea typeface="Times New Roman" panose="02020603050405020304" pitchFamily="18" charset="0"/>
              </a:rPr>
              <a:t>The two-model decision tree and random forest were trained to performed prediction, but random forest show the accuracy of 77% and came out as best model in this project scenario.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Calibri" panose="020F0502020204030204" pitchFamily="34" charset="0"/>
                <a:ea typeface="Times New Roman" panose="02020603050405020304" pitchFamily="18" charset="0"/>
              </a:rPr>
              <a:t>It is important to detect the diabetes in patient early, delay in detection can cause complication to organs like heart and kidneys. With this project we are aiming to offer a machine learning tool which can predict diabetes with accuracy and precision. Using the Random Forest model will add value and help patient to take early precaution to be healthy. </a:t>
            </a:r>
            <a:endParaRPr lang="en-US"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ptos" panose="020B0004020202020204" pitchFamily="34" charset="0"/>
              </a:rPr>
              <a:t>The next step is to partner with heath organizations, share the importance of the machine learning model with them, get access to the patient data so the model can be tested more on real time patient data.</a:t>
            </a:r>
            <a:endParaRPr lang="en-US" sz="18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ptos" panose="020B0004020202020204" pitchFamily="34" charset="0"/>
              </a:rPr>
              <a:t>Once the testing is done, we can implement the model in hospital, urgent care and any other medical services where medical support is provided to patient and the predictor variable like glucose and other important information of patient can be obtained. Once the model has all the predictor variables, it can identify health risk and alert the providers to make preventive strategies to safe patient life or reduce risk. Regular checks can be done to make sure of the consistency of the model and flow of the data.</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12</a:t>
            </a:fld>
            <a:endParaRPr lang="en-US"/>
          </a:p>
        </p:txBody>
      </p:sp>
    </p:spTree>
    <p:extLst>
      <p:ext uri="{BB962C8B-B14F-4D97-AF65-F5344CB8AC3E}">
        <p14:creationId xmlns:p14="http://schemas.microsoft.com/office/powerpoint/2010/main" val="317134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effectLst/>
                <a:latin typeface="Times New Roman" panose="02020603050405020304" pitchFamily="18" charset="0"/>
                <a:ea typeface="Times New Roman" panose="02020603050405020304" pitchFamily="18" charset="0"/>
                <a:cs typeface="Aptos" panose="020B0004020202020204" pitchFamily="34" charset="0"/>
              </a:rPr>
              <a:t>Hormone insulin helps body in moving the sugar from the blood to body cells and make sure it stored as energy.</a:t>
            </a:r>
            <a:r>
              <a:rPr lang="en-US" dirty="0">
                <a:effectLst/>
              </a:rPr>
              <a:t> </a:t>
            </a:r>
            <a:endParaRPr lang="en-US" dirty="0"/>
          </a:p>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2</a:t>
            </a:fld>
            <a:endParaRPr lang="en-US"/>
          </a:p>
        </p:txBody>
      </p:sp>
    </p:spTree>
    <p:extLst>
      <p:ext uri="{BB962C8B-B14F-4D97-AF65-F5344CB8AC3E}">
        <p14:creationId xmlns:p14="http://schemas.microsoft.com/office/powerpoint/2010/main" val="4229239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Times New Roman" panose="02020603050405020304" pitchFamily="18" charset="0"/>
                <a:ea typeface="Times New Roman" panose="02020603050405020304" pitchFamily="18" charset="0"/>
                <a:cs typeface="Aptos" panose="020B0004020202020204" pitchFamily="34" charset="0"/>
              </a:rPr>
              <a:t>Diabetes is chronical disease, and it is important to identify if patient has the diabetes as soon as possible. </a:t>
            </a:r>
          </a:p>
          <a:p>
            <a:r>
              <a:rPr lang="en-US" dirty="0">
                <a:effectLst/>
                <a:latin typeface="Times New Roman" panose="02020603050405020304" pitchFamily="18" charset="0"/>
                <a:ea typeface="Times New Roman" panose="02020603050405020304" pitchFamily="18" charset="0"/>
                <a:cs typeface="Aptos" panose="020B0004020202020204" pitchFamily="34" charset="0"/>
              </a:rPr>
              <a:t>As Early identification of diabetes will give patient time to manage diet and use treatment to control it and reduce the risk of developing serious health problem.</a:t>
            </a:r>
            <a:endParaRPr lang="en-US"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3</a:t>
            </a:fld>
            <a:endParaRPr lang="en-US"/>
          </a:p>
        </p:txBody>
      </p:sp>
    </p:spTree>
    <p:extLst>
      <p:ext uri="{BB962C8B-B14F-4D97-AF65-F5344CB8AC3E}">
        <p14:creationId xmlns:p14="http://schemas.microsoft.com/office/powerpoint/2010/main" val="3318283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Aptos" panose="020B0004020202020204" pitchFamily="34" charset="0"/>
              </a:rPr>
              <a:t>I used the dataset from Kaggle website, this dataset is from National institutes of Diabetes, Digestive and kidney diseases.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4</a:t>
            </a:fld>
            <a:endParaRPr lang="en-US"/>
          </a:p>
        </p:txBody>
      </p:sp>
    </p:spTree>
    <p:extLst>
      <p:ext uri="{BB962C8B-B14F-4D97-AF65-F5344CB8AC3E}">
        <p14:creationId xmlns:p14="http://schemas.microsoft.com/office/powerpoint/2010/main" val="13594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Aptos" panose="020B0004020202020204" pitchFamily="34" charset="0"/>
              </a:rPr>
              <a:t>This dataset seems to be good for our purpose as it consists of medical predictor variable like patient’s BMI, pregnancy details, insulin level, age, etc. and one target variable, outcome.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5</a:t>
            </a:fld>
            <a:endParaRPr lang="en-US"/>
          </a:p>
        </p:txBody>
      </p:sp>
    </p:spTree>
    <p:extLst>
      <p:ext uri="{BB962C8B-B14F-4D97-AF65-F5344CB8AC3E}">
        <p14:creationId xmlns:p14="http://schemas.microsoft.com/office/powerpoint/2010/main" val="3759510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Aptos" panose="020B0004020202020204" pitchFamily="34" charset="0"/>
              </a:rPr>
              <a:t>I started the analysis with cleaning process, where I learned that some of the columns have missing values which I planned to replace with the mean or median of the respective column. The missing values can impact the result accuracy and reliability hence it is very important to handle them carefully in preprocessing step.</a:t>
            </a: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ptos" panose="020B0004020202020204" pitchFamily="34" charset="0"/>
              </a:rPr>
              <a:t>The next important step before we start working on the model is scaling. Scaling is important as it avoid the biasness in model and improve the model accuracy. For our project we are using the standard scaling this will help us to normalize the train dataset to make sure all the features contribute at same level to the model and the model result will not get dominate by the larger values of single feature.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6</a:t>
            </a:fld>
            <a:endParaRPr lang="en-US"/>
          </a:p>
        </p:txBody>
      </p:sp>
    </p:spTree>
    <p:extLst>
      <p:ext uri="{BB962C8B-B14F-4D97-AF65-F5344CB8AC3E}">
        <p14:creationId xmlns:p14="http://schemas.microsoft.com/office/powerpoint/2010/main" val="2162971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cs typeface="Aptos" panose="020B0004020202020204" pitchFamily="34" charset="0"/>
              </a:rPr>
              <a:t>Used the correlation Matrix to learn about the relationship between the dataset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Aptos" panose="020B0004020202020204" pitchFamily="34" charset="0"/>
              </a:rPr>
              <a:t>This heating map show that outcome is strongly related to glucose. Also, it is related to features like BMI, Age, pregnancies, and skin thickness.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7</a:t>
            </a:fld>
            <a:endParaRPr lang="en-US"/>
          </a:p>
        </p:txBody>
      </p:sp>
    </p:spTree>
    <p:extLst>
      <p:ext uri="{BB962C8B-B14F-4D97-AF65-F5344CB8AC3E}">
        <p14:creationId xmlns:p14="http://schemas.microsoft.com/office/powerpoint/2010/main" val="3310706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Used Random Forest and Decision Tree model for our project as they both considered to be the most widely used model when it comes to draw conclusions about a set of observation. These are appropriate models to deal with medical data and most widely known for efficiency, reliability, and capability when we need to perform predictive modeling.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8</a:t>
            </a:fld>
            <a:endParaRPr lang="en-US"/>
          </a:p>
        </p:txBody>
      </p:sp>
    </p:spTree>
    <p:extLst>
      <p:ext uri="{BB962C8B-B14F-4D97-AF65-F5344CB8AC3E}">
        <p14:creationId xmlns:p14="http://schemas.microsoft.com/office/powerpoint/2010/main" val="375779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EF0FF"/>
                </a:solidFill>
                <a:effectLst/>
                <a:latin typeface="Google Sans"/>
              </a:rPr>
              <a:t>after building the model I visualize the performance of the Random Forest model using the Confusion matrix, this matrix compare the predicted values to the actual labels of the dataset.</a:t>
            </a:r>
          </a:p>
          <a:p>
            <a:r>
              <a:rPr lang="en-US" b="0" i="0" dirty="0">
                <a:solidFill>
                  <a:srgbClr val="EEF0FF"/>
                </a:solidFill>
                <a:effectLst/>
                <a:latin typeface="Google Sans"/>
              </a:rPr>
              <a:t>Random forest model show the accuracy of 77%</a:t>
            </a:r>
          </a:p>
          <a:p>
            <a:r>
              <a:rPr lang="en-US" b="0" i="0" u="none" dirty="0">
                <a:solidFill>
                  <a:srgbClr val="FFFFFF"/>
                </a:solidFill>
                <a:effectLst/>
                <a:latin typeface="Nunito" panose="020F0502020204030204" pitchFamily="34" charset="0"/>
              </a:rPr>
              <a:t>Precision</a:t>
            </a:r>
            <a:r>
              <a:rPr lang="en-US" b="0" i="0" dirty="0">
                <a:solidFill>
                  <a:srgbClr val="FFFFFF"/>
                </a:solidFill>
                <a:effectLst/>
                <a:latin typeface="Nunito" pitchFamily="2" charset="77"/>
              </a:rPr>
              <a:t> is 70% which measure - how accurate a model’s positive predictions are</a:t>
            </a:r>
          </a:p>
          <a:p>
            <a:r>
              <a:rPr lang="en-US" b="0" i="0" dirty="0">
                <a:solidFill>
                  <a:srgbClr val="FFFFFF"/>
                </a:solidFill>
                <a:effectLst/>
                <a:latin typeface="Nunito" pitchFamily="2" charset="77"/>
              </a:rPr>
              <a:t>Recall is 65% this measures the effectiveness of a classification model in identifying all relevant instances from a dataset. </a:t>
            </a:r>
          </a:p>
          <a:p>
            <a:r>
              <a:rPr lang="en-US" b="0" i="0" dirty="0">
                <a:solidFill>
                  <a:srgbClr val="FFFFFF"/>
                </a:solidFill>
                <a:effectLst/>
                <a:latin typeface="Nunito" pitchFamily="2" charset="77"/>
              </a:rPr>
              <a:t>F1 score is 67% this is used to evaluate the overall performance of a classification model</a:t>
            </a:r>
            <a:endParaRPr lang="en-US" dirty="0"/>
          </a:p>
        </p:txBody>
      </p:sp>
      <p:sp>
        <p:nvSpPr>
          <p:cNvPr id="4" name="Slide Number Placeholder 3"/>
          <p:cNvSpPr>
            <a:spLocks noGrp="1"/>
          </p:cNvSpPr>
          <p:nvPr>
            <p:ph type="sldNum" sz="quarter" idx="5"/>
          </p:nvPr>
        </p:nvSpPr>
        <p:spPr/>
        <p:txBody>
          <a:bodyPr/>
          <a:lstStyle/>
          <a:p>
            <a:fld id="{8B3F93E8-9578-494A-99C4-668A3E5CC3AB}" type="slidenum">
              <a:rPr lang="en-US" smtClean="0"/>
              <a:t>9</a:t>
            </a:fld>
            <a:endParaRPr lang="en-US"/>
          </a:p>
        </p:txBody>
      </p:sp>
    </p:spTree>
    <p:extLst>
      <p:ext uri="{BB962C8B-B14F-4D97-AF65-F5344CB8AC3E}">
        <p14:creationId xmlns:p14="http://schemas.microsoft.com/office/powerpoint/2010/main" val="226398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994746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87511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994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3385106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416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43760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164347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183537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252585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34F0B-4684-A543-85C2-1E5D03D810B1}"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413955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634F0B-4684-A543-85C2-1E5D03D810B1}" type="datetimeFigureOut">
              <a:rPr lang="en-US" smtClean="0"/>
              <a:t>12/21/24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251794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634F0B-4684-A543-85C2-1E5D03D810B1}" type="datetimeFigureOut">
              <a:rPr lang="en-US" smtClean="0"/>
              <a:t>12/21/24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292349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634F0B-4684-A543-85C2-1E5D03D810B1}" type="datetimeFigureOut">
              <a:rPr lang="en-US" smtClean="0"/>
              <a:t>12/21/24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23146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34F0B-4684-A543-85C2-1E5D03D810B1}" type="datetimeFigureOut">
              <a:rPr lang="en-US" smtClean="0"/>
              <a:t>12/21/24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193090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634F0B-4684-A543-85C2-1E5D03D810B1}" type="datetimeFigureOut">
              <a:rPr lang="en-US" smtClean="0"/>
              <a:t>12/21/24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AE417-64F9-6044-9DB3-77AAF06F5B01}" type="slidenum">
              <a:rPr lang="en-US" smtClean="0"/>
              <a:t>‹#›</a:t>
            </a:fld>
            <a:endParaRPr lang="en-US"/>
          </a:p>
        </p:txBody>
      </p:sp>
    </p:spTree>
    <p:extLst>
      <p:ext uri="{BB962C8B-B14F-4D97-AF65-F5344CB8AC3E}">
        <p14:creationId xmlns:p14="http://schemas.microsoft.com/office/powerpoint/2010/main" val="85145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1AE417-64F9-6044-9DB3-77AAF06F5B01}" type="slidenum">
              <a:rPr lang="en-US" smtClean="0"/>
              <a:t>‹#›</a:t>
            </a:fld>
            <a:endParaRPr lang="en-US"/>
          </a:p>
        </p:txBody>
      </p:sp>
      <p:sp>
        <p:nvSpPr>
          <p:cNvPr id="5" name="Date Placeholder 4"/>
          <p:cNvSpPr>
            <a:spLocks noGrp="1"/>
          </p:cNvSpPr>
          <p:nvPr>
            <p:ph type="dt" sz="half" idx="10"/>
          </p:nvPr>
        </p:nvSpPr>
        <p:spPr/>
        <p:txBody>
          <a:bodyPr/>
          <a:lstStyle/>
          <a:p>
            <a:fld id="{D3634F0B-4684-A543-85C2-1E5D03D810B1}" type="datetimeFigureOut">
              <a:rPr lang="en-US" smtClean="0"/>
              <a:t>12/21/24</a:t>
            </a:fld>
            <a:endParaRPr lang="en-US"/>
          </a:p>
        </p:txBody>
      </p:sp>
    </p:spTree>
    <p:extLst>
      <p:ext uri="{BB962C8B-B14F-4D97-AF65-F5344CB8AC3E}">
        <p14:creationId xmlns:p14="http://schemas.microsoft.com/office/powerpoint/2010/main" val="51112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634F0B-4684-A543-85C2-1E5D03D810B1}" type="datetimeFigureOut">
              <a:rPr lang="en-US" smtClean="0"/>
              <a:t>12/21/24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1AE417-64F9-6044-9DB3-77AAF06F5B01}" type="slidenum">
              <a:rPr lang="en-US" smtClean="0"/>
              <a:t>‹#›</a:t>
            </a:fld>
            <a:endParaRPr lang="en-US"/>
          </a:p>
        </p:txBody>
      </p:sp>
    </p:spTree>
    <p:extLst>
      <p:ext uri="{BB962C8B-B14F-4D97-AF65-F5344CB8AC3E}">
        <p14:creationId xmlns:p14="http://schemas.microsoft.com/office/powerpoint/2010/main" val="290057283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hyperlink" Target="https://pixabay.com/en/diabetes-blood-sugar-diabetic-528678/" TargetMode="External"/><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2.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uciml/pima-indians-diabetes-database/data" TargetMode="External"/><Relationship Id="rId2" Type="http://schemas.openxmlformats.org/officeDocument/2006/relationships/hyperlink" Target="https://www.who.int/news-room/fact-sheets/detail/diabetes#:~:text=Diabetes%20is%20a%20chronic%20disease,hormone%20that%20regulates%20blood%20gluco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hyperlink" Target="https://creativecommons.org/licenses/by-sa/3.0/" TargetMode="Externa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hyperlink" Target="https://www.picpedia.org/medical/d/diabetes.html" TargetMode="External"/><Relationship Id="rId5" Type="http://schemas.openxmlformats.org/officeDocument/2006/relationships/image" Target="../media/image3.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hyperlink" Target="https://creativecommons.org/licenses/by-nc-nd/3.0/" TargetMode="Externa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hyperlink" Target="http://researchoutreach.org/articles/timely-insulin-therapy-treat-type-2-diabetes/" TargetMode="External"/><Relationship Id="rId5" Type="http://schemas.openxmlformats.org/officeDocument/2006/relationships/image" Target="../media/image4.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up of a blood glucose meter&#10;&#10;Description automatically generated">
            <a:extLst>
              <a:ext uri="{FF2B5EF4-FFF2-40B4-BE49-F238E27FC236}">
                <a16:creationId xmlns:a16="http://schemas.microsoft.com/office/drawing/2014/main" id="{5919D759-91AD-9C6E-6E99-84930F9CEF3F}"/>
              </a:ext>
            </a:extLst>
          </p:cNvPr>
          <p:cNvPicPr>
            <a:picLocks noChangeAspect="1"/>
          </p:cNvPicPr>
          <p:nvPr/>
        </p:nvPicPr>
        <p:blipFill>
          <a:blip r:embed="rId5">
            <a:extLst>
              <a:ext uri="{837473B0-CC2E-450A-ABE3-18F120FF3D39}">
                <a1611:picAttrSrcUrl xmlns:a1611="http://schemas.microsoft.com/office/drawing/2016/11/main" r:id="rId6"/>
              </a:ext>
            </a:extLst>
          </a:blip>
          <a:srcRect l="12559" t="1642" r="35793"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B2697F0D-4CE2-F4AB-A985-262D1EB5359B}"/>
              </a:ext>
            </a:extLst>
          </p:cNvPr>
          <p:cNvSpPr>
            <a:spLocks noGrp="1"/>
          </p:cNvSpPr>
          <p:nvPr>
            <p:ph type="ctrTitle"/>
          </p:nvPr>
        </p:nvSpPr>
        <p:spPr>
          <a:xfrm>
            <a:off x="5380563" y="1678665"/>
            <a:ext cx="3887839" cy="2372168"/>
          </a:xfrm>
        </p:spPr>
        <p:txBody>
          <a:bodyPr>
            <a:normAutofit/>
          </a:bodyPr>
          <a:lstStyle/>
          <a:p>
            <a:pPr>
              <a:lnSpc>
                <a:spcPct val="90000"/>
              </a:lnSpc>
            </a:pPr>
            <a:r>
              <a:rPr lang="en-US"/>
              <a:t>Predicting Diabetes in Patients</a:t>
            </a:r>
          </a:p>
        </p:txBody>
      </p:sp>
      <p:sp>
        <p:nvSpPr>
          <p:cNvPr id="3" name="Subtitle 2">
            <a:extLst>
              <a:ext uri="{FF2B5EF4-FFF2-40B4-BE49-F238E27FC236}">
                <a16:creationId xmlns:a16="http://schemas.microsoft.com/office/drawing/2014/main" id="{98530CBC-E19B-CF54-4410-43C7D3E409A6}"/>
              </a:ext>
            </a:extLst>
          </p:cNvPr>
          <p:cNvSpPr>
            <a:spLocks noGrp="1"/>
          </p:cNvSpPr>
          <p:nvPr>
            <p:ph type="subTitle" idx="1"/>
          </p:nvPr>
        </p:nvSpPr>
        <p:spPr>
          <a:xfrm>
            <a:off x="5380563" y="4050833"/>
            <a:ext cx="3893440" cy="1096899"/>
          </a:xfrm>
        </p:spPr>
        <p:txBody>
          <a:bodyPr>
            <a:normAutofit/>
          </a:bodyPr>
          <a:lstStyle/>
          <a:p>
            <a:r>
              <a:rPr lang="en-US" dirty="0"/>
              <a:t>Dipika Sharma</a:t>
            </a:r>
          </a:p>
        </p:txBody>
      </p:sp>
      <p:pic>
        <p:nvPicPr>
          <p:cNvPr id="13" name="Audio 12">
            <a:extLst>
              <a:ext uri="{FF2B5EF4-FFF2-40B4-BE49-F238E27FC236}">
                <a16:creationId xmlns:a16="http://schemas.microsoft.com/office/drawing/2014/main" id="{388B7E1B-3E3C-1425-DFC8-875AA22C066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1491171"/>
      </p:ext>
    </p:extLst>
  </p:cSld>
  <p:clrMapOvr>
    <a:masterClrMapping/>
  </p:clrMapOvr>
  <mc:AlternateContent xmlns:mc="http://schemas.openxmlformats.org/markup-compatibility/2006" xmlns:p14="http://schemas.microsoft.com/office/powerpoint/2010/main">
    <mc:Choice Requires="p14">
      <p:transition spd="slow" p14:dur="2000" advTm="13735"/>
    </mc:Choice>
    <mc:Fallback xmlns="">
      <p:transition spd="slow" advTm="137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par>
                                <p:cTn id="7" presetID="10" presetClass="entr" presetSubtype="0" fill="hold" grpId="0" nodeType="withEffect">
                                  <p:stCondLst>
                                    <p:cond delay="1000"/>
                                  </p:stCondLst>
                                  <p:iterate>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700"/>
                                        <p:tgtEl>
                                          <p:spTgt spid="2"/>
                                        </p:tgtEl>
                                      </p:cBhvr>
                                    </p:animEffect>
                                  </p:childTnLst>
                                </p:cTn>
                              </p:par>
                              <p:par>
                                <p:cTn id="10" presetID="10" presetClass="entr" presetSubtype="0" fill="hold" grpId="0" nodeType="withEffect">
                                  <p:stCondLst>
                                    <p:cond delay="1500"/>
                                  </p:stCondLst>
                                  <p:iterate>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13"/>
                </p:tgtEl>
              </p:cMediaNode>
            </p:audio>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46CC-E0F4-6091-F166-8EEB61B5D415}"/>
              </a:ext>
            </a:extLst>
          </p:cNvPr>
          <p:cNvSpPr>
            <a:spLocks noGrp="1"/>
          </p:cNvSpPr>
          <p:nvPr>
            <p:ph type="title"/>
          </p:nvPr>
        </p:nvSpPr>
        <p:spPr>
          <a:xfrm>
            <a:off x="677334" y="609600"/>
            <a:ext cx="8596668" cy="1320800"/>
          </a:xfrm>
        </p:spPr>
        <p:txBody>
          <a:bodyPr anchor="t">
            <a:normAutofit/>
          </a:bodyPr>
          <a:lstStyle/>
          <a:p>
            <a:r>
              <a:rPr lang="en-US" dirty="0"/>
              <a:t>Methodology Results: Decision Tree</a:t>
            </a:r>
          </a:p>
        </p:txBody>
      </p:sp>
      <p:pic>
        <p:nvPicPr>
          <p:cNvPr id="4" name="Picture 3" descr="A number of numbers on a white background&#10;&#10;Description automatically generated">
            <a:extLst>
              <a:ext uri="{FF2B5EF4-FFF2-40B4-BE49-F238E27FC236}">
                <a16:creationId xmlns:a16="http://schemas.microsoft.com/office/drawing/2014/main" id="{DF87B246-2CE3-727D-3180-6550C1D98F99}"/>
              </a:ext>
            </a:extLst>
          </p:cNvPr>
          <p:cNvPicPr>
            <a:picLocks noChangeAspect="1"/>
          </p:cNvPicPr>
          <p:nvPr/>
        </p:nvPicPr>
        <p:blipFill>
          <a:blip r:embed="rId5"/>
          <a:stretch>
            <a:fillRect/>
          </a:stretch>
        </p:blipFill>
        <p:spPr>
          <a:xfrm>
            <a:off x="817474" y="2159331"/>
            <a:ext cx="5283289" cy="2218981"/>
          </a:xfrm>
          <a:prstGeom prst="rect">
            <a:avLst/>
          </a:prstGeom>
        </p:spPr>
      </p:pic>
      <p:sp>
        <p:nvSpPr>
          <p:cNvPr id="3" name="Content Placeholder 2">
            <a:extLst>
              <a:ext uri="{FF2B5EF4-FFF2-40B4-BE49-F238E27FC236}">
                <a16:creationId xmlns:a16="http://schemas.microsoft.com/office/drawing/2014/main" id="{6E2D808A-3735-A4C5-5F14-61D292F8943C}"/>
              </a:ext>
            </a:extLst>
          </p:cNvPr>
          <p:cNvSpPr>
            <a:spLocks noGrp="1"/>
          </p:cNvSpPr>
          <p:nvPr>
            <p:ph idx="1"/>
          </p:nvPr>
        </p:nvSpPr>
        <p:spPr>
          <a:xfrm>
            <a:off x="6346817" y="1488613"/>
            <a:ext cx="3856726" cy="3880773"/>
          </a:xfrm>
        </p:spPr>
        <p:txBody>
          <a:bodyPr>
            <a:normAutofit/>
          </a:bodyPr>
          <a:lstStyle/>
          <a:p>
            <a:r>
              <a:rPr lang="en-US" sz="1500" dirty="0"/>
              <a:t>Model Show accuracy of 71%</a:t>
            </a:r>
          </a:p>
          <a:p>
            <a:r>
              <a:rPr lang="en-US" sz="1500" dirty="0"/>
              <a:t>Precision is 60%</a:t>
            </a:r>
          </a:p>
          <a:p>
            <a:r>
              <a:rPr lang="en-US" sz="1500" dirty="0"/>
              <a:t>Recall is 57%</a:t>
            </a:r>
          </a:p>
          <a:p>
            <a:r>
              <a:rPr lang="en-US" sz="1500" dirty="0"/>
              <a:t>fi-score is 58%.</a:t>
            </a:r>
          </a:p>
          <a:p>
            <a:endParaRPr lang="en-US" sz="1500" dirty="0"/>
          </a:p>
        </p:txBody>
      </p:sp>
      <p:pic>
        <p:nvPicPr>
          <p:cNvPr id="10" name="Audio 9">
            <a:extLst>
              <a:ext uri="{FF2B5EF4-FFF2-40B4-BE49-F238E27FC236}">
                <a16:creationId xmlns:a16="http://schemas.microsoft.com/office/drawing/2014/main" id="{3A8A10BD-4AFC-917C-70B4-935B3C75F03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129494536"/>
      </p:ext>
    </p:extLst>
  </p:cSld>
  <p:clrMapOvr>
    <a:masterClrMapping/>
  </p:clrMapOvr>
  <mc:AlternateContent xmlns:mc="http://schemas.openxmlformats.org/markup-compatibility/2006" xmlns:p14="http://schemas.microsoft.com/office/powerpoint/2010/main">
    <mc:Choice Requires="p14">
      <p:transition spd="slow" p14:dur="2000" advTm="17217"/>
    </mc:Choice>
    <mc:Fallback xmlns="">
      <p:transition spd="slow" advTm="172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4FDE-127C-31DF-EFED-448BFD2B33E4}"/>
              </a:ext>
            </a:extLst>
          </p:cNvPr>
          <p:cNvSpPr>
            <a:spLocks noGrp="1"/>
          </p:cNvSpPr>
          <p:nvPr>
            <p:ph type="title"/>
          </p:nvPr>
        </p:nvSpPr>
        <p:spPr>
          <a:xfrm>
            <a:off x="677334" y="609600"/>
            <a:ext cx="8596668" cy="1320800"/>
          </a:xfrm>
        </p:spPr>
        <p:txBody>
          <a:bodyPr anchor="t">
            <a:normAutofit/>
          </a:bodyPr>
          <a:lstStyle/>
          <a:p>
            <a:r>
              <a:rPr lang="en-US" dirty="0"/>
              <a:t>Features Importance</a:t>
            </a:r>
          </a:p>
        </p:txBody>
      </p:sp>
      <p:pic>
        <p:nvPicPr>
          <p:cNvPr id="4" name="Picture 3" descr="A graph of a number of people&#10;&#10;Description automatically generated with medium confidence">
            <a:extLst>
              <a:ext uri="{FF2B5EF4-FFF2-40B4-BE49-F238E27FC236}">
                <a16:creationId xmlns:a16="http://schemas.microsoft.com/office/drawing/2014/main" id="{49AE24A7-FAD8-E7A9-AD85-CC60506237F8}"/>
              </a:ext>
            </a:extLst>
          </p:cNvPr>
          <p:cNvPicPr>
            <a:picLocks noChangeAspect="1"/>
          </p:cNvPicPr>
          <p:nvPr/>
        </p:nvPicPr>
        <p:blipFill>
          <a:blip r:embed="rId5"/>
          <a:stretch>
            <a:fillRect/>
          </a:stretch>
        </p:blipFill>
        <p:spPr>
          <a:xfrm>
            <a:off x="4629333" y="1593274"/>
            <a:ext cx="5283289" cy="2971848"/>
          </a:xfrm>
          <a:prstGeom prst="rect">
            <a:avLst/>
          </a:prstGeom>
        </p:spPr>
      </p:pic>
      <p:sp>
        <p:nvSpPr>
          <p:cNvPr id="3" name="Content Placeholder 2">
            <a:extLst>
              <a:ext uri="{FF2B5EF4-FFF2-40B4-BE49-F238E27FC236}">
                <a16:creationId xmlns:a16="http://schemas.microsoft.com/office/drawing/2014/main" id="{66F16816-EA89-43EB-9C40-685295B43A08}"/>
              </a:ext>
            </a:extLst>
          </p:cNvPr>
          <p:cNvSpPr>
            <a:spLocks noGrp="1"/>
          </p:cNvSpPr>
          <p:nvPr>
            <p:ph idx="1"/>
          </p:nvPr>
        </p:nvSpPr>
        <p:spPr>
          <a:xfrm>
            <a:off x="391886" y="1488613"/>
            <a:ext cx="4237447" cy="5123023"/>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lucose is an important feature which ca influence the prediction of the model.</a:t>
            </a:r>
          </a:p>
          <a:p>
            <a:endParaRPr lang="en-US" sz="1500" dirty="0"/>
          </a:p>
        </p:txBody>
      </p:sp>
      <p:pic>
        <p:nvPicPr>
          <p:cNvPr id="10" name="Audio 9">
            <a:extLst>
              <a:ext uri="{FF2B5EF4-FFF2-40B4-BE49-F238E27FC236}">
                <a16:creationId xmlns:a16="http://schemas.microsoft.com/office/drawing/2014/main" id="{1250306E-C576-3D3D-FA17-CFFDA3C2DE6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6835836"/>
      </p:ext>
    </p:extLst>
  </p:cSld>
  <p:clrMapOvr>
    <a:masterClrMapping/>
  </p:clrMapOvr>
  <mc:AlternateContent xmlns:mc="http://schemas.openxmlformats.org/markup-compatibility/2006" xmlns:p14="http://schemas.microsoft.com/office/powerpoint/2010/main">
    <mc:Choice Requires="p14">
      <p:transition spd="slow" p14:dur="2000" advTm="23960"/>
    </mc:Choice>
    <mc:Fallback xmlns="">
      <p:transition spd="slow" advTm="239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1BDA2-761A-6B32-E8D5-80418DC5FF31}"/>
              </a:ext>
            </a:extLst>
          </p:cNvPr>
          <p:cNvSpPr>
            <a:spLocks noGrp="1"/>
          </p:cNvSpPr>
          <p:nvPr>
            <p:ph type="title"/>
          </p:nvPr>
        </p:nvSpPr>
        <p:spPr>
          <a:xfrm>
            <a:off x="1333502" y="609600"/>
            <a:ext cx="8596668" cy="1320800"/>
          </a:xfrm>
        </p:spPr>
        <p:txBody>
          <a:bodyPr>
            <a:normAutofit/>
          </a:bodyPr>
          <a:lstStyle/>
          <a:p>
            <a:r>
              <a:rPr lang="en-US" dirty="0"/>
              <a:t>Conclusion</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B528DA4-969B-7DD8-59C7-BFFAFD31912C}"/>
              </a:ext>
            </a:extLst>
          </p:cNvPr>
          <p:cNvSpPr>
            <a:spLocks noGrp="1"/>
          </p:cNvSpPr>
          <p:nvPr>
            <p:ph idx="1"/>
          </p:nvPr>
        </p:nvSpPr>
        <p:spPr>
          <a:xfrm>
            <a:off x="1333502" y="2160590"/>
            <a:ext cx="8470898" cy="3429260"/>
          </a:xfrm>
        </p:spPr>
        <p:txBody>
          <a:bodyPr>
            <a:norm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Confusion Matrix and classification report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show built model is working.</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Results are encouraging. </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Random forest model show accuracy of 77% and came out as best model in this project scenario. </a:t>
            </a:r>
          </a:p>
          <a:p>
            <a:r>
              <a:rPr lang="en-US" sz="1800" dirty="0">
                <a:latin typeface="Times New Roman" panose="02020603050405020304" pitchFamily="18" charset="0"/>
                <a:cs typeface="Times New Roman" panose="02020603050405020304" pitchFamily="18" charset="0"/>
              </a:rPr>
              <a:t>Further Research and Implementation</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effectLst/>
              <a:latin typeface="Calibri" panose="020F0502020204030204" pitchFamily="34" charset="0"/>
              <a:ea typeface="Times New Roman" panose="02020603050405020304" pitchFamily="18" charset="0"/>
            </a:endParaRPr>
          </a:p>
          <a:p>
            <a:endParaRPr lang="en-US"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Audio 10">
            <a:extLst>
              <a:ext uri="{FF2B5EF4-FFF2-40B4-BE49-F238E27FC236}">
                <a16:creationId xmlns:a16="http://schemas.microsoft.com/office/drawing/2014/main" id="{5468DAC6-D62A-D833-B863-4D113D3AEA1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2310957"/>
      </p:ext>
    </p:extLst>
  </p:cSld>
  <p:clrMapOvr>
    <a:masterClrMapping/>
  </p:clrMapOvr>
  <mc:AlternateContent xmlns:mc="http://schemas.openxmlformats.org/markup-compatibility/2006" xmlns:p14="http://schemas.microsoft.com/office/powerpoint/2010/main">
    <mc:Choice Requires="p14">
      <p:transition spd="slow" p14:dur="2000" advTm="94205"/>
    </mc:Choice>
    <mc:Fallback xmlns="">
      <p:transition spd="slow" advTm="942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9A16-6CF2-9C1E-E162-C1CEBFB46D05}"/>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D53BBA6-9C97-929A-714E-9696D538D470}"/>
              </a:ext>
            </a:extLst>
          </p:cNvPr>
          <p:cNvSpPr>
            <a:spLocks noGrp="1"/>
          </p:cNvSpPr>
          <p:nvPr>
            <p:ph idx="1"/>
          </p:nvPr>
        </p:nvSpPr>
        <p:spPr/>
        <p:txBody>
          <a:bodyPr/>
          <a:lstStyle/>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Aptos" panose="020B0004020202020204" pitchFamily="34" charset="0"/>
              </a:rPr>
              <a:t>World health Organization: - What is Diabetes? </a:t>
            </a:r>
            <a:r>
              <a:rPr lang="en-US" sz="1800" u="sng" dirty="0">
                <a:solidFill>
                  <a:srgbClr val="467886"/>
                </a:solidFill>
                <a:effectLst/>
                <a:latin typeface="Times New Roman" panose="02020603050405020304" pitchFamily="18" charset="0"/>
                <a:ea typeface="Times New Roman" panose="02020603050405020304" pitchFamily="18" charset="0"/>
                <a:cs typeface="Aptos" panose="020B0004020202020204" pitchFamily="34" charset="0"/>
                <a:hlinkClick r:id="rId2"/>
              </a:rPr>
              <a:t>https://www.who.int/news-room/fact-sheets/detail/diabetes#:~:text=Diabetes%20is%20a%20chronic%20disease,hormone%20that%20regulates%20blood%20glucose</a:t>
            </a:r>
            <a:r>
              <a:rPr lang="en-US" sz="1800" u="sng" dirty="0">
                <a:effectLst/>
                <a:latin typeface="Times New Roman" panose="02020603050405020304" pitchFamily="18" charset="0"/>
                <a:ea typeface="Times New Roman" panose="02020603050405020304" pitchFamily="18" charset="0"/>
                <a:cs typeface="Aptos" panose="020B0004020202020204" pitchFamily="34"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Aptos" panose="020B0004020202020204" pitchFamily="34" charset="0"/>
              </a:rPr>
              <a:t>Data Source : - </a:t>
            </a:r>
            <a:r>
              <a:rPr lang="en-US" sz="1800" u="sng" dirty="0">
                <a:solidFill>
                  <a:srgbClr val="467886"/>
                </a:solidFill>
                <a:effectLst/>
                <a:latin typeface="Times New Roman" panose="02020603050405020304" pitchFamily="18" charset="0"/>
                <a:ea typeface="Times New Roman" panose="02020603050405020304" pitchFamily="18" charset="0"/>
                <a:cs typeface="Aptos" panose="020B0004020202020204" pitchFamily="34" charset="0"/>
                <a:hlinkClick r:id="rId3"/>
              </a:rPr>
              <a:t>https://www.kaggle.com/datasets/uciml/pima-indians-diabetes-database/data</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8965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1134-10FA-0AE7-7286-C907F76BD486}"/>
              </a:ext>
            </a:extLst>
          </p:cNvPr>
          <p:cNvSpPr>
            <a:spLocks noGrp="1"/>
          </p:cNvSpPr>
          <p:nvPr>
            <p:ph type="title"/>
          </p:nvPr>
        </p:nvSpPr>
        <p:spPr>
          <a:xfrm>
            <a:off x="5536733" y="609600"/>
            <a:ext cx="3939775" cy="1320800"/>
          </a:xfrm>
        </p:spPr>
        <p:txBody>
          <a:bodyPr>
            <a:normAutofit/>
          </a:bodyPr>
          <a:lstStyle/>
          <a:p>
            <a:r>
              <a:rPr lang="en-US" dirty="0"/>
              <a:t>What is Diabetes?</a:t>
            </a:r>
          </a:p>
        </p:txBody>
      </p:sp>
      <p:sp>
        <p:nvSpPr>
          <p:cNvPr id="3" name="Content Placeholder 2">
            <a:extLst>
              <a:ext uri="{FF2B5EF4-FFF2-40B4-BE49-F238E27FC236}">
                <a16:creationId xmlns:a16="http://schemas.microsoft.com/office/drawing/2014/main" id="{64545016-D975-32B3-6ED9-BFE709F97069}"/>
              </a:ext>
            </a:extLst>
          </p:cNvPr>
          <p:cNvSpPr>
            <a:spLocks noGrp="1"/>
          </p:cNvSpPr>
          <p:nvPr>
            <p:ph idx="1"/>
          </p:nvPr>
        </p:nvSpPr>
        <p:spPr>
          <a:xfrm>
            <a:off x="5209563" y="2160589"/>
            <a:ext cx="4064439" cy="3880773"/>
          </a:xfrm>
        </p:spPr>
        <p:txBody>
          <a:bodyPr>
            <a:normAutofit/>
          </a:bodyPr>
          <a:lstStyle/>
          <a:p>
            <a:r>
              <a:rPr lang="en-US" kern="0" dirty="0">
                <a:effectLst/>
                <a:latin typeface="Times New Roman" panose="02020603050405020304" pitchFamily="18" charset="0"/>
                <a:ea typeface="Times New Roman" panose="02020603050405020304" pitchFamily="18" charset="0"/>
                <a:cs typeface="Aptos" panose="020B0004020202020204" pitchFamily="34" charset="0"/>
              </a:rPr>
              <a:t>Diabetes is a metabolic disease which can results in serious health issue if proper precaution not taken. </a:t>
            </a:r>
          </a:p>
          <a:p>
            <a:r>
              <a:rPr lang="en-US" kern="0" dirty="0">
                <a:effectLst/>
                <a:latin typeface="Times New Roman" panose="02020603050405020304" pitchFamily="18" charset="0"/>
                <a:ea typeface="Times New Roman" panose="02020603050405020304" pitchFamily="18" charset="0"/>
                <a:cs typeface="Aptos" panose="020B0004020202020204" pitchFamily="34" charset="0"/>
              </a:rPr>
              <a:t>It causes high blood sugar which can affect the hormone insulin of patient body. </a:t>
            </a:r>
          </a:p>
        </p:txBody>
      </p:sp>
      <p:pic>
        <p:nvPicPr>
          <p:cNvPr id="5" name="Picture 4" descr="A medical equipment on a clipboard&#10;&#10;Description automatically generated">
            <a:extLst>
              <a:ext uri="{FF2B5EF4-FFF2-40B4-BE49-F238E27FC236}">
                <a16:creationId xmlns:a16="http://schemas.microsoft.com/office/drawing/2014/main" id="{644D2A60-358E-EE11-E986-98C1E65F3162}"/>
              </a:ext>
            </a:extLst>
          </p:cNvPr>
          <p:cNvPicPr>
            <a:picLocks noChangeAspect="1"/>
          </p:cNvPicPr>
          <p:nvPr/>
        </p:nvPicPr>
        <p:blipFill>
          <a:blip r:embed="rId5">
            <a:extLst>
              <a:ext uri="{837473B0-CC2E-450A-ABE3-18F120FF3D39}">
                <a1611:picAttrSrcUrl xmlns:a1611="http://schemas.microsoft.com/office/drawing/2016/11/main" r:id="rId6"/>
              </a:ext>
            </a:extLst>
          </a:blip>
          <a:srcRect l="18569" r="28920"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40D75DC1-B9C5-A5AF-1E96-5D7C62568588}"/>
              </a:ext>
            </a:extLst>
          </p:cNvPr>
          <p:cNvSpPr txBox="1"/>
          <p:nvPr/>
        </p:nvSpPr>
        <p:spPr>
          <a:xfrm>
            <a:off x="9665347" y="6657945"/>
            <a:ext cx="25266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www.picpedia.org/medical/d/diabete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pic>
        <p:nvPicPr>
          <p:cNvPr id="62" name="Audio 61">
            <a:extLst>
              <a:ext uri="{FF2B5EF4-FFF2-40B4-BE49-F238E27FC236}">
                <a16:creationId xmlns:a16="http://schemas.microsoft.com/office/drawing/2014/main" id="{4E7965FE-96D1-ADEE-F95A-B632C6F2B486}"/>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43316883"/>
      </p:ext>
    </p:extLst>
  </p:cSld>
  <p:clrMapOvr>
    <a:masterClrMapping/>
  </p:clrMapOvr>
  <mc:AlternateContent xmlns:mc="http://schemas.openxmlformats.org/markup-compatibility/2006" xmlns:p14="http://schemas.microsoft.com/office/powerpoint/2010/main">
    <mc:Choice Requires="p14">
      <p:transition spd="slow" p14:dur="2000" advTm="24334"/>
    </mc:Choice>
    <mc:Fallback xmlns="">
      <p:transition spd="slow" advTm="243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blood glucose meter and a magnifying glass&#10;&#10;Description automatically generated">
            <a:extLst>
              <a:ext uri="{FF2B5EF4-FFF2-40B4-BE49-F238E27FC236}">
                <a16:creationId xmlns:a16="http://schemas.microsoft.com/office/drawing/2014/main" id="{ECE63B89-4F31-1F8E-DFE3-A04F845E4191}"/>
              </a:ext>
            </a:extLst>
          </p:cNvPr>
          <p:cNvPicPr>
            <a:picLocks noChangeAspect="1"/>
          </p:cNvPicPr>
          <p:nvPr/>
        </p:nvPicPr>
        <p:blipFill>
          <a:blip r:embed="rId5">
            <a:extLst>
              <a:ext uri="{837473B0-CC2E-450A-ABE3-18F120FF3D39}">
                <a1611:picAttrSrcUrl xmlns:a1611="http://schemas.microsoft.com/office/drawing/2016/11/main" r:id="rId6"/>
              </a:ext>
            </a:extLst>
          </a:blip>
          <a:srcRect l="13634" r="9257"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DB05C3A-352D-04C5-A036-6DB438A33044}"/>
              </a:ext>
            </a:extLst>
          </p:cNvPr>
          <p:cNvSpPr>
            <a:spLocks noGrp="1"/>
          </p:cNvSpPr>
          <p:nvPr>
            <p:ph type="title"/>
          </p:nvPr>
        </p:nvSpPr>
        <p:spPr>
          <a:xfrm>
            <a:off x="677333" y="609600"/>
            <a:ext cx="3851123" cy="1320800"/>
          </a:xfrm>
        </p:spPr>
        <p:txBody>
          <a:bodyPr>
            <a:normAutofit/>
          </a:bodyPr>
          <a:lstStyle/>
          <a:p>
            <a:r>
              <a:rPr lang="en-US" dirty="0"/>
              <a:t>Goal</a:t>
            </a:r>
          </a:p>
        </p:txBody>
      </p:sp>
      <p:sp>
        <p:nvSpPr>
          <p:cNvPr id="3" name="Content Placeholder 2">
            <a:extLst>
              <a:ext uri="{FF2B5EF4-FFF2-40B4-BE49-F238E27FC236}">
                <a16:creationId xmlns:a16="http://schemas.microsoft.com/office/drawing/2014/main" id="{24743996-601A-24D3-EE5F-C9D204840094}"/>
              </a:ext>
            </a:extLst>
          </p:cNvPr>
          <p:cNvSpPr>
            <a:spLocks noGrp="1"/>
          </p:cNvSpPr>
          <p:nvPr>
            <p:ph idx="1"/>
          </p:nvPr>
        </p:nvSpPr>
        <p:spPr>
          <a:xfrm>
            <a:off x="677333" y="2160589"/>
            <a:ext cx="4763557" cy="3880773"/>
          </a:xfrm>
        </p:spPr>
        <p:txBody>
          <a:bodyPr>
            <a:normAutofit/>
          </a:bodyPr>
          <a:lstStyle/>
          <a:p>
            <a:r>
              <a:rPr lang="en-US" dirty="0">
                <a:effectLst/>
                <a:latin typeface="Times New Roman" panose="02020603050405020304" pitchFamily="18" charset="0"/>
                <a:ea typeface="Times New Roman" panose="02020603050405020304" pitchFamily="18" charset="0"/>
                <a:cs typeface="Aptos" panose="020B0004020202020204" pitchFamily="34" charset="0"/>
              </a:rPr>
              <a:t>Diabetes is chronical disease.</a:t>
            </a:r>
          </a:p>
          <a:p>
            <a:r>
              <a:rPr lang="en-US" dirty="0">
                <a:effectLst/>
                <a:latin typeface="Times New Roman" panose="02020603050405020304" pitchFamily="18" charset="0"/>
                <a:ea typeface="Times New Roman" panose="02020603050405020304" pitchFamily="18" charset="0"/>
                <a:cs typeface="Aptos" panose="020B0004020202020204" pitchFamily="34" charset="0"/>
              </a:rPr>
              <a:t>Early identification of diabetes will give patient time to manage diet and use treatment to control it.</a:t>
            </a:r>
          </a:p>
          <a:p>
            <a:r>
              <a:rPr lang="en-US" dirty="0">
                <a:effectLst/>
                <a:latin typeface="Times New Roman" panose="02020603050405020304" pitchFamily="18" charset="0"/>
                <a:ea typeface="Times New Roman" panose="02020603050405020304" pitchFamily="18" charset="0"/>
                <a:cs typeface="Aptos" panose="020B0004020202020204" pitchFamily="34" charset="0"/>
              </a:rPr>
              <a:t> Reduce the risk of developing serious health problem.</a:t>
            </a:r>
            <a:endParaRPr lang="en-US" dirty="0">
              <a:effectLst/>
              <a:latin typeface="Times New Roman" panose="02020603050405020304" pitchFamily="18" charset="0"/>
              <a:ea typeface="Times New Roman" panose="02020603050405020304" pitchFamily="18" charset="0"/>
            </a:endParaRPr>
          </a:p>
          <a:p>
            <a:endParaRPr lang="en-US" dirty="0"/>
          </a:p>
        </p:txBody>
      </p:sp>
      <p:cxnSp>
        <p:nvCxnSpPr>
          <p:cNvPr id="18" name="Straight Connector 17">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TextBox 11">
            <a:extLst>
              <a:ext uri="{FF2B5EF4-FFF2-40B4-BE49-F238E27FC236}">
                <a16:creationId xmlns:a16="http://schemas.microsoft.com/office/drawing/2014/main" id="{514CBD6A-D5A8-3E31-BF63-D05CC16F9D81}"/>
              </a:ext>
            </a:extLst>
          </p:cNvPr>
          <p:cNvSpPr txBox="1"/>
          <p:nvPr/>
        </p:nvSpPr>
        <p:spPr>
          <a:xfrm>
            <a:off x="9505047" y="6657945"/>
            <a:ext cx="268695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researchoutreach.org/articles/timely-insulin-therapy-treat-type-2-diabet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pic>
        <p:nvPicPr>
          <p:cNvPr id="40" name="Audio 39">
            <a:extLst>
              <a:ext uri="{FF2B5EF4-FFF2-40B4-BE49-F238E27FC236}">
                <a16:creationId xmlns:a16="http://schemas.microsoft.com/office/drawing/2014/main" id="{A97DFD19-4A1B-5181-89DB-804D37EE7C43}"/>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852725049"/>
      </p:ext>
    </p:extLst>
  </p:cSld>
  <p:clrMapOvr>
    <a:masterClrMapping/>
  </p:clrMapOvr>
  <mc:AlternateContent xmlns:mc="http://schemas.openxmlformats.org/markup-compatibility/2006" xmlns:p14="http://schemas.microsoft.com/office/powerpoint/2010/main">
    <mc:Choice Requires="p14">
      <p:transition spd="slow" p14:dur="2000" advTm="21401"/>
    </mc:Choice>
    <mc:Fallback xmlns="">
      <p:transition spd="slow" advTm="214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0"/>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739E-8CE8-B130-49FA-E52881A25490}"/>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735AC2CA-BD0A-A495-9202-5C19C4D4F511}"/>
              </a:ext>
            </a:extLst>
          </p:cNvPr>
          <p:cNvSpPr>
            <a:spLocks noGrp="1"/>
          </p:cNvSpPr>
          <p:nvPr>
            <p:ph idx="1"/>
          </p:nvPr>
        </p:nvSpPr>
        <p:spPr/>
        <p:txBody>
          <a:bodyPr/>
          <a:lstStyle/>
          <a:p>
            <a:endParaRPr lang="en-US" sz="1800" dirty="0">
              <a:effectLst/>
              <a:latin typeface="Times New Roman" panose="02020603050405020304" pitchFamily="18" charset="0"/>
              <a:ea typeface="Times New Roman" panose="02020603050405020304" pitchFamily="18" charset="0"/>
              <a:cs typeface="Aptos" panose="020B0004020202020204" pitchFamily="34" charset="0"/>
            </a:endParaRPr>
          </a:p>
          <a:p>
            <a:r>
              <a:rPr lang="en-US" sz="1800" dirty="0">
                <a:effectLst/>
                <a:latin typeface="Times New Roman" panose="02020603050405020304" pitchFamily="18" charset="0"/>
                <a:ea typeface="Times New Roman" panose="02020603050405020304" pitchFamily="18" charset="0"/>
                <a:cs typeface="Aptos" panose="020B0004020202020204" pitchFamily="34" charset="0"/>
              </a:rPr>
              <a:t>Kaggle Dataset</a:t>
            </a:r>
          </a:p>
          <a:p>
            <a:r>
              <a:rPr lang="en-US" sz="1800" dirty="0">
                <a:effectLst/>
                <a:latin typeface="Times New Roman" panose="02020603050405020304" pitchFamily="18" charset="0"/>
                <a:ea typeface="Times New Roman" panose="02020603050405020304" pitchFamily="18" charset="0"/>
                <a:cs typeface="Aptos" panose="020B0004020202020204" pitchFamily="34" charset="0"/>
              </a:rPr>
              <a:t>Data from National institutes of Diabetes, Digestive and kidney diseases. </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9" name="Audio 8">
            <a:extLst>
              <a:ext uri="{FF2B5EF4-FFF2-40B4-BE49-F238E27FC236}">
                <a16:creationId xmlns:a16="http://schemas.microsoft.com/office/drawing/2014/main" id="{AE9E31D6-5CAB-E7FF-2416-C571A4D08C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900437227"/>
      </p:ext>
    </p:extLst>
  </p:cSld>
  <p:clrMapOvr>
    <a:masterClrMapping/>
  </p:clrMapOvr>
  <mc:AlternateContent xmlns:mc="http://schemas.openxmlformats.org/markup-compatibility/2006" xmlns:p14="http://schemas.microsoft.com/office/powerpoint/2010/main">
    <mc:Choice Requires="p14">
      <p:transition spd="slow" p14:dur="2000" advTm="11506"/>
    </mc:Choice>
    <mc:Fallback xmlns="">
      <p:transition spd="slow" advTm="115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F7C-543D-1C9F-05B7-7FA13B53E8B5}"/>
              </a:ext>
            </a:extLst>
          </p:cNvPr>
          <p:cNvSpPr>
            <a:spLocks noGrp="1"/>
          </p:cNvSpPr>
          <p:nvPr>
            <p:ph type="title"/>
          </p:nvPr>
        </p:nvSpPr>
        <p:spPr/>
        <p:txBody>
          <a:bodyPr/>
          <a:lstStyle/>
          <a:p>
            <a:r>
              <a:rPr lang="en-US" dirty="0"/>
              <a:t>Dataset Features</a:t>
            </a:r>
          </a:p>
        </p:txBody>
      </p:sp>
      <p:sp>
        <p:nvSpPr>
          <p:cNvPr id="3" name="Content Placeholder 2">
            <a:extLst>
              <a:ext uri="{FF2B5EF4-FFF2-40B4-BE49-F238E27FC236}">
                <a16:creationId xmlns:a16="http://schemas.microsoft.com/office/drawing/2014/main" id="{45E5B86A-E3DA-5215-AA74-7E9E6DA0BD90}"/>
              </a:ext>
            </a:extLst>
          </p:cNvPr>
          <p:cNvSpPr>
            <a:spLocks noGrp="1"/>
          </p:cNvSpPr>
          <p:nvPr>
            <p:ph idx="1"/>
          </p:nvPr>
        </p:nvSpPr>
        <p:spPr>
          <a:xfrm>
            <a:off x="677334" y="1334125"/>
            <a:ext cx="9785800" cy="5336498"/>
          </a:xfrm>
        </p:spPr>
        <p:txBody>
          <a:bodyPr>
            <a:normAutofit fontScale="77500" lnSpcReduction="20000"/>
          </a:bodyPr>
          <a:lstStyle/>
          <a:p>
            <a:pPr marR="0" lvl="0">
              <a:lnSpc>
                <a:spcPct val="200000"/>
              </a:lnSpc>
              <a:spcBef>
                <a:spcPts val="0"/>
              </a:spcBef>
              <a:spcAft>
                <a:spcPts val="0"/>
              </a:spcAft>
              <a:buSzPts val="1000"/>
              <a:buFont typeface="Wingdings" pitchFamily="2" charset="2"/>
              <a:buChar char="Ø"/>
              <a:tabLst>
                <a:tab pos="457200" algn="l"/>
              </a:tabLst>
            </a:pPr>
            <a:r>
              <a:rPr lang="en-US" sz="2300" dirty="0">
                <a:effectLst/>
                <a:latin typeface="Times New Roman" panose="02020603050405020304" pitchFamily="18" charset="0"/>
                <a:ea typeface="Times New Roman" panose="02020603050405020304" pitchFamily="18" charset="0"/>
                <a:cs typeface="Aptos" panose="020B0004020202020204" pitchFamily="34" charset="0"/>
              </a:rPr>
              <a:t>9 Attributes:</a:t>
            </a:r>
          </a:p>
          <a:p>
            <a:pPr lvl="1" indent="-342900">
              <a:lnSpc>
                <a:spcPct val="200000"/>
              </a:lnSpc>
              <a:spcBef>
                <a:spcPts val="0"/>
              </a:spcBef>
              <a:buSzPts val="1000"/>
              <a:buFont typeface="Symbol" pitchFamily="2" charset="2"/>
              <a:buChar char=""/>
              <a:tabLst>
                <a:tab pos="457200" algn="l"/>
              </a:tabLst>
            </a:pPr>
            <a:r>
              <a:rPr lang="en-US" sz="2300" dirty="0">
                <a:effectLst/>
                <a:latin typeface="Times New Roman" panose="02020603050405020304" pitchFamily="18" charset="0"/>
                <a:ea typeface="Times New Roman" panose="02020603050405020304" pitchFamily="18" charset="0"/>
                <a:cs typeface="Aptos" panose="020B0004020202020204" pitchFamily="34" charset="0"/>
              </a:rPr>
              <a:t>Pregnancies : It is a numeric field to show number of times patient get pregnant</a:t>
            </a:r>
            <a:endParaRPr lang="en-US" sz="2300" dirty="0">
              <a:effectLst/>
              <a:latin typeface="Times New Roman" panose="02020603050405020304" pitchFamily="18" charset="0"/>
              <a:ea typeface="Times New Roman" panose="02020603050405020304" pitchFamily="18" charset="0"/>
            </a:endParaRPr>
          </a:p>
          <a:p>
            <a:pPr lvl="1" indent="-342900">
              <a:lnSpc>
                <a:spcPct val="200000"/>
              </a:lnSpc>
              <a:spcBef>
                <a:spcPts val="0"/>
              </a:spcBef>
              <a:buSzPts val="1000"/>
              <a:buFont typeface="Symbol" pitchFamily="2" charset="2"/>
              <a:buChar char=""/>
              <a:tabLst>
                <a:tab pos="457200" algn="l"/>
              </a:tabLst>
            </a:pPr>
            <a:r>
              <a:rPr lang="en-US" sz="2300" dirty="0">
                <a:effectLst/>
                <a:latin typeface="Times New Roman" panose="02020603050405020304" pitchFamily="18" charset="0"/>
                <a:ea typeface="Times New Roman" panose="02020603050405020304" pitchFamily="18" charset="0"/>
                <a:cs typeface="Aptos" panose="020B0004020202020204" pitchFamily="34" charset="0"/>
              </a:rPr>
              <a:t>Glucose : Plasma glucose concentration 2 hours in an oral glucose tolerance test</a:t>
            </a:r>
            <a:endParaRPr lang="en-US" sz="2300" dirty="0">
              <a:effectLst/>
              <a:latin typeface="Times New Roman" panose="02020603050405020304" pitchFamily="18" charset="0"/>
              <a:ea typeface="Times New Roman" panose="02020603050405020304" pitchFamily="18" charset="0"/>
            </a:endParaRPr>
          </a:p>
          <a:p>
            <a:pPr lvl="1" indent="-342900">
              <a:lnSpc>
                <a:spcPct val="200000"/>
              </a:lnSpc>
              <a:spcBef>
                <a:spcPts val="0"/>
              </a:spcBef>
              <a:buSzPts val="1000"/>
              <a:buFont typeface="Symbol" pitchFamily="2" charset="2"/>
              <a:buChar char=""/>
              <a:tabLst>
                <a:tab pos="457200" algn="l"/>
              </a:tabLst>
            </a:pPr>
            <a:r>
              <a:rPr lang="en-US" sz="2300" dirty="0" err="1">
                <a:effectLst/>
                <a:latin typeface="Times New Roman" panose="02020603050405020304" pitchFamily="18" charset="0"/>
                <a:ea typeface="Times New Roman" panose="02020603050405020304" pitchFamily="18" charset="0"/>
                <a:cs typeface="Aptos" panose="020B0004020202020204" pitchFamily="34" charset="0"/>
              </a:rPr>
              <a:t>BloodPressure</a:t>
            </a:r>
            <a:r>
              <a:rPr lang="en-US" sz="2300" dirty="0">
                <a:effectLst/>
                <a:latin typeface="Times New Roman" panose="02020603050405020304" pitchFamily="18" charset="0"/>
                <a:ea typeface="Times New Roman" panose="02020603050405020304" pitchFamily="18" charset="0"/>
                <a:cs typeface="Aptos" panose="020B0004020202020204" pitchFamily="34" charset="0"/>
              </a:rPr>
              <a:t>	: Diastolic blood pressure (mm Hg)</a:t>
            </a:r>
            <a:endParaRPr lang="en-US" sz="2300" dirty="0">
              <a:effectLst/>
              <a:latin typeface="Times New Roman" panose="02020603050405020304" pitchFamily="18" charset="0"/>
              <a:ea typeface="Times New Roman" panose="02020603050405020304" pitchFamily="18" charset="0"/>
            </a:endParaRPr>
          </a:p>
          <a:p>
            <a:pPr lvl="1" indent="-342900">
              <a:lnSpc>
                <a:spcPct val="200000"/>
              </a:lnSpc>
              <a:spcBef>
                <a:spcPts val="0"/>
              </a:spcBef>
              <a:buSzPts val="1000"/>
              <a:buFont typeface="Symbol" pitchFamily="2" charset="2"/>
              <a:buChar char=""/>
              <a:tabLst>
                <a:tab pos="457200" algn="l"/>
              </a:tabLst>
            </a:pPr>
            <a:r>
              <a:rPr lang="en-US" sz="2300" dirty="0" err="1">
                <a:effectLst/>
                <a:latin typeface="Times New Roman" panose="02020603050405020304" pitchFamily="18" charset="0"/>
                <a:ea typeface="Times New Roman" panose="02020603050405020304" pitchFamily="18" charset="0"/>
                <a:cs typeface="Aptos" panose="020B0004020202020204" pitchFamily="34" charset="0"/>
              </a:rPr>
              <a:t>SkinThickness</a:t>
            </a:r>
            <a:r>
              <a:rPr lang="en-US" sz="2300" dirty="0">
                <a:effectLst/>
                <a:latin typeface="Times New Roman" panose="02020603050405020304" pitchFamily="18" charset="0"/>
                <a:ea typeface="Times New Roman" panose="02020603050405020304" pitchFamily="18" charset="0"/>
                <a:cs typeface="Aptos" panose="020B0004020202020204" pitchFamily="34" charset="0"/>
              </a:rPr>
              <a:t>	: Triceps skin fold thickness (mm)</a:t>
            </a:r>
            <a:endParaRPr lang="en-US" sz="2300" dirty="0">
              <a:effectLst/>
              <a:latin typeface="Times New Roman" panose="02020603050405020304" pitchFamily="18" charset="0"/>
              <a:ea typeface="Times New Roman" panose="02020603050405020304" pitchFamily="18" charset="0"/>
            </a:endParaRPr>
          </a:p>
          <a:p>
            <a:pPr lvl="1" indent="-342900">
              <a:lnSpc>
                <a:spcPct val="200000"/>
              </a:lnSpc>
              <a:spcBef>
                <a:spcPts val="0"/>
              </a:spcBef>
              <a:buSzPts val="1000"/>
              <a:buFont typeface="Symbol" pitchFamily="2" charset="2"/>
              <a:buChar char=""/>
              <a:tabLst>
                <a:tab pos="457200" algn="l"/>
              </a:tabLst>
            </a:pPr>
            <a:r>
              <a:rPr lang="en-US" sz="2300" dirty="0">
                <a:effectLst/>
                <a:latin typeface="Times New Roman" panose="02020603050405020304" pitchFamily="18" charset="0"/>
                <a:ea typeface="Times New Roman" panose="02020603050405020304" pitchFamily="18" charset="0"/>
                <a:cs typeface="Aptos" panose="020B0004020202020204" pitchFamily="34" charset="0"/>
              </a:rPr>
              <a:t>Insulin	: 2-Hour serum insulin (mu U/ml)</a:t>
            </a:r>
            <a:endParaRPr lang="en-US" sz="2300" dirty="0">
              <a:effectLst/>
              <a:latin typeface="Times New Roman" panose="02020603050405020304" pitchFamily="18" charset="0"/>
              <a:ea typeface="Times New Roman" panose="02020603050405020304" pitchFamily="18" charset="0"/>
            </a:endParaRPr>
          </a:p>
          <a:p>
            <a:pPr lvl="1" indent="-342900">
              <a:lnSpc>
                <a:spcPct val="200000"/>
              </a:lnSpc>
              <a:spcBef>
                <a:spcPts val="0"/>
              </a:spcBef>
              <a:buSzPts val="1000"/>
              <a:buFont typeface="Symbol" pitchFamily="2" charset="2"/>
              <a:buChar char=""/>
              <a:tabLst>
                <a:tab pos="457200" algn="l"/>
              </a:tabLst>
            </a:pPr>
            <a:r>
              <a:rPr lang="en-US" sz="2300" dirty="0">
                <a:effectLst/>
                <a:latin typeface="Times New Roman" panose="02020603050405020304" pitchFamily="18" charset="0"/>
                <a:ea typeface="Times New Roman" panose="02020603050405020304" pitchFamily="18" charset="0"/>
                <a:cs typeface="Aptos" panose="020B0004020202020204" pitchFamily="34" charset="0"/>
              </a:rPr>
              <a:t>BMI : Body mass index (weight in kg/(height in m)^2)</a:t>
            </a:r>
            <a:endParaRPr lang="en-US" sz="2300" dirty="0">
              <a:effectLst/>
              <a:latin typeface="Times New Roman" panose="02020603050405020304" pitchFamily="18" charset="0"/>
              <a:ea typeface="Times New Roman" panose="02020603050405020304" pitchFamily="18" charset="0"/>
            </a:endParaRPr>
          </a:p>
          <a:p>
            <a:pPr lvl="1" indent="-342900">
              <a:lnSpc>
                <a:spcPct val="200000"/>
              </a:lnSpc>
              <a:spcBef>
                <a:spcPts val="0"/>
              </a:spcBef>
              <a:buSzPts val="1000"/>
              <a:buFont typeface="Symbol" pitchFamily="2" charset="2"/>
              <a:buChar char=""/>
              <a:tabLst>
                <a:tab pos="457200" algn="l"/>
              </a:tabLst>
            </a:pPr>
            <a:r>
              <a:rPr lang="en-US" sz="2300" dirty="0" err="1">
                <a:effectLst/>
                <a:latin typeface="Times New Roman" panose="02020603050405020304" pitchFamily="18" charset="0"/>
                <a:ea typeface="Times New Roman" panose="02020603050405020304" pitchFamily="18" charset="0"/>
                <a:cs typeface="Aptos" panose="020B0004020202020204" pitchFamily="34" charset="0"/>
              </a:rPr>
              <a:t>DiabetesPedigreeFunction</a:t>
            </a:r>
            <a:r>
              <a:rPr lang="en-US" sz="2300" dirty="0">
                <a:effectLst/>
                <a:latin typeface="Times New Roman" panose="02020603050405020304" pitchFamily="18" charset="0"/>
                <a:ea typeface="Times New Roman" panose="02020603050405020304" pitchFamily="18" charset="0"/>
                <a:cs typeface="Aptos" panose="020B0004020202020204" pitchFamily="34" charset="0"/>
              </a:rPr>
              <a:t> : Diabetes pedigree function</a:t>
            </a:r>
            <a:endParaRPr lang="en-US" sz="2300" dirty="0">
              <a:effectLst/>
              <a:latin typeface="Times New Roman" panose="02020603050405020304" pitchFamily="18" charset="0"/>
              <a:ea typeface="Times New Roman" panose="02020603050405020304" pitchFamily="18" charset="0"/>
            </a:endParaRPr>
          </a:p>
          <a:p>
            <a:pPr lvl="1" indent="-342900">
              <a:lnSpc>
                <a:spcPct val="200000"/>
              </a:lnSpc>
              <a:spcBef>
                <a:spcPts val="0"/>
              </a:spcBef>
              <a:buSzPts val="1000"/>
              <a:buFont typeface="Symbol" pitchFamily="2" charset="2"/>
              <a:buChar char=""/>
              <a:tabLst>
                <a:tab pos="457200" algn="l"/>
              </a:tabLst>
            </a:pPr>
            <a:r>
              <a:rPr lang="en-US" sz="2300" dirty="0">
                <a:effectLst/>
                <a:latin typeface="Times New Roman" panose="02020603050405020304" pitchFamily="18" charset="0"/>
                <a:ea typeface="Times New Roman" panose="02020603050405020304" pitchFamily="18" charset="0"/>
                <a:cs typeface="Aptos" panose="020B0004020202020204" pitchFamily="34" charset="0"/>
              </a:rPr>
              <a:t>Age: Age (years) of the patient</a:t>
            </a:r>
            <a:endParaRPr lang="en-US" sz="2300" dirty="0">
              <a:effectLst/>
              <a:latin typeface="Times New Roman" panose="02020603050405020304" pitchFamily="18" charset="0"/>
              <a:ea typeface="Times New Roman" panose="02020603050405020304" pitchFamily="18" charset="0"/>
            </a:endParaRPr>
          </a:p>
          <a:p>
            <a:pPr lvl="1" indent="-342900">
              <a:lnSpc>
                <a:spcPct val="200000"/>
              </a:lnSpc>
              <a:spcBef>
                <a:spcPts val="0"/>
              </a:spcBef>
              <a:buSzPts val="1000"/>
              <a:buFont typeface="Symbol" pitchFamily="2" charset="2"/>
              <a:buChar char=""/>
              <a:tabLst>
                <a:tab pos="457200" algn="l"/>
              </a:tabLst>
            </a:pPr>
            <a:r>
              <a:rPr lang="en-US" sz="2300" dirty="0">
                <a:effectLst/>
                <a:latin typeface="Times New Roman" panose="02020603050405020304" pitchFamily="18" charset="0"/>
                <a:ea typeface="Times New Roman" panose="02020603050405020304" pitchFamily="18" charset="0"/>
                <a:cs typeface="Aptos" panose="020B0004020202020204" pitchFamily="34" charset="0"/>
              </a:rPr>
              <a:t>Outcome : Class variable (0 or 1) 268 of 768 are 1, the others are 0</a:t>
            </a:r>
            <a:endParaRPr lang="en-US" sz="2300" dirty="0">
              <a:effectLst/>
              <a:latin typeface="Times New Roman" panose="02020603050405020304" pitchFamily="18" charset="0"/>
              <a:ea typeface="Times New Roman" panose="02020603050405020304" pitchFamily="18" charset="0"/>
            </a:endParaRPr>
          </a:p>
          <a:p>
            <a:endParaRPr lang="en-US" dirty="0"/>
          </a:p>
        </p:txBody>
      </p:sp>
      <p:pic>
        <p:nvPicPr>
          <p:cNvPr id="18" name="Audio 17">
            <a:extLst>
              <a:ext uri="{FF2B5EF4-FFF2-40B4-BE49-F238E27FC236}">
                <a16:creationId xmlns:a16="http://schemas.microsoft.com/office/drawing/2014/main" id="{D383DD7B-3124-3F63-AF18-D3658D889F1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87664066"/>
      </p:ext>
    </p:extLst>
  </p:cSld>
  <p:clrMapOvr>
    <a:masterClrMapping/>
  </p:clrMapOvr>
  <mc:AlternateContent xmlns:mc="http://schemas.openxmlformats.org/markup-compatibility/2006" xmlns:p14="http://schemas.microsoft.com/office/powerpoint/2010/main">
    <mc:Choice Requires="p14">
      <p:transition spd="slow" p14:dur="2000" advTm="33236"/>
    </mc:Choice>
    <mc:Fallback xmlns="">
      <p:transition spd="slow" advTm="332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9485-B75B-CB28-BB05-B1E5AF453D72}"/>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46F82D53-328B-432A-3381-4DE6AE4AF5A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768 rows with 9 features</a:t>
            </a:r>
          </a:p>
          <a:p>
            <a:r>
              <a:rPr lang="en-US" dirty="0">
                <a:latin typeface="Times New Roman" panose="02020603050405020304" pitchFamily="18" charset="0"/>
                <a:cs typeface="Times New Roman" panose="02020603050405020304" pitchFamily="18" charset="0"/>
              </a:rPr>
              <a:t>Missing Values: The dataset have features with missing values, </a:t>
            </a:r>
            <a:r>
              <a:rPr lang="en-US" b="0" i="0" dirty="0">
                <a:solidFill>
                  <a:srgbClr val="242424"/>
                </a:solidFill>
                <a:effectLst/>
                <a:latin typeface="Times New Roman" panose="02020603050405020304" pitchFamily="18" charset="0"/>
                <a:cs typeface="Times New Roman" panose="02020603050405020304" pitchFamily="18" charset="0"/>
              </a:rPr>
              <a:t>We’ll replace the zero values to </a:t>
            </a:r>
            <a:r>
              <a:rPr lang="en-US" b="0" i="0" dirty="0" err="1">
                <a:solidFill>
                  <a:srgbClr val="242424"/>
                </a:solidFill>
                <a:effectLst/>
                <a:latin typeface="Times New Roman" panose="02020603050405020304" pitchFamily="18" charset="0"/>
                <a:cs typeface="Times New Roman" panose="02020603050405020304" pitchFamily="18" charset="0"/>
              </a:rPr>
              <a:t>NaN</a:t>
            </a:r>
            <a:r>
              <a:rPr lang="en-US" b="0" i="0" dirty="0">
                <a:solidFill>
                  <a:srgbClr val="242424"/>
                </a:solidFill>
                <a:effectLst/>
                <a:latin typeface="Times New Roman" panose="02020603050405020304" pitchFamily="18" charset="0"/>
                <a:cs typeface="Times New Roman" panose="02020603050405020304" pitchFamily="18" charset="0"/>
              </a:rPr>
              <a:t> and then impute them with their mean or median value.</a:t>
            </a:r>
          </a:p>
          <a:p>
            <a:r>
              <a:rPr lang="en-US" dirty="0">
                <a:solidFill>
                  <a:srgbClr val="242424"/>
                </a:solidFill>
                <a:latin typeface="Times New Roman" panose="02020603050405020304" pitchFamily="18" charset="0"/>
                <a:cs typeface="Times New Roman" panose="02020603050405020304" pitchFamily="18" charset="0"/>
              </a:rPr>
              <a:t>Scaling: Used 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tandard </a:t>
            </a:r>
            <a:r>
              <a:rPr lang="en-US" dirty="0">
                <a:latin typeface="Times New Roman" panose="02020603050405020304" pitchFamily="18" charset="0"/>
                <a:ea typeface="Times New Roman" panose="02020603050405020304" pitchFamily="18" charset="0"/>
                <a:cs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caling to normalize the train dataset. </a:t>
            </a:r>
            <a:endParaRPr lang="en-US" dirty="0">
              <a:latin typeface="Times New Roman" panose="02020603050405020304" pitchFamily="18" charset="0"/>
              <a:cs typeface="Times New Roman" panose="02020603050405020304" pitchFamily="18" charset="0"/>
            </a:endParaRPr>
          </a:p>
          <a:p>
            <a:endParaRPr lang="en-US" dirty="0"/>
          </a:p>
        </p:txBody>
      </p:sp>
      <p:pic>
        <p:nvPicPr>
          <p:cNvPr id="15" name="Audio 14">
            <a:extLst>
              <a:ext uri="{FF2B5EF4-FFF2-40B4-BE49-F238E27FC236}">
                <a16:creationId xmlns:a16="http://schemas.microsoft.com/office/drawing/2014/main" id="{377FFB69-E13D-DFF9-49CD-5920E689868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293165380"/>
      </p:ext>
    </p:extLst>
  </p:cSld>
  <p:clrMapOvr>
    <a:masterClrMapping/>
  </p:clrMapOvr>
  <mc:AlternateContent xmlns:mc="http://schemas.openxmlformats.org/markup-compatibility/2006" xmlns:p14="http://schemas.microsoft.com/office/powerpoint/2010/main">
    <mc:Choice Requires="p14">
      <p:transition spd="slow" p14:dur="2000" advTm="57188"/>
    </mc:Choice>
    <mc:Fallback xmlns="">
      <p:transition spd="slow" advTm="571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D022-ECA6-1C25-DD65-C5415B548333}"/>
              </a:ext>
            </a:extLst>
          </p:cNvPr>
          <p:cNvSpPr>
            <a:spLocks noGrp="1"/>
          </p:cNvSpPr>
          <p:nvPr>
            <p:ph type="title"/>
          </p:nvPr>
        </p:nvSpPr>
        <p:spPr>
          <a:xfrm>
            <a:off x="5369255" y="293974"/>
            <a:ext cx="8596668" cy="1320800"/>
          </a:xfrm>
        </p:spPr>
        <p:txBody>
          <a:bodyPr/>
          <a:lstStyle/>
          <a:p>
            <a:r>
              <a:rPr lang="en-US" dirty="0"/>
              <a:t>Correlation Matrix</a:t>
            </a:r>
          </a:p>
        </p:txBody>
      </p:sp>
      <p:sp>
        <p:nvSpPr>
          <p:cNvPr id="3" name="Content Placeholder 2">
            <a:extLst>
              <a:ext uri="{FF2B5EF4-FFF2-40B4-BE49-F238E27FC236}">
                <a16:creationId xmlns:a16="http://schemas.microsoft.com/office/drawing/2014/main" id="{E623A189-08A8-1414-697D-88C5432608CA}"/>
              </a:ext>
            </a:extLst>
          </p:cNvPr>
          <p:cNvSpPr>
            <a:spLocks noGrp="1"/>
          </p:cNvSpPr>
          <p:nvPr>
            <p:ph idx="1"/>
          </p:nvPr>
        </p:nvSpPr>
        <p:spPr>
          <a:xfrm>
            <a:off x="6242546" y="1718134"/>
            <a:ext cx="3561022" cy="3880773"/>
          </a:xfrm>
        </p:spPr>
        <p:txBody>
          <a:bodyPr/>
          <a:lstStyle/>
          <a:p>
            <a:r>
              <a:rPr lang="en-US" dirty="0">
                <a:latin typeface="Times New Roman" panose="02020603050405020304" pitchFamily="18" charset="0"/>
                <a:ea typeface="Times New Roman" panose="02020603050405020304" pitchFamily="18" charset="0"/>
                <a:cs typeface="Aptos" panose="020B0004020202020204" pitchFamily="34" charset="0"/>
              </a:rPr>
              <a:t>O</a:t>
            </a:r>
            <a:r>
              <a:rPr lang="en-US" sz="1800" dirty="0">
                <a:effectLst/>
                <a:latin typeface="Times New Roman" panose="02020603050405020304" pitchFamily="18" charset="0"/>
                <a:ea typeface="Times New Roman" panose="02020603050405020304" pitchFamily="18" charset="0"/>
                <a:cs typeface="Aptos" panose="020B0004020202020204" pitchFamily="34" charset="0"/>
              </a:rPr>
              <a:t>utcome is strongly related to glucose. </a:t>
            </a:r>
          </a:p>
          <a:p>
            <a:r>
              <a:rPr lang="en-US" sz="1800" dirty="0">
                <a:effectLst/>
                <a:latin typeface="Times New Roman" panose="02020603050405020304" pitchFamily="18" charset="0"/>
                <a:ea typeface="Times New Roman" panose="02020603050405020304" pitchFamily="18" charset="0"/>
                <a:cs typeface="Aptos" panose="020B0004020202020204" pitchFamily="34" charset="0"/>
              </a:rPr>
              <a:t>Show relations to features like BMI, Age, pregnancies, and skin thickness. </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A screenshot of a computer screen&#10;&#10;Description automatically generated">
            <a:extLst>
              <a:ext uri="{FF2B5EF4-FFF2-40B4-BE49-F238E27FC236}">
                <a16:creationId xmlns:a16="http://schemas.microsoft.com/office/drawing/2014/main" id="{3F15B7F7-83C5-8488-B56C-9D82319B6DEF}"/>
              </a:ext>
            </a:extLst>
          </p:cNvPr>
          <p:cNvPicPr>
            <a:picLocks noChangeAspect="1"/>
          </p:cNvPicPr>
          <p:nvPr/>
        </p:nvPicPr>
        <p:blipFill>
          <a:blip r:embed="rId5"/>
          <a:stretch>
            <a:fillRect/>
          </a:stretch>
        </p:blipFill>
        <p:spPr>
          <a:xfrm>
            <a:off x="384470" y="954374"/>
            <a:ext cx="5943600" cy="5408295"/>
          </a:xfrm>
          <a:prstGeom prst="rect">
            <a:avLst/>
          </a:prstGeom>
        </p:spPr>
      </p:pic>
      <p:pic>
        <p:nvPicPr>
          <p:cNvPr id="11" name="Audio 10">
            <a:extLst>
              <a:ext uri="{FF2B5EF4-FFF2-40B4-BE49-F238E27FC236}">
                <a16:creationId xmlns:a16="http://schemas.microsoft.com/office/drawing/2014/main" id="{5A1A88E8-5FFE-B926-D04E-37DC333295C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84160126"/>
      </p:ext>
    </p:extLst>
  </p:cSld>
  <p:clrMapOvr>
    <a:masterClrMapping/>
  </p:clrMapOvr>
  <mc:AlternateContent xmlns:mc="http://schemas.openxmlformats.org/markup-compatibility/2006" xmlns:p14="http://schemas.microsoft.com/office/powerpoint/2010/main">
    <mc:Choice Requires="p14">
      <p:transition spd="slow" p14:dur="2000" advTm="18695"/>
    </mc:Choice>
    <mc:Fallback xmlns="">
      <p:transition spd="slow" advTm="186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03722-A708-86EF-18F0-7A916994941C}"/>
              </a:ext>
            </a:extLst>
          </p:cNvPr>
          <p:cNvSpPr>
            <a:spLocks noGrp="1"/>
          </p:cNvSpPr>
          <p:nvPr>
            <p:ph type="title"/>
          </p:nvPr>
        </p:nvSpPr>
        <p:spPr/>
        <p:txBody>
          <a:bodyPr/>
          <a:lstStyle/>
          <a:p>
            <a:r>
              <a:rPr lang="en-US" dirty="0"/>
              <a:t>Methodology: Algorithms</a:t>
            </a:r>
          </a:p>
        </p:txBody>
      </p:sp>
      <p:sp>
        <p:nvSpPr>
          <p:cNvPr id="3" name="Content Placeholder 2">
            <a:extLst>
              <a:ext uri="{FF2B5EF4-FFF2-40B4-BE49-F238E27FC236}">
                <a16:creationId xmlns:a16="http://schemas.microsoft.com/office/drawing/2014/main" id="{DE2C47EC-2BC2-D453-52D6-BC721B8E2A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p:txBody>
      </p:sp>
      <p:pic>
        <p:nvPicPr>
          <p:cNvPr id="9" name="Audio 8">
            <a:extLst>
              <a:ext uri="{FF2B5EF4-FFF2-40B4-BE49-F238E27FC236}">
                <a16:creationId xmlns:a16="http://schemas.microsoft.com/office/drawing/2014/main" id="{E7F2D674-D7F4-E7CB-DF86-9020D4CF076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136354368"/>
      </p:ext>
    </p:extLst>
  </p:cSld>
  <p:clrMapOvr>
    <a:masterClrMapping/>
  </p:clrMapOvr>
  <mc:AlternateContent xmlns:mc="http://schemas.openxmlformats.org/markup-compatibility/2006" xmlns:p14="http://schemas.microsoft.com/office/powerpoint/2010/main">
    <mc:Choice Requires="p14">
      <p:transition spd="slow" p14:dur="2000" advTm="23949"/>
    </mc:Choice>
    <mc:Fallback xmlns="">
      <p:transition spd="slow" advTm="239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FFFA-BAF3-15AA-9F75-79C423C0A20F}"/>
              </a:ext>
            </a:extLst>
          </p:cNvPr>
          <p:cNvSpPr>
            <a:spLocks noGrp="1"/>
          </p:cNvSpPr>
          <p:nvPr>
            <p:ph type="title"/>
          </p:nvPr>
        </p:nvSpPr>
        <p:spPr>
          <a:xfrm>
            <a:off x="677334" y="609600"/>
            <a:ext cx="8596668" cy="1320800"/>
          </a:xfrm>
        </p:spPr>
        <p:txBody>
          <a:bodyPr anchor="t">
            <a:normAutofit/>
          </a:bodyPr>
          <a:lstStyle/>
          <a:p>
            <a:r>
              <a:rPr lang="en-US" dirty="0"/>
              <a:t>Methodology Results: Random Forest</a:t>
            </a:r>
          </a:p>
        </p:txBody>
      </p:sp>
      <p:pic>
        <p:nvPicPr>
          <p:cNvPr id="4" name="Picture 3" descr="A number of numbers on a white background&#10;&#10;Description automatically generated">
            <a:extLst>
              <a:ext uri="{FF2B5EF4-FFF2-40B4-BE49-F238E27FC236}">
                <a16:creationId xmlns:a16="http://schemas.microsoft.com/office/drawing/2014/main" id="{D562CB34-97E5-80AA-9D23-792E762F88CF}"/>
              </a:ext>
            </a:extLst>
          </p:cNvPr>
          <p:cNvPicPr>
            <a:picLocks noChangeAspect="1"/>
          </p:cNvPicPr>
          <p:nvPr/>
        </p:nvPicPr>
        <p:blipFill>
          <a:blip r:embed="rId5"/>
          <a:stretch>
            <a:fillRect/>
          </a:stretch>
        </p:blipFill>
        <p:spPr>
          <a:xfrm>
            <a:off x="492673" y="1574715"/>
            <a:ext cx="5283289" cy="2298230"/>
          </a:xfrm>
          <a:prstGeom prst="rect">
            <a:avLst/>
          </a:prstGeom>
        </p:spPr>
      </p:pic>
      <p:sp>
        <p:nvSpPr>
          <p:cNvPr id="3" name="Content Placeholder 2">
            <a:extLst>
              <a:ext uri="{FF2B5EF4-FFF2-40B4-BE49-F238E27FC236}">
                <a16:creationId xmlns:a16="http://schemas.microsoft.com/office/drawing/2014/main" id="{7581EABA-39A5-DA61-EBD6-61F665B563EC}"/>
              </a:ext>
            </a:extLst>
          </p:cNvPr>
          <p:cNvSpPr>
            <a:spLocks noGrp="1"/>
          </p:cNvSpPr>
          <p:nvPr>
            <p:ph idx="1"/>
          </p:nvPr>
        </p:nvSpPr>
        <p:spPr>
          <a:xfrm>
            <a:off x="5911853" y="1574715"/>
            <a:ext cx="3362149" cy="3880773"/>
          </a:xfrm>
        </p:spPr>
        <p:txBody>
          <a:bodyPr>
            <a:normAutofit/>
          </a:bodyPr>
          <a:lstStyle/>
          <a:p>
            <a:r>
              <a:rPr lang="en-US" sz="1500" dirty="0"/>
              <a:t>Model Show accuracy of 77%</a:t>
            </a:r>
          </a:p>
          <a:p>
            <a:r>
              <a:rPr lang="en-US" sz="1500" dirty="0"/>
              <a:t>Precision is 70%</a:t>
            </a:r>
          </a:p>
          <a:p>
            <a:r>
              <a:rPr lang="en-US" sz="1500" dirty="0"/>
              <a:t>Recall is 65%</a:t>
            </a:r>
          </a:p>
          <a:p>
            <a:r>
              <a:rPr lang="en-US" sz="1500" dirty="0"/>
              <a:t>fi-score is 67%.</a:t>
            </a:r>
          </a:p>
        </p:txBody>
      </p:sp>
      <p:pic>
        <p:nvPicPr>
          <p:cNvPr id="10" name="Audio 9">
            <a:extLst>
              <a:ext uri="{FF2B5EF4-FFF2-40B4-BE49-F238E27FC236}">
                <a16:creationId xmlns:a16="http://schemas.microsoft.com/office/drawing/2014/main" id="{AC1860B7-6F8F-E0A9-BC1C-8ACC8A9EABA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286701088"/>
      </p:ext>
    </p:extLst>
  </p:cSld>
  <p:clrMapOvr>
    <a:masterClrMapping/>
  </p:clrMapOvr>
  <mc:AlternateContent xmlns:mc="http://schemas.openxmlformats.org/markup-compatibility/2006" xmlns:p14="http://schemas.microsoft.com/office/powerpoint/2010/main">
    <mc:Choice Requires="p14">
      <p:transition spd="slow" p14:dur="2000" advTm="41105"/>
    </mc:Choice>
    <mc:Fallback xmlns="">
      <p:transition spd="slow" advTm="411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5455</TotalTime>
  <Words>1265</Words>
  <Application>Microsoft Macintosh PowerPoint</Application>
  <PresentationFormat>Widescreen</PresentationFormat>
  <Paragraphs>92</Paragraphs>
  <Slides>13</Slides>
  <Notes>12</Notes>
  <HiddenSlides>0</HiddenSlides>
  <MMClips>12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Arial</vt:lpstr>
      <vt:lpstr>Calibri</vt:lpstr>
      <vt:lpstr>Google Sans</vt:lpstr>
      <vt:lpstr>Nunito</vt:lpstr>
      <vt:lpstr>Symbol</vt:lpstr>
      <vt:lpstr>Times New Roman</vt:lpstr>
      <vt:lpstr>Trebuchet MS</vt:lpstr>
      <vt:lpstr>Wingdings</vt:lpstr>
      <vt:lpstr>Wingdings 3</vt:lpstr>
      <vt:lpstr>Facet</vt:lpstr>
      <vt:lpstr>Predicting Diabetes in Patients</vt:lpstr>
      <vt:lpstr>What is Diabetes?</vt:lpstr>
      <vt:lpstr>Goal</vt:lpstr>
      <vt:lpstr>Dataset: Source</vt:lpstr>
      <vt:lpstr>Dataset Features</vt:lpstr>
      <vt:lpstr>Data Understanding</vt:lpstr>
      <vt:lpstr>Correlation Matrix</vt:lpstr>
      <vt:lpstr>Methodology: Algorithms</vt:lpstr>
      <vt:lpstr>Methodology Results: Random Forest</vt:lpstr>
      <vt:lpstr>Methodology Results: Decision Tree</vt:lpstr>
      <vt:lpstr>Features Importance</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 in Patients</dc:title>
  <dc:creator>Dipika Sharma</dc:creator>
  <cp:lastModifiedBy>Dipika Sharma</cp:lastModifiedBy>
  <cp:revision>7</cp:revision>
  <dcterms:created xsi:type="dcterms:W3CDTF">2024-12-18T02:04:11Z</dcterms:created>
  <dcterms:modified xsi:type="dcterms:W3CDTF">2024-12-21T21:24:31Z</dcterms:modified>
</cp:coreProperties>
</file>