
<file path=[Content_Types].xml><?xml version="1.0" encoding="utf-8"?>
<Types xmlns="http://schemas.openxmlformats.org/package/2006/content-types">
  <Default Extension="emf" ContentType="image/x-emf"/>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7"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4"/>
    <p:restoredTop sz="63636"/>
  </p:normalViewPr>
  <p:slideViewPr>
    <p:cSldViewPr snapToGrid="0">
      <p:cViewPr varScale="1">
        <p:scale>
          <a:sx n="75" d="100"/>
          <a:sy n="75" d="100"/>
        </p:scale>
        <p:origin x="1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5C342E-029E-45B3-B62E-F19CA5AC887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184132F-95E3-498D-9EA1-800F2D4B520B}">
      <dgm:prSet/>
      <dgm:spPr/>
      <dgm:t>
        <a:bodyPr/>
        <a:lstStyle/>
        <a:p>
          <a:pPr>
            <a:lnSpc>
              <a:spcPct val="100000"/>
            </a:lnSpc>
          </a:pPr>
          <a:r>
            <a:rPr lang="en-US"/>
            <a:t>Make users familiar with some new songs and album.</a:t>
          </a:r>
        </a:p>
      </dgm:t>
    </dgm:pt>
    <dgm:pt modelId="{2355BDA8-2509-4BF4-BB80-425C5DBF11DD}" type="parTrans" cxnId="{45613C89-3F4F-484E-A7DD-9008E3D3D6B1}">
      <dgm:prSet/>
      <dgm:spPr/>
      <dgm:t>
        <a:bodyPr/>
        <a:lstStyle/>
        <a:p>
          <a:endParaRPr lang="en-US"/>
        </a:p>
      </dgm:t>
    </dgm:pt>
    <dgm:pt modelId="{5F2604AB-BC07-415F-BE8A-E9C89DC26361}" type="sibTrans" cxnId="{45613C89-3F4F-484E-A7DD-9008E3D3D6B1}">
      <dgm:prSet/>
      <dgm:spPr/>
      <dgm:t>
        <a:bodyPr/>
        <a:lstStyle/>
        <a:p>
          <a:endParaRPr lang="en-US"/>
        </a:p>
      </dgm:t>
    </dgm:pt>
    <dgm:pt modelId="{DBEB621D-359A-44DE-AE5D-CC0D205C07CE}">
      <dgm:prSet/>
      <dgm:spPr/>
      <dgm:t>
        <a:bodyPr/>
        <a:lstStyle/>
        <a:p>
          <a:pPr>
            <a:lnSpc>
              <a:spcPct val="100000"/>
            </a:lnSpc>
          </a:pPr>
          <a:r>
            <a:rPr lang="en-US"/>
            <a:t>Improve user experience</a:t>
          </a:r>
        </a:p>
      </dgm:t>
    </dgm:pt>
    <dgm:pt modelId="{9254B823-ABCA-4254-8A32-EC20A5CB030C}" type="parTrans" cxnId="{ECE37517-3545-4CCC-9BF3-3319A71C6421}">
      <dgm:prSet/>
      <dgm:spPr/>
      <dgm:t>
        <a:bodyPr/>
        <a:lstStyle/>
        <a:p>
          <a:endParaRPr lang="en-US"/>
        </a:p>
      </dgm:t>
    </dgm:pt>
    <dgm:pt modelId="{536C0534-45E8-4FB2-8E63-718D7617B562}" type="sibTrans" cxnId="{ECE37517-3545-4CCC-9BF3-3319A71C6421}">
      <dgm:prSet/>
      <dgm:spPr/>
      <dgm:t>
        <a:bodyPr/>
        <a:lstStyle/>
        <a:p>
          <a:endParaRPr lang="en-US"/>
        </a:p>
      </dgm:t>
    </dgm:pt>
    <dgm:pt modelId="{72040226-47D6-4E02-9109-F40D51A4BC21}">
      <dgm:prSet/>
      <dgm:spPr/>
      <dgm:t>
        <a:bodyPr/>
        <a:lstStyle/>
        <a:p>
          <a:pPr>
            <a:lnSpc>
              <a:spcPct val="100000"/>
            </a:lnSpc>
          </a:pPr>
          <a:r>
            <a:rPr lang="en-US"/>
            <a:t>Help business owners to grow their organization.</a:t>
          </a:r>
        </a:p>
      </dgm:t>
    </dgm:pt>
    <dgm:pt modelId="{EFB948B1-ADAF-4B28-A3FD-307C6103D7FF}" type="parTrans" cxnId="{AE0E55AA-08A7-4FC3-A286-FC2775457C6D}">
      <dgm:prSet/>
      <dgm:spPr/>
      <dgm:t>
        <a:bodyPr/>
        <a:lstStyle/>
        <a:p>
          <a:endParaRPr lang="en-US"/>
        </a:p>
      </dgm:t>
    </dgm:pt>
    <dgm:pt modelId="{137471C8-1E9A-4E24-B02B-13535D2FE403}" type="sibTrans" cxnId="{AE0E55AA-08A7-4FC3-A286-FC2775457C6D}">
      <dgm:prSet/>
      <dgm:spPr/>
      <dgm:t>
        <a:bodyPr/>
        <a:lstStyle/>
        <a:p>
          <a:endParaRPr lang="en-US"/>
        </a:p>
      </dgm:t>
    </dgm:pt>
    <dgm:pt modelId="{D2BCC327-9C08-454C-9FEA-546F85DD27FC}" type="pres">
      <dgm:prSet presAssocID="{AE5C342E-029E-45B3-B62E-F19CA5AC887F}" presName="root" presStyleCnt="0">
        <dgm:presLayoutVars>
          <dgm:dir/>
          <dgm:resizeHandles val="exact"/>
        </dgm:presLayoutVars>
      </dgm:prSet>
      <dgm:spPr/>
    </dgm:pt>
    <dgm:pt modelId="{1695DFB2-B0E5-4CBC-B622-D0A8290890C1}" type="pres">
      <dgm:prSet presAssocID="{9184132F-95E3-498D-9EA1-800F2D4B520B}" presName="compNode" presStyleCnt="0"/>
      <dgm:spPr/>
    </dgm:pt>
    <dgm:pt modelId="{7F38CD77-8FD3-404B-ADD6-F8A701EDC678}" type="pres">
      <dgm:prSet presAssocID="{9184132F-95E3-498D-9EA1-800F2D4B520B}" presName="bgRect" presStyleLbl="bgShp" presStyleIdx="0" presStyleCnt="3"/>
      <dgm:spPr/>
    </dgm:pt>
    <dgm:pt modelId="{F77986DB-D2D8-46F0-B622-15684333F341}" type="pres">
      <dgm:prSet presAssocID="{9184132F-95E3-498D-9EA1-800F2D4B52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eble clef"/>
        </a:ext>
      </dgm:extLst>
    </dgm:pt>
    <dgm:pt modelId="{4F08210B-50AC-4D32-8F7D-C4401035CC93}" type="pres">
      <dgm:prSet presAssocID="{9184132F-95E3-498D-9EA1-800F2D4B520B}" presName="spaceRect" presStyleCnt="0"/>
      <dgm:spPr/>
    </dgm:pt>
    <dgm:pt modelId="{C39F94AC-69BC-4E75-9A70-1A9F03869BCA}" type="pres">
      <dgm:prSet presAssocID="{9184132F-95E3-498D-9EA1-800F2D4B520B}" presName="parTx" presStyleLbl="revTx" presStyleIdx="0" presStyleCnt="3">
        <dgm:presLayoutVars>
          <dgm:chMax val="0"/>
          <dgm:chPref val="0"/>
        </dgm:presLayoutVars>
      </dgm:prSet>
      <dgm:spPr/>
    </dgm:pt>
    <dgm:pt modelId="{7F1EEF3F-7FA3-4F7E-B680-E5E869D11C99}" type="pres">
      <dgm:prSet presAssocID="{5F2604AB-BC07-415F-BE8A-E9C89DC26361}" presName="sibTrans" presStyleCnt="0"/>
      <dgm:spPr/>
    </dgm:pt>
    <dgm:pt modelId="{7AE930D5-C32C-4DCC-91E1-7CFD135F01FF}" type="pres">
      <dgm:prSet presAssocID="{DBEB621D-359A-44DE-AE5D-CC0D205C07CE}" presName="compNode" presStyleCnt="0"/>
      <dgm:spPr/>
    </dgm:pt>
    <dgm:pt modelId="{0F724DC4-45AF-4735-BA3D-7B667B052056}" type="pres">
      <dgm:prSet presAssocID="{DBEB621D-359A-44DE-AE5D-CC0D205C07CE}" presName="bgRect" presStyleLbl="bgShp" presStyleIdx="1" presStyleCnt="3"/>
      <dgm:spPr/>
    </dgm:pt>
    <dgm:pt modelId="{AFD3EB24-B9D7-4FF7-9700-7873B61E8904}" type="pres">
      <dgm:prSet presAssocID="{DBEB621D-359A-44DE-AE5D-CC0D205C07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iling Face with No Fill"/>
        </a:ext>
      </dgm:extLst>
    </dgm:pt>
    <dgm:pt modelId="{2E167617-F777-43B8-AD1E-1D29E83AAB19}" type="pres">
      <dgm:prSet presAssocID="{DBEB621D-359A-44DE-AE5D-CC0D205C07CE}" presName="spaceRect" presStyleCnt="0"/>
      <dgm:spPr/>
    </dgm:pt>
    <dgm:pt modelId="{E7C9A272-424A-4746-8273-D9BC456BFEF9}" type="pres">
      <dgm:prSet presAssocID="{DBEB621D-359A-44DE-AE5D-CC0D205C07CE}" presName="parTx" presStyleLbl="revTx" presStyleIdx="1" presStyleCnt="3">
        <dgm:presLayoutVars>
          <dgm:chMax val="0"/>
          <dgm:chPref val="0"/>
        </dgm:presLayoutVars>
      </dgm:prSet>
      <dgm:spPr/>
    </dgm:pt>
    <dgm:pt modelId="{7DDC3735-405B-4B8F-8CBE-68D2F5DCA4A3}" type="pres">
      <dgm:prSet presAssocID="{536C0534-45E8-4FB2-8E63-718D7617B562}" presName="sibTrans" presStyleCnt="0"/>
      <dgm:spPr/>
    </dgm:pt>
    <dgm:pt modelId="{EB0637F5-4267-44DA-B3E7-12E6AD33588B}" type="pres">
      <dgm:prSet presAssocID="{72040226-47D6-4E02-9109-F40D51A4BC21}" presName="compNode" presStyleCnt="0"/>
      <dgm:spPr/>
    </dgm:pt>
    <dgm:pt modelId="{22726593-6EF1-472C-B2BB-79D8F88A863C}" type="pres">
      <dgm:prSet presAssocID="{72040226-47D6-4E02-9109-F40D51A4BC21}" presName="bgRect" presStyleLbl="bgShp" presStyleIdx="2" presStyleCnt="3"/>
      <dgm:spPr/>
    </dgm:pt>
    <dgm:pt modelId="{9AB5FD15-7AA1-48B5-A3BC-D8D71D4A4847}" type="pres">
      <dgm:prSet presAssocID="{72040226-47D6-4E02-9109-F40D51A4BC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er"/>
        </a:ext>
      </dgm:extLst>
    </dgm:pt>
    <dgm:pt modelId="{8D847930-2B1B-488C-8C4E-FE5A7AA136D0}" type="pres">
      <dgm:prSet presAssocID="{72040226-47D6-4E02-9109-F40D51A4BC21}" presName="spaceRect" presStyleCnt="0"/>
      <dgm:spPr/>
    </dgm:pt>
    <dgm:pt modelId="{3FB51970-A0B9-46AC-A54B-BE77712F5197}" type="pres">
      <dgm:prSet presAssocID="{72040226-47D6-4E02-9109-F40D51A4BC21}" presName="parTx" presStyleLbl="revTx" presStyleIdx="2" presStyleCnt="3">
        <dgm:presLayoutVars>
          <dgm:chMax val="0"/>
          <dgm:chPref val="0"/>
        </dgm:presLayoutVars>
      </dgm:prSet>
      <dgm:spPr/>
    </dgm:pt>
  </dgm:ptLst>
  <dgm:cxnLst>
    <dgm:cxn modelId="{ECE37517-3545-4CCC-9BF3-3319A71C6421}" srcId="{AE5C342E-029E-45B3-B62E-F19CA5AC887F}" destId="{DBEB621D-359A-44DE-AE5D-CC0D205C07CE}" srcOrd="1" destOrd="0" parTransId="{9254B823-ABCA-4254-8A32-EC20A5CB030C}" sibTransId="{536C0534-45E8-4FB2-8E63-718D7617B562}"/>
    <dgm:cxn modelId="{2DC2971F-87E1-4E71-8F8D-C0A8086A925F}" type="presOf" srcId="{DBEB621D-359A-44DE-AE5D-CC0D205C07CE}" destId="{E7C9A272-424A-4746-8273-D9BC456BFEF9}" srcOrd="0" destOrd="0" presId="urn:microsoft.com/office/officeart/2018/2/layout/IconVerticalSolidList"/>
    <dgm:cxn modelId="{DDD67F6B-1709-4D6C-8220-FC029A92A617}" type="presOf" srcId="{9184132F-95E3-498D-9EA1-800F2D4B520B}" destId="{C39F94AC-69BC-4E75-9A70-1A9F03869BCA}" srcOrd="0" destOrd="0" presId="urn:microsoft.com/office/officeart/2018/2/layout/IconVerticalSolidList"/>
    <dgm:cxn modelId="{45613C89-3F4F-484E-A7DD-9008E3D3D6B1}" srcId="{AE5C342E-029E-45B3-B62E-F19CA5AC887F}" destId="{9184132F-95E3-498D-9EA1-800F2D4B520B}" srcOrd="0" destOrd="0" parTransId="{2355BDA8-2509-4BF4-BB80-425C5DBF11DD}" sibTransId="{5F2604AB-BC07-415F-BE8A-E9C89DC26361}"/>
    <dgm:cxn modelId="{AE0E55AA-08A7-4FC3-A286-FC2775457C6D}" srcId="{AE5C342E-029E-45B3-B62E-F19CA5AC887F}" destId="{72040226-47D6-4E02-9109-F40D51A4BC21}" srcOrd="2" destOrd="0" parTransId="{EFB948B1-ADAF-4B28-A3FD-307C6103D7FF}" sibTransId="{137471C8-1E9A-4E24-B02B-13535D2FE403}"/>
    <dgm:cxn modelId="{6FD7A1CF-8AD8-4DFD-85CD-4B735E7BD69A}" type="presOf" srcId="{AE5C342E-029E-45B3-B62E-F19CA5AC887F}" destId="{D2BCC327-9C08-454C-9FEA-546F85DD27FC}" srcOrd="0" destOrd="0" presId="urn:microsoft.com/office/officeart/2018/2/layout/IconVerticalSolidList"/>
    <dgm:cxn modelId="{3A3DD1EA-84C9-41CD-BDC1-B7E52A67B4B7}" type="presOf" srcId="{72040226-47D6-4E02-9109-F40D51A4BC21}" destId="{3FB51970-A0B9-46AC-A54B-BE77712F5197}" srcOrd="0" destOrd="0" presId="urn:microsoft.com/office/officeart/2018/2/layout/IconVerticalSolidList"/>
    <dgm:cxn modelId="{8939D8B8-5F9A-4DE3-B06B-EAAA06E8CD0B}" type="presParOf" srcId="{D2BCC327-9C08-454C-9FEA-546F85DD27FC}" destId="{1695DFB2-B0E5-4CBC-B622-D0A8290890C1}" srcOrd="0" destOrd="0" presId="urn:microsoft.com/office/officeart/2018/2/layout/IconVerticalSolidList"/>
    <dgm:cxn modelId="{907D0426-55B2-4D62-B7DC-7E2AB81D4648}" type="presParOf" srcId="{1695DFB2-B0E5-4CBC-B622-D0A8290890C1}" destId="{7F38CD77-8FD3-404B-ADD6-F8A701EDC678}" srcOrd="0" destOrd="0" presId="urn:microsoft.com/office/officeart/2018/2/layout/IconVerticalSolidList"/>
    <dgm:cxn modelId="{34A5D6D5-4597-4BEB-8D8E-6CEE79240D2F}" type="presParOf" srcId="{1695DFB2-B0E5-4CBC-B622-D0A8290890C1}" destId="{F77986DB-D2D8-46F0-B622-15684333F341}" srcOrd="1" destOrd="0" presId="urn:microsoft.com/office/officeart/2018/2/layout/IconVerticalSolidList"/>
    <dgm:cxn modelId="{CF796DD9-7EE0-469A-AB6F-0DAA2BBF3CC5}" type="presParOf" srcId="{1695DFB2-B0E5-4CBC-B622-D0A8290890C1}" destId="{4F08210B-50AC-4D32-8F7D-C4401035CC93}" srcOrd="2" destOrd="0" presId="urn:microsoft.com/office/officeart/2018/2/layout/IconVerticalSolidList"/>
    <dgm:cxn modelId="{D6086178-07FF-49B9-97FE-905DFE13D103}" type="presParOf" srcId="{1695DFB2-B0E5-4CBC-B622-D0A8290890C1}" destId="{C39F94AC-69BC-4E75-9A70-1A9F03869BCA}" srcOrd="3" destOrd="0" presId="urn:microsoft.com/office/officeart/2018/2/layout/IconVerticalSolidList"/>
    <dgm:cxn modelId="{38655370-693F-4B51-A422-F9A0443F2592}" type="presParOf" srcId="{D2BCC327-9C08-454C-9FEA-546F85DD27FC}" destId="{7F1EEF3F-7FA3-4F7E-B680-E5E869D11C99}" srcOrd="1" destOrd="0" presId="urn:microsoft.com/office/officeart/2018/2/layout/IconVerticalSolidList"/>
    <dgm:cxn modelId="{FD9D9198-381C-430B-9576-F0CA99DB6163}" type="presParOf" srcId="{D2BCC327-9C08-454C-9FEA-546F85DD27FC}" destId="{7AE930D5-C32C-4DCC-91E1-7CFD135F01FF}" srcOrd="2" destOrd="0" presId="urn:microsoft.com/office/officeart/2018/2/layout/IconVerticalSolidList"/>
    <dgm:cxn modelId="{216B870B-46C2-4596-996D-BEEAB4B01DE8}" type="presParOf" srcId="{7AE930D5-C32C-4DCC-91E1-7CFD135F01FF}" destId="{0F724DC4-45AF-4735-BA3D-7B667B052056}" srcOrd="0" destOrd="0" presId="urn:microsoft.com/office/officeart/2018/2/layout/IconVerticalSolidList"/>
    <dgm:cxn modelId="{3E348F64-C8D4-43A8-BE53-B1E2F02DB8FE}" type="presParOf" srcId="{7AE930D5-C32C-4DCC-91E1-7CFD135F01FF}" destId="{AFD3EB24-B9D7-4FF7-9700-7873B61E8904}" srcOrd="1" destOrd="0" presId="urn:microsoft.com/office/officeart/2018/2/layout/IconVerticalSolidList"/>
    <dgm:cxn modelId="{8B8E26C9-0F67-47E8-9C98-92E51F9D7A25}" type="presParOf" srcId="{7AE930D5-C32C-4DCC-91E1-7CFD135F01FF}" destId="{2E167617-F777-43B8-AD1E-1D29E83AAB19}" srcOrd="2" destOrd="0" presId="urn:microsoft.com/office/officeart/2018/2/layout/IconVerticalSolidList"/>
    <dgm:cxn modelId="{3A4B98D2-2CF7-4A48-B6A5-8437B78D0FB1}" type="presParOf" srcId="{7AE930D5-C32C-4DCC-91E1-7CFD135F01FF}" destId="{E7C9A272-424A-4746-8273-D9BC456BFEF9}" srcOrd="3" destOrd="0" presId="urn:microsoft.com/office/officeart/2018/2/layout/IconVerticalSolidList"/>
    <dgm:cxn modelId="{74155170-92BC-4670-B12B-B3503B3AA1AE}" type="presParOf" srcId="{D2BCC327-9C08-454C-9FEA-546F85DD27FC}" destId="{7DDC3735-405B-4B8F-8CBE-68D2F5DCA4A3}" srcOrd="3" destOrd="0" presId="urn:microsoft.com/office/officeart/2018/2/layout/IconVerticalSolidList"/>
    <dgm:cxn modelId="{2409E423-BC1B-4087-B42D-C020D7A9637E}" type="presParOf" srcId="{D2BCC327-9C08-454C-9FEA-546F85DD27FC}" destId="{EB0637F5-4267-44DA-B3E7-12E6AD33588B}" srcOrd="4" destOrd="0" presId="urn:microsoft.com/office/officeart/2018/2/layout/IconVerticalSolidList"/>
    <dgm:cxn modelId="{616AAFE5-6E7B-4481-89DB-8443AE20E068}" type="presParOf" srcId="{EB0637F5-4267-44DA-B3E7-12E6AD33588B}" destId="{22726593-6EF1-472C-B2BB-79D8F88A863C}" srcOrd="0" destOrd="0" presId="urn:microsoft.com/office/officeart/2018/2/layout/IconVerticalSolidList"/>
    <dgm:cxn modelId="{916ABF5D-1B18-4CFC-AD49-90E1069060C1}" type="presParOf" srcId="{EB0637F5-4267-44DA-B3E7-12E6AD33588B}" destId="{9AB5FD15-7AA1-48B5-A3BC-D8D71D4A4847}" srcOrd="1" destOrd="0" presId="urn:microsoft.com/office/officeart/2018/2/layout/IconVerticalSolidList"/>
    <dgm:cxn modelId="{8FAC76E0-8584-439E-AC43-0F278275AC5A}" type="presParOf" srcId="{EB0637F5-4267-44DA-B3E7-12E6AD33588B}" destId="{8D847930-2B1B-488C-8C4E-FE5A7AA136D0}" srcOrd="2" destOrd="0" presId="urn:microsoft.com/office/officeart/2018/2/layout/IconVerticalSolidList"/>
    <dgm:cxn modelId="{5A87D9D5-4D95-4584-B479-C14DF0E8C827}" type="presParOf" srcId="{EB0637F5-4267-44DA-B3E7-12E6AD33588B}" destId="{3FB51970-A0B9-46AC-A54B-BE77712F5197}"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209C56-70EA-4DA5-9A17-A1CBCB4F390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C2E446D-7DC7-4798-B09C-DCBE3930602E}">
      <dgm:prSet/>
      <dgm:spPr/>
      <dgm:t>
        <a:bodyPr/>
        <a:lstStyle/>
        <a:p>
          <a:r>
            <a:rPr lang="en-US"/>
            <a:t>Missing Values: Dataset consist of null values. To resolve this, we will be removing the rows with null values.</a:t>
          </a:r>
        </a:p>
      </dgm:t>
    </dgm:pt>
    <dgm:pt modelId="{056CAD99-53CF-4E8A-AE3A-3D9B20473AD0}" type="parTrans" cxnId="{286341E1-A0B9-47C2-98F0-5289E6734EBB}">
      <dgm:prSet/>
      <dgm:spPr/>
      <dgm:t>
        <a:bodyPr/>
        <a:lstStyle/>
        <a:p>
          <a:endParaRPr lang="en-US"/>
        </a:p>
      </dgm:t>
    </dgm:pt>
    <dgm:pt modelId="{D3084AD4-E13F-4FEA-8BBA-3F7DA1EB4EB5}" type="sibTrans" cxnId="{286341E1-A0B9-47C2-98F0-5289E6734EBB}">
      <dgm:prSet/>
      <dgm:spPr/>
      <dgm:t>
        <a:bodyPr/>
        <a:lstStyle/>
        <a:p>
          <a:endParaRPr lang="en-US"/>
        </a:p>
      </dgm:t>
    </dgm:pt>
    <dgm:pt modelId="{985E0990-671A-4FEE-B426-D482D670A4A8}">
      <dgm:prSet/>
      <dgm:spPr/>
      <dgm:t>
        <a:bodyPr/>
        <a:lstStyle/>
        <a:p>
          <a:r>
            <a:rPr lang="en-US"/>
            <a:t>Duplicate Values: dropping the duplicate values for accuracy.</a:t>
          </a:r>
        </a:p>
      </dgm:t>
    </dgm:pt>
    <dgm:pt modelId="{97105EE6-26DE-4BAC-8EA7-46FB7F603FEF}" type="parTrans" cxnId="{3793C39B-BE43-48BE-B84C-0A92FD77DEEF}">
      <dgm:prSet/>
      <dgm:spPr/>
      <dgm:t>
        <a:bodyPr/>
        <a:lstStyle/>
        <a:p>
          <a:endParaRPr lang="en-US"/>
        </a:p>
      </dgm:t>
    </dgm:pt>
    <dgm:pt modelId="{9DB4588C-CE88-4B64-A17D-697CA7F84F0F}" type="sibTrans" cxnId="{3793C39B-BE43-48BE-B84C-0A92FD77DEEF}">
      <dgm:prSet/>
      <dgm:spPr/>
      <dgm:t>
        <a:bodyPr/>
        <a:lstStyle/>
        <a:p>
          <a:endParaRPr lang="en-US"/>
        </a:p>
      </dgm:t>
    </dgm:pt>
    <dgm:pt modelId="{0199631F-0FE2-0C48-AE34-C48E24D132D6}" type="pres">
      <dgm:prSet presAssocID="{4A209C56-70EA-4DA5-9A17-A1CBCB4F3905}" presName="hierChild1" presStyleCnt="0">
        <dgm:presLayoutVars>
          <dgm:chPref val="1"/>
          <dgm:dir/>
          <dgm:animOne val="branch"/>
          <dgm:animLvl val="lvl"/>
          <dgm:resizeHandles/>
        </dgm:presLayoutVars>
      </dgm:prSet>
      <dgm:spPr/>
    </dgm:pt>
    <dgm:pt modelId="{6EEBBB03-0FB7-7F4B-9567-C6CD73E86C73}" type="pres">
      <dgm:prSet presAssocID="{7C2E446D-7DC7-4798-B09C-DCBE3930602E}" presName="hierRoot1" presStyleCnt="0"/>
      <dgm:spPr/>
    </dgm:pt>
    <dgm:pt modelId="{72F5EFDA-25E5-B941-94EB-62C879F21B5F}" type="pres">
      <dgm:prSet presAssocID="{7C2E446D-7DC7-4798-B09C-DCBE3930602E}" presName="composite" presStyleCnt="0"/>
      <dgm:spPr/>
    </dgm:pt>
    <dgm:pt modelId="{E554EFA1-ACDD-7647-9D2A-6DF3B3440D93}" type="pres">
      <dgm:prSet presAssocID="{7C2E446D-7DC7-4798-B09C-DCBE3930602E}" presName="background" presStyleLbl="node0" presStyleIdx="0" presStyleCnt="2"/>
      <dgm:spPr/>
    </dgm:pt>
    <dgm:pt modelId="{F4EA3F30-51FE-7F47-8779-5FA6E1BF2120}" type="pres">
      <dgm:prSet presAssocID="{7C2E446D-7DC7-4798-B09C-DCBE3930602E}" presName="text" presStyleLbl="fgAcc0" presStyleIdx="0" presStyleCnt="2">
        <dgm:presLayoutVars>
          <dgm:chPref val="3"/>
        </dgm:presLayoutVars>
      </dgm:prSet>
      <dgm:spPr/>
    </dgm:pt>
    <dgm:pt modelId="{6F0CF4E6-7E5A-3445-9210-4773D74FE705}" type="pres">
      <dgm:prSet presAssocID="{7C2E446D-7DC7-4798-B09C-DCBE3930602E}" presName="hierChild2" presStyleCnt="0"/>
      <dgm:spPr/>
    </dgm:pt>
    <dgm:pt modelId="{1523FC5B-0D7A-3C4A-BEDC-120F50CA3AC9}" type="pres">
      <dgm:prSet presAssocID="{985E0990-671A-4FEE-B426-D482D670A4A8}" presName="hierRoot1" presStyleCnt="0"/>
      <dgm:spPr/>
    </dgm:pt>
    <dgm:pt modelId="{963FE29D-B976-5C48-86B2-B54E51CFA3DF}" type="pres">
      <dgm:prSet presAssocID="{985E0990-671A-4FEE-B426-D482D670A4A8}" presName="composite" presStyleCnt="0"/>
      <dgm:spPr/>
    </dgm:pt>
    <dgm:pt modelId="{8CAEE2A8-A371-C145-B954-787767DB9E20}" type="pres">
      <dgm:prSet presAssocID="{985E0990-671A-4FEE-B426-D482D670A4A8}" presName="background" presStyleLbl="node0" presStyleIdx="1" presStyleCnt="2"/>
      <dgm:spPr/>
    </dgm:pt>
    <dgm:pt modelId="{482CF4A4-BB9A-E146-906D-E9189733CF87}" type="pres">
      <dgm:prSet presAssocID="{985E0990-671A-4FEE-B426-D482D670A4A8}" presName="text" presStyleLbl="fgAcc0" presStyleIdx="1" presStyleCnt="2">
        <dgm:presLayoutVars>
          <dgm:chPref val="3"/>
        </dgm:presLayoutVars>
      </dgm:prSet>
      <dgm:spPr/>
    </dgm:pt>
    <dgm:pt modelId="{9C943214-D437-F941-A7B8-F157CE6D4E66}" type="pres">
      <dgm:prSet presAssocID="{985E0990-671A-4FEE-B426-D482D670A4A8}" presName="hierChild2" presStyleCnt="0"/>
      <dgm:spPr/>
    </dgm:pt>
  </dgm:ptLst>
  <dgm:cxnLst>
    <dgm:cxn modelId="{3EA61A37-20A6-7348-9CB3-42242736E764}" type="presOf" srcId="{7C2E446D-7DC7-4798-B09C-DCBE3930602E}" destId="{F4EA3F30-51FE-7F47-8779-5FA6E1BF2120}" srcOrd="0" destOrd="0" presId="urn:microsoft.com/office/officeart/2005/8/layout/hierarchy1"/>
    <dgm:cxn modelId="{00DCC38B-BE1E-9241-AE8E-01275385A426}" type="presOf" srcId="{4A209C56-70EA-4DA5-9A17-A1CBCB4F3905}" destId="{0199631F-0FE2-0C48-AE34-C48E24D132D6}" srcOrd="0" destOrd="0" presId="urn:microsoft.com/office/officeart/2005/8/layout/hierarchy1"/>
    <dgm:cxn modelId="{3793C39B-BE43-48BE-B84C-0A92FD77DEEF}" srcId="{4A209C56-70EA-4DA5-9A17-A1CBCB4F3905}" destId="{985E0990-671A-4FEE-B426-D482D670A4A8}" srcOrd="1" destOrd="0" parTransId="{97105EE6-26DE-4BAC-8EA7-46FB7F603FEF}" sibTransId="{9DB4588C-CE88-4B64-A17D-697CA7F84F0F}"/>
    <dgm:cxn modelId="{590B3BC4-FEF1-794B-898D-4916B06B14F5}" type="presOf" srcId="{985E0990-671A-4FEE-B426-D482D670A4A8}" destId="{482CF4A4-BB9A-E146-906D-E9189733CF87}" srcOrd="0" destOrd="0" presId="urn:microsoft.com/office/officeart/2005/8/layout/hierarchy1"/>
    <dgm:cxn modelId="{286341E1-A0B9-47C2-98F0-5289E6734EBB}" srcId="{4A209C56-70EA-4DA5-9A17-A1CBCB4F3905}" destId="{7C2E446D-7DC7-4798-B09C-DCBE3930602E}" srcOrd="0" destOrd="0" parTransId="{056CAD99-53CF-4E8A-AE3A-3D9B20473AD0}" sibTransId="{D3084AD4-E13F-4FEA-8BBA-3F7DA1EB4EB5}"/>
    <dgm:cxn modelId="{37B62A78-7E1F-3648-B5D8-21F1E45DC997}" type="presParOf" srcId="{0199631F-0FE2-0C48-AE34-C48E24D132D6}" destId="{6EEBBB03-0FB7-7F4B-9567-C6CD73E86C73}" srcOrd="0" destOrd="0" presId="urn:microsoft.com/office/officeart/2005/8/layout/hierarchy1"/>
    <dgm:cxn modelId="{83B81D59-670A-FE4B-ADF4-B8080DC52989}" type="presParOf" srcId="{6EEBBB03-0FB7-7F4B-9567-C6CD73E86C73}" destId="{72F5EFDA-25E5-B941-94EB-62C879F21B5F}" srcOrd="0" destOrd="0" presId="urn:microsoft.com/office/officeart/2005/8/layout/hierarchy1"/>
    <dgm:cxn modelId="{E038F465-B430-3B46-84D1-33B9550C9406}" type="presParOf" srcId="{72F5EFDA-25E5-B941-94EB-62C879F21B5F}" destId="{E554EFA1-ACDD-7647-9D2A-6DF3B3440D93}" srcOrd="0" destOrd="0" presId="urn:microsoft.com/office/officeart/2005/8/layout/hierarchy1"/>
    <dgm:cxn modelId="{18205940-FEAD-0642-9405-C5BAFEBBCA7B}" type="presParOf" srcId="{72F5EFDA-25E5-B941-94EB-62C879F21B5F}" destId="{F4EA3F30-51FE-7F47-8779-5FA6E1BF2120}" srcOrd="1" destOrd="0" presId="urn:microsoft.com/office/officeart/2005/8/layout/hierarchy1"/>
    <dgm:cxn modelId="{309475F4-B30A-444B-9A9C-D875C8F76728}" type="presParOf" srcId="{6EEBBB03-0FB7-7F4B-9567-C6CD73E86C73}" destId="{6F0CF4E6-7E5A-3445-9210-4773D74FE705}" srcOrd="1" destOrd="0" presId="urn:microsoft.com/office/officeart/2005/8/layout/hierarchy1"/>
    <dgm:cxn modelId="{2FA900DD-C624-9448-8706-C3FBAA31E054}" type="presParOf" srcId="{0199631F-0FE2-0C48-AE34-C48E24D132D6}" destId="{1523FC5B-0D7A-3C4A-BEDC-120F50CA3AC9}" srcOrd="1" destOrd="0" presId="urn:microsoft.com/office/officeart/2005/8/layout/hierarchy1"/>
    <dgm:cxn modelId="{2AEF98BD-3E0F-7945-886D-8B08C908EB3B}" type="presParOf" srcId="{1523FC5B-0D7A-3C4A-BEDC-120F50CA3AC9}" destId="{963FE29D-B976-5C48-86B2-B54E51CFA3DF}" srcOrd="0" destOrd="0" presId="urn:microsoft.com/office/officeart/2005/8/layout/hierarchy1"/>
    <dgm:cxn modelId="{0DDEC98A-A6BC-A648-8B07-5A07323F1330}" type="presParOf" srcId="{963FE29D-B976-5C48-86B2-B54E51CFA3DF}" destId="{8CAEE2A8-A371-C145-B954-787767DB9E20}" srcOrd="0" destOrd="0" presId="urn:microsoft.com/office/officeart/2005/8/layout/hierarchy1"/>
    <dgm:cxn modelId="{BCBF2FF7-482E-C04E-BF83-84882DE03210}" type="presParOf" srcId="{963FE29D-B976-5C48-86B2-B54E51CFA3DF}" destId="{482CF4A4-BB9A-E146-906D-E9189733CF87}" srcOrd="1" destOrd="0" presId="urn:microsoft.com/office/officeart/2005/8/layout/hierarchy1"/>
    <dgm:cxn modelId="{05416F9F-FEEF-8B4C-9F5F-2435FC051D88}" type="presParOf" srcId="{1523FC5B-0D7A-3C4A-BEDC-120F50CA3AC9}" destId="{9C943214-D437-F941-A7B8-F157CE6D4E66}"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B2049C-4A24-4976-9711-2A343189486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4BBCAED-7213-47E0-98CC-1CF15F2E84BE}">
      <dgm:prSet/>
      <dgm:spPr/>
      <dgm:t>
        <a:bodyPr/>
        <a:lstStyle/>
        <a:p>
          <a:r>
            <a:rPr lang="en-US"/>
            <a:t>Consin Similarity</a:t>
          </a:r>
        </a:p>
      </dgm:t>
    </dgm:pt>
    <dgm:pt modelId="{B6A5B664-E0C2-4690-AE5E-59D56C4E8A88}" type="parTrans" cxnId="{69C5E915-C9EA-42D1-8B5B-300BA46001C3}">
      <dgm:prSet/>
      <dgm:spPr/>
      <dgm:t>
        <a:bodyPr/>
        <a:lstStyle/>
        <a:p>
          <a:endParaRPr lang="en-US"/>
        </a:p>
      </dgm:t>
    </dgm:pt>
    <dgm:pt modelId="{2AF0BD6E-360B-432C-B5B1-3C8A41C09ABC}" type="sibTrans" cxnId="{69C5E915-C9EA-42D1-8B5B-300BA46001C3}">
      <dgm:prSet/>
      <dgm:spPr/>
      <dgm:t>
        <a:bodyPr/>
        <a:lstStyle/>
        <a:p>
          <a:endParaRPr lang="en-US"/>
        </a:p>
      </dgm:t>
    </dgm:pt>
    <dgm:pt modelId="{742AC763-DC17-44DA-A195-DC93F3FE7806}">
      <dgm:prSet/>
      <dgm:spPr/>
      <dgm:t>
        <a:bodyPr/>
        <a:lstStyle/>
        <a:p>
          <a:r>
            <a:rPr lang="en-US"/>
            <a:t>Compare the two vectors to find out the similarity.</a:t>
          </a:r>
        </a:p>
      </dgm:t>
    </dgm:pt>
    <dgm:pt modelId="{1D003CF2-FC1B-4FEE-9400-127E5011F36A}" type="parTrans" cxnId="{2D4B65D9-2840-4C42-853A-29926AB7112E}">
      <dgm:prSet/>
      <dgm:spPr/>
      <dgm:t>
        <a:bodyPr/>
        <a:lstStyle/>
        <a:p>
          <a:endParaRPr lang="en-US"/>
        </a:p>
      </dgm:t>
    </dgm:pt>
    <dgm:pt modelId="{386BF340-1AEE-4EA1-BBE8-3B8B90A0D810}" type="sibTrans" cxnId="{2D4B65D9-2840-4C42-853A-29926AB7112E}">
      <dgm:prSet/>
      <dgm:spPr/>
      <dgm:t>
        <a:bodyPr/>
        <a:lstStyle/>
        <a:p>
          <a:endParaRPr lang="en-US"/>
        </a:p>
      </dgm:t>
    </dgm:pt>
    <dgm:pt modelId="{59C76FB2-4994-4F11-B2D3-694034824B69}">
      <dgm:prSet/>
      <dgm:spPr/>
      <dgm:t>
        <a:bodyPr/>
        <a:lstStyle/>
        <a:p>
          <a:r>
            <a:rPr lang="en-US"/>
            <a:t>Consider the relative presence or absence of musical attributes and prioritizes the similarity in sounds of the songs .</a:t>
          </a:r>
        </a:p>
      </dgm:t>
    </dgm:pt>
    <dgm:pt modelId="{B90F2FBE-3E27-40C4-877D-61B6BADE425D}" type="parTrans" cxnId="{277527E1-0776-4928-B4C6-D85AD5EB007B}">
      <dgm:prSet/>
      <dgm:spPr/>
      <dgm:t>
        <a:bodyPr/>
        <a:lstStyle/>
        <a:p>
          <a:endParaRPr lang="en-US"/>
        </a:p>
      </dgm:t>
    </dgm:pt>
    <dgm:pt modelId="{F2E5D2C3-03E7-42B4-A40A-D202D8F35E27}" type="sibTrans" cxnId="{277527E1-0776-4928-B4C6-D85AD5EB007B}">
      <dgm:prSet/>
      <dgm:spPr/>
      <dgm:t>
        <a:bodyPr/>
        <a:lstStyle/>
        <a:p>
          <a:endParaRPr lang="en-US"/>
        </a:p>
      </dgm:t>
    </dgm:pt>
    <dgm:pt modelId="{13306424-2098-42AE-BFAB-FA977DED1842}">
      <dgm:prSet/>
      <dgm:spPr/>
      <dgm:t>
        <a:bodyPr/>
        <a:lstStyle/>
        <a:p>
          <a:r>
            <a:rPr lang="en-US"/>
            <a:t>Resulting in good recommendation.</a:t>
          </a:r>
        </a:p>
      </dgm:t>
    </dgm:pt>
    <dgm:pt modelId="{FDF8601A-F736-4FCB-8852-666CB87DF0DC}" type="parTrans" cxnId="{FB70ADC6-7376-4A17-A88C-585D9A2128D8}">
      <dgm:prSet/>
      <dgm:spPr/>
      <dgm:t>
        <a:bodyPr/>
        <a:lstStyle/>
        <a:p>
          <a:endParaRPr lang="en-US"/>
        </a:p>
      </dgm:t>
    </dgm:pt>
    <dgm:pt modelId="{CC33725D-7625-4667-ACB3-228CB6D0116E}" type="sibTrans" cxnId="{FB70ADC6-7376-4A17-A88C-585D9A2128D8}">
      <dgm:prSet/>
      <dgm:spPr/>
      <dgm:t>
        <a:bodyPr/>
        <a:lstStyle/>
        <a:p>
          <a:endParaRPr lang="en-US"/>
        </a:p>
      </dgm:t>
    </dgm:pt>
    <dgm:pt modelId="{FC655933-EBFA-224D-8956-A6AB5C8897E8}" type="pres">
      <dgm:prSet presAssocID="{50B2049C-4A24-4976-9711-2A3431894862}" presName="linear" presStyleCnt="0">
        <dgm:presLayoutVars>
          <dgm:animLvl val="lvl"/>
          <dgm:resizeHandles val="exact"/>
        </dgm:presLayoutVars>
      </dgm:prSet>
      <dgm:spPr/>
    </dgm:pt>
    <dgm:pt modelId="{9EDA0B1B-99C6-C349-9DDE-A29AF1BF1250}" type="pres">
      <dgm:prSet presAssocID="{14BBCAED-7213-47E0-98CC-1CF15F2E84BE}" presName="parentText" presStyleLbl="node1" presStyleIdx="0" presStyleCnt="4">
        <dgm:presLayoutVars>
          <dgm:chMax val="0"/>
          <dgm:bulletEnabled val="1"/>
        </dgm:presLayoutVars>
      </dgm:prSet>
      <dgm:spPr/>
    </dgm:pt>
    <dgm:pt modelId="{A4000252-3C3B-9046-861D-626A245B996D}" type="pres">
      <dgm:prSet presAssocID="{2AF0BD6E-360B-432C-B5B1-3C8A41C09ABC}" presName="spacer" presStyleCnt="0"/>
      <dgm:spPr/>
    </dgm:pt>
    <dgm:pt modelId="{1E738CC5-D2AC-EC47-904D-40BBAF6646BC}" type="pres">
      <dgm:prSet presAssocID="{742AC763-DC17-44DA-A195-DC93F3FE7806}" presName="parentText" presStyleLbl="node1" presStyleIdx="1" presStyleCnt="4">
        <dgm:presLayoutVars>
          <dgm:chMax val="0"/>
          <dgm:bulletEnabled val="1"/>
        </dgm:presLayoutVars>
      </dgm:prSet>
      <dgm:spPr/>
    </dgm:pt>
    <dgm:pt modelId="{4D4CCD91-38CC-F14A-9354-A00CA5F78D39}" type="pres">
      <dgm:prSet presAssocID="{386BF340-1AEE-4EA1-BBE8-3B8B90A0D810}" presName="spacer" presStyleCnt="0"/>
      <dgm:spPr/>
    </dgm:pt>
    <dgm:pt modelId="{04799774-81A4-4B40-9973-C3C265384F5C}" type="pres">
      <dgm:prSet presAssocID="{59C76FB2-4994-4F11-B2D3-694034824B69}" presName="parentText" presStyleLbl="node1" presStyleIdx="2" presStyleCnt="4">
        <dgm:presLayoutVars>
          <dgm:chMax val="0"/>
          <dgm:bulletEnabled val="1"/>
        </dgm:presLayoutVars>
      </dgm:prSet>
      <dgm:spPr/>
    </dgm:pt>
    <dgm:pt modelId="{2263C321-FC59-0E4F-B155-205117CEC257}" type="pres">
      <dgm:prSet presAssocID="{F2E5D2C3-03E7-42B4-A40A-D202D8F35E27}" presName="spacer" presStyleCnt="0"/>
      <dgm:spPr/>
    </dgm:pt>
    <dgm:pt modelId="{20FD753C-025A-A042-A88E-28536588C10C}" type="pres">
      <dgm:prSet presAssocID="{13306424-2098-42AE-BFAB-FA977DED1842}" presName="parentText" presStyleLbl="node1" presStyleIdx="3" presStyleCnt="4">
        <dgm:presLayoutVars>
          <dgm:chMax val="0"/>
          <dgm:bulletEnabled val="1"/>
        </dgm:presLayoutVars>
      </dgm:prSet>
      <dgm:spPr/>
    </dgm:pt>
  </dgm:ptLst>
  <dgm:cxnLst>
    <dgm:cxn modelId="{98310407-D53E-594D-9FA3-44D0BC6AB225}" type="presOf" srcId="{742AC763-DC17-44DA-A195-DC93F3FE7806}" destId="{1E738CC5-D2AC-EC47-904D-40BBAF6646BC}" srcOrd="0" destOrd="0" presId="urn:microsoft.com/office/officeart/2005/8/layout/vList2"/>
    <dgm:cxn modelId="{69C5E915-C9EA-42D1-8B5B-300BA46001C3}" srcId="{50B2049C-4A24-4976-9711-2A3431894862}" destId="{14BBCAED-7213-47E0-98CC-1CF15F2E84BE}" srcOrd="0" destOrd="0" parTransId="{B6A5B664-E0C2-4690-AE5E-59D56C4E8A88}" sibTransId="{2AF0BD6E-360B-432C-B5B1-3C8A41C09ABC}"/>
    <dgm:cxn modelId="{F045414A-93C8-4942-906E-7EC560AC4D00}" type="presOf" srcId="{13306424-2098-42AE-BFAB-FA977DED1842}" destId="{20FD753C-025A-A042-A88E-28536588C10C}" srcOrd="0" destOrd="0" presId="urn:microsoft.com/office/officeart/2005/8/layout/vList2"/>
    <dgm:cxn modelId="{E57B635E-4F39-D146-B75A-00311F56A9D9}" type="presOf" srcId="{59C76FB2-4994-4F11-B2D3-694034824B69}" destId="{04799774-81A4-4B40-9973-C3C265384F5C}" srcOrd="0" destOrd="0" presId="urn:microsoft.com/office/officeart/2005/8/layout/vList2"/>
    <dgm:cxn modelId="{DA0B5588-9B30-1041-9906-4A7E8071365A}" type="presOf" srcId="{50B2049C-4A24-4976-9711-2A3431894862}" destId="{FC655933-EBFA-224D-8956-A6AB5C8897E8}" srcOrd="0" destOrd="0" presId="urn:microsoft.com/office/officeart/2005/8/layout/vList2"/>
    <dgm:cxn modelId="{5EA966B0-1EE5-9F4F-A581-C0D1CA3FF554}" type="presOf" srcId="{14BBCAED-7213-47E0-98CC-1CF15F2E84BE}" destId="{9EDA0B1B-99C6-C349-9DDE-A29AF1BF1250}" srcOrd="0" destOrd="0" presId="urn:microsoft.com/office/officeart/2005/8/layout/vList2"/>
    <dgm:cxn modelId="{FB70ADC6-7376-4A17-A88C-585D9A2128D8}" srcId="{50B2049C-4A24-4976-9711-2A3431894862}" destId="{13306424-2098-42AE-BFAB-FA977DED1842}" srcOrd="3" destOrd="0" parTransId="{FDF8601A-F736-4FCB-8852-666CB87DF0DC}" sibTransId="{CC33725D-7625-4667-ACB3-228CB6D0116E}"/>
    <dgm:cxn modelId="{2D4B65D9-2840-4C42-853A-29926AB7112E}" srcId="{50B2049C-4A24-4976-9711-2A3431894862}" destId="{742AC763-DC17-44DA-A195-DC93F3FE7806}" srcOrd="1" destOrd="0" parTransId="{1D003CF2-FC1B-4FEE-9400-127E5011F36A}" sibTransId="{386BF340-1AEE-4EA1-BBE8-3B8B90A0D810}"/>
    <dgm:cxn modelId="{277527E1-0776-4928-B4C6-D85AD5EB007B}" srcId="{50B2049C-4A24-4976-9711-2A3431894862}" destId="{59C76FB2-4994-4F11-B2D3-694034824B69}" srcOrd="2" destOrd="0" parTransId="{B90F2FBE-3E27-40C4-877D-61B6BADE425D}" sibTransId="{F2E5D2C3-03E7-42B4-A40A-D202D8F35E27}"/>
    <dgm:cxn modelId="{B7365B91-B249-974F-999A-44781C4F9519}" type="presParOf" srcId="{FC655933-EBFA-224D-8956-A6AB5C8897E8}" destId="{9EDA0B1B-99C6-C349-9DDE-A29AF1BF1250}" srcOrd="0" destOrd="0" presId="urn:microsoft.com/office/officeart/2005/8/layout/vList2"/>
    <dgm:cxn modelId="{CA8F39F9-6D14-4D4E-A49E-73201E864ADA}" type="presParOf" srcId="{FC655933-EBFA-224D-8956-A6AB5C8897E8}" destId="{A4000252-3C3B-9046-861D-626A245B996D}" srcOrd="1" destOrd="0" presId="urn:microsoft.com/office/officeart/2005/8/layout/vList2"/>
    <dgm:cxn modelId="{FD0C4227-7869-924E-ACF3-4CA8877E65E6}" type="presParOf" srcId="{FC655933-EBFA-224D-8956-A6AB5C8897E8}" destId="{1E738CC5-D2AC-EC47-904D-40BBAF6646BC}" srcOrd="2" destOrd="0" presId="urn:microsoft.com/office/officeart/2005/8/layout/vList2"/>
    <dgm:cxn modelId="{0933CDB1-010B-D94C-9F5D-1D3AAB927894}" type="presParOf" srcId="{FC655933-EBFA-224D-8956-A6AB5C8897E8}" destId="{4D4CCD91-38CC-F14A-9354-A00CA5F78D39}" srcOrd="3" destOrd="0" presId="urn:microsoft.com/office/officeart/2005/8/layout/vList2"/>
    <dgm:cxn modelId="{2080A8C2-D6BF-2448-A9BB-5F21B2A9121A}" type="presParOf" srcId="{FC655933-EBFA-224D-8956-A6AB5C8897E8}" destId="{04799774-81A4-4B40-9973-C3C265384F5C}" srcOrd="4" destOrd="0" presId="urn:microsoft.com/office/officeart/2005/8/layout/vList2"/>
    <dgm:cxn modelId="{D53EE177-0D97-1C40-B013-B69AED7FBE8B}" type="presParOf" srcId="{FC655933-EBFA-224D-8956-A6AB5C8897E8}" destId="{2263C321-FC59-0E4F-B155-205117CEC257}" srcOrd="5" destOrd="0" presId="urn:microsoft.com/office/officeart/2005/8/layout/vList2"/>
    <dgm:cxn modelId="{6CDE5C74-C9E2-CC44-8A46-E8869476A0C3}" type="presParOf" srcId="{FC655933-EBFA-224D-8956-A6AB5C8897E8}" destId="{20FD753C-025A-A042-A88E-28536588C10C}"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8CD77-8FD3-404B-ADD6-F8A701EDC678}">
      <dsp:nvSpPr>
        <dsp:cNvPr id="0" name=""/>
        <dsp:cNvSpPr/>
      </dsp:nvSpPr>
      <dsp:spPr>
        <a:xfrm>
          <a:off x="0" y="402"/>
          <a:ext cx="9603275" cy="9410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7986DB-D2D8-46F0-B622-15684333F341}">
      <dsp:nvSpPr>
        <dsp:cNvPr id="0" name=""/>
        <dsp:cNvSpPr/>
      </dsp:nvSpPr>
      <dsp:spPr>
        <a:xfrm>
          <a:off x="284675" y="212144"/>
          <a:ext cx="517592" cy="5175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9F94AC-69BC-4E75-9A70-1A9F03869BCA}">
      <dsp:nvSpPr>
        <dsp:cNvPr id="0" name=""/>
        <dsp:cNvSpPr/>
      </dsp:nvSpPr>
      <dsp:spPr>
        <a:xfrm>
          <a:off x="1086944" y="402"/>
          <a:ext cx="8516330" cy="941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7" tIns="99597" rIns="99597" bIns="99597" numCol="1" spcCol="1270" anchor="ctr" anchorCtr="0">
          <a:noAutofit/>
        </a:bodyPr>
        <a:lstStyle/>
        <a:p>
          <a:pPr marL="0" lvl="0" indent="0" algn="l" defTabSz="1111250">
            <a:lnSpc>
              <a:spcPct val="100000"/>
            </a:lnSpc>
            <a:spcBef>
              <a:spcPct val="0"/>
            </a:spcBef>
            <a:spcAft>
              <a:spcPct val="35000"/>
            </a:spcAft>
            <a:buNone/>
          </a:pPr>
          <a:r>
            <a:rPr lang="en-US" sz="2500" kern="1200"/>
            <a:t>Make users familiar with some new songs and album.</a:t>
          </a:r>
        </a:p>
      </dsp:txBody>
      <dsp:txXfrm>
        <a:off x="1086944" y="402"/>
        <a:ext cx="8516330" cy="941077"/>
      </dsp:txXfrm>
    </dsp:sp>
    <dsp:sp modelId="{0F724DC4-45AF-4735-BA3D-7B667B052056}">
      <dsp:nvSpPr>
        <dsp:cNvPr id="0" name=""/>
        <dsp:cNvSpPr/>
      </dsp:nvSpPr>
      <dsp:spPr>
        <a:xfrm>
          <a:off x="0" y="1176749"/>
          <a:ext cx="9603275" cy="9410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D3EB24-B9D7-4FF7-9700-7873B61E8904}">
      <dsp:nvSpPr>
        <dsp:cNvPr id="0" name=""/>
        <dsp:cNvSpPr/>
      </dsp:nvSpPr>
      <dsp:spPr>
        <a:xfrm>
          <a:off x="284675" y="1388491"/>
          <a:ext cx="517592" cy="5175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C9A272-424A-4746-8273-D9BC456BFEF9}">
      <dsp:nvSpPr>
        <dsp:cNvPr id="0" name=""/>
        <dsp:cNvSpPr/>
      </dsp:nvSpPr>
      <dsp:spPr>
        <a:xfrm>
          <a:off x="1086944" y="1176749"/>
          <a:ext cx="8516330" cy="941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7" tIns="99597" rIns="99597" bIns="99597" numCol="1" spcCol="1270" anchor="ctr" anchorCtr="0">
          <a:noAutofit/>
        </a:bodyPr>
        <a:lstStyle/>
        <a:p>
          <a:pPr marL="0" lvl="0" indent="0" algn="l" defTabSz="1111250">
            <a:lnSpc>
              <a:spcPct val="100000"/>
            </a:lnSpc>
            <a:spcBef>
              <a:spcPct val="0"/>
            </a:spcBef>
            <a:spcAft>
              <a:spcPct val="35000"/>
            </a:spcAft>
            <a:buNone/>
          </a:pPr>
          <a:r>
            <a:rPr lang="en-US" sz="2500" kern="1200"/>
            <a:t>Improve user experience</a:t>
          </a:r>
        </a:p>
      </dsp:txBody>
      <dsp:txXfrm>
        <a:off x="1086944" y="1176749"/>
        <a:ext cx="8516330" cy="941077"/>
      </dsp:txXfrm>
    </dsp:sp>
    <dsp:sp modelId="{22726593-6EF1-472C-B2BB-79D8F88A863C}">
      <dsp:nvSpPr>
        <dsp:cNvPr id="0" name=""/>
        <dsp:cNvSpPr/>
      </dsp:nvSpPr>
      <dsp:spPr>
        <a:xfrm>
          <a:off x="0" y="2353096"/>
          <a:ext cx="9603275" cy="9410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B5FD15-7AA1-48B5-A3BC-D8D71D4A4847}">
      <dsp:nvSpPr>
        <dsp:cNvPr id="0" name=""/>
        <dsp:cNvSpPr/>
      </dsp:nvSpPr>
      <dsp:spPr>
        <a:xfrm>
          <a:off x="284675" y="2564838"/>
          <a:ext cx="517592" cy="5175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B51970-A0B9-46AC-A54B-BE77712F5197}">
      <dsp:nvSpPr>
        <dsp:cNvPr id="0" name=""/>
        <dsp:cNvSpPr/>
      </dsp:nvSpPr>
      <dsp:spPr>
        <a:xfrm>
          <a:off x="1086944" y="2353096"/>
          <a:ext cx="8516330" cy="9410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97" tIns="99597" rIns="99597" bIns="99597" numCol="1" spcCol="1270" anchor="ctr" anchorCtr="0">
          <a:noAutofit/>
        </a:bodyPr>
        <a:lstStyle/>
        <a:p>
          <a:pPr marL="0" lvl="0" indent="0" algn="l" defTabSz="1111250">
            <a:lnSpc>
              <a:spcPct val="100000"/>
            </a:lnSpc>
            <a:spcBef>
              <a:spcPct val="0"/>
            </a:spcBef>
            <a:spcAft>
              <a:spcPct val="35000"/>
            </a:spcAft>
            <a:buNone/>
          </a:pPr>
          <a:r>
            <a:rPr lang="en-US" sz="2500" kern="1200"/>
            <a:t>Help business owners to grow their organization.</a:t>
          </a:r>
        </a:p>
      </dsp:txBody>
      <dsp:txXfrm>
        <a:off x="1086944" y="2353096"/>
        <a:ext cx="8516330" cy="9410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4EFA1-ACDD-7647-9D2A-6DF3B3440D93}">
      <dsp:nvSpPr>
        <dsp:cNvPr id="0" name=""/>
        <dsp:cNvSpPr/>
      </dsp:nvSpPr>
      <dsp:spPr>
        <a:xfrm>
          <a:off x="905" y="751474"/>
          <a:ext cx="3179679" cy="20190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EA3F30-51FE-7F47-8779-5FA6E1BF2120}">
      <dsp:nvSpPr>
        <dsp:cNvPr id="0" name=""/>
        <dsp:cNvSpPr/>
      </dsp:nvSpPr>
      <dsp:spPr>
        <a:xfrm>
          <a:off x="354203" y="1087107"/>
          <a:ext cx="3179679" cy="20190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Missing Values: Dataset consist of null values. To resolve this, we will be removing the rows with null values.</a:t>
          </a:r>
        </a:p>
      </dsp:txBody>
      <dsp:txXfrm>
        <a:off x="413340" y="1146244"/>
        <a:ext cx="3061405" cy="1900822"/>
      </dsp:txXfrm>
    </dsp:sp>
    <dsp:sp modelId="{8CAEE2A8-A371-C145-B954-787767DB9E20}">
      <dsp:nvSpPr>
        <dsp:cNvPr id="0" name=""/>
        <dsp:cNvSpPr/>
      </dsp:nvSpPr>
      <dsp:spPr>
        <a:xfrm>
          <a:off x="3887180" y="751474"/>
          <a:ext cx="3179679" cy="201909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2CF4A4-BB9A-E146-906D-E9189733CF87}">
      <dsp:nvSpPr>
        <dsp:cNvPr id="0" name=""/>
        <dsp:cNvSpPr/>
      </dsp:nvSpPr>
      <dsp:spPr>
        <a:xfrm>
          <a:off x="4240478" y="1087107"/>
          <a:ext cx="3179679" cy="201909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Duplicate Values: dropping the duplicate values for accuracy.</a:t>
          </a:r>
        </a:p>
      </dsp:txBody>
      <dsp:txXfrm>
        <a:off x="4299615" y="1146244"/>
        <a:ext cx="3061405" cy="19008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A0B1B-99C6-C349-9DDE-A29AF1BF1250}">
      <dsp:nvSpPr>
        <dsp:cNvPr id="0" name=""/>
        <dsp:cNvSpPr/>
      </dsp:nvSpPr>
      <dsp:spPr>
        <a:xfrm>
          <a:off x="0" y="55652"/>
          <a:ext cx="9603275" cy="75477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Consin Similarity</a:t>
          </a:r>
        </a:p>
      </dsp:txBody>
      <dsp:txXfrm>
        <a:off x="36845" y="92497"/>
        <a:ext cx="9529585" cy="681087"/>
      </dsp:txXfrm>
    </dsp:sp>
    <dsp:sp modelId="{1E738CC5-D2AC-EC47-904D-40BBAF6646BC}">
      <dsp:nvSpPr>
        <dsp:cNvPr id="0" name=""/>
        <dsp:cNvSpPr/>
      </dsp:nvSpPr>
      <dsp:spPr>
        <a:xfrm>
          <a:off x="0" y="865150"/>
          <a:ext cx="9603275" cy="75477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Compare the two vectors to find out the similarity.</a:t>
          </a:r>
        </a:p>
      </dsp:txBody>
      <dsp:txXfrm>
        <a:off x="36845" y="901995"/>
        <a:ext cx="9529585" cy="681087"/>
      </dsp:txXfrm>
    </dsp:sp>
    <dsp:sp modelId="{04799774-81A4-4B40-9973-C3C265384F5C}">
      <dsp:nvSpPr>
        <dsp:cNvPr id="0" name=""/>
        <dsp:cNvSpPr/>
      </dsp:nvSpPr>
      <dsp:spPr>
        <a:xfrm>
          <a:off x="0" y="1674648"/>
          <a:ext cx="9603275" cy="75477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Consider the relative presence or absence of musical attributes and prioritizes the similarity in sounds of the songs .</a:t>
          </a:r>
        </a:p>
      </dsp:txBody>
      <dsp:txXfrm>
        <a:off x="36845" y="1711493"/>
        <a:ext cx="9529585" cy="681087"/>
      </dsp:txXfrm>
    </dsp:sp>
    <dsp:sp modelId="{20FD753C-025A-A042-A88E-28536588C10C}">
      <dsp:nvSpPr>
        <dsp:cNvPr id="0" name=""/>
        <dsp:cNvSpPr/>
      </dsp:nvSpPr>
      <dsp:spPr>
        <a:xfrm>
          <a:off x="0" y="2484145"/>
          <a:ext cx="9603275" cy="754777"/>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Resulting in good recommendation.</a:t>
          </a:r>
        </a:p>
      </dsp:txBody>
      <dsp:txXfrm>
        <a:off x="36845" y="2520990"/>
        <a:ext cx="9529585" cy="6810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E90D-675C-0140-8805-56C43A00E83A}" type="datetimeFigureOut">
              <a:rPr lang="en-US" smtClean="0"/>
              <a:t>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5A7FBB-AB68-6041-866D-60AD87E1A5C7}" type="slidenum">
              <a:rPr lang="en-US" smtClean="0"/>
              <a:t>‹#›</a:t>
            </a:fld>
            <a:endParaRPr lang="en-US"/>
          </a:p>
        </p:txBody>
      </p:sp>
    </p:spTree>
    <p:extLst>
      <p:ext uri="{BB962C8B-B14F-4D97-AF65-F5344CB8AC3E}">
        <p14:creationId xmlns:p14="http://schemas.microsoft.com/office/powerpoint/2010/main" val="56816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A7FBB-AB68-6041-866D-60AD87E1A5C7}" type="slidenum">
              <a:rPr lang="en-US" smtClean="0"/>
              <a:t>1</a:t>
            </a:fld>
            <a:endParaRPr lang="en-US"/>
          </a:p>
        </p:txBody>
      </p:sp>
    </p:spTree>
    <p:extLst>
      <p:ext uri="{BB962C8B-B14F-4D97-AF65-F5344CB8AC3E}">
        <p14:creationId xmlns:p14="http://schemas.microsoft.com/office/powerpoint/2010/main" val="3178393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Aptos" panose="020B0004020202020204" pitchFamily="34" charset="0"/>
              </a:rPr>
              <a:t>It is also important to know about the genres, so I analyzed the topmost genres based on the popularity measure.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Aptos" panose="020B0004020202020204" pitchFamily="34" charset="0"/>
              </a:rPr>
              <a:t>As we can see The genre with maximum popularity is </a:t>
            </a:r>
            <a:r>
              <a:rPr lang="en-US" sz="1800" kern="100" dirty="0" err="1">
                <a:effectLst/>
                <a:latin typeface="Aptos" panose="020B0004020202020204" pitchFamily="34" charset="0"/>
                <a:ea typeface="Aptos" panose="020B0004020202020204" pitchFamily="34" charset="0"/>
                <a:cs typeface="Aptos" panose="020B0004020202020204" pitchFamily="34" charset="0"/>
              </a:rPr>
              <a:t>basshall</a:t>
            </a:r>
            <a:r>
              <a:rPr lang="en-US" sz="1800" kern="100" dirty="0">
                <a:effectLst/>
                <a:latin typeface="Aptos" panose="020B0004020202020204" pitchFamily="34" charset="0"/>
                <a:ea typeface="Aptos" panose="020B0004020202020204" pitchFamily="34" charset="0"/>
                <a:cs typeface="Aptos" panose="020B0004020202020204" pitchFamily="34"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B5A7FBB-AB68-6041-866D-60AD87E1A5C7}" type="slidenum">
              <a:rPr lang="en-US" smtClean="0"/>
              <a:t>10</a:t>
            </a:fld>
            <a:endParaRPr lang="en-US"/>
          </a:p>
        </p:txBody>
      </p:sp>
    </p:spTree>
    <p:extLst>
      <p:ext uri="{BB962C8B-B14F-4D97-AF65-F5344CB8AC3E}">
        <p14:creationId xmlns:p14="http://schemas.microsoft.com/office/powerpoint/2010/main" val="1538784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Aptos" panose="020B0004020202020204" pitchFamily="34" charset="0"/>
              </a:rPr>
              <a:t>I also analyzed the number of songs per year to understand how many songs release per year.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Aptos" panose="020B0004020202020204" pitchFamily="34" charset="0"/>
              </a:rPr>
              <a:t>As we can see the count of the songs is constantly increasing per year, the most songs were created in year 2020 and in year 1990. This visualization shows the successful years in the music industry.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B5A7FBB-AB68-6041-866D-60AD87E1A5C7}" type="slidenum">
              <a:rPr lang="en-US" smtClean="0"/>
              <a:t>11</a:t>
            </a:fld>
            <a:endParaRPr lang="en-US"/>
          </a:p>
        </p:txBody>
      </p:sp>
    </p:spTree>
    <p:extLst>
      <p:ext uri="{BB962C8B-B14F-4D97-AF65-F5344CB8AC3E}">
        <p14:creationId xmlns:p14="http://schemas.microsoft.com/office/powerpoint/2010/main" val="2898091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Aptos" panose="020B0004020202020204" pitchFamily="34" charset="0"/>
              </a:rPr>
              <a:t>As mentioned, the objective of the project is to create a song recommender system to recommend songs to the user as per their past choices. A classic approach is to perform the analysis on tracks database which consisted of various song features and artist information and take help of music expertise to recommend the songs, but a more modern approach includes machine learning. I am using the cosine similarity. This approach is considered to be the best if we need to compare the two vectors to find out the similarity and to understand the relationship between the two-vector considering the relative presence or absence of musical attributes and prioritizes the similarity in sounds of the songs resulting in good recommendation This is appropriate approach to deal with tracks data and most widely known for efficiency, reliability, and capability when we need to build recommender system.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B5A7FBB-AB68-6041-866D-60AD87E1A5C7}" type="slidenum">
              <a:rPr lang="en-US" smtClean="0"/>
              <a:t>12</a:t>
            </a:fld>
            <a:endParaRPr lang="en-US"/>
          </a:p>
        </p:txBody>
      </p:sp>
    </p:spTree>
    <p:extLst>
      <p:ext uri="{BB962C8B-B14F-4D97-AF65-F5344CB8AC3E}">
        <p14:creationId xmlns:p14="http://schemas.microsoft.com/office/powerpoint/2010/main" val="2410891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Aptos" panose="020B0004020202020204" pitchFamily="34" charset="0"/>
              </a:rPr>
              <a:t>The system is built using the cosine similarity, this system will take the input as song name and compared the two vectors – the input song compares the similarities with existing dataset songs features and will recommend the top 5 songs. As we can see The built system is tested and is working as it recommended the songs based on the input song.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B5A7FBB-AB68-6041-866D-60AD87E1A5C7}" type="slidenum">
              <a:rPr lang="en-US" smtClean="0"/>
              <a:t>13</a:t>
            </a:fld>
            <a:endParaRPr lang="en-US"/>
          </a:p>
        </p:txBody>
      </p:sp>
    </p:spTree>
    <p:extLst>
      <p:ext uri="{BB962C8B-B14F-4D97-AF65-F5344CB8AC3E}">
        <p14:creationId xmlns:p14="http://schemas.microsoft.com/office/powerpoint/2010/main" val="2347848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200000"/>
              </a:lnSpc>
              <a:spcBef>
                <a:spcPts val="0"/>
              </a:spcBef>
              <a:spcAft>
                <a:spcPts val="0"/>
              </a:spcAft>
            </a:pPr>
            <a:r>
              <a:rPr lang="en-US" sz="1800" kern="100" dirty="0">
                <a:effectLst/>
                <a:latin typeface="Aptos" panose="020B0004020202020204" pitchFamily="34" charset="0"/>
                <a:ea typeface="Aptos" panose="020B0004020202020204" pitchFamily="34" charset="0"/>
                <a:cs typeface="Aptos" panose="020B0004020202020204" pitchFamily="34" charset="0"/>
              </a:rPr>
              <a:t>To make our system better we can add collaborative filtering in our content-based system. In existing system, we are trying to recommend songs based on the genres and other features that are similar to the user past choice songs genres. With collaborative filtering we can recommend the songs based on the other users with similar tastes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200000"/>
              </a:lnSpc>
              <a:spcBef>
                <a:spcPts val="0"/>
              </a:spcBef>
              <a:spcAft>
                <a:spcPts val="0"/>
              </a:spcAft>
            </a:pPr>
            <a:r>
              <a:rPr lang="en-US" sz="1800" kern="100" dirty="0">
                <a:effectLst/>
                <a:latin typeface="Aptos" panose="020B0004020202020204" pitchFamily="34" charset="0"/>
                <a:ea typeface="Aptos" panose="020B0004020202020204" pitchFamily="34" charset="0"/>
                <a:cs typeface="Aptos" panose="020B0004020202020204" pitchFamily="34" charset="0"/>
              </a:rPr>
              <a:t>This method will allow us to provide more personalized recommendation to the users.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B5A7FBB-AB68-6041-866D-60AD87E1A5C7}" type="slidenum">
              <a:rPr lang="en-US" smtClean="0"/>
              <a:t>14</a:t>
            </a:fld>
            <a:endParaRPr lang="en-US"/>
          </a:p>
        </p:txBody>
      </p:sp>
    </p:spTree>
    <p:extLst>
      <p:ext uri="{BB962C8B-B14F-4D97-AF65-F5344CB8AC3E}">
        <p14:creationId xmlns:p14="http://schemas.microsoft.com/office/powerpoint/2010/main" val="1544139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A7FBB-AB68-6041-866D-60AD87E1A5C7}" type="slidenum">
              <a:rPr lang="en-US" smtClean="0"/>
              <a:t>2</a:t>
            </a:fld>
            <a:endParaRPr lang="en-US"/>
          </a:p>
        </p:txBody>
      </p:sp>
    </p:spTree>
    <p:extLst>
      <p:ext uri="{BB962C8B-B14F-4D97-AF65-F5344CB8AC3E}">
        <p14:creationId xmlns:p14="http://schemas.microsoft.com/office/powerpoint/2010/main" val="1753286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Aptos" panose="020B0004020202020204" pitchFamily="34" charset="0"/>
              </a:rPr>
              <a:t>Song recommender system will go through the user’s history and create a list of songs as per their preferences. The intend of this system is to make users familiar with some new songs and album to improve user experience. This system will help business owners to grow their income as this system will encourage users to make more purchases by recommending music tracks based on their earlier purchase.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B5A7FBB-AB68-6041-866D-60AD87E1A5C7}" type="slidenum">
              <a:rPr lang="en-US" smtClean="0"/>
              <a:t>3</a:t>
            </a:fld>
            <a:endParaRPr lang="en-US"/>
          </a:p>
        </p:txBody>
      </p:sp>
    </p:spTree>
    <p:extLst>
      <p:ext uri="{BB962C8B-B14F-4D97-AF65-F5344CB8AC3E}">
        <p14:creationId xmlns:p14="http://schemas.microsoft.com/office/powerpoint/2010/main" val="3370083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A7FBB-AB68-6041-866D-60AD87E1A5C7}" type="slidenum">
              <a:rPr lang="en-US" smtClean="0"/>
              <a:t>4</a:t>
            </a:fld>
            <a:endParaRPr lang="en-US"/>
          </a:p>
        </p:txBody>
      </p:sp>
    </p:spTree>
    <p:extLst>
      <p:ext uri="{BB962C8B-B14F-4D97-AF65-F5344CB8AC3E}">
        <p14:creationId xmlns:p14="http://schemas.microsoft.com/office/powerpoint/2010/main" val="2098937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A7FBB-AB68-6041-866D-60AD87E1A5C7}" type="slidenum">
              <a:rPr lang="en-US" smtClean="0"/>
              <a:t>5</a:t>
            </a:fld>
            <a:endParaRPr lang="en-US"/>
          </a:p>
        </p:txBody>
      </p:sp>
    </p:spTree>
    <p:extLst>
      <p:ext uri="{BB962C8B-B14F-4D97-AF65-F5344CB8AC3E}">
        <p14:creationId xmlns:p14="http://schemas.microsoft.com/office/powerpoint/2010/main" val="694826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Aptos" panose="020B0004020202020204" pitchFamily="34" charset="0"/>
              </a:rPr>
              <a:t>The missing values and duplicate values can impact the result accuracy and reliability hence it is very important to handle them carefully in preprocessing step.</a:t>
            </a:r>
            <a:r>
              <a:rPr lang="en-US" dirty="0">
                <a:effectLst/>
              </a:rPr>
              <a:t> </a:t>
            </a:r>
          </a:p>
          <a:p>
            <a:endParaRPr lang="en-US" dirty="0">
              <a:effectLst/>
            </a:endParaRPr>
          </a:p>
          <a:p>
            <a:r>
              <a:rPr lang="en-US" sz="1800" dirty="0">
                <a:effectLst/>
                <a:latin typeface="Aptos" panose="020B0004020202020204" pitchFamily="34" charset="0"/>
                <a:ea typeface="Aptos" panose="020B0004020202020204" pitchFamily="34" charset="0"/>
                <a:cs typeface="Aptos" panose="020B0004020202020204" pitchFamily="34" charset="0"/>
              </a:rPr>
              <a:t>we can clearly stat that column genres have 49825 rows with missing values. This is the most important feature, which will be used in song recommender system to recommend the songs to the users and hence it need to be treated. For resolving the missing values issues I am removing the 50,000 rows from our dataset. Our dataset has more than 500K rows and removing 50K rows will not impact the dataset. </a:t>
            </a:r>
          </a:p>
          <a:p>
            <a:endParaRPr lang="en-US" sz="1800" dirty="0">
              <a:effectLst/>
              <a:latin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Aptos" panose="020B0004020202020204" pitchFamily="34" charset="0"/>
              </a:rPr>
              <a:t>We also noticed using the </a:t>
            </a:r>
            <a:r>
              <a:rPr lang="en-US" sz="1800" kern="100" dirty="0" err="1">
                <a:effectLst/>
                <a:latin typeface="Aptos" panose="020B0004020202020204" pitchFamily="34" charset="0"/>
                <a:ea typeface="Aptos" panose="020B0004020202020204" pitchFamily="34" charset="0"/>
                <a:cs typeface="Aptos" panose="020B0004020202020204" pitchFamily="34" charset="0"/>
              </a:rPr>
              <a:t>nunique</a:t>
            </a:r>
            <a:r>
              <a:rPr lang="en-US" sz="1800" kern="100" dirty="0">
                <a:effectLst/>
                <a:latin typeface="Aptos" panose="020B0004020202020204" pitchFamily="34" charset="0"/>
                <a:ea typeface="Aptos" panose="020B0004020202020204" pitchFamily="34" charset="0"/>
                <a:cs typeface="Aptos" panose="020B0004020202020204" pitchFamily="34" charset="0"/>
              </a:rPr>
              <a:t>() function that the dataset has some duplicate values. It is important to remove the duplicate values from the dataset before creating the system. In order to do that we drop the duplicates rows from the dataset using the </a:t>
            </a:r>
            <a:r>
              <a:rPr lang="en-US" sz="1800" kern="100" dirty="0" err="1">
                <a:effectLst/>
                <a:latin typeface="Aptos" panose="020B0004020202020204" pitchFamily="34" charset="0"/>
                <a:ea typeface="Aptos" panose="020B0004020202020204" pitchFamily="34" charset="0"/>
                <a:cs typeface="Aptos" panose="020B0004020202020204" pitchFamily="34" charset="0"/>
              </a:rPr>
              <a:t>drop_duplicate</a:t>
            </a:r>
            <a:r>
              <a:rPr lang="en-US" sz="1800" kern="100" dirty="0">
                <a:effectLst/>
                <a:latin typeface="Aptos" panose="020B0004020202020204" pitchFamily="34" charset="0"/>
                <a:ea typeface="Aptos" panose="020B0004020202020204" pitchFamily="34" charset="0"/>
                <a:cs typeface="Aptos" panose="020B0004020202020204" pitchFamily="34" charset="0"/>
              </a:rPr>
              <a:t>() function.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B5A7FBB-AB68-6041-866D-60AD87E1A5C7}" type="slidenum">
              <a:rPr lang="en-US" smtClean="0"/>
              <a:t>6</a:t>
            </a:fld>
            <a:endParaRPr lang="en-US"/>
          </a:p>
        </p:txBody>
      </p:sp>
    </p:spTree>
    <p:extLst>
      <p:ext uri="{BB962C8B-B14F-4D97-AF65-F5344CB8AC3E}">
        <p14:creationId xmlns:p14="http://schemas.microsoft.com/office/powerpoint/2010/main" val="2557946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Aptos" panose="020B0004020202020204" pitchFamily="34" charset="0"/>
                <a:ea typeface="Aptos" panose="020B0004020202020204" pitchFamily="34" charset="0"/>
                <a:cs typeface="Aptos" panose="020B0004020202020204" pitchFamily="34" charset="0"/>
              </a:rPr>
              <a:t>I started the project work with exploratory data analysis as this will help me understand the data. I used different visualization to draw some initial conclusion. </a:t>
            </a:r>
            <a:endParaRPr lang="en-US" sz="1800" kern="100" dirty="0">
              <a:effectLst/>
              <a:latin typeface="Aptos" panose="020B0004020202020204" pitchFamily="34" charset="0"/>
              <a:ea typeface="Aptos" panose="020B0004020202020204" pitchFamily="34" charset="0"/>
              <a:cs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Aptos" panose="020B0004020202020204" pitchFamily="34" charset="0"/>
              </a:rPr>
              <a:t>As first visualization I analyze the top 10 most popular songs based on its popularity.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B5A7FBB-AB68-6041-866D-60AD87E1A5C7}" type="slidenum">
              <a:rPr lang="en-US" smtClean="0"/>
              <a:t>7</a:t>
            </a:fld>
            <a:endParaRPr lang="en-US"/>
          </a:p>
        </p:txBody>
      </p:sp>
    </p:spTree>
    <p:extLst>
      <p:ext uri="{BB962C8B-B14F-4D97-AF65-F5344CB8AC3E}">
        <p14:creationId xmlns:p14="http://schemas.microsoft.com/office/powerpoint/2010/main" val="143073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Aptos" panose="020B0004020202020204" pitchFamily="34" charset="0"/>
              <a:ea typeface="Aptos" panose="020B0004020202020204" pitchFamily="34" charset="0"/>
              <a:cs typeface="Aptos" panose="020B0004020202020204" pitchFamily="34" charset="0"/>
            </a:endParaRPr>
          </a:p>
        </p:txBody>
      </p:sp>
      <p:sp>
        <p:nvSpPr>
          <p:cNvPr id="4" name="Slide Number Placeholder 3"/>
          <p:cNvSpPr>
            <a:spLocks noGrp="1"/>
          </p:cNvSpPr>
          <p:nvPr>
            <p:ph type="sldNum" sz="quarter" idx="5"/>
          </p:nvPr>
        </p:nvSpPr>
        <p:spPr/>
        <p:txBody>
          <a:bodyPr/>
          <a:lstStyle/>
          <a:p>
            <a:fld id="{3B5A7FBB-AB68-6041-866D-60AD87E1A5C7}" type="slidenum">
              <a:rPr lang="en-US" smtClean="0"/>
              <a:t>8</a:t>
            </a:fld>
            <a:endParaRPr lang="en-US"/>
          </a:p>
        </p:txBody>
      </p:sp>
    </p:spTree>
    <p:extLst>
      <p:ext uri="{BB962C8B-B14F-4D97-AF65-F5344CB8AC3E}">
        <p14:creationId xmlns:p14="http://schemas.microsoft.com/office/powerpoint/2010/main" val="11335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5A7FBB-AB68-6041-866D-60AD87E1A5C7}" type="slidenum">
              <a:rPr lang="en-US" smtClean="0"/>
              <a:t>9</a:t>
            </a:fld>
            <a:endParaRPr lang="en-US"/>
          </a:p>
        </p:txBody>
      </p:sp>
    </p:spTree>
    <p:extLst>
      <p:ext uri="{BB962C8B-B14F-4D97-AF65-F5344CB8AC3E}">
        <p14:creationId xmlns:p14="http://schemas.microsoft.com/office/powerpoint/2010/main" val="8278066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777A5E-C8A1-004A-8244-A00DAEA38FD9}" type="datetimeFigureOut">
              <a:rPr lang="en-US" smtClean="0"/>
              <a:t>3/1/25</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47562853-B21D-0348-ACD9-ECD5F8A67C3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65197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77A5E-C8A1-004A-8244-A00DAEA38FD9}" type="datetimeFigureOut">
              <a:rPr lang="en-US" smtClean="0"/>
              <a:t>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62853-B21D-0348-ACD9-ECD5F8A67C32}"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551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77A5E-C8A1-004A-8244-A00DAEA38FD9}" type="datetimeFigureOut">
              <a:rPr lang="en-US" smtClean="0"/>
              <a:t>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62853-B21D-0348-ACD9-ECD5F8A67C32}"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54043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87777A5E-C8A1-004A-8244-A00DAEA38FD9}" type="datetimeFigureOut">
              <a:rPr lang="en-US" smtClean="0"/>
              <a:t>3/1/25</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47562853-B21D-0348-ACD9-ECD5F8A67C32}"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70184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77A5E-C8A1-004A-8244-A00DAEA38FD9}" type="datetimeFigureOut">
              <a:rPr lang="en-US" smtClean="0"/>
              <a:t>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62853-B21D-0348-ACD9-ECD5F8A67C3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0480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777A5E-C8A1-004A-8244-A00DAEA38FD9}" type="datetimeFigureOut">
              <a:rPr lang="en-US" smtClean="0"/>
              <a:t>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62853-B21D-0348-ACD9-ECD5F8A67C3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48702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777A5E-C8A1-004A-8244-A00DAEA38FD9}" type="datetimeFigureOut">
              <a:rPr lang="en-US" smtClean="0"/>
              <a:t>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562853-B21D-0348-ACD9-ECD5F8A67C32}"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3018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777A5E-C8A1-004A-8244-A00DAEA38FD9}" type="datetimeFigureOut">
              <a:rPr lang="en-US" smtClean="0"/>
              <a:t>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562853-B21D-0348-ACD9-ECD5F8A67C32}"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314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77A5E-C8A1-004A-8244-A00DAEA38FD9}" type="datetimeFigureOut">
              <a:rPr lang="en-US" smtClean="0"/>
              <a:t>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562853-B21D-0348-ACD9-ECD5F8A67C32}" type="slidenum">
              <a:rPr lang="en-US" smtClean="0"/>
              <a:t>‹#›</a:t>
            </a:fld>
            <a:endParaRPr lang="en-US"/>
          </a:p>
        </p:txBody>
      </p:sp>
    </p:spTree>
    <p:extLst>
      <p:ext uri="{BB962C8B-B14F-4D97-AF65-F5344CB8AC3E}">
        <p14:creationId xmlns:p14="http://schemas.microsoft.com/office/powerpoint/2010/main" val="41381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77A5E-C8A1-004A-8244-A00DAEA38FD9}" type="datetimeFigureOut">
              <a:rPr lang="en-US" smtClean="0"/>
              <a:t>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562853-B21D-0348-ACD9-ECD5F8A67C32}"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7538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87777A5E-C8A1-004A-8244-A00DAEA38FD9}" type="datetimeFigureOut">
              <a:rPr lang="en-US" smtClean="0"/>
              <a:t>3/1/25</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47562853-B21D-0348-ACD9-ECD5F8A67C32}"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59871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777A5E-C8A1-004A-8244-A00DAEA38FD9}" type="datetimeFigureOut">
              <a:rPr lang="en-US" smtClean="0"/>
              <a:t>3/1/25</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47562853-B21D-0348-ACD9-ECD5F8A67C32}" type="slidenum">
              <a:rPr lang="en-US" smtClean="0"/>
              <a:t>‹#›</a:t>
            </a:fld>
            <a:endParaRPr lang="en-US"/>
          </a:p>
        </p:txBody>
      </p:sp>
    </p:spTree>
    <p:extLst>
      <p:ext uri="{BB962C8B-B14F-4D97-AF65-F5344CB8AC3E}">
        <p14:creationId xmlns:p14="http://schemas.microsoft.com/office/powerpoint/2010/main" val="1276488013"/>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media" Target="../media/media11.m4a"/><Relationship Id="rId7" Type="http://schemas.openxmlformats.org/officeDocument/2006/relationships/image" Target="../media/image21.png"/><Relationship Id="rId2" Type="http://schemas.openxmlformats.org/officeDocument/2006/relationships/audio" Target="../media/media10.m4a"/><Relationship Id="rId1" Type="http://schemas.microsoft.com/office/2007/relationships/media" Target="../media/media10.m4a"/><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audio" Target="../media/media11.m4a"/></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2.xml"/><Relationship Id="rId7" Type="http://schemas.openxmlformats.org/officeDocument/2006/relationships/diagramQuickStyle" Target="../diagrams/quickStyle3.xml"/><Relationship Id="rId2" Type="http://schemas.openxmlformats.org/officeDocument/2006/relationships/audio" Target="../media/media13.m4a"/><Relationship Id="rId1" Type="http://schemas.microsoft.com/office/2007/relationships/media" Target="../media/media13.m4a"/><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4.png"/><Relationship Id="rId4" Type="http://schemas.openxmlformats.org/officeDocument/2006/relationships/notesSlide" Target="../notesSlides/notesSlide12.xml"/><Relationship Id="rId9" Type="http://schemas.microsoft.com/office/2007/relationships/diagramDrawing" Target="../diagrams/drawing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png"/><Relationship Id="rId2" Type="http://schemas.openxmlformats.org/officeDocument/2006/relationships/audio" Target="../media/media14.m4a"/><Relationship Id="rId1" Type="http://schemas.microsoft.com/office/2007/relationships/media" Target="../media/media14.m4a"/><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m4a"/><Relationship Id="rId1" Type="http://schemas.microsoft.com/office/2007/relationships/media" Target="../media/media15.m4a"/><Relationship Id="rId5" Type="http://schemas.openxmlformats.org/officeDocument/2006/relationships/image" Target="../media/image4.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subho117/music-recommendation-system-using-machine-learning/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xml"/><Relationship Id="rId7" Type="http://schemas.openxmlformats.org/officeDocument/2006/relationships/hyperlink" Target="https://svgsilh.com/image/311995.html" TargetMode="Externa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notesSlide" Target="../notesSlides/notesSlide3.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2.xml"/><Relationship Id="rId7" Type="http://schemas.openxmlformats.org/officeDocument/2006/relationships/diagramQuickStyle" Target="../diagrams/quickStyle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diagramLayout" Target="../diagrams/layout2.xml"/><Relationship Id="rId11" Type="http://schemas.openxmlformats.org/officeDocument/2006/relationships/image" Target="../media/image4.png"/><Relationship Id="rId5" Type="http://schemas.openxmlformats.org/officeDocument/2006/relationships/diagramData" Target="../diagrams/data2.xml"/><Relationship Id="rId10" Type="http://schemas.openxmlformats.org/officeDocument/2006/relationships/image" Target="../media/image13.png"/><Relationship Id="rId4" Type="http://schemas.openxmlformats.org/officeDocument/2006/relationships/notesSlide" Target="../notesSlides/notesSlide6.xml"/><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slideLayout" Target="../slideLayouts/slideLayout2.xml"/><Relationship Id="rId7" Type="http://schemas.openxmlformats.org/officeDocument/2006/relationships/image" Target="../media/image16.png"/><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notesSlide" Target="../notesSlides/notesSlide8.xml"/><Relationship Id="rId9" Type="http://schemas.openxmlformats.org/officeDocument/2006/relationships/hyperlink" Target="https://svgsilh.com/image/160752.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svgsilh.com/image/2170231.html" TargetMode="External"/><Relationship Id="rId3" Type="http://schemas.openxmlformats.org/officeDocument/2006/relationships/slideLayout" Target="../slideLayouts/slideLayout2.xml"/><Relationship Id="rId7" Type="http://schemas.openxmlformats.org/officeDocument/2006/relationships/image" Target="../media/image20.svg"/><Relationship Id="rId2" Type="http://schemas.openxmlformats.org/officeDocument/2006/relationships/audio" Target="../media/media9.m4a"/><Relationship Id="rId1" Type="http://schemas.microsoft.com/office/2007/relationships/media" Target="../media/media9.m4a"/><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9.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Microphone and piano">
            <a:extLst>
              <a:ext uri="{FF2B5EF4-FFF2-40B4-BE49-F238E27FC236}">
                <a16:creationId xmlns:a16="http://schemas.microsoft.com/office/drawing/2014/main" id="{BF1CE2E6-6FAB-31AB-1B35-BB73F620FBA7}"/>
              </a:ext>
            </a:extLst>
          </p:cNvPr>
          <p:cNvPicPr>
            <a:picLocks noChangeAspect="1"/>
          </p:cNvPicPr>
          <p:nvPr/>
        </p:nvPicPr>
        <p:blipFill>
          <a:blip r:embed="rId5">
            <a:duotone>
              <a:schemeClr val="bg2">
                <a:shade val="45000"/>
                <a:satMod val="135000"/>
              </a:schemeClr>
              <a:prstClr val="white"/>
            </a:duotone>
            <a:alphaModFix amt="50000"/>
          </a:blip>
          <a:srcRect t="15092" r="-1" b="-1"/>
          <a:stretch/>
        </p:blipFill>
        <p:spPr>
          <a:xfrm>
            <a:off x="305" y="10"/>
            <a:ext cx="12191695" cy="6857990"/>
          </a:xfrm>
          <a:prstGeom prst="rect">
            <a:avLst/>
          </a:prstGeom>
        </p:spPr>
      </p:pic>
      <p:sp>
        <p:nvSpPr>
          <p:cNvPr id="2" name="Title 1">
            <a:extLst>
              <a:ext uri="{FF2B5EF4-FFF2-40B4-BE49-F238E27FC236}">
                <a16:creationId xmlns:a16="http://schemas.microsoft.com/office/drawing/2014/main" id="{3A053DFB-7F50-E982-474B-28019E4CC1FC}"/>
              </a:ext>
            </a:extLst>
          </p:cNvPr>
          <p:cNvSpPr>
            <a:spLocks noGrp="1"/>
          </p:cNvSpPr>
          <p:nvPr>
            <p:ph type="ctrTitle"/>
          </p:nvPr>
        </p:nvSpPr>
        <p:spPr/>
        <p:txBody>
          <a:bodyPr>
            <a:normAutofit/>
          </a:bodyPr>
          <a:lstStyle/>
          <a:p>
            <a:r>
              <a:rPr lang="en-US" sz="5600" b="1" kern="100">
                <a:effectLst/>
                <a:latin typeface="Aptos" panose="020B0004020202020204" pitchFamily="34" charset="0"/>
                <a:ea typeface="Aptos" panose="020B0004020202020204" pitchFamily="34" charset="0"/>
                <a:cs typeface="Aptos" panose="020B0004020202020204" pitchFamily="34" charset="0"/>
              </a:rPr>
              <a:t>Song Recommender System</a:t>
            </a:r>
            <a:br>
              <a:rPr lang="en-US" sz="5600" kern="100">
                <a:effectLst/>
                <a:latin typeface="Aptos" panose="020B0004020202020204" pitchFamily="34" charset="0"/>
                <a:ea typeface="Aptos" panose="020B0004020202020204" pitchFamily="34" charset="0"/>
                <a:cs typeface="Times New Roman" panose="02020603050405020304" pitchFamily="18" charset="0"/>
              </a:rPr>
            </a:br>
            <a:endParaRPr lang="en-US" sz="5600"/>
          </a:p>
        </p:txBody>
      </p:sp>
      <p:sp>
        <p:nvSpPr>
          <p:cNvPr id="3" name="Subtitle 2">
            <a:extLst>
              <a:ext uri="{FF2B5EF4-FFF2-40B4-BE49-F238E27FC236}">
                <a16:creationId xmlns:a16="http://schemas.microsoft.com/office/drawing/2014/main" id="{C4F9FCE1-7C7F-C9BC-CD61-D1076222EAE5}"/>
              </a:ext>
            </a:extLst>
          </p:cNvPr>
          <p:cNvSpPr>
            <a:spLocks noGrp="1"/>
          </p:cNvSpPr>
          <p:nvPr>
            <p:ph type="subTitle" idx="1"/>
          </p:nvPr>
        </p:nvSpPr>
        <p:spPr/>
        <p:txBody>
          <a:bodyPr>
            <a:normAutofit/>
          </a:bodyPr>
          <a:lstStyle/>
          <a:p>
            <a:r>
              <a:rPr lang="en-US" dirty="0"/>
              <a:t>Dipika Sharma</a:t>
            </a:r>
          </a:p>
        </p:txBody>
      </p:sp>
      <p:pic>
        <p:nvPicPr>
          <p:cNvPr id="6" name="Audio Recording Mar 1, 2025 at 2:52:52 PM">
            <a:hlinkClick r:id="" action="ppaction://media"/>
            <a:extLst>
              <a:ext uri="{FF2B5EF4-FFF2-40B4-BE49-F238E27FC236}">
                <a16:creationId xmlns:a16="http://schemas.microsoft.com/office/drawing/2014/main" id="{723775DE-9427-4ADC-D985-D0F926E0923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765476" y="5099287"/>
            <a:ext cx="812800" cy="812800"/>
          </a:xfrm>
          <a:prstGeom prst="rect">
            <a:avLst/>
          </a:prstGeom>
        </p:spPr>
      </p:pic>
    </p:spTree>
    <p:extLst>
      <p:ext uri="{BB962C8B-B14F-4D97-AF65-F5344CB8AC3E}">
        <p14:creationId xmlns:p14="http://schemas.microsoft.com/office/powerpoint/2010/main" val="4268730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228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6"/>
                </p:tgtEl>
              </p:cMediaNode>
            </p:audio>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6129B-3A2F-FA69-C06A-450531488DD6}"/>
              </a:ext>
            </a:extLst>
          </p:cNvPr>
          <p:cNvSpPr>
            <a:spLocks noGrp="1"/>
          </p:cNvSpPr>
          <p:nvPr>
            <p:ph type="title"/>
          </p:nvPr>
        </p:nvSpPr>
        <p:spPr/>
        <p:txBody>
          <a:bodyPr/>
          <a:lstStyle/>
          <a:p>
            <a:r>
              <a:rPr lang="en-US" dirty="0"/>
              <a:t>Popular Genres</a:t>
            </a:r>
          </a:p>
        </p:txBody>
      </p:sp>
      <p:sp>
        <p:nvSpPr>
          <p:cNvPr id="3" name="Content Placeholder 2">
            <a:extLst>
              <a:ext uri="{FF2B5EF4-FFF2-40B4-BE49-F238E27FC236}">
                <a16:creationId xmlns:a16="http://schemas.microsoft.com/office/drawing/2014/main" id="{1BAA782A-1E44-70C0-8D07-48DC638E80C1}"/>
              </a:ext>
            </a:extLst>
          </p:cNvPr>
          <p:cNvSpPr>
            <a:spLocks noGrp="1"/>
          </p:cNvSpPr>
          <p:nvPr>
            <p:ph idx="1"/>
          </p:nvPr>
        </p:nvSpPr>
        <p:spPr>
          <a:xfrm>
            <a:off x="1130271" y="2171769"/>
            <a:ext cx="4152930" cy="3294576"/>
          </a:xfrm>
        </p:spPr>
        <p:txBody>
          <a:bodyPr/>
          <a:lstStyle/>
          <a:p>
            <a:r>
              <a:rPr lang="en-US" dirty="0" err="1"/>
              <a:t>Basshall</a:t>
            </a:r>
            <a:r>
              <a:rPr lang="en-US" dirty="0"/>
              <a:t> genre is most popular.</a:t>
            </a:r>
          </a:p>
          <a:p>
            <a:r>
              <a:rPr lang="en-US" dirty="0"/>
              <a:t>Turkish </a:t>
            </a:r>
            <a:r>
              <a:rPr lang="en-US" dirty="0" err="1"/>
              <a:t>edm</a:t>
            </a:r>
            <a:r>
              <a:rPr lang="en-US" dirty="0"/>
              <a:t>, south African house and trap venezolano is also popular with same popularity measure 80. </a:t>
            </a:r>
          </a:p>
        </p:txBody>
      </p:sp>
      <p:pic>
        <p:nvPicPr>
          <p:cNvPr id="4" name="Picture 3" descr="A blue and white bar graph&#10;&#10;Description automatically generated">
            <a:extLst>
              <a:ext uri="{FF2B5EF4-FFF2-40B4-BE49-F238E27FC236}">
                <a16:creationId xmlns:a16="http://schemas.microsoft.com/office/drawing/2014/main" id="{2647CDF8-3956-B692-3AF9-4368EC932294}"/>
              </a:ext>
            </a:extLst>
          </p:cNvPr>
          <p:cNvPicPr>
            <a:picLocks noChangeAspect="1"/>
          </p:cNvPicPr>
          <p:nvPr/>
        </p:nvPicPr>
        <p:blipFill>
          <a:blip r:embed="rId7"/>
          <a:stretch>
            <a:fillRect/>
          </a:stretch>
        </p:blipFill>
        <p:spPr>
          <a:xfrm>
            <a:off x="5511800" y="2171769"/>
            <a:ext cx="5943600" cy="3359150"/>
          </a:xfrm>
          <a:prstGeom prst="rect">
            <a:avLst/>
          </a:prstGeom>
        </p:spPr>
      </p:pic>
      <p:pic>
        <p:nvPicPr>
          <p:cNvPr id="5" name="Audio Recording Mar 1, 2025 at 3:38:14 PM">
            <a:hlinkClick r:id="" action="ppaction://media"/>
            <a:extLst>
              <a:ext uri="{FF2B5EF4-FFF2-40B4-BE49-F238E27FC236}">
                <a16:creationId xmlns:a16="http://schemas.microsoft.com/office/drawing/2014/main" id="{B4C269A9-E4A0-664D-8880-F6CAC1E82FC7}"/>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5689600" y="3022600"/>
            <a:ext cx="812800" cy="812800"/>
          </a:xfrm>
          <a:prstGeom prst="rect">
            <a:avLst/>
          </a:prstGeom>
        </p:spPr>
      </p:pic>
      <p:pic>
        <p:nvPicPr>
          <p:cNvPr id="6" name="Audio Recording Mar 1, 2025 at 3:38:40 PM">
            <a:hlinkClick r:id="" action="ppaction://media"/>
            <a:extLst>
              <a:ext uri="{FF2B5EF4-FFF2-40B4-BE49-F238E27FC236}">
                <a16:creationId xmlns:a16="http://schemas.microsoft.com/office/drawing/2014/main" id="{529F61FC-24E2-C837-CEC0-990D6D696BF2}"/>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1388533" y="5124519"/>
            <a:ext cx="812800" cy="812800"/>
          </a:xfrm>
          <a:prstGeom prst="rect">
            <a:avLst/>
          </a:prstGeom>
        </p:spPr>
      </p:pic>
    </p:spTree>
    <p:extLst>
      <p:ext uri="{BB962C8B-B14F-4D97-AF65-F5344CB8AC3E}">
        <p14:creationId xmlns:p14="http://schemas.microsoft.com/office/powerpoint/2010/main" val="25399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056"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1568"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5"/>
                </p:tgtEl>
              </p:cMediaNode>
            </p:audio>
            <p:audio>
              <p:cMediaNode vol="80000">
                <p:cTn id="12" fill="hold" display="0">
                  <p:stCondLst>
                    <p:cond delay="indefinite"/>
                  </p:stCondLst>
                  <p:endCondLst>
                    <p:cond evt="onStopAudio" delay="0">
                      <p:tgtEl>
                        <p:sldTgt/>
                      </p:tgtEl>
                    </p:cond>
                  </p:endCondLst>
                </p:cTn>
                <p:tgtEl>
                  <p:spTgt spid="6"/>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A0E9-FD75-E69F-70DD-83089910B5BB}"/>
              </a:ext>
            </a:extLst>
          </p:cNvPr>
          <p:cNvSpPr>
            <a:spLocks noGrp="1"/>
          </p:cNvSpPr>
          <p:nvPr>
            <p:ph type="title"/>
          </p:nvPr>
        </p:nvSpPr>
        <p:spPr/>
        <p:txBody>
          <a:bodyPr/>
          <a:lstStyle/>
          <a:p>
            <a:r>
              <a:rPr lang="en-US" dirty="0"/>
              <a:t>Songs Release By Years </a:t>
            </a:r>
          </a:p>
        </p:txBody>
      </p:sp>
      <p:sp>
        <p:nvSpPr>
          <p:cNvPr id="3" name="Content Placeholder 2">
            <a:extLst>
              <a:ext uri="{FF2B5EF4-FFF2-40B4-BE49-F238E27FC236}">
                <a16:creationId xmlns:a16="http://schemas.microsoft.com/office/drawing/2014/main" id="{92F5F085-0364-63FD-2B11-F3A02583B599}"/>
              </a:ext>
            </a:extLst>
          </p:cNvPr>
          <p:cNvSpPr>
            <a:spLocks noGrp="1"/>
          </p:cNvSpPr>
          <p:nvPr>
            <p:ph idx="1"/>
          </p:nvPr>
        </p:nvSpPr>
        <p:spPr>
          <a:xfrm>
            <a:off x="6824134" y="1766128"/>
            <a:ext cx="3909412" cy="4138548"/>
          </a:xfrm>
        </p:spPr>
        <p:txBody>
          <a:bodyPr/>
          <a:lstStyle/>
          <a:p>
            <a:r>
              <a:rPr lang="en-US" dirty="0"/>
              <a:t>Constant increase in number of songs released per year.</a:t>
            </a:r>
          </a:p>
          <a:p>
            <a:r>
              <a:rPr lang="en-US" dirty="0"/>
              <a:t>Most songs released during 2020 and in 1990.</a:t>
            </a:r>
          </a:p>
          <a:p>
            <a:endParaRPr lang="en-US" dirty="0"/>
          </a:p>
        </p:txBody>
      </p:sp>
      <p:pic>
        <p:nvPicPr>
          <p:cNvPr id="4" name="Picture 3" descr="A graph of a song&#10;&#10;Description automatically generated with medium confidence">
            <a:extLst>
              <a:ext uri="{FF2B5EF4-FFF2-40B4-BE49-F238E27FC236}">
                <a16:creationId xmlns:a16="http://schemas.microsoft.com/office/drawing/2014/main" id="{CB416BED-F740-61C5-A036-2C2FE5CDB06D}"/>
              </a:ext>
            </a:extLst>
          </p:cNvPr>
          <p:cNvPicPr>
            <a:picLocks noChangeAspect="1"/>
          </p:cNvPicPr>
          <p:nvPr/>
        </p:nvPicPr>
        <p:blipFill>
          <a:blip r:embed="rId5"/>
          <a:stretch>
            <a:fillRect/>
          </a:stretch>
        </p:blipFill>
        <p:spPr>
          <a:xfrm>
            <a:off x="368269" y="1766128"/>
            <a:ext cx="6117197" cy="4138548"/>
          </a:xfrm>
          <a:prstGeom prst="rect">
            <a:avLst/>
          </a:prstGeom>
        </p:spPr>
      </p:pic>
      <p:pic>
        <p:nvPicPr>
          <p:cNvPr id="5" name="Audio Recording Mar 1, 2025 at 3:40:39 PM">
            <a:hlinkClick r:id="" action="ppaction://media"/>
            <a:extLst>
              <a:ext uri="{FF2B5EF4-FFF2-40B4-BE49-F238E27FC236}">
                <a16:creationId xmlns:a16="http://schemas.microsoft.com/office/drawing/2014/main" id="{38D44962-2C9D-CF05-78AE-883B2ED3DF4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9920745" y="5091876"/>
            <a:ext cx="812800" cy="812800"/>
          </a:xfrm>
          <a:prstGeom prst="rect">
            <a:avLst/>
          </a:prstGeom>
        </p:spPr>
      </p:pic>
    </p:spTree>
    <p:extLst>
      <p:ext uri="{BB962C8B-B14F-4D97-AF65-F5344CB8AC3E}">
        <p14:creationId xmlns:p14="http://schemas.microsoft.com/office/powerpoint/2010/main" val="419281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86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8DB47-CBDD-3CEC-F6F9-0541FFBCB076}"/>
              </a:ext>
            </a:extLst>
          </p:cNvPr>
          <p:cNvSpPr>
            <a:spLocks noGrp="1"/>
          </p:cNvSpPr>
          <p:nvPr>
            <p:ph type="title"/>
          </p:nvPr>
        </p:nvSpPr>
        <p:spPr/>
        <p:txBody>
          <a:bodyPr/>
          <a:lstStyle/>
          <a:p>
            <a:r>
              <a:rPr lang="en-US" dirty="0" err="1"/>
              <a:t>Methodology:Algorithm</a:t>
            </a:r>
            <a:endParaRPr lang="en-US" dirty="0"/>
          </a:p>
        </p:txBody>
      </p:sp>
      <p:graphicFrame>
        <p:nvGraphicFramePr>
          <p:cNvPr id="6" name="Content Placeholder 2">
            <a:extLst>
              <a:ext uri="{FF2B5EF4-FFF2-40B4-BE49-F238E27FC236}">
                <a16:creationId xmlns:a16="http://schemas.microsoft.com/office/drawing/2014/main" id="{41458FF8-3A41-DC44-442C-8A23F03C8EBC}"/>
              </a:ext>
            </a:extLst>
          </p:cNvPr>
          <p:cNvGraphicFramePr>
            <a:graphicFrameLocks noGrp="1"/>
          </p:cNvGraphicFramePr>
          <p:nvPr>
            <p:ph idx="1"/>
          </p:nvPr>
        </p:nvGraphicFramePr>
        <p:xfrm>
          <a:off x="1130270" y="2171769"/>
          <a:ext cx="9603275" cy="32945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Audio Recording Mar 1, 2025 at 3:44:30 PM">
            <a:hlinkClick r:id="" action="ppaction://media"/>
            <a:extLst>
              <a:ext uri="{FF2B5EF4-FFF2-40B4-BE49-F238E27FC236}">
                <a16:creationId xmlns:a16="http://schemas.microsoft.com/office/drawing/2014/main" id="{CCBB4317-EE9E-6D23-6FC6-9EC0981C80AA}"/>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9516534" y="4611212"/>
            <a:ext cx="812800" cy="812800"/>
          </a:xfrm>
          <a:prstGeom prst="rect">
            <a:avLst/>
          </a:prstGeom>
        </p:spPr>
      </p:pic>
    </p:spTree>
    <p:extLst>
      <p:ext uri="{BB962C8B-B14F-4D97-AF65-F5344CB8AC3E}">
        <p14:creationId xmlns:p14="http://schemas.microsoft.com/office/powerpoint/2010/main" val="34001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02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7F1F-212D-FDA4-9CC1-EE363E6055CD}"/>
              </a:ext>
            </a:extLst>
          </p:cNvPr>
          <p:cNvSpPr>
            <a:spLocks noGrp="1"/>
          </p:cNvSpPr>
          <p:nvPr>
            <p:ph type="title"/>
          </p:nvPr>
        </p:nvSpPr>
        <p:spPr/>
        <p:txBody>
          <a:bodyPr/>
          <a:lstStyle/>
          <a:p>
            <a:r>
              <a:rPr lang="en-US" dirty="0"/>
              <a:t>Methodology Results</a:t>
            </a:r>
          </a:p>
        </p:txBody>
      </p:sp>
      <p:pic>
        <p:nvPicPr>
          <p:cNvPr id="4" name="Content Placeholder 3">
            <a:extLst>
              <a:ext uri="{FF2B5EF4-FFF2-40B4-BE49-F238E27FC236}">
                <a16:creationId xmlns:a16="http://schemas.microsoft.com/office/drawing/2014/main" id="{1E58151F-621D-7068-7A76-AC8A3C027F68}"/>
              </a:ext>
            </a:extLst>
          </p:cNvPr>
          <p:cNvPicPr>
            <a:picLocks noGrp="1" noChangeAspect="1"/>
          </p:cNvPicPr>
          <p:nvPr>
            <p:ph idx="1"/>
          </p:nvPr>
        </p:nvPicPr>
        <p:blipFill>
          <a:blip r:embed="rId5"/>
          <a:stretch>
            <a:fillRect/>
          </a:stretch>
        </p:blipFill>
        <p:spPr>
          <a:xfrm>
            <a:off x="1095352" y="1439015"/>
            <a:ext cx="7099300" cy="2108200"/>
          </a:xfrm>
          <a:prstGeom prst="rect">
            <a:avLst/>
          </a:prstGeom>
        </p:spPr>
      </p:pic>
      <p:pic>
        <p:nvPicPr>
          <p:cNvPr id="5" name="Picture 4">
            <a:extLst>
              <a:ext uri="{FF2B5EF4-FFF2-40B4-BE49-F238E27FC236}">
                <a16:creationId xmlns:a16="http://schemas.microsoft.com/office/drawing/2014/main" id="{DFA4C19A-7ABA-947A-7785-1E21BF107CFF}"/>
              </a:ext>
            </a:extLst>
          </p:cNvPr>
          <p:cNvPicPr>
            <a:picLocks noChangeAspect="1"/>
          </p:cNvPicPr>
          <p:nvPr/>
        </p:nvPicPr>
        <p:blipFill>
          <a:blip r:embed="rId6"/>
          <a:stretch>
            <a:fillRect/>
          </a:stretch>
        </p:blipFill>
        <p:spPr>
          <a:xfrm>
            <a:off x="965201" y="3547215"/>
            <a:ext cx="5410200" cy="2476500"/>
          </a:xfrm>
          <a:prstGeom prst="rect">
            <a:avLst/>
          </a:prstGeom>
        </p:spPr>
      </p:pic>
      <p:sp>
        <p:nvSpPr>
          <p:cNvPr id="6" name="Content Placeholder 2">
            <a:extLst>
              <a:ext uri="{FF2B5EF4-FFF2-40B4-BE49-F238E27FC236}">
                <a16:creationId xmlns:a16="http://schemas.microsoft.com/office/drawing/2014/main" id="{665168CC-383E-D8E6-6F9D-89826FD42178}"/>
              </a:ext>
            </a:extLst>
          </p:cNvPr>
          <p:cNvSpPr txBox="1">
            <a:spLocks/>
          </p:cNvSpPr>
          <p:nvPr/>
        </p:nvSpPr>
        <p:spPr>
          <a:xfrm>
            <a:off x="8194652" y="1477941"/>
            <a:ext cx="3909412" cy="413854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System is built using the cosine similarity.</a:t>
            </a:r>
          </a:p>
          <a:p>
            <a:r>
              <a:rPr lang="en-US" dirty="0"/>
              <a:t>Input is song.</a:t>
            </a:r>
          </a:p>
          <a:p>
            <a:r>
              <a:rPr lang="en-US" dirty="0"/>
              <a:t>Model will compare the input song with dataset to find out the similarity.</a:t>
            </a:r>
          </a:p>
          <a:p>
            <a:r>
              <a:rPr lang="en-US" dirty="0"/>
              <a:t>Recommend top 5 similar songs</a:t>
            </a:r>
          </a:p>
          <a:p>
            <a:endParaRPr lang="en-US" dirty="0"/>
          </a:p>
        </p:txBody>
      </p:sp>
      <p:pic>
        <p:nvPicPr>
          <p:cNvPr id="7" name="Audio Recording Mar 1, 2025 at 3:49:53 PM">
            <a:hlinkClick r:id="" action="ppaction://media"/>
            <a:extLst>
              <a:ext uri="{FF2B5EF4-FFF2-40B4-BE49-F238E27FC236}">
                <a16:creationId xmlns:a16="http://schemas.microsoft.com/office/drawing/2014/main" id="{5B686B30-20D8-6CB2-6DE3-0F332AEF702C}"/>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584119" y="5091876"/>
            <a:ext cx="812800" cy="812800"/>
          </a:xfrm>
          <a:prstGeom prst="rect">
            <a:avLst/>
          </a:prstGeom>
        </p:spPr>
      </p:pic>
    </p:spTree>
    <p:extLst>
      <p:ext uri="{BB962C8B-B14F-4D97-AF65-F5344CB8AC3E}">
        <p14:creationId xmlns:p14="http://schemas.microsoft.com/office/powerpoint/2010/main" val="15201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53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7"/>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5DCFE-56B9-41A9-602F-86D3C1BFA1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95210E3-C04C-C49C-5207-3A5EB7FCA43C}"/>
              </a:ext>
            </a:extLst>
          </p:cNvPr>
          <p:cNvSpPr>
            <a:spLocks noGrp="1"/>
          </p:cNvSpPr>
          <p:nvPr>
            <p:ph idx="1"/>
          </p:nvPr>
        </p:nvSpPr>
        <p:spPr/>
        <p:txBody>
          <a:bodyPr/>
          <a:lstStyle/>
          <a:p>
            <a:r>
              <a:rPr lang="en-US" dirty="0"/>
              <a:t>Built model is working.</a:t>
            </a:r>
          </a:p>
          <a:p>
            <a:r>
              <a:rPr lang="en-US" dirty="0"/>
              <a:t>Results are encouraging. </a:t>
            </a:r>
          </a:p>
          <a:p>
            <a:r>
              <a:rPr lang="en-US" dirty="0"/>
              <a:t>Currently model is recommending the 5 top similar songs.</a:t>
            </a:r>
          </a:p>
          <a:p>
            <a:r>
              <a:rPr lang="en-US" dirty="0"/>
              <a:t>Further Research and Implementation</a:t>
            </a:r>
          </a:p>
          <a:p>
            <a:endParaRPr lang="en-US" dirty="0"/>
          </a:p>
        </p:txBody>
      </p:sp>
      <p:pic>
        <p:nvPicPr>
          <p:cNvPr id="5" name="Audio Recording Mar 1, 2025 at 3:53:39 PM">
            <a:hlinkClick r:id="" action="ppaction://media"/>
            <a:extLst>
              <a:ext uri="{FF2B5EF4-FFF2-40B4-BE49-F238E27FC236}">
                <a16:creationId xmlns:a16="http://schemas.microsoft.com/office/drawing/2014/main" id="{38FC15ED-507F-9E7E-83B5-6296FE8444B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754533" y="4822755"/>
            <a:ext cx="812800" cy="812800"/>
          </a:xfrm>
          <a:prstGeom prst="rect">
            <a:avLst/>
          </a:prstGeom>
        </p:spPr>
      </p:pic>
    </p:spTree>
    <p:extLst>
      <p:ext uri="{BB962C8B-B14F-4D97-AF65-F5344CB8AC3E}">
        <p14:creationId xmlns:p14="http://schemas.microsoft.com/office/powerpoint/2010/main" val="294739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987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2D89F-B976-ED5F-0645-A3A31D902C7A}"/>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BAB845F7-6A71-8437-D84F-5C45462F1830}"/>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Aptos" panose="020B0004020202020204" pitchFamily="34" charset="0"/>
              </a:rPr>
              <a:t>Data Source : - </a:t>
            </a:r>
            <a:r>
              <a:rPr lang="en-US" sz="1800" u="sng" kern="100" dirty="0">
                <a:solidFill>
                  <a:srgbClr val="467886"/>
                </a:solidFill>
                <a:effectLst/>
                <a:latin typeface="Aptos" panose="020B0004020202020204" pitchFamily="34" charset="0"/>
                <a:ea typeface="Aptos" panose="020B0004020202020204" pitchFamily="34" charset="0"/>
                <a:cs typeface="Aptos" panose="020B0004020202020204" pitchFamily="34" charset="0"/>
                <a:hlinkClick r:id="rId2"/>
              </a:rPr>
              <a:t>https://www.kaggle.com/datasets/subho117/music-recommendation-system-using-machine-learning/data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8509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1828-7765-795F-A7FA-C2D811166998}"/>
              </a:ext>
            </a:extLst>
          </p:cNvPr>
          <p:cNvSpPr>
            <a:spLocks noGrp="1"/>
          </p:cNvSpPr>
          <p:nvPr>
            <p:ph type="title"/>
          </p:nvPr>
        </p:nvSpPr>
        <p:spPr/>
        <p:txBody>
          <a:bodyPr/>
          <a:lstStyle/>
          <a:p>
            <a:r>
              <a:rPr lang="en-US" dirty="0"/>
              <a:t>Song Recommender System</a:t>
            </a:r>
            <a:br>
              <a:rPr lang="en-US" dirty="0"/>
            </a:br>
            <a:endParaRPr lang="en-US" dirty="0"/>
          </a:p>
        </p:txBody>
      </p:sp>
      <p:sp>
        <p:nvSpPr>
          <p:cNvPr id="3" name="Content Placeholder 2">
            <a:extLst>
              <a:ext uri="{FF2B5EF4-FFF2-40B4-BE49-F238E27FC236}">
                <a16:creationId xmlns:a16="http://schemas.microsoft.com/office/drawing/2014/main" id="{2BA68CC6-6277-B2D9-FA2D-A760FE62942D}"/>
              </a:ext>
            </a:extLst>
          </p:cNvPr>
          <p:cNvSpPr>
            <a:spLocks noGrp="1"/>
          </p:cNvSpPr>
          <p:nvPr>
            <p:ph idx="1"/>
          </p:nvPr>
        </p:nvSpPr>
        <p:spPr>
          <a:xfrm>
            <a:off x="1130270" y="2171769"/>
            <a:ext cx="5643063" cy="3294576"/>
          </a:xfrm>
        </p:spPr>
        <p:txBody>
          <a:bodyPr/>
          <a:lstStyle/>
          <a:p>
            <a:r>
              <a:rPr lang="en-US" dirty="0"/>
              <a:t>Recommend songs to user based on their listening history.</a:t>
            </a:r>
          </a:p>
          <a:p>
            <a:r>
              <a:rPr lang="en-US" dirty="0"/>
              <a:t>Using the Spotify dataset available at Kaggle.</a:t>
            </a:r>
          </a:p>
          <a:p>
            <a:pPr marL="0" indent="0">
              <a:buNone/>
            </a:pPr>
            <a:endParaRPr lang="en-US" dirty="0"/>
          </a:p>
          <a:p>
            <a:endParaRPr lang="en-US" dirty="0"/>
          </a:p>
          <a:p>
            <a:endParaRPr lang="en-US" dirty="0"/>
          </a:p>
          <a:p>
            <a:endParaRPr lang="en-US" dirty="0"/>
          </a:p>
        </p:txBody>
      </p:sp>
      <p:pic>
        <p:nvPicPr>
          <p:cNvPr id="5" name="Graphic 4">
            <a:extLst>
              <a:ext uri="{FF2B5EF4-FFF2-40B4-BE49-F238E27FC236}">
                <a16:creationId xmlns:a16="http://schemas.microsoft.com/office/drawing/2014/main" id="{5728D09E-C379-C484-6D4C-2BC8BC5175BB}"/>
              </a:ext>
            </a:extLst>
          </p:cNvPr>
          <p:cNvPicPr>
            <a:picLocks noChangeAspect="1"/>
          </p:cNvPicPr>
          <p:nvPr/>
        </p:nvPicPr>
        <p:blipFill>
          <a:blip r:embed="rId5">
            <a:extLst>
              <a:ext uri="{96DAC541-7B7A-43D3-8B79-37D633B846F1}">
                <asvg:svgBlip xmlns:asvg="http://schemas.microsoft.com/office/drawing/2016/SVG/main" r:embed="rId6"/>
              </a:ext>
              <a:ext uri="{837473B0-CC2E-450A-ABE3-18F120FF3D39}">
                <a1611:picAttrSrcUrl xmlns:a1611="http://schemas.microsoft.com/office/drawing/2016/11/main" r:id="rId7"/>
              </a:ext>
            </a:extLst>
          </a:blip>
          <a:stretch>
            <a:fillRect/>
          </a:stretch>
        </p:blipFill>
        <p:spPr>
          <a:xfrm>
            <a:off x="6096000" y="1391655"/>
            <a:ext cx="5832724" cy="3294577"/>
          </a:xfrm>
          <a:prstGeom prst="rect">
            <a:avLst/>
          </a:prstGeom>
        </p:spPr>
      </p:pic>
      <p:pic>
        <p:nvPicPr>
          <p:cNvPr id="10" name="Audio Recording Mar 1, 2025 at 2:56:25 PM">
            <a:hlinkClick r:id="" action="ppaction://media"/>
            <a:extLst>
              <a:ext uri="{FF2B5EF4-FFF2-40B4-BE49-F238E27FC236}">
                <a16:creationId xmlns:a16="http://schemas.microsoft.com/office/drawing/2014/main" id="{FB947776-BE73-49A9-B2DB-EA75ACFCD157}"/>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9431867" y="5059945"/>
            <a:ext cx="812800" cy="812800"/>
          </a:xfrm>
          <a:prstGeom prst="rect">
            <a:avLst/>
          </a:prstGeom>
        </p:spPr>
      </p:pic>
    </p:spTree>
    <p:extLst>
      <p:ext uri="{BB962C8B-B14F-4D97-AF65-F5344CB8AC3E}">
        <p14:creationId xmlns:p14="http://schemas.microsoft.com/office/powerpoint/2010/main" val="372587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736"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0"/>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A8F-0471-7047-D554-568073B918FF}"/>
              </a:ext>
            </a:extLst>
          </p:cNvPr>
          <p:cNvSpPr>
            <a:spLocks noGrp="1"/>
          </p:cNvSpPr>
          <p:nvPr>
            <p:ph type="title"/>
          </p:nvPr>
        </p:nvSpPr>
        <p:spPr/>
        <p:txBody>
          <a:bodyPr/>
          <a:lstStyle/>
          <a:p>
            <a:r>
              <a:rPr lang="en-US" dirty="0"/>
              <a:t>Goal</a:t>
            </a:r>
          </a:p>
        </p:txBody>
      </p:sp>
      <p:graphicFrame>
        <p:nvGraphicFramePr>
          <p:cNvPr id="5" name="Content Placeholder 2">
            <a:extLst>
              <a:ext uri="{FF2B5EF4-FFF2-40B4-BE49-F238E27FC236}">
                <a16:creationId xmlns:a16="http://schemas.microsoft.com/office/drawing/2014/main" id="{B292ED00-CD5E-7CC9-13B8-54AC3DA9D82C}"/>
              </a:ext>
            </a:extLst>
          </p:cNvPr>
          <p:cNvGraphicFramePr>
            <a:graphicFrameLocks noGrp="1"/>
          </p:cNvGraphicFramePr>
          <p:nvPr>
            <p:ph idx="1"/>
          </p:nvPr>
        </p:nvGraphicFramePr>
        <p:xfrm>
          <a:off x="1130270" y="2171769"/>
          <a:ext cx="9603275" cy="32945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Audio Recording Mar 1, 2025 at 2:58:49 PM">
            <a:hlinkClick r:id="" action="ppaction://media"/>
            <a:extLst>
              <a:ext uri="{FF2B5EF4-FFF2-40B4-BE49-F238E27FC236}">
                <a16:creationId xmlns:a16="http://schemas.microsoft.com/office/drawing/2014/main" id="{E72DF6E7-EF0D-FE75-F4FA-4C2A12CD09AE}"/>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9700612" y="5229155"/>
            <a:ext cx="812800" cy="812800"/>
          </a:xfrm>
          <a:prstGeom prst="rect">
            <a:avLst/>
          </a:prstGeom>
        </p:spPr>
      </p:pic>
    </p:spTree>
    <p:extLst>
      <p:ext uri="{BB962C8B-B14F-4D97-AF65-F5344CB8AC3E}">
        <p14:creationId xmlns:p14="http://schemas.microsoft.com/office/powerpoint/2010/main" val="353901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11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0744A-73D9-042A-6161-7B6A1DE254BE}"/>
              </a:ext>
            </a:extLst>
          </p:cNvPr>
          <p:cNvSpPr>
            <a:spLocks noGrp="1"/>
          </p:cNvSpPr>
          <p:nvPr>
            <p:ph type="title"/>
          </p:nvPr>
        </p:nvSpPr>
        <p:spPr/>
        <p:txBody>
          <a:bodyPr/>
          <a:lstStyle/>
          <a:p>
            <a:r>
              <a:rPr lang="en-US" dirty="0"/>
              <a:t>Dataset: Source</a:t>
            </a:r>
          </a:p>
        </p:txBody>
      </p:sp>
      <p:sp>
        <p:nvSpPr>
          <p:cNvPr id="3" name="Content Placeholder 2">
            <a:extLst>
              <a:ext uri="{FF2B5EF4-FFF2-40B4-BE49-F238E27FC236}">
                <a16:creationId xmlns:a16="http://schemas.microsoft.com/office/drawing/2014/main" id="{BE5F307E-9877-C6A6-1A09-4D628CF52986}"/>
              </a:ext>
            </a:extLst>
          </p:cNvPr>
          <p:cNvSpPr>
            <a:spLocks noGrp="1"/>
          </p:cNvSpPr>
          <p:nvPr>
            <p:ph idx="1"/>
          </p:nvPr>
        </p:nvSpPr>
        <p:spPr/>
        <p:txBody>
          <a:bodyPr/>
          <a:lstStyle/>
          <a:p>
            <a:r>
              <a:rPr lang="en-US" dirty="0"/>
              <a:t>Kaggle dataset.</a:t>
            </a:r>
          </a:p>
          <a:p>
            <a:r>
              <a:rPr lang="en-US" dirty="0"/>
              <a:t>Collected from Spotify – largest music streaming service provider.</a:t>
            </a:r>
          </a:p>
        </p:txBody>
      </p:sp>
      <p:pic>
        <p:nvPicPr>
          <p:cNvPr id="4" name="Audio Recording Mar 1, 2025 at 3:00:09 PM">
            <a:hlinkClick r:id="" action="ppaction://media"/>
            <a:extLst>
              <a:ext uri="{FF2B5EF4-FFF2-40B4-BE49-F238E27FC236}">
                <a16:creationId xmlns:a16="http://schemas.microsoft.com/office/drawing/2014/main" id="{8C19E8A7-B057-46C6-2A1F-E0EFDA4FD98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160934" y="5229155"/>
            <a:ext cx="812800" cy="812800"/>
          </a:xfrm>
          <a:prstGeom prst="rect">
            <a:avLst/>
          </a:prstGeom>
        </p:spPr>
      </p:pic>
    </p:spTree>
    <p:extLst>
      <p:ext uri="{BB962C8B-B14F-4D97-AF65-F5344CB8AC3E}">
        <p14:creationId xmlns:p14="http://schemas.microsoft.com/office/powerpoint/2010/main" val="307057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6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B82AF-9DDC-15EB-371A-567611DEABA1}"/>
              </a:ext>
            </a:extLst>
          </p:cNvPr>
          <p:cNvSpPr>
            <a:spLocks noGrp="1"/>
          </p:cNvSpPr>
          <p:nvPr>
            <p:ph type="title"/>
          </p:nvPr>
        </p:nvSpPr>
        <p:spPr/>
        <p:txBody>
          <a:bodyPr/>
          <a:lstStyle/>
          <a:p>
            <a:r>
              <a:rPr lang="en-US" dirty="0"/>
              <a:t>Dataset features</a:t>
            </a:r>
          </a:p>
        </p:txBody>
      </p:sp>
      <p:sp>
        <p:nvSpPr>
          <p:cNvPr id="3" name="Content Placeholder 2">
            <a:extLst>
              <a:ext uri="{FF2B5EF4-FFF2-40B4-BE49-F238E27FC236}">
                <a16:creationId xmlns:a16="http://schemas.microsoft.com/office/drawing/2014/main" id="{7F2D9AF9-D2B3-002A-BA18-CCD0301614BF}"/>
              </a:ext>
            </a:extLst>
          </p:cNvPr>
          <p:cNvSpPr>
            <a:spLocks noGrp="1"/>
          </p:cNvSpPr>
          <p:nvPr>
            <p:ph idx="1"/>
          </p:nvPr>
        </p:nvSpPr>
        <p:spPr/>
        <p:txBody>
          <a:bodyPr/>
          <a:lstStyle/>
          <a:p>
            <a:r>
              <a:rPr lang="en-US" sz="2000" kern="100" dirty="0">
                <a:effectLst/>
                <a:latin typeface="Aptos" panose="020B0004020202020204" pitchFamily="34" charset="0"/>
                <a:ea typeface="Aptos" panose="020B0004020202020204" pitchFamily="34" charset="0"/>
                <a:cs typeface="Aptos" panose="020B0004020202020204" pitchFamily="34" charset="0"/>
              </a:rPr>
              <a:t>This dataset is good for our purpose as it consists of user’s id and the purchases the users made in past.</a:t>
            </a:r>
          </a:p>
          <a:p>
            <a:r>
              <a:rPr lang="en-US" kern="100" dirty="0">
                <a:latin typeface="Aptos" panose="020B0004020202020204" pitchFamily="34" charset="0"/>
                <a:ea typeface="Aptos" panose="020B0004020202020204" pitchFamily="34" charset="0"/>
                <a:cs typeface="Aptos" panose="020B0004020202020204" pitchFamily="34" charset="0"/>
              </a:rPr>
              <a:t>A</a:t>
            </a:r>
            <a:r>
              <a:rPr lang="en-US" sz="2000" kern="100" dirty="0">
                <a:effectLst/>
                <a:latin typeface="Aptos" panose="020B0004020202020204" pitchFamily="34" charset="0"/>
                <a:ea typeface="Aptos" panose="020B0004020202020204" pitchFamily="34" charset="0"/>
                <a:cs typeface="Aptos" panose="020B0004020202020204" pitchFamily="34" charset="0"/>
              </a:rPr>
              <a:t>lso consists of some scientific information about the songs like valence, acoustic Ness, and others. </a:t>
            </a:r>
          </a:p>
          <a:p>
            <a:r>
              <a:rPr lang="en-US" kern="100" dirty="0">
                <a:latin typeface="Aptos" panose="020B0004020202020204" pitchFamily="34" charset="0"/>
                <a:ea typeface="Aptos" panose="020B0004020202020204" pitchFamily="34" charset="0"/>
                <a:cs typeface="Times New Roman" panose="02020603050405020304" pitchFamily="18" charset="0"/>
              </a:rPr>
              <a:t>The database contains 19 columns and 586672 rows.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000" kern="100" dirty="0">
              <a:effectLst/>
              <a:latin typeface="Aptos" panose="020B0004020202020204" pitchFamily="34" charset="0"/>
              <a:ea typeface="Aptos" panose="020B0004020202020204" pitchFamily="34" charset="0"/>
              <a:cs typeface="Aptos" panose="020B0004020202020204" pitchFamily="34" charset="0"/>
            </a:endParaRPr>
          </a:p>
          <a:p>
            <a:endParaRPr lang="en-US" dirty="0"/>
          </a:p>
        </p:txBody>
      </p:sp>
      <p:pic>
        <p:nvPicPr>
          <p:cNvPr id="4" name="Audio Recording Mar 1, 2025 at 3:02:04 PM">
            <a:hlinkClick r:id="" action="ppaction://media"/>
            <a:extLst>
              <a:ext uri="{FF2B5EF4-FFF2-40B4-BE49-F238E27FC236}">
                <a16:creationId xmlns:a16="http://schemas.microsoft.com/office/drawing/2014/main" id="{B5F0B910-83DD-CC6D-FCDC-BFEFD62DBBB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906933" y="5229155"/>
            <a:ext cx="812800" cy="812800"/>
          </a:xfrm>
          <a:prstGeom prst="rect">
            <a:avLst/>
          </a:prstGeom>
        </p:spPr>
      </p:pic>
    </p:spTree>
    <p:extLst>
      <p:ext uri="{BB962C8B-B14F-4D97-AF65-F5344CB8AC3E}">
        <p14:creationId xmlns:p14="http://schemas.microsoft.com/office/powerpoint/2010/main" val="51597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4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008A-BEAD-86F6-3848-5624B4AB442C}"/>
              </a:ext>
            </a:extLst>
          </p:cNvPr>
          <p:cNvSpPr>
            <a:spLocks noGrp="1"/>
          </p:cNvSpPr>
          <p:nvPr>
            <p:ph type="title"/>
          </p:nvPr>
        </p:nvSpPr>
        <p:spPr/>
        <p:txBody>
          <a:bodyPr/>
          <a:lstStyle/>
          <a:p>
            <a:r>
              <a:rPr lang="en-US" dirty="0"/>
              <a:t>Data Understanding</a:t>
            </a:r>
          </a:p>
        </p:txBody>
      </p:sp>
      <p:graphicFrame>
        <p:nvGraphicFramePr>
          <p:cNvPr id="7" name="Content Placeholder 2">
            <a:extLst>
              <a:ext uri="{FF2B5EF4-FFF2-40B4-BE49-F238E27FC236}">
                <a16:creationId xmlns:a16="http://schemas.microsoft.com/office/drawing/2014/main" id="{89D69C49-9967-BADA-7802-0E55D598A1CA}"/>
              </a:ext>
            </a:extLst>
          </p:cNvPr>
          <p:cNvGraphicFramePr>
            <a:graphicFrameLocks noGrp="1"/>
          </p:cNvGraphicFramePr>
          <p:nvPr>
            <p:ph idx="1"/>
          </p:nvPr>
        </p:nvGraphicFramePr>
        <p:xfrm>
          <a:off x="1130270" y="1608667"/>
          <a:ext cx="7421063" cy="385767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Picture 3" descr="A screenshot of a computer code&#10;&#10;Description automatically generated">
            <a:extLst>
              <a:ext uri="{FF2B5EF4-FFF2-40B4-BE49-F238E27FC236}">
                <a16:creationId xmlns:a16="http://schemas.microsoft.com/office/drawing/2014/main" id="{1F51E956-435C-E2F6-0383-8D43BFE9BB07}"/>
              </a:ext>
            </a:extLst>
          </p:cNvPr>
          <p:cNvPicPr>
            <a:picLocks noChangeAspect="1"/>
          </p:cNvPicPr>
          <p:nvPr/>
        </p:nvPicPr>
        <p:blipFill>
          <a:blip r:embed="rId10"/>
          <a:stretch>
            <a:fillRect/>
          </a:stretch>
        </p:blipFill>
        <p:spPr>
          <a:xfrm>
            <a:off x="8862483" y="1206500"/>
            <a:ext cx="2832100" cy="4445000"/>
          </a:xfrm>
          <a:prstGeom prst="rect">
            <a:avLst/>
          </a:prstGeom>
        </p:spPr>
      </p:pic>
      <p:pic>
        <p:nvPicPr>
          <p:cNvPr id="5" name="Audio Recording Mar 1, 2025 at 3:06:40 PM">
            <a:hlinkClick r:id="" action="ppaction://media"/>
            <a:extLst>
              <a:ext uri="{FF2B5EF4-FFF2-40B4-BE49-F238E27FC236}">
                <a16:creationId xmlns:a16="http://schemas.microsoft.com/office/drawing/2014/main" id="{AD8BB37E-9C13-7254-150B-2DBB97CCE3F9}"/>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6722534" y="5059945"/>
            <a:ext cx="812800" cy="812800"/>
          </a:xfrm>
          <a:prstGeom prst="rect">
            <a:avLst/>
          </a:prstGeom>
        </p:spPr>
      </p:pic>
    </p:spTree>
    <p:extLst>
      <p:ext uri="{BB962C8B-B14F-4D97-AF65-F5344CB8AC3E}">
        <p14:creationId xmlns:p14="http://schemas.microsoft.com/office/powerpoint/2010/main" val="59373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46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982F-FDF6-3B36-B79D-C1257BF8AE81}"/>
              </a:ext>
            </a:extLst>
          </p:cNvPr>
          <p:cNvSpPr>
            <a:spLocks noGrp="1"/>
          </p:cNvSpPr>
          <p:nvPr>
            <p:ph type="title"/>
          </p:nvPr>
        </p:nvSpPr>
        <p:spPr/>
        <p:txBody>
          <a:bodyPr/>
          <a:lstStyle/>
          <a:p>
            <a:r>
              <a:rPr lang="en-US" dirty="0"/>
              <a:t>Most Popular Songs</a:t>
            </a:r>
          </a:p>
        </p:txBody>
      </p:sp>
      <p:sp>
        <p:nvSpPr>
          <p:cNvPr id="3" name="Content Placeholder 2">
            <a:extLst>
              <a:ext uri="{FF2B5EF4-FFF2-40B4-BE49-F238E27FC236}">
                <a16:creationId xmlns:a16="http://schemas.microsoft.com/office/drawing/2014/main" id="{1D0F264B-672B-2F99-B08B-D16EDED1DF65}"/>
              </a:ext>
            </a:extLst>
          </p:cNvPr>
          <p:cNvSpPr>
            <a:spLocks noGrp="1"/>
          </p:cNvSpPr>
          <p:nvPr>
            <p:ph idx="1"/>
          </p:nvPr>
        </p:nvSpPr>
        <p:spPr>
          <a:xfrm>
            <a:off x="8530824" y="953324"/>
            <a:ext cx="3407176" cy="4951351"/>
          </a:xfrm>
        </p:spPr>
        <p:txBody>
          <a:bodyPr/>
          <a:lstStyle/>
          <a:p>
            <a:r>
              <a:rPr lang="en-US" dirty="0"/>
              <a:t>Most popular song is “driver license”.</a:t>
            </a:r>
          </a:p>
          <a:p>
            <a:r>
              <a:rPr lang="en-US" dirty="0"/>
              <a:t>The popularity measure is 99 for most popular song</a:t>
            </a:r>
          </a:p>
        </p:txBody>
      </p:sp>
      <p:pic>
        <p:nvPicPr>
          <p:cNvPr id="4" name="Picture 3" descr="A blue and white bar graph&#10;&#10;Description automatically generated">
            <a:extLst>
              <a:ext uri="{FF2B5EF4-FFF2-40B4-BE49-F238E27FC236}">
                <a16:creationId xmlns:a16="http://schemas.microsoft.com/office/drawing/2014/main" id="{11F0046D-ADF4-872D-4DAF-D12F48900812}"/>
              </a:ext>
            </a:extLst>
          </p:cNvPr>
          <p:cNvPicPr>
            <a:picLocks noChangeAspect="1"/>
          </p:cNvPicPr>
          <p:nvPr/>
        </p:nvPicPr>
        <p:blipFill>
          <a:blip r:embed="rId5"/>
          <a:stretch>
            <a:fillRect/>
          </a:stretch>
        </p:blipFill>
        <p:spPr>
          <a:xfrm>
            <a:off x="254000" y="1536996"/>
            <a:ext cx="8276824" cy="3843064"/>
          </a:xfrm>
          <a:prstGeom prst="rect">
            <a:avLst/>
          </a:prstGeom>
        </p:spPr>
      </p:pic>
      <p:pic>
        <p:nvPicPr>
          <p:cNvPr id="5" name="Audio Recording Mar 1, 2025 at 3:13:15 PM">
            <a:hlinkClick r:id="" action="ppaction://media"/>
            <a:extLst>
              <a:ext uri="{FF2B5EF4-FFF2-40B4-BE49-F238E27FC236}">
                <a16:creationId xmlns:a16="http://schemas.microsoft.com/office/drawing/2014/main" id="{E361655D-06A7-FFD5-310D-3CE9B0ED38A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686800" y="5091875"/>
            <a:ext cx="812800" cy="812800"/>
          </a:xfrm>
          <a:prstGeom prst="rect">
            <a:avLst/>
          </a:prstGeom>
        </p:spPr>
      </p:pic>
    </p:spTree>
    <p:extLst>
      <p:ext uri="{BB962C8B-B14F-4D97-AF65-F5344CB8AC3E}">
        <p14:creationId xmlns:p14="http://schemas.microsoft.com/office/powerpoint/2010/main" val="369035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95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5D86-A4BB-7C15-956B-D0C017ED40D2}"/>
              </a:ext>
            </a:extLst>
          </p:cNvPr>
          <p:cNvSpPr>
            <a:spLocks noGrp="1"/>
          </p:cNvSpPr>
          <p:nvPr>
            <p:ph type="title"/>
          </p:nvPr>
        </p:nvSpPr>
        <p:spPr/>
        <p:txBody>
          <a:bodyPr/>
          <a:lstStyle/>
          <a:p>
            <a:r>
              <a:rPr lang="en-US" dirty="0"/>
              <a:t>Popular Artists</a:t>
            </a:r>
          </a:p>
        </p:txBody>
      </p:sp>
      <p:sp>
        <p:nvSpPr>
          <p:cNvPr id="3" name="Content Placeholder 2">
            <a:extLst>
              <a:ext uri="{FF2B5EF4-FFF2-40B4-BE49-F238E27FC236}">
                <a16:creationId xmlns:a16="http://schemas.microsoft.com/office/drawing/2014/main" id="{C282DB61-E8AE-46E0-BBD3-23534B5B8399}"/>
              </a:ext>
            </a:extLst>
          </p:cNvPr>
          <p:cNvSpPr>
            <a:spLocks noGrp="1"/>
          </p:cNvSpPr>
          <p:nvPr>
            <p:ph idx="1"/>
          </p:nvPr>
        </p:nvSpPr>
        <p:spPr>
          <a:xfrm>
            <a:off x="7407648" y="3779966"/>
            <a:ext cx="4496485" cy="2311400"/>
          </a:xfrm>
        </p:spPr>
        <p:txBody>
          <a:bodyPr/>
          <a:lstStyle/>
          <a:p>
            <a:r>
              <a:rPr lang="en-US" dirty="0"/>
              <a:t>Justin Bieber is most popular artist with 100 popularity measure.</a:t>
            </a:r>
          </a:p>
          <a:p>
            <a:r>
              <a:rPr lang="en-US" dirty="0"/>
              <a:t>Drake, Taylor Swift and Bad Money have same popularity measure of 98.</a:t>
            </a:r>
          </a:p>
        </p:txBody>
      </p:sp>
      <p:pic>
        <p:nvPicPr>
          <p:cNvPr id="4" name="Picture 3" descr="A blue and white bar graph&#10;&#10;Description automatically generated">
            <a:extLst>
              <a:ext uri="{FF2B5EF4-FFF2-40B4-BE49-F238E27FC236}">
                <a16:creationId xmlns:a16="http://schemas.microsoft.com/office/drawing/2014/main" id="{CE6CD697-F7E5-ABC5-0101-913E0C94CC62}"/>
              </a:ext>
            </a:extLst>
          </p:cNvPr>
          <p:cNvPicPr>
            <a:picLocks noChangeAspect="1"/>
          </p:cNvPicPr>
          <p:nvPr/>
        </p:nvPicPr>
        <p:blipFill>
          <a:blip r:embed="rId5"/>
          <a:stretch>
            <a:fillRect/>
          </a:stretch>
        </p:blipFill>
        <p:spPr>
          <a:xfrm>
            <a:off x="152399" y="1477941"/>
            <a:ext cx="7255249" cy="4262459"/>
          </a:xfrm>
          <a:prstGeom prst="rect">
            <a:avLst/>
          </a:prstGeom>
        </p:spPr>
      </p:pic>
      <p:pic>
        <p:nvPicPr>
          <p:cNvPr id="5" name="Audio Recording Mar 1, 2025 at 3:16:35 PM">
            <a:hlinkClick r:id="" action="ppaction://media"/>
            <a:extLst>
              <a:ext uri="{FF2B5EF4-FFF2-40B4-BE49-F238E27FC236}">
                <a16:creationId xmlns:a16="http://schemas.microsoft.com/office/drawing/2014/main" id="{2528BB88-1072-E2F5-4E45-C3953DC534B8}"/>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772329" y="4696683"/>
            <a:ext cx="812800" cy="812800"/>
          </a:xfrm>
          <a:prstGeom prst="rect">
            <a:avLst/>
          </a:prstGeom>
        </p:spPr>
      </p:pic>
      <p:pic>
        <p:nvPicPr>
          <p:cNvPr id="7" name="Graphic 6">
            <a:extLst>
              <a:ext uri="{FF2B5EF4-FFF2-40B4-BE49-F238E27FC236}">
                <a16:creationId xmlns:a16="http://schemas.microsoft.com/office/drawing/2014/main" id="{CEC8E3C8-391C-D6F9-B538-50B75D564F02}"/>
              </a:ext>
            </a:extLst>
          </p:cNvPr>
          <p:cNvPicPr>
            <a:picLocks noChangeAspect="1"/>
          </p:cNvPicPr>
          <p:nvPr/>
        </p:nvPicPr>
        <p:blipFill>
          <a:blip r:embed="rId7">
            <a:extLst>
              <a:ext uri="{96DAC541-7B7A-43D3-8B79-37D633B846F1}">
                <asvg:svgBlip xmlns:asvg="http://schemas.microsoft.com/office/drawing/2016/SVG/main" r:embed="rId8"/>
              </a:ext>
              <a:ext uri="{837473B0-CC2E-450A-ABE3-18F120FF3D39}">
                <a1611:picAttrSrcUrl xmlns:a1611="http://schemas.microsoft.com/office/drawing/2016/11/main" r:id="rId9"/>
              </a:ext>
            </a:extLst>
          </a:blip>
          <a:stretch>
            <a:fillRect/>
          </a:stretch>
        </p:blipFill>
        <p:spPr>
          <a:xfrm>
            <a:off x="8514441" y="1583098"/>
            <a:ext cx="1925110" cy="1922102"/>
          </a:xfrm>
          <a:prstGeom prst="rect">
            <a:avLst/>
          </a:prstGeom>
        </p:spPr>
      </p:pic>
    </p:spTree>
    <p:extLst>
      <p:ext uri="{BB962C8B-B14F-4D97-AF65-F5344CB8AC3E}">
        <p14:creationId xmlns:p14="http://schemas.microsoft.com/office/powerpoint/2010/main" val="78217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64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2680-4933-C3F2-FA01-0072FD4D4FFA}"/>
              </a:ext>
            </a:extLst>
          </p:cNvPr>
          <p:cNvSpPr>
            <a:spLocks noGrp="1"/>
          </p:cNvSpPr>
          <p:nvPr>
            <p:ph type="title"/>
          </p:nvPr>
        </p:nvSpPr>
        <p:spPr/>
        <p:txBody>
          <a:bodyPr/>
          <a:lstStyle/>
          <a:p>
            <a:r>
              <a:rPr lang="en-US" dirty="0"/>
              <a:t>Popular Artists based on Followers</a:t>
            </a:r>
          </a:p>
        </p:txBody>
      </p:sp>
      <p:pic>
        <p:nvPicPr>
          <p:cNvPr id="4" name="Picture 3" descr="A graph of a number of followers&#10;&#10;Description automatically generated">
            <a:extLst>
              <a:ext uri="{FF2B5EF4-FFF2-40B4-BE49-F238E27FC236}">
                <a16:creationId xmlns:a16="http://schemas.microsoft.com/office/drawing/2014/main" id="{0188AD39-551A-04B1-76AC-0F5F2678F1F3}"/>
              </a:ext>
            </a:extLst>
          </p:cNvPr>
          <p:cNvPicPr>
            <a:picLocks noChangeAspect="1"/>
          </p:cNvPicPr>
          <p:nvPr/>
        </p:nvPicPr>
        <p:blipFill>
          <a:blip r:embed="rId5"/>
          <a:stretch>
            <a:fillRect/>
          </a:stretch>
        </p:blipFill>
        <p:spPr>
          <a:xfrm>
            <a:off x="4656667" y="1711586"/>
            <a:ext cx="7535333" cy="4365019"/>
          </a:xfrm>
          <a:prstGeom prst="rect">
            <a:avLst/>
          </a:prstGeom>
        </p:spPr>
      </p:pic>
      <p:pic>
        <p:nvPicPr>
          <p:cNvPr id="6" name="Content Placeholder 5">
            <a:extLst>
              <a:ext uri="{FF2B5EF4-FFF2-40B4-BE49-F238E27FC236}">
                <a16:creationId xmlns:a16="http://schemas.microsoft.com/office/drawing/2014/main" id="{51D9CBA4-3E2A-AEAA-D2AD-A5148AC7A4F4}"/>
              </a:ext>
            </a:extLst>
          </p:cNvPr>
          <p:cNvPicPr>
            <a:picLocks noGrp="1" noChangeAspect="1"/>
          </p:cNvPicPr>
          <p:nvPr>
            <p:ph idx="1"/>
          </p:nvPr>
        </p:nvPicPr>
        <p:blipFill>
          <a:blip r:embed="rId6">
            <a:extLs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rot="16200000">
            <a:off x="-1083124" y="2937153"/>
            <a:ext cx="3637539" cy="1815928"/>
          </a:xfrm>
        </p:spPr>
      </p:pic>
      <p:sp>
        <p:nvSpPr>
          <p:cNvPr id="7" name="Content Placeholder 2">
            <a:extLst>
              <a:ext uri="{FF2B5EF4-FFF2-40B4-BE49-F238E27FC236}">
                <a16:creationId xmlns:a16="http://schemas.microsoft.com/office/drawing/2014/main" id="{08A93EA4-6BB2-1FB1-1E4B-B6BD5E5461E9}"/>
              </a:ext>
            </a:extLst>
          </p:cNvPr>
          <p:cNvSpPr txBox="1">
            <a:spLocks/>
          </p:cNvSpPr>
          <p:nvPr/>
        </p:nvSpPr>
        <p:spPr>
          <a:xfrm>
            <a:off x="1130270" y="2186232"/>
            <a:ext cx="3385903" cy="407404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Ed Sheeran is most popular with 78M followers.</a:t>
            </a:r>
          </a:p>
          <a:p>
            <a:r>
              <a:rPr lang="en-US" dirty="0"/>
              <a:t>Ariana Grade is second popular with 61M followers</a:t>
            </a:r>
          </a:p>
          <a:p>
            <a:r>
              <a:rPr lang="en-US" dirty="0"/>
              <a:t>Drake is at third position with 54M followers.</a:t>
            </a:r>
          </a:p>
        </p:txBody>
      </p:sp>
      <p:pic>
        <p:nvPicPr>
          <p:cNvPr id="8" name="Audio Recording Mar 1, 2025 at 3:28:46 PM">
            <a:hlinkClick r:id="" action="ppaction://media"/>
            <a:extLst>
              <a:ext uri="{FF2B5EF4-FFF2-40B4-BE49-F238E27FC236}">
                <a16:creationId xmlns:a16="http://schemas.microsoft.com/office/drawing/2014/main" id="{F1C7CAA9-3381-8873-59CA-6851E762AACD}"/>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3703373" y="5257487"/>
            <a:ext cx="812800" cy="812800"/>
          </a:xfrm>
          <a:prstGeom prst="rect">
            <a:avLst/>
          </a:prstGeom>
        </p:spPr>
      </p:pic>
    </p:spTree>
    <p:extLst>
      <p:ext uri="{BB962C8B-B14F-4D97-AF65-F5344CB8AC3E}">
        <p14:creationId xmlns:p14="http://schemas.microsoft.com/office/powerpoint/2010/main" val="56299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032"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105</TotalTime>
  <Words>1064</Words>
  <Application>Microsoft Macintosh PowerPoint</Application>
  <PresentationFormat>Widescreen</PresentationFormat>
  <Paragraphs>85</Paragraphs>
  <Slides>15</Slides>
  <Notes>14</Notes>
  <HiddenSlides>0</HiddenSlides>
  <MMClips>15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Century Gothic</vt:lpstr>
      <vt:lpstr>Gallery</vt:lpstr>
      <vt:lpstr>Song Recommender System </vt:lpstr>
      <vt:lpstr>Song Recommender System </vt:lpstr>
      <vt:lpstr>Goal</vt:lpstr>
      <vt:lpstr>Dataset: Source</vt:lpstr>
      <vt:lpstr>Dataset features</vt:lpstr>
      <vt:lpstr>Data Understanding</vt:lpstr>
      <vt:lpstr>Most Popular Songs</vt:lpstr>
      <vt:lpstr>Popular Artists</vt:lpstr>
      <vt:lpstr>Popular Artists based on Followers</vt:lpstr>
      <vt:lpstr>Popular Genres</vt:lpstr>
      <vt:lpstr>Songs Release By Years </vt:lpstr>
      <vt:lpstr>Methodology:Algorithm</vt:lpstr>
      <vt:lpstr>Methodology Results</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Dipika Sharma</dc:creator>
  <cp:lastModifiedBy>Dipika Sharma</cp:lastModifiedBy>
  <cp:revision>4</cp:revision>
  <dcterms:created xsi:type="dcterms:W3CDTF">2025-03-01T19:17:08Z</dcterms:created>
  <dcterms:modified xsi:type="dcterms:W3CDTF">2025-03-01T21:02:35Z</dcterms:modified>
</cp:coreProperties>
</file>