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2"/>
    <p:restoredTop sz="91412"/>
  </p:normalViewPr>
  <p:slideViewPr>
    <p:cSldViewPr snapToGrid="0" snapToObjects="1">
      <p:cViewPr>
        <p:scale>
          <a:sx n="160" d="100"/>
          <a:sy n="160" d="100"/>
        </p:scale>
        <p:origin x="-11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58E64F3-F0CE-F442-8820-D59980DC2143}" type="datetimeFigureOut">
              <a:rPr lang="en-US" smtClean="0"/>
              <a:t>6/2/22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46CB259-3269-D043-9A49-41222C492D80}" type="slidenum">
              <a:rPr lang="en-US" smtClean="0"/>
              <a:t>‹#›</a:t>
            </a:fld>
            <a:endParaRPr lang="en-US"/>
          </a:p>
        </p:txBody>
      </p:sp>
    </p:spTree>
    <p:extLst>
      <p:ext uri="{BB962C8B-B14F-4D97-AF65-F5344CB8AC3E}">
        <p14:creationId xmlns:p14="http://schemas.microsoft.com/office/powerpoint/2010/main" val="415459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E64F3-F0CE-F442-8820-D59980DC214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CB259-3269-D043-9A49-41222C492D80}" type="slidenum">
              <a:rPr lang="en-US" smtClean="0"/>
              <a:t>‹#›</a:t>
            </a:fld>
            <a:endParaRPr lang="en-US"/>
          </a:p>
        </p:txBody>
      </p:sp>
    </p:spTree>
    <p:extLst>
      <p:ext uri="{BB962C8B-B14F-4D97-AF65-F5344CB8AC3E}">
        <p14:creationId xmlns:p14="http://schemas.microsoft.com/office/powerpoint/2010/main" val="78664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58E64F3-F0CE-F442-8820-D59980DC2143}" type="datetimeFigureOut">
              <a:rPr lang="en-US" smtClean="0"/>
              <a:t>6/2/22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46CB259-3269-D043-9A49-41222C492D80}" type="slidenum">
              <a:rPr lang="en-US" smtClean="0"/>
              <a:t>‹#›</a:t>
            </a:fld>
            <a:endParaRPr lang="en-US"/>
          </a:p>
        </p:txBody>
      </p:sp>
    </p:spTree>
    <p:extLst>
      <p:ext uri="{BB962C8B-B14F-4D97-AF65-F5344CB8AC3E}">
        <p14:creationId xmlns:p14="http://schemas.microsoft.com/office/powerpoint/2010/main" val="158086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E64F3-F0CE-F442-8820-D59980DC214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F46CB259-3269-D043-9A49-41222C492D80}" type="slidenum">
              <a:rPr lang="en-US" smtClean="0"/>
              <a:t>‹#›</a:t>
            </a:fld>
            <a:endParaRPr lang="en-US"/>
          </a:p>
        </p:txBody>
      </p:sp>
    </p:spTree>
    <p:extLst>
      <p:ext uri="{BB962C8B-B14F-4D97-AF65-F5344CB8AC3E}">
        <p14:creationId xmlns:p14="http://schemas.microsoft.com/office/powerpoint/2010/main" val="317262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58E64F3-F0CE-F442-8820-D59980DC2143}" type="datetimeFigureOut">
              <a:rPr lang="en-US" smtClean="0"/>
              <a:t>6/2/22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46CB259-3269-D043-9A49-41222C492D80}" type="slidenum">
              <a:rPr lang="en-US" smtClean="0"/>
              <a:t>‹#›</a:t>
            </a:fld>
            <a:endParaRPr lang="en-US"/>
          </a:p>
        </p:txBody>
      </p:sp>
    </p:spTree>
    <p:extLst>
      <p:ext uri="{BB962C8B-B14F-4D97-AF65-F5344CB8AC3E}">
        <p14:creationId xmlns:p14="http://schemas.microsoft.com/office/powerpoint/2010/main" val="351875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8E64F3-F0CE-F442-8820-D59980DC2143}"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B259-3269-D043-9A49-41222C492D80}" type="slidenum">
              <a:rPr lang="en-US" smtClean="0"/>
              <a:t>‹#›</a:t>
            </a:fld>
            <a:endParaRPr lang="en-US"/>
          </a:p>
        </p:txBody>
      </p:sp>
    </p:spTree>
    <p:extLst>
      <p:ext uri="{BB962C8B-B14F-4D97-AF65-F5344CB8AC3E}">
        <p14:creationId xmlns:p14="http://schemas.microsoft.com/office/powerpoint/2010/main" val="184614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8E64F3-F0CE-F442-8820-D59980DC2143}" type="datetimeFigureOut">
              <a:rPr lang="en-US" smtClean="0"/>
              <a:t>6/2/22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B259-3269-D043-9A49-41222C492D80}" type="slidenum">
              <a:rPr lang="en-US" smtClean="0"/>
              <a:t>‹#›</a:t>
            </a:fld>
            <a:endParaRPr lang="en-US"/>
          </a:p>
        </p:txBody>
      </p:sp>
    </p:spTree>
    <p:extLst>
      <p:ext uri="{BB962C8B-B14F-4D97-AF65-F5344CB8AC3E}">
        <p14:creationId xmlns:p14="http://schemas.microsoft.com/office/powerpoint/2010/main" val="33061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8E64F3-F0CE-F442-8820-D59980DC2143}" type="datetimeFigureOut">
              <a:rPr lang="en-US" smtClean="0"/>
              <a:t>6/2/22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B259-3269-D043-9A49-41222C492D80}" type="slidenum">
              <a:rPr lang="en-US" smtClean="0"/>
              <a:t>‹#›</a:t>
            </a:fld>
            <a:endParaRPr lang="en-US"/>
          </a:p>
        </p:txBody>
      </p:sp>
    </p:spTree>
    <p:extLst>
      <p:ext uri="{BB962C8B-B14F-4D97-AF65-F5344CB8AC3E}">
        <p14:creationId xmlns:p14="http://schemas.microsoft.com/office/powerpoint/2010/main" val="365537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E64F3-F0CE-F442-8820-D59980DC2143}" type="datetimeFigureOut">
              <a:rPr lang="en-US" smtClean="0"/>
              <a:t>6/2/22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6CB259-3269-D043-9A49-41222C492D80}" type="slidenum">
              <a:rPr lang="en-US" smtClean="0"/>
              <a:t>‹#›</a:t>
            </a:fld>
            <a:endParaRPr lang="en-US"/>
          </a:p>
        </p:txBody>
      </p:sp>
    </p:spTree>
    <p:extLst>
      <p:ext uri="{BB962C8B-B14F-4D97-AF65-F5344CB8AC3E}">
        <p14:creationId xmlns:p14="http://schemas.microsoft.com/office/powerpoint/2010/main" val="146414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58E64F3-F0CE-F442-8820-D59980DC2143}" type="datetimeFigureOut">
              <a:rPr lang="en-US" smtClean="0"/>
              <a:t>6/2/22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46CB259-3269-D043-9A49-41222C492D80}" type="slidenum">
              <a:rPr lang="en-US" smtClean="0"/>
              <a:t>‹#›</a:t>
            </a:fld>
            <a:endParaRPr lang="en-US"/>
          </a:p>
        </p:txBody>
      </p:sp>
    </p:spTree>
    <p:extLst>
      <p:ext uri="{BB962C8B-B14F-4D97-AF65-F5344CB8AC3E}">
        <p14:creationId xmlns:p14="http://schemas.microsoft.com/office/powerpoint/2010/main" val="405196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E64F3-F0CE-F442-8820-D59980DC2143}"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B259-3269-D043-9A49-41222C492D80}" type="slidenum">
              <a:rPr lang="en-US" smtClean="0"/>
              <a:t>‹#›</a:t>
            </a:fld>
            <a:endParaRPr lang="en-US"/>
          </a:p>
        </p:txBody>
      </p:sp>
    </p:spTree>
    <p:extLst>
      <p:ext uri="{BB962C8B-B14F-4D97-AF65-F5344CB8AC3E}">
        <p14:creationId xmlns:p14="http://schemas.microsoft.com/office/powerpoint/2010/main" val="392543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58E64F3-F0CE-F442-8820-D59980DC2143}" type="datetimeFigureOut">
              <a:rPr lang="en-US" smtClean="0"/>
              <a:t>6/2/22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46CB259-3269-D043-9A49-41222C492D8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697663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A5BC-7BA6-3139-8EF0-23608992A74A}"/>
              </a:ext>
            </a:extLst>
          </p:cNvPr>
          <p:cNvSpPr>
            <a:spLocks noGrp="1"/>
          </p:cNvSpPr>
          <p:nvPr>
            <p:ph type="ctrTitle"/>
          </p:nvPr>
        </p:nvSpPr>
        <p:spPr/>
        <p:txBody>
          <a:bodyPr/>
          <a:lstStyle/>
          <a:p>
            <a:r>
              <a:rPr lang="en-US" dirty="0"/>
              <a:t>Life expectancy</a:t>
            </a:r>
          </a:p>
        </p:txBody>
      </p:sp>
      <p:sp>
        <p:nvSpPr>
          <p:cNvPr id="3" name="Subtitle 2">
            <a:extLst>
              <a:ext uri="{FF2B5EF4-FFF2-40B4-BE49-F238E27FC236}">
                <a16:creationId xmlns:a16="http://schemas.microsoft.com/office/drawing/2014/main" id="{01BE571E-0592-BA60-DA3B-23F236F78B99}"/>
              </a:ext>
            </a:extLst>
          </p:cNvPr>
          <p:cNvSpPr>
            <a:spLocks noGrp="1"/>
          </p:cNvSpPr>
          <p:nvPr>
            <p:ph type="subTitle" idx="1"/>
          </p:nvPr>
        </p:nvSpPr>
        <p:spPr/>
        <p:txBody>
          <a:bodyPr/>
          <a:lstStyle/>
          <a:p>
            <a:r>
              <a:rPr lang="en-US" dirty="0"/>
              <a:t>Exploratory Data Analysis</a:t>
            </a:r>
          </a:p>
        </p:txBody>
      </p:sp>
      <p:sp>
        <p:nvSpPr>
          <p:cNvPr id="4" name="TextBox 3">
            <a:extLst>
              <a:ext uri="{FF2B5EF4-FFF2-40B4-BE49-F238E27FC236}">
                <a16:creationId xmlns:a16="http://schemas.microsoft.com/office/drawing/2014/main" id="{AC9B8FAF-90F4-6EC3-631A-9B934ED057D5}"/>
              </a:ext>
            </a:extLst>
          </p:cNvPr>
          <p:cNvSpPr txBox="1"/>
          <p:nvPr/>
        </p:nvSpPr>
        <p:spPr>
          <a:xfrm>
            <a:off x="7657106" y="5112689"/>
            <a:ext cx="2355132" cy="923330"/>
          </a:xfrm>
          <a:prstGeom prst="rect">
            <a:avLst/>
          </a:prstGeom>
          <a:noFill/>
        </p:spPr>
        <p:txBody>
          <a:bodyPr wrap="none" rtlCol="0">
            <a:spAutoFit/>
          </a:bodyPr>
          <a:lstStyle/>
          <a:p>
            <a:r>
              <a:rPr lang="en-US" dirty="0"/>
              <a:t>DSC 530 (Spring 2022)</a:t>
            </a:r>
          </a:p>
          <a:p>
            <a:r>
              <a:rPr lang="en-US" dirty="0"/>
              <a:t>Course Project</a:t>
            </a:r>
          </a:p>
          <a:p>
            <a:r>
              <a:rPr lang="en-US" dirty="0"/>
              <a:t>Dipika Sharma</a:t>
            </a:r>
          </a:p>
        </p:txBody>
      </p:sp>
    </p:spTree>
    <p:extLst>
      <p:ext uri="{BB962C8B-B14F-4D97-AF65-F5344CB8AC3E}">
        <p14:creationId xmlns:p14="http://schemas.microsoft.com/office/powerpoint/2010/main" val="70107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E450-4146-6899-55B5-10E5235DBF6C}"/>
              </a:ext>
            </a:extLst>
          </p:cNvPr>
          <p:cNvSpPr>
            <a:spLocks noGrp="1"/>
          </p:cNvSpPr>
          <p:nvPr>
            <p:ph type="title"/>
          </p:nvPr>
        </p:nvSpPr>
        <p:spPr/>
        <p:txBody>
          <a:bodyPr/>
          <a:lstStyle/>
          <a:p>
            <a:r>
              <a:rPr lang="en-US" dirty="0"/>
              <a:t>Outliers</a:t>
            </a:r>
          </a:p>
        </p:txBody>
      </p:sp>
      <p:pic>
        <p:nvPicPr>
          <p:cNvPr id="4" name="Picture 2">
            <a:extLst>
              <a:ext uri="{FF2B5EF4-FFF2-40B4-BE49-F238E27FC236}">
                <a16:creationId xmlns:a16="http://schemas.microsoft.com/office/drawing/2014/main" id="{8A29411D-611C-364E-AA1B-0CDB95B91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030" y="1997655"/>
            <a:ext cx="3461412" cy="24737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CFFC83-ED5C-1752-8CAF-C92C6097D23A}"/>
              </a:ext>
            </a:extLst>
          </p:cNvPr>
          <p:cNvSpPr txBox="1"/>
          <p:nvPr/>
        </p:nvSpPr>
        <p:spPr>
          <a:xfrm>
            <a:off x="4627659" y="2202511"/>
            <a:ext cx="6384897"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It is recommended to use only one peak for analyzation when we encounter any bimodal distribution. So, we can drop one of the peak as an outliers and can use only BMI greater then 24 kg/m^2 for analysis. Dropping of small peak will give us normal distribution.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Although by looking at the database I found we have more then 1000 records out of total 3077 records which has less BMI value of 24 kg/m^2. This is 32 % of the total data we have for analysis, and I think it would be better to not drop the data and use all of it for analysis.</a:t>
            </a:r>
            <a:endParaRPr lang="en-US" sz="1600" dirty="0"/>
          </a:p>
        </p:txBody>
      </p:sp>
    </p:spTree>
    <p:extLst>
      <p:ext uri="{BB962C8B-B14F-4D97-AF65-F5344CB8AC3E}">
        <p14:creationId xmlns:p14="http://schemas.microsoft.com/office/powerpoint/2010/main" val="4255859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E522-C8DC-0FE8-3CD5-7D6C830AEB39}"/>
              </a:ext>
            </a:extLst>
          </p:cNvPr>
          <p:cNvSpPr>
            <a:spLocks noGrp="1"/>
          </p:cNvSpPr>
          <p:nvPr>
            <p:ph type="title"/>
          </p:nvPr>
        </p:nvSpPr>
        <p:spPr/>
        <p:txBody>
          <a:bodyPr/>
          <a:lstStyle/>
          <a:p>
            <a:r>
              <a:rPr lang="en-US" dirty="0"/>
              <a:t>Outliers</a:t>
            </a:r>
          </a:p>
        </p:txBody>
      </p:sp>
      <p:sp>
        <p:nvSpPr>
          <p:cNvPr id="4" name="TextBox 3">
            <a:extLst>
              <a:ext uri="{FF2B5EF4-FFF2-40B4-BE49-F238E27FC236}">
                <a16:creationId xmlns:a16="http://schemas.microsoft.com/office/drawing/2014/main" id="{3C8EA6F7-65A6-9C0C-23E4-360D55F4DD20}"/>
              </a:ext>
            </a:extLst>
          </p:cNvPr>
          <p:cNvSpPr txBox="1"/>
          <p:nvPr/>
        </p:nvSpPr>
        <p:spPr>
          <a:xfrm>
            <a:off x="581192" y="2154803"/>
            <a:ext cx="1006987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Defining the IQR range to identify the outliers in target variables </a:t>
            </a:r>
            <a:r>
              <a:rPr lang="en-US" sz="1600" dirty="0" err="1">
                <a:latin typeface="Times New Roman" panose="02020603050405020304" pitchFamily="18" charset="0"/>
                <a:cs typeface="Times New Roman" panose="02020603050405020304" pitchFamily="18" charset="0"/>
              </a:rPr>
              <a:t>life_expect</a:t>
            </a:r>
            <a:r>
              <a:rPr lang="en-US" sz="1600" dirty="0">
                <a:latin typeface="Times New Roman" panose="02020603050405020304" pitchFamily="18" charset="0"/>
                <a:cs typeface="Times New Roman" panose="02020603050405020304" pitchFamily="18" charset="0"/>
              </a:rPr>
              <a:t> &amp; life_exp60 and predictive variable BMI.</a:t>
            </a:r>
          </a:p>
        </p:txBody>
      </p:sp>
      <p:sp>
        <p:nvSpPr>
          <p:cNvPr id="5" name="TextBox 4">
            <a:extLst>
              <a:ext uri="{FF2B5EF4-FFF2-40B4-BE49-F238E27FC236}">
                <a16:creationId xmlns:a16="http://schemas.microsoft.com/office/drawing/2014/main" id="{89C67313-9D2B-E0ED-ADAC-7813EB28255D}"/>
              </a:ext>
            </a:extLst>
          </p:cNvPr>
          <p:cNvSpPr txBox="1"/>
          <p:nvPr/>
        </p:nvSpPr>
        <p:spPr>
          <a:xfrm>
            <a:off x="581193" y="2639816"/>
            <a:ext cx="6384150" cy="1169551"/>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life_expect_lower</a:t>
            </a:r>
            <a:r>
              <a:rPr lang="en-US" sz="1400" dirty="0">
                <a:latin typeface="Times New Roman" panose="02020603050405020304" pitchFamily="18" charset="0"/>
                <a:cs typeface="Times New Roman" panose="02020603050405020304" pitchFamily="18" charset="0"/>
              </a:rPr>
              <a:t> = (63.411990 - (75.592730 - 63.411990) * 1.5)</a:t>
            </a:r>
          </a:p>
          <a:p>
            <a:r>
              <a:rPr lang="en-US" sz="1400" dirty="0" err="1">
                <a:latin typeface="Times New Roman" panose="02020603050405020304" pitchFamily="18" charset="0"/>
                <a:cs typeface="Times New Roman" panose="02020603050405020304" pitchFamily="18" charset="0"/>
              </a:rPr>
              <a:t>life_expect_upper</a:t>
            </a:r>
            <a:r>
              <a:rPr lang="en-US" sz="1400" dirty="0">
                <a:latin typeface="Times New Roman" panose="02020603050405020304" pitchFamily="18" charset="0"/>
                <a:cs typeface="Times New Roman" panose="02020603050405020304" pitchFamily="18" charset="0"/>
              </a:rPr>
              <a:t> = (75.592730 + (75.592730 - 63.411990) * 1.5)</a:t>
            </a:r>
          </a:p>
          <a:p>
            <a:endParaRPr lang="en-US" sz="1400" dirty="0">
              <a:latin typeface="Times New Roman" panose="02020603050405020304" pitchFamily="18" charset="0"/>
              <a:cs typeface="Times New Roman" panose="02020603050405020304" pitchFamily="18" charset="0"/>
            </a:endParaRPr>
          </a:p>
          <a:p>
            <a:r>
              <a:rPr lang="en-US" sz="1400" i="1" dirty="0">
                <a:latin typeface="Times New Roman" panose="02020603050405020304" pitchFamily="18" charset="0"/>
                <a:cs typeface="Times New Roman" panose="02020603050405020304" pitchFamily="18" charset="0"/>
              </a:rPr>
              <a:t>Life Expectancy at birth lower value for skew identification is 45.14088 years and upper value for skew identification is 93.86384000000001 years.</a:t>
            </a:r>
          </a:p>
        </p:txBody>
      </p:sp>
      <p:sp>
        <p:nvSpPr>
          <p:cNvPr id="6" name="TextBox 5">
            <a:extLst>
              <a:ext uri="{FF2B5EF4-FFF2-40B4-BE49-F238E27FC236}">
                <a16:creationId xmlns:a16="http://schemas.microsoft.com/office/drawing/2014/main" id="{E87A7616-9304-4B3B-0770-D5E04F09B5AE}"/>
              </a:ext>
            </a:extLst>
          </p:cNvPr>
          <p:cNvSpPr txBox="1"/>
          <p:nvPr/>
        </p:nvSpPr>
        <p:spPr>
          <a:xfrm>
            <a:off x="581192" y="3966783"/>
            <a:ext cx="638415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life_expect60_lower = (16.632970 - (21.138660 - 16.632970) * 1.5)</a:t>
            </a:r>
          </a:p>
          <a:p>
            <a:r>
              <a:rPr lang="en-US" sz="1400" dirty="0">
                <a:latin typeface="Times New Roman" panose="02020603050405020304" pitchFamily="18" charset="0"/>
                <a:cs typeface="Times New Roman" panose="02020603050405020304" pitchFamily="18" charset="0"/>
              </a:rPr>
              <a:t>life_expect60_upper = (21.138660 + (21.138660 - 16.632970) * 1.5)</a:t>
            </a:r>
          </a:p>
          <a:p>
            <a:endParaRPr lang="en-US" sz="1400" dirty="0">
              <a:latin typeface="Times New Roman" panose="02020603050405020304" pitchFamily="18" charset="0"/>
              <a:cs typeface="Times New Roman" panose="02020603050405020304" pitchFamily="18" charset="0"/>
            </a:endParaRPr>
          </a:p>
          <a:p>
            <a:r>
              <a:rPr lang="en-US" sz="1400" i="1" dirty="0">
                <a:latin typeface="Times New Roman" panose="02020603050405020304" pitchFamily="18" charset="0"/>
                <a:cs typeface="Times New Roman" panose="02020603050405020304" pitchFamily="18" charset="0"/>
              </a:rPr>
              <a:t>Life Expectancy at age 60 lower value for skew identification is 9.874434999999998 years and upper value for skew identification is 27.897195000000004 years.</a:t>
            </a:r>
          </a:p>
        </p:txBody>
      </p:sp>
      <p:sp>
        <p:nvSpPr>
          <p:cNvPr id="7" name="TextBox 6">
            <a:extLst>
              <a:ext uri="{FF2B5EF4-FFF2-40B4-BE49-F238E27FC236}">
                <a16:creationId xmlns:a16="http://schemas.microsoft.com/office/drawing/2014/main" id="{806D2381-8D3D-5CF0-CDF8-0624D0FF4B73}"/>
              </a:ext>
            </a:extLst>
          </p:cNvPr>
          <p:cNvSpPr txBox="1"/>
          <p:nvPr/>
        </p:nvSpPr>
        <p:spPr>
          <a:xfrm>
            <a:off x="581193" y="5422789"/>
            <a:ext cx="6384150" cy="1169551"/>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bmi_lower</a:t>
            </a:r>
            <a:r>
              <a:rPr lang="en-US" sz="1400" dirty="0">
                <a:latin typeface="Times New Roman" panose="02020603050405020304" pitchFamily="18" charset="0"/>
                <a:cs typeface="Times New Roman" panose="02020603050405020304" pitchFamily="18" charset="0"/>
              </a:rPr>
              <a:t> = (23.300000 - (26.500000 - 23.300000) * 1.5)</a:t>
            </a:r>
          </a:p>
          <a:p>
            <a:r>
              <a:rPr lang="en-US" sz="1400" dirty="0" err="1">
                <a:latin typeface="Times New Roman" panose="02020603050405020304" pitchFamily="18" charset="0"/>
                <a:cs typeface="Times New Roman" panose="02020603050405020304" pitchFamily="18" charset="0"/>
              </a:rPr>
              <a:t>bmi_upper</a:t>
            </a:r>
            <a:r>
              <a:rPr lang="en-US" sz="1400" dirty="0">
                <a:latin typeface="Times New Roman" panose="02020603050405020304" pitchFamily="18" charset="0"/>
                <a:cs typeface="Times New Roman" panose="02020603050405020304" pitchFamily="18" charset="0"/>
              </a:rPr>
              <a:t> = (26.500000 + (26.500000 - 23.300000) * 1.5)</a:t>
            </a:r>
          </a:p>
          <a:p>
            <a:endParaRPr lang="en-US" sz="1400" dirty="0">
              <a:latin typeface="Times New Roman" panose="02020603050405020304" pitchFamily="18" charset="0"/>
              <a:cs typeface="Times New Roman" panose="02020603050405020304" pitchFamily="18" charset="0"/>
            </a:endParaRPr>
          </a:p>
          <a:p>
            <a:r>
              <a:rPr lang="en-US" sz="1400" i="1" dirty="0">
                <a:latin typeface="Times New Roman" panose="02020603050405020304" pitchFamily="18" charset="0"/>
                <a:cs typeface="Times New Roman" panose="02020603050405020304" pitchFamily="18" charset="0"/>
              </a:rPr>
              <a:t>BMI lower value for skew identification is 18.5 kg/m^2 and upper value for skew identification is 31.299999999999997 kg/m^2.</a:t>
            </a:r>
          </a:p>
        </p:txBody>
      </p:sp>
      <p:sp>
        <p:nvSpPr>
          <p:cNvPr id="8" name="TextBox 7">
            <a:extLst>
              <a:ext uri="{FF2B5EF4-FFF2-40B4-BE49-F238E27FC236}">
                <a16:creationId xmlns:a16="http://schemas.microsoft.com/office/drawing/2014/main" id="{54C9F28F-AC2A-8ADC-9C49-D633103100A8}"/>
              </a:ext>
            </a:extLst>
          </p:cNvPr>
          <p:cNvSpPr txBox="1"/>
          <p:nvPr/>
        </p:nvSpPr>
        <p:spPr>
          <a:xfrm>
            <a:off x="7458041" y="2639816"/>
            <a:ext cx="3768919"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Using this IQR range for </a:t>
            </a:r>
            <a:r>
              <a:rPr lang="en-US" sz="1600" dirty="0" err="1">
                <a:latin typeface="Times New Roman" panose="02020603050405020304" pitchFamily="18" charset="0"/>
                <a:cs typeface="Times New Roman" panose="02020603050405020304" pitchFamily="18" charset="0"/>
              </a:rPr>
              <a:t>life_expect</a:t>
            </a:r>
            <a:r>
              <a:rPr lang="en-US" sz="1600" dirty="0">
                <a:latin typeface="Times New Roman" panose="02020603050405020304" pitchFamily="18" charset="0"/>
                <a:cs typeface="Times New Roman" panose="02020603050405020304" pitchFamily="18" charset="0"/>
              </a:rPr>
              <a:t>, life_exp60 and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we can remove outliers from dataset for all these variables. </a:t>
            </a:r>
          </a:p>
        </p:txBody>
      </p:sp>
    </p:spTree>
    <p:extLst>
      <p:ext uri="{BB962C8B-B14F-4D97-AF65-F5344CB8AC3E}">
        <p14:creationId xmlns:p14="http://schemas.microsoft.com/office/powerpoint/2010/main" val="35057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A9F3-AF24-01FF-F634-67F133690985}"/>
              </a:ext>
            </a:extLst>
          </p:cNvPr>
          <p:cNvSpPr>
            <a:spLocks noGrp="1"/>
          </p:cNvSpPr>
          <p:nvPr>
            <p:ph type="title"/>
          </p:nvPr>
        </p:nvSpPr>
        <p:spPr/>
        <p:txBody>
          <a:bodyPr/>
          <a:lstStyle/>
          <a:p>
            <a:r>
              <a:rPr lang="en-US" dirty="0"/>
              <a:t>Probability Mass function for different range of years compare by </a:t>
            </a:r>
            <a:r>
              <a:rPr lang="en-US" dirty="0" err="1"/>
              <a:t>bmi</a:t>
            </a:r>
            <a:r>
              <a:rPr lang="en-US" dirty="0"/>
              <a:t> values</a:t>
            </a:r>
          </a:p>
        </p:txBody>
      </p:sp>
      <p:pic>
        <p:nvPicPr>
          <p:cNvPr id="13" name="Picture 12" descr="Chart, histogram&#10;&#10;Description automatically generated">
            <a:extLst>
              <a:ext uri="{FF2B5EF4-FFF2-40B4-BE49-F238E27FC236}">
                <a16:creationId xmlns:a16="http://schemas.microsoft.com/office/drawing/2014/main" id="{AD97F933-B5EE-12B9-B65F-AEF3063ADD18}"/>
              </a:ext>
            </a:extLst>
          </p:cNvPr>
          <p:cNvPicPr>
            <a:picLocks noChangeAspect="1"/>
          </p:cNvPicPr>
          <p:nvPr/>
        </p:nvPicPr>
        <p:blipFill>
          <a:blip r:embed="rId2"/>
          <a:stretch>
            <a:fillRect/>
          </a:stretch>
        </p:blipFill>
        <p:spPr>
          <a:xfrm>
            <a:off x="581191" y="2380367"/>
            <a:ext cx="6576059" cy="3185546"/>
          </a:xfrm>
          <a:prstGeom prst="rect">
            <a:avLst/>
          </a:prstGeom>
        </p:spPr>
      </p:pic>
      <p:sp>
        <p:nvSpPr>
          <p:cNvPr id="14" name="TextBox 13">
            <a:extLst>
              <a:ext uri="{FF2B5EF4-FFF2-40B4-BE49-F238E27FC236}">
                <a16:creationId xmlns:a16="http://schemas.microsoft.com/office/drawing/2014/main" id="{EBFB4751-D27D-5332-0F04-0A3EAEC8E4BE}"/>
              </a:ext>
            </a:extLst>
          </p:cNvPr>
          <p:cNvSpPr txBox="1"/>
          <p:nvPr/>
        </p:nvSpPr>
        <p:spPr>
          <a:xfrm>
            <a:off x="7378810" y="2499637"/>
            <a:ext cx="3866238"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Person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value is more for year range less then 2003 compared to the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value for year range greater then 2003.</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Plot shows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has maximum probability for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value 25 kg/m^2 for years before 2003.</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89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3466-E4EC-4090-F57A-7C9AF5DEA33A}"/>
              </a:ext>
            </a:extLst>
          </p:cNvPr>
          <p:cNvSpPr>
            <a:spLocks noGrp="1"/>
          </p:cNvSpPr>
          <p:nvPr>
            <p:ph type="title"/>
          </p:nvPr>
        </p:nvSpPr>
        <p:spPr/>
        <p:txBody>
          <a:bodyPr/>
          <a:lstStyle/>
          <a:p>
            <a:r>
              <a:rPr lang="en-US" dirty="0"/>
              <a:t>Probability Mass function for different range of years compare by Measles Percentage</a:t>
            </a:r>
          </a:p>
        </p:txBody>
      </p:sp>
      <p:pic>
        <p:nvPicPr>
          <p:cNvPr id="5" name="Picture 4">
            <a:extLst>
              <a:ext uri="{FF2B5EF4-FFF2-40B4-BE49-F238E27FC236}">
                <a16:creationId xmlns:a16="http://schemas.microsoft.com/office/drawing/2014/main" id="{5943367A-2DD1-7C4C-C8B3-FA93281C9382}"/>
              </a:ext>
            </a:extLst>
          </p:cNvPr>
          <p:cNvPicPr>
            <a:picLocks noChangeAspect="1"/>
          </p:cNvPicPr>
          <p:nvPr/>
        </p:nvPicPr>
        <p:blipFill>
          <a:blip r:embed="rId2"/>
          <a:stretch>
            <a:fillRect/>
          </a:stretch>
        </p:blipFill>
        <p:spPr>
          <a:xfrm>
            <a:off x="581192" y="2183185"/>
            <a:ext cx="7469643" cy="3719902"/>
          </a:xfrm>
          <a:prstGeom prst="rect">
            <a:avLst/>
          </a:prstGeom>
        </p:spPr>
      </p:pic>
      <p:sp>
        <p:nvSpPr>
          <p:cNvPr id="6" name="TextBox 5">
            <a:extLst>
              <a:ext uri="{FF2B5EF4-FFF2-40B4-BE49-F238E27FC236}">
                <a16:creationId xmlns:a16="http://schemas.microsoft.com/office/drawing/2014/main" id="{7D8AFDE7-FAE4-D48F-4ACC-580EAF2E6F82}"/>
              </a:ext>
            </a:extLst>
          </p:cNvPr>
          <p:cNvSpPr txBox="1"/>
          <p:nvPr/>
        </p:nvSpPr>
        <p:spPr>
          <a:xfrm>
            <a:off x="8050834" y="2369488"/>
            <a:ext cx="3422897"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Measles immunization and doses percentage is more in year less then 2003.</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see less immunization or doses percentage rate for Measles for years greater then 2003.</a:t>
            </a:r>
          </a:p>
        </p:txBody>
      </p:sp>
    </p:spTree>
    <p:extLst>
      <p:ext uri="{BB962C8B-B14F-4D97-AF65-F5344CB8AC3E}">
        <p14:creationId xmlns:p14="http://schemas.microsoft.com/office/powerpoint/2010/main" val="2397458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2688-6463-D362-F213-B684D84A432B}"/>
              </a:ext>
            </a:extLst>
          </p:cNvPr>
          <p:cNvSpPr>
            <a:spLocks noGrp="1"/>
          </p:cNvSpPr>
          <p:nvPr>
            <p:ph type="title"/>
          </p:nvPr>
        </p:nvSpPr>
        <p:spPr/>
        <p:txBody>
          <a:bodyPr/>
          <a:lstStyle/>
          <a:p>
            <a:r>
              <a:rPr lang="en-US" dirty="0"/>
              <a:t>Probability Mass function for different range of years compare by Polio percentage</a:t>
            </a:r>
          </a:p>
        </p:txBody>
      </p:sp>
      <p:pic>
        <p:nvPicPr>
          <p:cNvPr id="5" name="Picture 4" descr="Chart&#10;&#10;Description automatically generated">
            <a:extLst>
              <a:ext uri="{FF2B5EF4-FFF2-40B4-BE49-F238E27FC236}">
                <a16:creationId xmlns:a16="http://schemas.microsoft.com/office/drawing/2014/main" id="{92009A1F-3808-FFC0-1D00-0184805A49DC}"/>
              </a:ext>
            </a:extLst>
          </p:cNvPr>
          <p:cNvPicPr>
            <a:picLocks noChangeAspect="1"/>
          </p:cNvPicPr>
          <p:nvPr/>
        </p:nvPicPr>
        <p:blipFill>
          <a:blip r:embed="rId2"/>
          <a:stretch>
            <a:fillRect/>
          </a:stretch>
        </p:blipFill>
        <p:spPr>
          <a:xfrm>
            <a:off x="581192" y="2181529"/>
            <a:ext cx="7660143" cy="3609389"/>
          </a:xfrm>
          <a:prstGeom prst="rect">
            <a:avLst/>
          </a:prstGeom>
        </p:spPr>
      </p:pic>
      <p:sp>
        <p:nvSpPr>
          <p:cNvPr id="6" name="TextBox 5">
            <a:extLst>
              <a:ext uri="{FF2B5EF4-FFF2-40B4-BE49-F238E27FC236}">
                <a16:creationId xmlns:a16="http://schemas.microsoft.com/office/drawing/2014/main" id="{DD999CCC-D2E0-B7E4-BDD6-B30D293258AD}"/>
              </a:ext>
            </a:extLst>
          </p:cNvPr>
          <p:cNvSpPr txBox="1"/>
          <p:nvPr/>
        </p:nvSpPr>
        <p:spPr>
          <a:xfrm>
            <a:off x="8094428" y="2329733"/>
            <a:ext cx="3681455"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Polio immunization percentage is more in pre 2003 year.</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see less immunization percentage rate for Polio for years greater then 2003.</a:t>
            </a:r>
          </a:p>
          <a:p>
            <a:endParaRPr lang="en-US" sz="1600" dirty="0"/>
          </a:p>
        </p:txBody>
      </p:sp>
    </p:spTree>
    <p:extLst>
      <p:ext uri="{BB962C8B-B14F-4D97-AF65-F5344CB8AC3E}">
        <p14:creationId xmlns:p14="http://schemas.microsoft.com/office/powerpoint/2010/main" val="119649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31C6-6B19-0B73-674A-A22D69792F7B}"/>
              </a:ext>
            </a:extLst>
          </p:cNvPr>
          <p:cNvSpPr>
            <a:spLocks noGrp="1"/>
          </p:cNvSpPr>
          <p:nvPr>
            <p:ph type="title"/>
          </p:nvPr>
        </p:nvSpPr>
        <p:spPr/>
        <p:txBody>
          <a:bodyPr/>
          <a:lstStyle/>
          <a:p>
            <a:r>
              <a:rPr lang="en-US" dirty="0"/>
              <a:t>CDF Life Expectancy at Birth</a:t>
            </a:r>
          </a:p>
        </p:txBody>
      </p:sp>
      <p:pic>
        <p:nvPicPr>
          <p:cNvPr id="7" name="Picture 6" descr="Chart, line chart, histogram&#10;&#10;Description automatically generated">
            <a:extLst>
              <a:ext uri="{FF2B5EF4-FFF2-40B4-BE49-F238E27FC236}">
                <a16:creationId xmlns:a16="http://schemas.microsoft.com/office/drawing/2014/main" id="{ED400170-C908-7755-BDE4-73856DFDB148}"/>
              </a:ext>
            </a:extLst>
          </p:cNvPr>
          <p:cNvPicPr>
            <a:picLocks noChangeAspect="1"/>
          </p:cNvPicPr>
          <p:nvPr/>
        </p:nvPicPr>
        <p:blipFill>
          <a:blip r:embed="rId2"/>
          <a:stretch>
            <a:fillRect/>
          </a:stretch>
        </p:blipFill>
        <p:spPr>
          <a:xfrm>
            <a:off x="795130" y="2304608"/>
            <a:ext cx="5793162" cy="3441604"/>
          </a:xfrm>
          <a:prstGeom prst="rect">
            <a:avLst/>
          </a:prstGeom>
        </p:spPr>
      </p:pic>
      <p:sp>
        <p:nvSpPr>
          <p:cNvPr id="12" name="TextBox 11">
            <a:extLst>
              <a:ext uri="{FF2B5EF4-FFF2-40B4-BE49-F238E27FC236}">
                <a16:creationId xmlns:a16="http://schemas.microsoft.com/office/drawing/2014/main" id="{8FD854A5-88F0-B51C-6C18-B17A45986343}"/>
              </a:ext>
            </a:extLst>
          </p:cNvPr>
          <p:cNvSpPr txBox="1"/>
          <p:nvPr/>
        </p:nvSpPr>
        <p:spPr>
          <a:xfrm>
            <a:off x="6790414" y="2711395"/>
            <a:ext cx="4484537"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CDF graph show for majority people the life expectancy at time of birth is from 51 years (5%) to 81 years (95%).</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graph shows the life expectancy at time of birth is mostly expected to be greater then 51 years.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31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6440-6283-7BC8-89A1-09823CF85C74}"/>
              </a:ext>
            </a:extLst>
          </p:cNvPr>
          <p:cNvSpPr>
            <a:spLocks noGrp="1"/>
          </p:cNvSpPr>
          <p:nvPr>
            <p:ph type="title"/>
          </p:nvPr>
        </p:nvSpPr>
        <p:spPr/>
        <p:txBody>
          <a:bodyPr/>
          <a:lstStyle/>
          <a:p>
            <a:r>
              <a:rPr lang="en-US" dirty="0"/>
              <a:t>CDF Life expectancy at age 60</a:t>
            </a:r>
          </a:p>
        </p:txBody>
      </p:sp>
      <p:pic>
        <p:nvPicPr>
          <p:cNvPr id="4" name="Picture 3" descr="Chart, histogram&#10;&#10;Description automatically generated">
            <a:extLst>
              <a:ext uri="{FF2B5EF4-FFF2-40B4-BE49-F238E27FC236}">
                <a16:creationId xmlns:a16="http://schemas.microsoft.com/office/drawing/2014/main" id="{D8A1D834-72F5-A898-3D73-230CCC47BBD0}"/>
              </a:ext>
            </a:extLst>
          </p:cNvPr>
          <p:cNvPicPr>
            <a:picLocks noChangeAspect="1"/>
          </p:cNvPicPr>
          <p:nvPr/>
        </p:nvPicPr>
        <p:blipFill>
          <a:blip r:embed="rId2"/>
          <a:stretch>
            <a:fillRect/>
          </a:stretch>
        </p:blipFill>
        <p:spPr>
          <a:xfrm>
            <a:off x="581192" y="2371421"/>
            <a:ext cx="5600700" cy="3594100"/>
          </a:xfrm>
          <a:prstGeom prst="rect">
            <a:avLst/>
          </a:prstGeom>
        </p:spPr>
      </p:pic>
      <p:sp>
        <p:nvSpPr>
          <p:cNvPr id="5" name="TextBox 4">
            <a:extLst>
              <a:ext uri="{FF2B5EF4-FFF2-40B4-BE49-F238E27FC236}">
                <a16:creationId xmlns:a16="http://schemas.microsoft.com/office/drawing/2014/main" id="{3F4988A9-8940-EDE2-4006-C9F22291048E}"/>
              </a:ext>
            </a:extLst>
          </p:cNvPr>
          <p:cNvSpPr txBox="1"/>
          <p:nvPr/>
        </p:nvSpPr>
        <p:spPr>
          <a:xfrm>
            <a:off x="6181892" y="2790907"/>
            <a:ext cx="533954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CDF graph show for majority people the life expectancy at age 60 is from 15 years (5%) to 24 years (95%).</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graph shows the life expectancy at age 60 mostly expected to be greater then 15 years.</a:t>
            </a:r>
          </a:p>
          <a:p>
            <a:endParaRPr lang="en-US" sz="1600" dirty="0"/>
          </a:p>
        </p:txBody>
      </p:sp>
    </p:spTree>
    <p:extLst>
      <p:ext uri="{BB962C8B-B14F-4D97-AF65-F5344CB8AC3E}">
        <p14:creationId xmlns:p14="http://schemas.microsoft.com/office/powerpoint/2010/main" val="197514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4A5F-E72D-E336-3360-65F14C343D87}"/>
              </a:ext>
            </a:extLst>
          </p:cNvPr>
          <p:cNvSpPr>
            <a:spLocks noGrp="1"/>
          </p:cNvSpPr>
          <p:nvPr>
            <p:ph type="title"/>
          </p:nvPr>
        </p:nvSpPr>
        <p:spPr/>
        <p:txBody>
          <a:bodyPr/>
          <a:lstStyle/>
          <a:p>
            <a:r>
              <a:rPr lang="en-US" dirty="0"/>
              <a:t>CDF – </a:t>
            </a:r>
            <a:r>
              <a:rPr lang="en-US" dirty="0" err="1"/>
              <a:t>Bmi</a:t>
            </a:r>
            <a:r>
              <a:rPr lang="en-US" dirty="0"/>
              <a:t> values</a:t>
            </a:r>
          </a:p>
        </p:txBody>
      </p:sp>
      <p:pic>
        <p:nvPicPr>
          <p:cNvPr id="4" name="Picture 3" descr="Chart, line chart&#10;&#10;Description automatically generated">
            <a:extLst>
              <a:ext uri="{FF2B5EF4-FFF2-40B4-BE49-F238E27FC236}">
                <a16:creationId xmlns:a16="http://schemas.microsoft.com/office/drawing/2014/main" id="{B76F4B81-75DC-CD2E-4394-D591E08CF5E8}"/>
              </a:ext>
            </a:extLst>
          </p:cNvPr>
          <p:cNvPicPr>
            <a:picLocks noChangeAspect="1"/>
          </p:cNvPicPr>
          <p:nvPr/>
        </p:nvPicPr>
        <p:blipFill>
          <a:blip r:embed="rId2"/>
          <a:stretch>
            <a:fillRect/>
          </a:stretch>
        </p:blipFill>
        <p:spPr>
          <a:xfrm>
            <a:off x="787179" y="2347511"/>
            <a:ext cx="5389936" cy="3476571"/>
          </a:xfrm>
          <a:prstGeom prst="rect">
            <a:avLst/>
          </a:prstGeom>
        </p:spPr>
      </p:pic>
      <p:sp>
        <p:nvSpPr>
          <p:cNvPr id="5" name="TextBox 4">
            <a:extLst>
              <a:ext uri="{FF2B5EF4-FFF2-40B4-BE49-F238E27FC236}">
                <a16:creationId xmlns:a16="http://schemas.microsoft.com/office/drawing/2014/main" id="{E51C4B2A-D979-363A-BEA1-70EB12E244BD}"/>
              </a:ext>
            </a:extLst>
          </p:cNvPr>
          <p:cNvSpPr txBox="1"/>
          <p:nvPr/>
        </p:nvSpPr>
        <p:spPr>
          <a:xfrm>
            <a:off x="6177115" y="2714156"/>
            <a:ext cx="51232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CDF graph show for majority people the BMI value is from 21.3 kg/m^2 (5%) to 28.3 kg/m^2 (95%).</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graph shows that mostly the BMI value expected to be greater then 21.3 kg/m^2.</a:t>
            </a:r>
          </a:p>
          <a:p>
            <a:endParaRPr lang="en-US" sz="1600" dirty="0"/>
          </a:p>
        </p:txBody>
      </p:sp>
    </p:spTree>
    <p:extLst>
      <p:ext uri="{BB962C8B-B14F-4D97-AF65-F5344CB8AC3E}">
        <p14:creationId xmlns:p14="http://schemas.microsoft.com/office/powerpoint/2010/main" val="194422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8177-14AF-0878-B3DF-B6B9DC622857}"/>
              </a:ext>
            </a:extLst>
          </p:cNvPr>
          <p:cNvSpPr>
            <a:spLocks noGrp="1"/>
          </p:cNvSpPr>
          <p:nvPr>
            <p:ph type="title"/>
          </p:nvPr>
        </p:nvSpPr>
        <p:spPr/>
        <p:txBody>
          <a:bodyPr/>
          <a:lstStyle/>
          <a:p>
            <a:r>
              <a:rPr lang="en-US" dirty="0"/>
              <a:t>Analytical Distribution of Life expectancy at birth</a:t>
            </a:r>
          </a:p>
        </p:txBody>
      </p:sp>
      <p:pic>
        <p:nvPicPr>
          <p:cNvPr id="7" name="Picture 6" descr="Chart, histogram&#10;&#10;Description automatically generated">
            <a:extLst>
              <a:ext uri="{FF2B5EF4-FFF2-40B4-BE49-F238E27FC236}">
                <a16:creationId xmlns:a16="http://schemas.microsoft.com/office/drawing/2014/main" id="{1CDC39E8-EF31-AA0F-15A9-6AE5C683F025}"/>
              </a:ext>
            </a:extLst>
          </p:cNvPr>
          <p:cNvPicPr>
            <a:picLocks noChangeAspect="1"/>
          </p:cNvPicPr>
          <p:nvPr/>
        </p:nvPicPr>
        <p:blipFill>
          <a:blip r:embed="rId2"/>
          <a:stretch>
            <a:fillRect/>
          </a:stretch>
        </p:blipFill>
        <p:spPr>
          <a:xfrm>
            <a:off x="461175" y="2116734"/>
            <a:ext cx="7827231" cy="3025311"/>
          </a:xfrm>
          <a:prstGeom prst="rect">
            <a:avLst/>
          </a:prstGeom>
        </p:spPr>
      </p:pic>
      <p:sp>
        <p:nvSpPr>
          <p:cNvPr id="8" name="TextBox 7">
            <a:extLst>
              <a:ext uri="{FF2B5EF4-FFF2-40B4-BE49-F238E27FC236}">
                <a16:creationId xmlns:a16="http://schemas.microsoft.com/office/drawing/2014/main" id="{B22CC09C-9BE3-E0D1-9ED4-CF82729E954E}"/>
              </a:ext>
            </a:extLst>
          </p:cNvPr>
          <p:cNvSpPr txBox="1"/>
          <p:nvPr/>
        </p:nvSpPr>
        <p:spPr>
          <a:xfrm>
            <a:off x="659958" y="5509513"/>
            <a:ext cx="8105104"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Life expectancy at birth mean is 69 years and the standard deviation is 9.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show the analytical distribution for life expectancy at birth is from 51 years to 81 years.</a:t>
            </a:r>
          </a:p>
        </p:txBody>
      </p:sp>
    </p:spTree>
    <p:extLst>
      <p:ext uri="{BB962C8B-B14F-4D97-AF65-F5344CB8AC3E}">
        <p14:creationId xmlns:p14="http://schemas.microsoft.com/office/powerpoint/2010/main" val="3842643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CF45-2EDA-8CBD-0583-8A63FDDCDC1B}"/>
              </a:ext>
            </a:extLst>
          </p:cNvPr>
          <p:cNvSpPr>
            <a:spLocks noGrp="1"/>
          </p:cNvSpPr>
          <p:nvPr>
            <p:ph type="title"/>
          </p:nvPr>
        </p:nvSpPr>
        <p:spPr/>
        <p:txBody>
          <a:bodyPr/>
          <a:lstStyle/>
          <a:p>
            <a:r>
              <a:rPr lang="en-US" dirty="0"/>
              <a:t>Analytical Distribution of life expectancy at age 60</a:t>
            </a:r>
          </a:p>
        </p:txBody>
      </p:sp>
      <p:pic>
        <p:nvPicPr>
          <p:cNvPr id="4" name="Picture 3" descr="Chart, histogram&#10;&#10;Description automatically generated">
            <a:extLst>
              <a:ext uri="{FF2B5EF4-FFF2-40B4-BE49-F238E27FC236}">
                <a16:creationId xmlns:a16="http://schemas.microsoft.com/office/drawing/2014/main" id="{D74C7270-D482-DC3A-7EF2-0C72DF9C81B5}"/>
              </a:ext>
            </a:extLst>
          </p:cNvPr>
          <p:cNvPicPr>
            <a:picLocks noChangeAspect="1"/>
          </p:cNvPicPr>
          <p:nvPr/>
        </p:nvPicPr>
        <p:blipFill>
          <a:blip r:embed="rId2"/>
          <a:stretch>
            <a:fillRect/>
          </a:stretch>
        </p:blipFill>
        <p:spPr>
          <a:xfrm>
            <a:off x="441298" y="2147405"/>
            <a:ext cx="6913430" cy="2806258"/>
          </a:xfrm>
          <a:prstGeom prst="rect">
            <a:avLst/>
          </a:prstGeom>
        </p:spPr>
      </p:pic>
      <p:sp>
        <p:nvSpPr>
          <p:cNvPr id="5" name="TextBox 4">
            <a:extLst>
              <a:ext uri="{FF2B5EF4-FFF2-40B4-BE49-F238E27FC236}">
                <a16:creationId xmlns:a16="http://schemas.microsoft.com/office/drawing/2014/main" id="{3EE895E6-08F5-2B6C-C252-2DE14A504662}"/>
              </a:ext>
            </a:extLst>
          </p:cNvPr>
          <p:cNvSpPr txBox="1"/>
          <p:nvPr/>
        </p:nvSpPr>
        <p:spPr>
          <a:xfrm>
            <a:off x="659958" y="5142045"/>
            <a:ext cx="8257389"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Life expectancy at age 60 mean is 18 years and the standard deviation is 2.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show the analytical distribution for life expectancy at age 60 is from 14 years to 24 years.</a:t>
            </a:r>
          </a:p>
          <a:p>
            <a:endParaRPr lang="en-US" sz="1600" dirty="0"/>
          </a:p>
        </p:txBody>
      </p:sp>
    </p:spTree>
    <p:extLst>
      <p:ext uri="{BB962C8B-B14F-4D97-AF65-F5344CB8AC3E}">
        <p14:creationId xmlns:p14="http://schemas.microsoft.com/office/powerpoint/2010/main" val="325807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F4A5-FFE7-E6A7-7B96-C0F1BEBC63BE}"/>
              </a:ext>
            </a:extLst>
          </p:cNvPr>
          <p:cNvSpPr>
            <a:spLocks noGrp="1"/>
          </p:cNvSpPr>
          <p:nvPr>
            <p:ph type="title"/>
          </p:nvPr>
        </p:nvSpPr>
        <p:spPr/>
        <p:txBody>
          <a:bodyPr/>
          <a:lstStyle/>
          <a:p>
            <a:r>
              <a:rPr lang="en-US" dirty="0"/>
              <a:t>Statistical question/Hypothesis</a:t>
            </a:r>
          </a:p>
        </p:txBody>
      </p:sp>
      <p:sp>
        <p:nvSpPr>
          <p:cNvPr id="3" name="Content Placeholder 2">
            <a:extLst>
              <a:ext uri="{FF2B5EF4-FFF2-40B4-BE49-F238E27FC236}">
                <a16:creationId xmlns:a16="http://schemas.microsoft.com/office/drawing/2014/main" id="{7144C009-C886-F3D3-83E8-AF09FA1334A9}"/>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Life expectancy means the number of years a person is expected to live based on the statistical average. There is certain variable on which life expectancy depends based on some research. As part of my course project, I am exploring some of these variables to see the correlation between them and to understand how much these variables effect the life expectancy. These data information is from World Health Organization</a:t>
            </a:r>
            <a:r>
              <a:rPr lang="en-US" dirty="0"/>
              <a:t>.</a:t>
            </a:r>
          </a:p>
          <a:p>
            <a:pPr marL="0" indent="0">
              <a:buNone/>
            </a:pPr>
            <a:r>
              <a:rPr lang="en-US" sz="1600" dirty="0">
                <a:latin typeface="Times New Roman" panose="02020603050405020304" pitchFamily="18" charset="0"/>
                <a:cs typeface="Times New Roman" panose="02020603050405020304" pitchFamily="18" charset="0"/>
              </a:rPr>
              <a:t>I will be covering below questions while working on course project:</a:t>
            </a:r>
          </a:p>
          <a:p>
            <a:pPr lvl="1"/>
            <a:r>
              <a:rPr lang="en-US" dirty="0">
                <a:latin typeface="Times New Roman" panose="02020603050405020304" pitchFamily="18" charset="0"/>
                <a:cs typeface="Times New Roman" panose="02020603050405020304" pitchFamily="18" charset="0"/>
              </a:rPr>
              <a:t>How is the life expectancy correlated with different variables? What factors are statistically significant for life expectancy?</a:t>
            </a:r>
          </a:p>
          <a:p>
            <a:pPr lvl="1"/>
            <a:r>
              <a:rPr lang="en-US" b="1" dirty="0">
                <a:latin typeface="Times New Roman" panose="02020603050405020304" pitchFamily="18" charset="0"/>
                <a:cs typeface="Times New Roman" panose="02020603050405020304" pitchFamily="18" charset="0"/>
              </a:rPr>
              <a:t>Hypothesis</a:t>
            </a:r>
            <a:r>
              <a:rPr lang="en-US" dirty="0">
                <a:latin typeface="Times New Roman" panose="02020603050405020304" pitchFamily="18" charset="0"/>
                <a:cs typeface="Times New Roman" panose="02020603050405020304" pitchFamily="18" charset="0"/>
              </a:rPr>
              <a:t>: More than one predictor variables are affecting the life expectancy of person.</a:t>
            </a:r>
          </a:p>
          <a:p>
            <a:pPr lvl="1"/>
            <a:r>
              <a:rPr lang="en-US" b="1" dirty="0">
                <a:latin typeface="Times New Roman" panose="02020603050405020304" pitchFamily="18" charset="0"/>
                <a:cs typeface="Times New Roman" panose="02020603050405020304" pitchFamily="18" charset="0"/>
              </a:rPr>
              <a:t>Null Hypothesis</a:t>
            </a:r>
            <a:r>
              <a:rPr lang="en-US" dirty="0">
                <a:latin typeface="Times New Roman" panose="02020603050405020304" pitchFamily="18" charset="0"/>
                <a:cs typeface="Times New Roman" panose="02020603050405020304" pitchFamily="18" charset="0"/>
              </a:rPr>
              <a:t>: Predictor variables are not correlated to life expectancy.</a:t>
            </a:r>
          </a:p>
          <a:p>
            <a:pPr lvl="1"/>
            <a:r>
              <a:rPr lang="en-US" dirty="0">
                <a:latin typeface="Times New Roman" panose="02020603050405020304" pitchFamily="18" charset="0"/>
                <a:cs typeface="Times New Roman" panose="02020603050405020304" pitchFamily="18" charset="0"/>
              </a:rPr>
              <a:t>Using this assumption, we will analyze the life expectancy data and evaluate the probability of the apparent effect.</a:t>
            </a:r>
          </a:p>
          <a:p>
            <a:pPr lvl="1"/>
            <a:r>
              <a:rPr lang="en-US" dirty="0">
                <a:latin typeface="Times New Roman" panose="02020603050405020304" pitchFamily="18" charset="0"/>
                <a:cs typeface="Times New Roman" panose="02020603050405020304" pitchFamily="18" charset="0"/>
              </a:rPr>
              <a:t>For conclusion, considering the P-value, if the P-value is low for chosen predictor variables then the null hypothesis will be true.</a:t>
            </a:r>
          </a:p>
        </p:txBody>
      </p:sp>
    </p:spTree>
    <p:extLst>
      <p:ext uri="{BB962C8B-B14F-4D97-AF65-F5344CB8AC3E}">
        <p14:creationId xmlns:p14="http://schemas.microsoft.com/office/powerpoint/2010/main" val="70564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DE75-48D7-A380-96EA-34FE1A17F2B1}"/>
              </a:ext>
            </a:extLst>
          </p:cNvPr>
          <p:cNvSpPr>
            <a:spLocks noGrp="1"/>
          </p:cNvSpPr>
          <p:nvPr>
            <p:ph type="title"/>
          </p:nvPr>
        </p:nvSpPr>
        <p:spPr/>
        <p:txBody>
          <a:bodyPr/>
          <a:lstStyle/>
          <a:p>
            <a:r>
              <a:rPr lang="en-US" dirty="0"/>
              <a:t>Scatter plot comparing two variables</a:t>
            </a:r>
          </a:p>
        </p:txBody>
      </p:sp>
      <p:pic>
        <p:nvPicPr>
          <p:cNvPr id="7174" name="Picture 6">
            <a:extLst>
              <a:ext uri="{FF2B5EF4-FFF2-40B4-BE49-F238E27FC236}">
                <a16:creationId xmlns:a16="http://schemas.microsoft.com/office/drawing/2014/main" id="{5D0D585B-EEEC-A7CA-86A6-A3275C132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471" y="4264365"/>
            <a:ext cx="3273728" cy="233002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CAB05C84-DD99-C8F4-9DC4-DA7D2846F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471" y="1873343"/>
            <a:ext cx="3273729" cy="2391022"/>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52B6FC3D-6706-23A4-918A-293815603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3199" y="1873343"/>
            <a:ext cx="3194326" cy="2333029"/>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866489C0-1E9F-446E-4754-A81469D6AD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3199" y="4264365"/>
            <a:ext cx="3273729" cy="23601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1B035B-AE70-28A4-6553-55C20607EF8F}"/>
              </a:ext>
            </a:extLst>
          </p:cNvPr>
          <p:cNvSpPr txBox="1"/>
          <p:nvPr/>
        </p:nvSpPr>
        <p:spPr>
          <a:xfrm>
            <a:off x="7545788" y="2107094"/>
            <a:ext cx="3784821"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Plot 1 - Scatter plot of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vs life expectancy at birth is weak positive linear association. The line is difficult to detect when the relationship is weak.</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Plot 2 - Scatter plot of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vs life expectancy squared at birth look quite similar to plot 1. this plot also has weak positive linear association.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Plot 3 – The Scatter plot of log10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vs life expectancy at birth also show weak positive linear association.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Plot 4 - Scatter plot of square root of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vs life expectancy at birth is weak positive linear association.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028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F063-3907-CCB9-336C-C0680D33FF0F}"/>
              </a:ext>
            </a:extLst>
          </p:cNvPr>
          <p:cNvSpPr>
            <a:spLocks noGrp="1"/>
          </p:cNvSpPr>
          <p:nvPr>
            <p:ph type="title"/>
          </p:nvPr>
        </p:nvSpPr>
        <p:spPr/>
        <p:txBody>
          <a:bodyPr/>
          <a:lstStyle/>
          <a:p>
            <a:r>
              <a:rPr lang="en-US" dirty="0"/>
              <a:t>Correlation Analysis between variables</a:t>
            </a:r>
          </a:p>
        </p:txBody>
      </p:sp>
      <p:pic>
        <p:nvPicPr>
          <p:cNvPr id="8194" name="Picture 2">
            <a:extLst>
              <a:ext uri="{FF2B5EF4-FFF2-40B4-BE49-F238E27FC236}">
                <a16:creationId xmlns:a16="http://schemas.microsoft.com/office/drawing/2014/main" id="{25CE23AD-3DA5-0046-AC0D-2AD959A9C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54" y="1969493"/>
            <a:ext cx="5909246" cy="45346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A0AB58-C0F7-A5B9-524D-D48C24B9B4D5}"/>
              </a:ext>
            </a:extLst>
          </p:cNvPr>
          <p:cNvSpPr txBox="1"/>
          <p:nvPr/>
        </p:nvSpPr>
        <p:spPr>
          <a:xfrm>
            <a:off x="7060759" y="2504660"/>
            <a:ext cx="4190338"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Looking at the correlation between all the variables we can say that </a:t>
            </a:r>
            <a:r>
              <a:rPr lang="en-US" sz="1600" dirty="0" err="1">
                <a:latin typeface="Times New Roman" panose="02020603050405020304" pitchFamily="18" charset="0"/>
                <a:cs typeface="Times New Roman" panose="02020603050405020304" pitchFamily="18" charset="0"/>
              </a:rPr>
              <a:t>life_expect</a:t>
            </a:r>
            <a:r>
              <a:rPr lang="en-US" sz="1600" dirty="0">
                <a:latin typeface="Times New Roman" panose="02020603050405020304" pitchFamily="18" charset="0"/>
                <a:cs typeface="Times New Roman" panose="02020603050405020304" pitchFamily="18" charset="0"/>
              </a:rPr>
              <a:t> and cube of </a:t>
            </a:r>
            <a:r>
              <a:rPr lang="en-US" sz="1600" dirty="0" err="1">
                <a:latin typeface="Times New Roman" panose="02020603050405020304" pitchFamily="18" charset="0"/>
                <a:cs typeface="Times New Roman" panose="02020603050405020304" pitchFamily="18" charset="0"/>
              </a:rPr>
              <a:t>life_expect</a:t>
            </a:r>
            <a:r>
              <a:rPr lang="en-US" sz="1600" dirty="0">
                <a:latin typeface="Times New Roman" panose="02020603050405020304" pitchFamily="18" charset="0"/>
                <a:cs typeface="Times New Roman" panose="02020603050405020304" pitchFamily="18" charset="0"/>
              </a:rPr>
              <a:t> has strong relationship.</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Measles, </a:t>
            </a:r>
            <a:r>
              <a:rPr lang="en-US" sz="1600" dirty="0" err="1">
                <a:latin typeface="Times New Roman" panose="02020603050405020304" pitchFamily="18" charset="0"/>
                <a:cs typeface="Times New Roman" panose="02020603050405020304" pitchFamily="18" charset="0"/>
              </a:rPr>
              <a:t>poilio</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diptheria</a:t>
            </a:r>
            <a:r>
              <a:rPr lang="en-US" sz="1600" dirty="0">
                <a:latin typeface="Times New Roman" panose="02020603050405020304" pitchFamily="18" charset="0"/>
                <a:cs typeface="Times New Roman" panose="02020603050405020304" pitchFamily="18" charset="0"/>
              </a:rPr>
              <a:t> also has strong relationship.</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Basic_water</a:t>
            </a:r>
            <a:r>
              <a:rPr lang="en-US" sz="1600" dirty="0">
                <a:latin typeface="Times New Roman" panose="02020603050405020304" pitchFamily="18" charset="0"/>
                <a:cs typeface="Times New Roman" panose="02020603050405020304" pitchFamily="18" charset="0"/>
              </a:rPr>
              <a:t> is also strongly related to squared </a:t>
            </a:r>
            <a:r>
              <a:rPr lang="en-US" sz="1600" dirty="0" err="1">
                <a:latin typeface="Times New Roman" panose="02020603050405020304" pitchFamily="18" charset="0"/>
                <a:cs typeface="Times New Roman" panose="02020603050405020304" pitchFamily="18" charset="0"/>
              </a:rPr>
              <a:t>life_expect</a:t>
            </a:r>
            <a:r>
              <a:rPr lang="en-US" sz="1600" dirty="0">
                <a:latin typeface="Times New Roman" panose="02020603050405020304" pitchFamily="18" charset="0"/>
                <a:cs typeface="Times New Roman" panose="02020603050405020304" pitchFamily="18" charset="0"/>
              </a:rPr>
              <a:t> and cube of </a:t>
            </a:r>
            <a:r>
              <a:rPr lang="en-US" sz="1600" dirty="0" err="1">
                <a:latin typeface="Times New Roman" panose="02020603050405020304" pitchFamily="18" charset="0"/>
                <a:cs typeface="Times New Roman" panose="02020603050405020304" pitchFamily="18" charset="0"/>
              </a:rPr>
              <a:t>life_expect</a:t>
            </a:r>
            <a:r>
              <a:rPr lang="en-US" sz="1600" dirty="0">
                <a:latin typeface="Times New Roman" panose="02020603050405020304" pitchFamily="18" charset="0"/>
                <a:cs typeface="Times New Roman" panose="02020603050405020304" pitchFamily="18" charset="0"/>
              </a:rPr>
              <a:t> variable.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can create model using ay of these variable.</a:t>
            </a:r>
          </a:p>
        </p:txBody>
      </p:sp>
    </p:spTree>
    <p:extLst>
      <p:ext uri="{BB962C8B-B14F-4D97-AF65-F5344CB8AC3E}">
        <p14:creationId xmlns:p14="http://schemas.microsoft.com/office/powerpoint/2010/main" val="30930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1F69-1AC1-9BD2-E740-F5CD4E356730}"/>
              </a:ext>
            </a:extLst>
          </p:cNvPr>
          <p:cNvSpPr>
            <a:spLocks noGrp="1"/>
          </p:cNvSpPr>
          <p:nvPr>
            <p:ph type="title"/>
          </p:nvPr>
        </p:nvSpPr>
        <p:spPr/>
        <p:txBody>
          <a:bodyPr/>
          <a:lstStyle/>
          <a:p>
            <a:r>
              <a:rPr lang="en-US" dirty="0"/>
              <a:t>Hypothesis Testing</a:t>
            </a:r>
          </a:p>
        </p:txBody>
      </p:sp>
      <p:pic>
        <p:nvPicPr>
          <p:cNvPr id="5" name="Picture 4">
            <a:extLst>
              <a:ext uri="{FF2B5EF4-FFF2-40B4-BE49-F238E27FC236}">
                <a16:creationId xmlns:a16="http://schemas.microsoft.com/office/drawing/2014/main" id="{2BD573FF-100A-D328-88B1-69823CECB3D5}"/>
              </a:ext>
            </a:extLst>
          </p:cNvPr>
          <p:cNvPicPr>
            <a:picLocks noChangeAspect="1"/>
          </p:cNvPicPr>
          <p:nvPr/>
        </p:nvPicPr>
        <p:blipFill>
          <a:blip r:embed="rId2"/>
          <a:stretch>
            <a:fillRect/>
          </a:stretch>
        </p:blipFill>
        <p:spPr>
          <a:xfrm>
            <a:off x="373711" y="1964450"/>
            <a:ext cx="8068160" cy="4523813"/>
          </a:xfrm>
          <a:prstGeom prst="rect">
            <a:avLst/>
          </a:prstGeom>
        </p:spPr>
      </p:pic>
      <p:sp>
        <p:nvSpPr>
          <p:cNvPr id="8" name="TextBox 7">
            <a:extLst>
              <a:ext uri="{FF2B5EF4-FFF2-40B4-BE49-F238E27FC236}">
                <a16:creationId xmlns:a16="http://schemas.microsoft.com/office/drawing/2014/main" id="{34BEC2E8-DD7B-D1DE-BEF8-A54C5D79E919}"/>
              </a:ext>
            </a:extLst>
          </p:cNvPr>
          <p:cNvSpPr txBox="1"/>
          <p:nvPr/>
        </p:nvSpPr>
        <p:spPr>
          <a:xfrm>
            <a:off x="8571505" y="2076020"/>
            <a:ext cx="2949935"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above show p-value 0 which shows that we do not see any correlation between life expectancy and polio for 1000 trials. It is a possibility that p value is less then 1/1000 and not zero.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With 1000 trial we exceeds the observed correlation under the null hypothesis.</a:t>
            </a:r>
          </a:p>
        </p:txBody>
      </p:sp>
    </p:spTree>
    <p:extLst>
      <p:ext uri="{BB962C8B-B14F-4D97-AF65-F5344CB8AC3E}">
        <p14:creationId xmlns:p14="http://schemas.microsoft.com/office/powerpoint/2010/main" val="1300885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34F3-333A-0D74-565E-DA4D02CC4111}"/>
              </a:ext>
            </a:extLst>
          </p:cNvPr>
          <p:cNvSpPr>
            <a:spLocks noGrp="1"/>
          </p:cNvSpPr>
          <p:nvPr>
            <p:ph type="title"/>
          </p:nvPr>
        </p:nvSpPr>
        <p:spPr/>
        <p:txBody>
          <a:bodyPr/>
          <a:lstStyle/>
          <a:p>
            <a:r>
              <a:rPr lang="en-US" dirty="0" err="1"/>
              <a:t>Hypostesis</a:t>
            </a:r>
            <a:r>
              <a:rPr lang="en-US" dirty="0"/>
              <a:t> Testing</a:t>
            </a:r>
          </a:p>
        </p:txBody>
      </p:sp>
      <p:pic>
        <p:nvPicPr>
          <p:cNvPr id="4" name="Picture 3">
            <a:extLst>
              <a:ext uri="{FF2B5EF4-FFF2-40B4-BE49-F238E27FC236}">
                <a16:creationId xmlns:a16="http://schemas.microsoft.com/office/drawing/2014/main" id="{28A6B8A5-DE75-F420-3E5E-D4820A1A5BBB}"/>
              </a:ext>
            </a:extLst>
          </p:cNvPr>
          <p:cNvPicPr>
            <a:picLocks noChangeAspect="1"/>
          </p:cNvPicPr>
          <p:nvPr/>
        </p:nvPicPr>
        <p:blipFill>
          <a:blip r:embed="rId2"/>
          <a:stretch>
            <a:fillRect/>
          </a:stretch>
        </p:blipFill>
        <p:spPr>
          <a:xfrm>
            <a:off x="405515" y="2033983"/>
            <a:ext cx="8847483" cy="2790034"/>
          </a:xfrm>
          <a:prstGeom prst="rect">
            <a:avLst/>
          </a:prstGeom>
        </p:spPr>
      </p:pic>
      <p:sp>
        <p:nvSpPr>
          <p:cNvPr id="5" name="TextBox 4">
            <a:extLst>
              <a:ext uri="{FF2B5EF4-FFF2-40B4-BE49-F238E27FC236}">
                <a16:creationId xmlns:a16="http://schemas.microsoft.com/office/drawing/2014/main" id="{3F9C8D29-442B-F1B6-E7A6-DF7AC140D6B7}"/>
              </a:ext>
            </a:extLst>
          </p:cNvPr>
          <p:cNvSpPr txBox="1"/>
          <p:nvPr/>
        </p:nvSpPr>
        <p:spPr>
          <a:xfrm>
            <a:off x="509631" y="5208102"/>
            <a:ext cx="1021667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have already seen in the last slide that the computed p-value  is 0 but here the actual correlation is 0.6.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Also, the largest simulated correlation after 1000 iterations is 0.07.</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observed correlation is small, but it is statistically significant.</a:t>
            </a:r>
          </a:p>
        </p:txBody>
      </p:sp>
    </p:spTree>
    <p:extLst>
      <p:ext uri="{BB962C8B-B14F-4D97-AF65-F5344CB8AC3E}">
        <p14:creationId xmlns:p14="http://schemas.microsoft.com/office/powerpoint/2010/main" val="1710208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23FC-80DD-50E5-9B06-D7267F7F1779}"/>
              </a:ext>
            </a:extLst>
          </p:cNvPr>
          <p:cNvSpPr>
            <a:spLocks noGrp="1"/>
          </p:cNvSpPr>
          <p:nvPr>
            <p:ph type="title"/>
          </p:nvPr>
        </p:nvSpPr>
        <p:spPr/>
        <p:txBody>
          <a:bodyPr/>
          <a:lstStyle/>
          <a:p>
            <a:r>
              <a:rPr lang="en-US" dirty="0"/>
              <a:t>Hypothesis Testing </a:t>
            </a:r>
          </a:p>
        </p:txBody>
      </p:sp>
      <p:pic>
        <p:nvPicPr>
          <p:cNvPr id="5" name="Picture 4">
            <a:extLst>
              <a:ext uri="{FF2B5EF4-FFF2-40B4-BE49-F238E27FC236}">
                <a16:creationId xmlns:a16="http://schemas.microsoft.com/office/drawing/2014/main" id="{A42096FF-9314-4222-9819-539F68F3238A}"/>
              </a:ext>
            </a:extLst>
          </p:cNvPr>
          <p:cNvPicPr>
            <a:picLocks noChangeAspect="1"/>
          </p:cNvPicPr>
          <p:nvPr/>
        </p:nvPicPr>
        <p:blipFill>
          <a:blip r:embed="rId2"/>
          <a:stretch>
            <a:fillRect/>
          </a:stretch>
        </p:blipFill>
        <p:spPr>
          <a:xfrm>
            <a:off x="389614" y="2058630"/>
            <a:ext cx="9228752" cy="2664445"/>
          </a:xfrm>
          <a:prstGeom prst="rect">
            <a:avLst/>
          </a:prstGeom>
        </p:spPr>
      </p:pic>
      <p:sp>
        <p:nvSpPr>
          <p:cNvPr id="8" name="TextBox 7">
            <a:extLst>
              <a:ext uri="{FF2B5EF4-FFF2-40B4-BE49-F238E27FC236}">
                <a16:creationId xmlns:a16="http://schemas.microsoft.com/office/drawing/2014/main" id="{486A7614-4FE1-5BFD-2F2A-BCA70D452610}"/>
              </a:ext>
            </a:extLst>
          </p:cNvPr>
          <p:cNvSpPr txBox="1"/>
          <p:nvPr/>
        </p:nvSpPr>
        <p:spPr>
          <a:xfrm>
            <a:off x="581192" y="5142045"/>
            <a:ext cx="1070170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above show p-value 0 which shows that we do not see any correlation between life expectancy and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for 1000 trials. It is a possibility that p value is less then 1/1000 and not zero.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With 1000 trial we exceeds the observed correlation under the null hypothesis.</a:t>
            </a:r>
          </a:p>
        </p:txBody>
      </p:sp>
    </p:spTree>
    <p:extLst>
      <p:ext uri="{BB962C8B-B14F-4D97-AF65-F5344CB8AC3E}">
        <p14:creationId xmlns:p14="http://schemas.microsoft.com/office/powerpoint/2010/main" val="3311799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401D-6B11-9E80-72B9-BE9AB9487B20}"/>
              </a:ext>
            </a:extLst>
          </p:cNvPr>
          <p:cNvSpPr>
            <a:spLocks noGrp="1"/>
          </p:cNvSpPr>
          <p:nvPr>
            <p:ph type="title"/>
          </p:nvPr>
        </p:nvSpPr>
        <p:spPr/>
        <p:txBody>
          <a:bodyPr/>
          <a:lstStyle/>
          <a:p>
            <a:r>
              <a:rPr lang="en-US" dirty="0"/>
              <a:t>Hypothesis Testing</a:t>
            </a:r>
          </a:p>
        </p:txBody>
      </p:sp>
      <p:pic>
        <p:nvPicPr>
          <p:cNvPr id="4" name="Picture 3">
            <a:extLst>
              <a:ext uri="{FF2B5EF4-FFF2-40B4-BE49-F238E27FC236}">
                <a16:creationId xmlns:a16="http://schemas.microsoft.com/office/drawing/2014/main" id="{2F360D21-15DC-87C0-18D1-A433E8D4E089}"/>
              </a:ext>
            </a:extLst>
          </p:cNvPr>
          <p:cNvPicPr>
            <a:picLocks noChangeAspect="1"/>
          </p:cNvPicPr>
          <p:nvPr/>
        </p:nvPicPr>
        <p:blipFill>
          <a:blip r:embed="rId2"/>
          <a:stretch>
            <a:fillRect/>
          </a:stretch>
        </p:blipFill>
        <p:spPr>
          <a:xfrm>
            <a:off x="453611" y="2088156"/>
            <a:ext cx="8359434" cy="2603114"/>
          </a:xfrm>
          <a:prstGeom prst="rect">
            <a:avLst/>
          </a:prstGeom>
        </p:spPr>
      </p:pic>
      <p:sp>
        <p:nvSpPr>
          <p:cNvPr id="5" name="TextBox 4">
            <a:extLst>
              <a:ext uri="{FF2B5EF4-FFF2-40B4-BE49-F238E27FC236}">
                <a16:creationId xmlns:a16="http://schemas.microsoft.com/office/drawing/2014/main" id="{92D8C43B-036A-0454-5687-1CEA5A5C3B2B}"/>
              </a:ext>
            </a:extLst>
          </p:cNvPr>
          <p:cNvSpPr txBox="1"/>
          <p:nvPr/>
        </p:nvSpPr>
        <p:spPr>
          <a:xfrm>
            <a:off x="675861" y="5096785"/>
            <a:ext cx="1024923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have already seen in the last slide that the computed p-value  is 0 but here the actual correlation is 0.6.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Also, the largest simulated correlation after 1000 iterations is 0.076.</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observed correlation is small, but it is statistically significant.</a:t>
            </a:r>
          </a:p>
        </p:txBody>
      </p:sp>
    </p:spTree>
    <p:extLst>
      <p:ext uri="{BB962C8B-B14F-4D97-AF65-F5344CB8AC3E}">
        <p14:creationId xmlns:p14="http://schemas.microsoft.com/office/powerpoint/2010/main" val="2169823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1305-FD66-AFDC-F0E0-98158C04B4BC}"/>
              </a:ext>
            </a:extLst>
          </p:cNvPr>
          <p:cNvSpPr>
            <a:spLocks noGrp="1"/>
          </p:cNvSpPr>
          <p:nvPr>
            <p:ph type="title"/>
          </p:nvPr>
        </p:nvSpPr>
        <p:spPr/>
        <p:txBody>
          <a:bodyPr/>
          <a:lstStyle/>
          <a:p>
            <a:r>
              <a:rPr lang="en-US" dirty="0"/>
              <a:t>Regression Analysis</a:t>
            </a:r>
          </a:p>
        </p:txBody>
      </p:sp>
      <p:pic>
        <p:nvPicPr>
          <p:cNvPr id="5" name="Picture 4">
            <a:extLst>
              <a:ext uri="{FF2B5EF4-FFF2-40B4-BE49-F238E27FC236}">
                <a16:creationId xmlns:a16="http://schemas.microsoft.com/office/drawing/2014/main" id="{CED13AC0-AD6B-DBE0-691E-06A683664004}"/>
              </a:ext>
            </a:extLst>
          </p:cNvPr>
          <p:cNvPicPr>
            <a:picLocks noChangeAspect="1"/>
          </p:cNvPicPr>
          <p:nvPr/>
        </p:nvPicPr>
        <p:blipFill>
          <a:blip r:embed="rId2"/>
          <a:stretch>
            <a:fillRect/>
          </a:stretch>
        </p:blipFill>
        <p:spPr>
          <a:xfrm>
            <a:off x="1042368" y="1940119"/>
            <a:ext cx="3974905" cy="4484536"/>
          </a:xfrm>
          <a:prstGeom prst="rect">
            <a:avLst/>
          </a:prstGeom>
        </p:spPr>
      </p:pic>
      <p:sp>
        <p:nvSpPr>
          <p:cNvPr id="6" name="TextBox 5">
            <a:extLst>
              <a:ext uri="{FF2B5EF4-FFF2-40B4-BE49-F238E27FC236}">
                <a16:creationId xmlns:a16="http://schemas.microsoft.com/office/drawing/2014/main" id="{D5E2DD8A-AACD-7DCE-6D68-5C828D42198F}"/>
              </a:ext>
            </a:extLst>
          </p:cNvPr>
          <p:cNvSpPr txBox="1"/>
          <p:nvPr/>
        </p:nvSpPr>
        <p:spPr>
          <a:xfrm>
            <a:off x="5176299" y="1940119"/>
            <a:ext cx="5494351" cy="452431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As we can see the outcome of OLS function from </a:t>
            </a:r>
            <a:r>
              <a:rPr lang="en-US" sz="1600" dirty="0" err="1">
                <a:latin typeface="Times New Roman" panose="02020603050405020304" pitchFamily="18" charset="0"/>
                <a:cs typeface="Times New Roman" panose="02020603050405020304" pitchFamily="18" charset="0"/>
              </a:rPr>
              <a:t>statsmodel</a:t>
            </a:r>
            <a:r>
              <a:rPr lang="en-US" sz="1600" dirty="0">
                <a:latin typeface="Times New Roman" panose="02020603050405020304" pitchFamily="18" charset="0"/>
                <a:cs typeface="Times New Roman" panose="02020603050405020304" pitchFamily="18" charset="0"/>
              </a:rPr>
              <a:t>. We can find following from the regression results: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R-squared value is between 0 to 1 so the created model is a fit. Higher R-squared values represent smaller differences between the observed data and the fitted values.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std err variable is very low which means the selected model is accurate.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p-value is 0 which is considered to be statistically significant.</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skew is -0.551 that is negative skew indicating longer tail on the left side.</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Kurtosis value is 3.912 which is greater then 0, it means that the tail of the distribution is thicker and pointy.</a:t>
            </a:r>
          </a:p>
        </p:txBody>
      </p:sp>
    </p:spTree>
    <p:extLst>
      <p:ext uri="{BB962C8B-B14F-4D97-AF65-F5344CB8AC3E}">
        <p14:creationId xmlns:p14="http://schemas.microsoft.com/office/powerpoint/2010/main" val="3566560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DF10-351A-CF38-16B8-B1DA14ED3244}"/>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428783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FC59-2518-C9B9-4525-FADD01FF7353}"/>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8F0E58EB-AC99-7F99-35F0-81B4BC02EECA}"/>
              </a:ext>
            </a:extLst>
          </p:cNvPr>
          <p:cNvSpPr>
            <a:spLocks noGrp="1"/>
          </p:cNvSpPr>
          <p:nvPr>
            <p:ph idx="1"/>
          </p:nvPr>
        </p:nvSpPr>
        <p:spPr>
          <a:xfrm>
            <a:off x="492982" y="2186608"/>
            <a:ext cx="11117826" cy="404721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Below are the selected variables that I choose from dataset to be predictor variable along with two target variable </a:t>
            </a:r>
            <a:r>
              <a:rPr lang="en-US" sz="1600" dirty="0" err="1">
                <a:latin typeface="Times New Roman" panose="02020603050405020304" pitchFamily="18" charset="0"/>
                <a:cs typeface="Times New Roman" panose="02020603050405020304" pitchFamily="18" charset="0"/>
              </a:rPr>
              <a:t>life_expect</a:t>
            </a:r>
            <a:r>
              <a:rPr lang="en-US" sz="1600" dirty="0">
                <a:latin typeface="Times New Roman" panose="02020603050405020304" pitchFamily="18" charset="0"/>
                <a:cs typeface="Times New Roman" panose="02020603050405020304" pitchFamily="18" charset="0"/>
              </a:rPr>
              <a:t> and life_exp60.</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Target Variables</a:t>
            </a:r>
          </a:p>
          <a:p>
            <a:pPr lvl="1"/>
            <a:r>
              <a:rPr lang="en-US" dirty="0" err="1">
                <a:latin typeface="Times New Roman" panose="02020603050405020304" pitchFamily="18" charset="0"/>
                <a:cs typeface="Times New Roman" panose="02020603050405020304" pitchFamily="18" charset="0"/>
              </a:rPr>
              <a:t>life_expect</a:t>
            </a:r>
            <a:r>
              <a:rPr lang="en-US" dirty="0">
                <a:latin typeface="Times New Roman" panose="02020603050405020304" pitchFamily="18" charset="0"/>
                <a:cs typeface="Times New Roman" panose="02020603050405020304" pitchFamily="18" charset="0"/>
              </a:rPr>
              <a:t> - Life expectancy at birth (years)</a:t>
            </a:r>
          </a:p>
          <a:p>
            <a:pPr lvl="1"/>
            <a:r>
              <a:rPr lang="en-US" dirty="0">
                <a:latin typeface="Times New Roman" panose="02020603050405020304" pitchFamily="18" charset="0"/>
                <a:cs typeface="Times New Roman" panose="02020603050405020304" pitchFamily="18" charset="0"/>
              </a:rPr>
              <a:t>life_exp60 - Life expectancy at age 60 (years)</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Predictor Variables</a:t>
            </a:r>
          </a:p>
          <a:p>
            <a:pPr lvl="1"/>
            <a:r>
              <a:rPr lang="en-US" dirty="0" err="1">
                <a:latin typeface="Times New Roman" panose="02020603050405020304" pitchFamily="18" charset="0"/>
                <a:cs typeface="Times New Roman" panose="02020603050405020304" pitchFamily="18" charset="0"/>
              </a:rPr>
              <a:t>bmi</a:t>
            </a:r>
            <a:r>
              <a:rPr lang="en-US" dirty="0">
                <a:latin typeface="Times New Roman" panose="02020603050405020304" pitchFamily="18" charset="0"/>
                <a:cs typeface="Times New Roman" panose="02020603050405020304" pitchFamily="18" charset="0"/>
              </a:rPr>
              <a:t> - Mean BMI (kg/m^2) (18+) (age-standardized estimate)</a:t>
            </a:r>
          </a:p>
          <a:p>
            <a:pPr lvl="1"/>
            <a:r>
              <a:rPr lang="en-US" dirty="0">
                <a:latin typeface="Times New Roman" panose="02020603050405020304" pitchFamily="18" charset="0"/>
                <a:cs typeface="Times New Roman" panose="02020603050405020304" pitchFamily="18" charset="0"/>
              </a:rPr>
              <a:t>[age5-19obesity] - Prevalence of obesity among children and adolescents, BMI &gt; (median + 2 </a:t>
            </a:r>
            <a:r>
              <a:rPr lang="en-US" dirty="0" err="1">
                <a:latin typeface="Times New Roman" panose="02020603050405020304" pitchFamily="18" charset="0"/>
                <a:cs typeface="Times New Roman" panose="02020603050405020304" pitchFamily="18" charset="0"/>
              </a:rPr>
              <a:t>s.d.</a:t>
            </a:r>
            <a:r>
              <a:rPr lang="en-US" dirty="0">
                <a:latin typeface="Times New Roman" panose="02020603050405020304" pitchFamily="18" charset="0"/>
                <a:cs typeface="Times New Roman" panose="02020603050405020304" pitchFamily="18" charset="0"/>
              </a:rPr>
              <a:t>) (crude estimate) (%)</a:t>
            </a:r>
          </a:p>
          <a:p>
            <a:pPr lvl="1"/>
            <a:r>
              <a:rPr lang="en-US" dirty="0">
                <a:latin typeface="Times New Roman" panose="02020603050405020304" pitchFamily="18" charset="0"/>
                <a:cs typeface="Times New Roman" panose="02020603050405020304" pitchFamily="18" charset="0"/>
              </a:rPr>
              <a:t>measles - Measles-containing-vaccine first-dose (MCV1) immunization coverage among 1-year-olds (%)</a:t>
            </a:r>
          </a:p>
          <a:p>
            <a:pPr lvl="1"/>
            <a:r>
              <a:rPr lang="en-US" dirty="0">
                <a:latin typeface="Times New Roman" panose="02020603050405020304" pitchFamily="18" charset="0"/>
                <a:cs typeface="Times New Roman" panose="02020603050405020304" pitchFamily="18" charset="0"/>
              </a:rPr>
              <a:t>polio - Polio (Pol3) immunization coverage among 1-year-olds (%)</a:t>
            </a:r>
          </a:p>
          <a:p>
            <a:pPr lvl="1"/>
            <a:r>
              <a:rPr lang="en-US" dirty="0">
                <a:latin typeface="Times New Roman" panose="02020603050405020304" pitchFamily="18" charset="0"/>
                <a:cs typeface="Times New Roman" panose="02020603050405020304" pitchFamily="18" charset="0"/>
              </a:rPr>
              <a:t>diphtheria - Diphtheria tetanus toxoid and pertussis (DTP3) immunization coverage among 1-year-olds (%)</a:t>
            </a:r>
          </a:p>
          <a:p>
            <a:pPr lvl="1"/>
            <a:r>
              <a:rPr lang="en-US" dirty="0" err="1">
                <a:latin typeface="Times New Roman" panose="02020603050405020304" pitchFamily="18" charset="0"/>
                <a:cs typeface="Times New Roman" panose="02020603050405020304" pitchFamily="18" charset="0"/>
              </a:rPr>
              <a:t>basic_water</a:t>
            </a:r>
            <a:r>
              <a:rPr lang="en-US" dirty="0">
                <a:latin typeface="Times New Roman" panose="02020603050405020304" pitchFamily="18" charset="0"/>
                <a:cs typeface="Times New Roman" panose="02020603050405020304" pitchFamily="18" charset="0"/>
              </a:rPr>
              <a:t> - Population using at least basic drinking-water services</a:t>
            </a:r>
          </a:p>
          <a:p>
            <a:pPr lvl="1"/>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gghe</a:t>
            </a:r>
            <a:r>
              <a:rPr lang="en-US" dirty="0">
                <a:latin typeface="Times New Roman" panose="02020603050405020304" pitchFamily="18" charset="0"/>
                <a:cs typeface="Times New Roman" panose="02020603050405020304" pitchFamily="18" charset="0"/>
              </a:rPr>
              <a:t>-d] - Domestic general government health expenditure (GGHE-D) as percentage of gross domestic product (GDP) (%)</a:t>
            </a:r>
          </a:p>
        </p:txBody>
      </p:sp>
    </p:spTree>
    <p:extLst>
      <p:ext uri="{BB962C8B-B14F-4D97-AF65-F5344CB8AC3E}">
        <p14:creationId xmlns:p14="http://schemas.microsoft.com/office/powerpoint/2010/main" val="361369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2461-1755-FDBC-94F1-E5F1590E21C9}"/>
              </a:ext>
            </a:extLst>
          </p:cNvPr>
          <p:cNvSpPr>
            <a:spLocks noGrp="1"/>
          </p:cNvSpPr>
          <p:nvPr>
            <p:ph type="title"/>
          </p:nvPr>
        </p:nvSpPr>
        <p:spPr/>
        <p:txBody>
          <a:bodyPr/>
          <a:lstStyle/>
          <a:p>
            <a:r>
              <a:rPr lang="en-US" dirty="0"/>
              <a:t>Histogram of Variables – Part 1</a:t>
            </a:r>
          </a:p>
        </p:txBody>
      </p:sp>
      <p:pic>
        <p:nvPicPr>
          <p:cNvPr id="1046" name="Picture 22">
            <a:extLst>
              <a:ext uri="{FF2B5EF4-FFF2-40B4-BE49-F238E27FC236}">
                <a16:creationId xmlns:a16="http://schemas.microsoft.com/office/drawing/2014/main" id="{508BB913-8C76-E985-406B-4F3369418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10" y="2088067"/>
            <a:ext cx="3135410" cy="224073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65F151A1-5F6E-01F8-7D5C-AE6CE6562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73" y="2088066"/>
            <a:ext cx="3135409" cy="224072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6E518E95-AD19-EBA0-A517-65D61FA7EE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8838" y="2088066"/>
            <a:ext cx="3135410" cy="224073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2011A185-3E51-CED9-C644-6750E2B8AE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09" y="4462559"/>
            <a:ext cx="3135410" cy="224073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A7FD0577-C032-B2F6-3D95-981B0EAEB6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8773" y="4462559"/>
            <a:ext cx="3135410" cy="224073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8F2D2BD9-2E54-AEEF-C32A-8ADA821EDD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8838" y="4462559"/>
            <a:ext cx="3135410" cy="2240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67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301C-2BCE-0BDA-555F-0BEE7977A934}"/>
              </a:ext>
            </a:extLst>
          </p:cNvPr>
          <p:cNvSpPr>
            <a:spLocks noGrp="1"/>
          </p:cNvSpPr>
          <p:nvPr>
            <p:ph type="title"/>
          </p:nvPr>
        </p:nvSpPr>
        <p:spPr/>
        <p:txBody>
          <a:bodyPr/>
          <a:lstStyle/>
          <a:p>
            <a:r>
              <a:rPr lang="en-US" dirty="0"/>
              <a:t>Histogram of variables – Part 2</a:t>
            </a:r>
          </a:p>
        </p:txBody>
      </p:sp>
      <p:pic>
        <p:nvPicPr>
          <p:cNvPr id="2058" name="Picture 10">
            <a:extLst>
              <a:ext uri="{FF2B5EF4-FFF2-40B4-BE49-F238E27FC236}">
                <a16:creationId xmlns:a16="http://schemas.microsoft.com/office/drawing/2014/main" id="{7765D6E2-2ED0-E2B1-3E08-4FAE0DAB1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63" y="1984632"/>
            <a:ext cx="3246727" cy="232028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00E8B47F-C746-7390-179C-D34AB800C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439" y="1984631"/>
            <a:ext cx="3246727" cy="232028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E55D7091-EEB4-4876-7FBF-19D61FCF79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763" y="4390997"/>
            <a:ext cx="3246728" cy="2320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13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0868-9DCB-0A9D-8AA7-C5EBB8E1D86F}"/>
              </a:ext>
            </a:extLst>
          </p:cNvPr>
          <p:cNvSpPr>
            <a:spLocks noGrp="1"/>
          </p:cNvSpPr>
          <p:nvPr>
            <p:ph type="title"/>
          </p:nvPr>
        </p:nvSpPr>
        <p:spPr/>
        <p:txBody>
          <a:bodyPr/>
          <a:lstStyle/>
          <a:p>
            <a:r>
              <a:rPr lang="en-US" dirty="0"/>
              <a:t>descriptive characteristics of variables</a:t>
            </a:r>
          </a:p>
        </p:txBody>
      </p:sp>
      <p:sp>
        <p:nvSpPr>
          <p:cNvPr id="8" name="TextBox 7">
            <a:extLst>
              <a:ext uri="{FF2B5EF4-FFF2-40B4-BE49-F238E27FC236}">
                <a16:creationId xmlns:a16="http://schemas.microsoft.com/office/drawing/2014/main" id="{F3A3DDAD-DEAC-077D-EC02-F5A73841F384}"/>
              </a:ext>
            </a:extLst>
          </p:cNvPr>
          <p:cNvSpPr txBox="1"/>
          <p:nvPr/>
        </p:nvSpPr>
        <p:spPr>
          <a:xfrm>
            <a:off x="7362908" y="2902226"/>
            <a:ext cx="4452729" cy="181588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All the selected variables for analysis are numeric and I have used describe() and mode() function to see mean, mode, and spread of each variable.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This function will also display various properties like std, min/max values and 1st quartiles (25%), medians (50%) and 3rd quartiles (75%) values.</a:t>
            </a:r>
          </a:p>
        </p:txBody>
      </p:sp>
      <p:graphicFrame>
        <p:nvGraphicFramePr>
          <p:cNvPr id="12" name="Table 11">
            <a:extLst>
              <a:ext uri="{FF2B5EF4-FFF2-40B4-BE49-F238E27FC236}">
                <a16:creationId xmlns:a16="http://schemas.microsoft.com/office/drawing/2014/main" id="{DAB3025D-C94F-3954-5850-17138186601E}"/>
              </a:ext>
            </a:extLst>
          </p:cNvPr>
          <p:cNvGraphicFramePr>
            <a:graphicFrameLocks noGrp="1"/>
          </p:cNvGraphicFramePr>
          <p:nvPr>
            <p:extLst>
              <p:ext uri="{D42A27DB-BD31-4B8C-83A1-F6EECF244321}">
                <p14:modId xmlns:p14="http://schemas.microsoft.com/office/powerpoint/2010/main" val="302442278"/>
              </p:ext>
            </p:extLst>
          </p:nvPr>
        </p:nvGraphicFramePr>
        <p:xfrm>
          <a:off x="581192" y="2280369"/>
          <a:ext cx="6441100" cy="3665742"/>
        </p:xfrm>
        <a:graphic>
          <a:graphicData uri="http://schemas.openxmlformats.org/drawingml/2006/table">
            <a:tbl>
              <a:tblPr/>
              <a:tblGrid>
                <a:gridCol w="644110">
                  <a:extLst>
                    <a:ext uri="{9D8B030D-6E8A-4147-A177-3AD203B41FA5}">
                      <a16:colId xmlns:a16="http://schemas.microsoft.com/office/drawing/2014/main" val="2973569940"/>
                    </a:ext>
                  </a:extLst>
                </a:gridCol>
                <a:gridCol w="644110">
                  <a:extLst>
                    <a:ext uri="{9D8B030D-6E8A-4147-A177-3AD203B41FA5}">
                      <a16:colId xmlns:a16="http://schemas.microsoft.com/office/drawing/2014/main" val="1270776349"/>
                    </a:ext>
                  </a:extLst>
                </a:gridCol>
                <a:gridCol w="644110">
                  <a:extLst>
                    <a:ext uri="{9D8B030D-6E8A-4147-A177-3AD203B41FA5}">
                      <a16:colId xmlns:a16="http://schemas.microsoft.com/office/drawing/2014/main" val="3486356537"/>
                    </a:ext>
                  </a:extLst>
                </a:gridCol>
                <a:gridCol w="644110">
                  <a:extLst>
                    <a:ext uri="{9D8B030D-6E8A-4147-A177-3AD203B41FA5}">
                      <a16:colId xmlns:a16="http://schemas.microsoft.com/office/drawing/2014/main" val="4011292433"/>
                    </a:ext>
                  </a:extLst>
                </a:gridCol>
                <a:gridCol w="644110">
                  <a:extLst>
                    <a:ext uri="{9D8B030D-6E8A-4147-A177-3AD203B41FA5}">
                      <a16:colId xmlns:a16="http://schemas.microsoft.com/office/drawing/2014/main" val="3872464266"/>
                    </a:ext>
                  </a:extLst>
                </a:gridCol>
                <a:gridCol w="644110">
                  <a:extLst>
                    <a:ext uri="{9D8B030D-6E8A-4147-A177-3AD203B41FA5}">
                      <a16:colId xmlns:a16="http://schemas.microsoft.com/office/drawing/2014/main" val="2823194062"/>
                    </a:ext>
                  </a:extLst>
                </a:gridCol>
                <a:gridCol w="644110">
                  <a:extLst>
                    <a:ext uri="{9D8B030D-6E8A-4147-A177-3AD203B41FA5}">
                      <a16:colId xmlns:a16="http://schemas.microsoft.com/office/drawing/2014/main" val="2505152257"/>
                    </a:ext>
                  </a:extLst>
                </a:gridCol>
                <a:gridCol w="644110">
                  <a:extLst>
                    <a:ext uri="{9D8B030D-6E8A-4147-A177-3AD203B41FA5}">
                      <a16:colId xmlns:a16="http://schemas.microsoft.com/office/drawing/2014/main" val="2761131092"/>
                    </a:ext>
                  </a:extLst>
                </a:gridCol>
                <a:gridCol w="644110">
                  <a:extLst>
                    <a:ext uri="{9D8B030D-6E8A-4147-A177-3AD203B41FA5}">
                      <a16:colId xmlns:a16="http://schemas.microsoft.com/office/drawing/2014/main" val="1229140528"/>
                    </a:ext>
                  </a:extLst>
                </a:gridCol>
                <a:gridCol w="644110">
                  <a:extLst>
                    <a:ext uri="{9D8B030D-6E8A-4147-A177-3AD203B41FA5}">
                      <a16:colId xmlns:a16="http://schemas.microsoft.com/office/drawing/2014/main" val="466029042"/>
                    </a:ext>
                  </a:extLst>
                </a:gridCol>
              </a:tblGrid>
              <a:tr h="533977">
                <a:tc>
                  <a:txBody>
                    <a:bodyPr/>
                    <a:lstStyle/>
                    <a:p>
                      <a:pPr algn="r" fontAlgn="ctr"/>
                      <a:endParaRPr lang="en-US" sz="1100" b="1" dirty="0">
                        <a:effectLst/>
                      </a:endParaRP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b="1" dirty="0">
                          <a:effectLst/>
                        </a:rPr>
                        <a:t>Life expect</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b="1" dirty="0">
                          <a:effectLst/>
                        </a:rPr>
                        <a:t>Life exp60</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b="1" dirty="0">
                          <a:effectLst/>
                        </a:rPr>
                        <a:t>BMI</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b="1" dirty="0">
                          <a:effectLst/>
                        </a:rPr>
                        <a:t>age5-19obesity</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b="1" dirty="0">
                          <a:effectLst/>
                        </a:rPr>
                        <a:t>Measles</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b="1" dirty="0">
                          <a:effectLst/>
                        </a:rPr>
                        <a:t>Polio</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b="1" dirty="0">
                          <a:effectLst/>
                        </a:rPr>
                        <a:t>Diphtheria</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b="1" dirty="0">
                          <a:effectLst/>
                        </a:rPr>
                        <a:t>Basic water</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b="1" dirty="0">
                          <a:effectLst/>
                        </a:rPr>
                        <a:t>GDP</a:t>
                      </a:r>
                    </a:p>
                  </a:txBody>
                  <a:tcPr marL="53398" marR="53398" marT="26699" marB="26699" anchor="ctr">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3060815108"/>
                  </a:ext>
                </a:extLst>
              </a:tr>
              <a:tr h="373784">
                <a:tc>
                  <a:txBody>
                    <a:bodyPr/>
                    <a:lstStyle/>
                    <a:p>
                      <a:pPr algn="r" fontAlgn="ctr"/>
                      <a:r>
                        <a:rPr lang="en-US" sz="1100" b="1" dirty="0">
                          <a:effectLst/>
                        </a:rPr>
                        <a:t>count</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a:effectLst/>
                        </a:rPr>
                        <a:t>3077.000000</a:t>
                      </a:r>
                    </a:p>
                  </a:txBody>
                  <a:tcPr marL="53398" marR="53398" marT="26699" marB="26699" anchor="ctr">
                    <a:lnL>
                      <a:noFill/>
                    </a:lnL>
                    <a:lnR>
                      <a:noFill/>
                    </a:lnR>
                    <a:lnT>
                      <a:noFill/>
                    </a:lnT>
                    <a:lnB>
                      <a:noFill/>
                    </a:lnB>
                  </a:tcPr>
                </a:tc>
                <a:tc>
                  <a:txBody>
                    <a:bodyPr/>
                    <a:lstStyle/>
                    <a:p>
                      <a:pPr algn="r" fontAlgn="ctr"/>
                      <a:r>
                        <a:rPr lang="en-US" sz="1100">
                          <a:effectLst/>
                        </a:rPr>
                        <a:t>3077.000000</a:t>
                      </a:r>
                    </a:p>
                  </a:txBody>
                  <a:tcPr marL="53398" marR="53398" marT="26699" marB="26699" anchor="ctr">
                    <a:lnL>
                      <a:noFill/>
                    </a:lnL>
                    <a:lnR>
                      <a:noFill/>
                    </a:lnR>
                    <a:lnT>
                      <a:noFill/>
                    </a:lnT>
                    <a:lnB>
                      <a:noFill/>
                    </a:lnB>
                  </a:tcPr>
                </a:tc>
                <a:tc>
                  <a:txBody>
                    <a:bodyPr/>
                    <a:lstStyle/>
                    <a:p>
                      <a:pPr algn="r" fontAlgn="ctr"/>
                      <a:r>
                        <a:rPr lang="en-US" sz="1100">
                          <a:effectLst/>
                        </a:rPr>
                        <a:t>3077.000000</a:t>
                      </a:r>
                    </a:p>
                  </a:txBody>
                  <a:tcPr marL="53398" marR="53398" marT="26699" marB="26699" anchor="ctr">
                    <a:lnL>
                      <a:noFill/>
                    </a:lnL>
                    <a:lnR>
                      <a:noFill/>
                    </a:lnR>
                    <a:lnT>
                      <a:noFill/>
                    </a:lnT>
                    <a:lnB>
                      <a:noFill/>
                    </a:lnB>
                  </a:tcPr>
                </a:tc>
                <a:tc>
                  <a:txBody>
                    <a:bodyPr/>
                    <a:lstStyle/>
                    <a:p>
                      <a:pPr algn="r" fontAlgn="ctr"/>
                      <a:r>
                        <a:rPr lang="en-US" sz="1100">
                          <a:effectLst/>
                        </a:rPr>
                        <a:t>3077.000000</a:t>
                      </a:r>
                    </a:p>
                  </a:txBody>
                  <a:tcPr marL="53398" marR="53398" marT="26699" marB="26699" anchor="ctr">
                    <a:lnL>
                      <a:noFill/>
                    </a:lnL>
                    <a:lnR>
                      <a:noFill/>
                    </a:lnR>
                    <a:lnT>
                      <a:noFill/>
                    </a:lnT>
                    <a:lnB>
                      <a:noFill/>
                    </a:lnB>
                  </a:tcPr>
                </a:tc>
                <a:tc>
                  <a:txBody>
                    <a:bodyPr/>
                    <a:lstStyle/>
                    <a:p>
                      <a:pPr algn="r" fontAlgn="ctr"/>
                      <a:r>
                        <a:rPr lang="en-US" sz="1100">
                          <a:effectLst/>
                        </a:rPr>
                        <a:t>3069.000000</a:t>
                      </a:r>
                    </a:p>
                  </a:txBody>
                  <a:tcPr marL="53398" marR="53398" marT="26699" marB="26699" anchor="ctr">
                    <a:lnL>
                      <a:noFill/>
                    </a:lnL>
                    <a:lnR>
                      <a:noFill/>
                    </a:lnR>
                    <a:lnT>
                      <a:noFill/>
                    </a:lnT>
                    <a:lnB>
                      <a:noFill/>
                    </a:lnB>
                  </a:tcPr>
                </a:tc>
                <a:tc>
                  <a:txBody>
                    <a:bodyPr/>
                    <a:lstStyle/>
                    <a:p>
                      <a:pPr algn="r" fontAlgn="ctr"/>
                      <a:r>
                        <a:rPr lang="en-US" sz="1100">
                          <a:effectLst/>
                        </a:rPr>
                        <a:t>3069.000000</a:t>
                      </a:r>
                    </a:p>
                  </a:txBody>
                  <a:tcPr marL="53398" marR="53398" marT="26699" marB="26699" anchor="ctr">
                    <a:lnL>
                      <a:noFill/>
                    </a:lnL>
                    <a:lnR>
                      <a:noFill/>
                    </a:lnR>
                    <a:lnT>
                      <a:noFill/>
                    </a:lnT>
                    <a:lnB>
                      <a:noFill/>
                    </a:lnB>
                  </a:tcPr>
                </a:tc>
                <a:tc>
                  <a:txBody>
                    <a:bodyPr/>
                    <a:lstStyle/>
                    <a:p>
                      <a:pPr algn="r" fontAlgn="ctr"/>
                      <a:r>
                        <a:rPr lang="en-US" sz="1100">
                          <a:effectLst/>
                        </a:rPr>
                        <a:t>3069.000000</a:t>
                      </a:r>
                    </a:p>
                  </a:txBody>
                  <a:tcPr marL="53398" marR="53398" marT="26699" marB="26699" anchor="ctr">
                    <a:lnL>
                      <a:noFill/>
                    </a:lnL>
                    <a:lnR>
                      <a:noFill/>
                    </a:lnR>
                    <a:lnT>
                      <a:noFill/>
                    </a:lnT>
                    <a:lnB>
                      <a:noFill/>
                    </a:lnB>
                  </a:tcPr>
                </a:tc>
                <a:tc>
                  <a:txBody>
                    <a:bodyPr/>
                    <a:lstStyle/>
                    <a:p>
                      <a:pPr algn="r" fontAlgn="ctr"/>
                      <a:r>
                        <a:rPr lang="en-US" sz="1100">
                          <a:effectLst/>
                        </a:rPr>
                        <a:t>3056.000000</a:t>
                      </a:r>
                    </a:p>
                  </a:txBody>
                  <a:tcPr marL="53398" marR="53398" marT="26699" marB="26699" anchor="ctr">
                    <a:lnL>
                      <a:noFill/>
                    </a:lnL>
                    <a:lnR>
                      <a:noFill/>
                    </a:lnR>
                    <a:lnT>
                      <a:noFill/>
                    </a:lnT>
                    <a:lnB>
                      <a:noFill/>
                    </a:lnB>
                  </a:tcPr>
                </a:tc>
                <a:tc>
                  <a:txBody>
                    <a:bodyPr/>
                    <a:lstStyle/>
                    <a:p>
                      <a:pPr algn="r" fontAlgn="ctr"/>
                      <a:r>
                        <a:rPr lang="en-US" sz="1100">
                          <a:effectLst/>
                        </a:rPr>
                        <a:t>2994.000000</a:t>
                      </a:r>
                    </a:p>
                  </a:txBody>
                  <a:tcPr marL="53398" marR="53398" marT="26699" marB="26699" anchor="ctr">
                    <a:lnL>
                      <a:noFill/>
                    </a:lnL>
                    <a:lnR>
                      <a:noFill/>
                    </a:lnR>
                    <a:lnT>
                      <a:noFill/>
                    </a:lnT>
                    <a:lnB>
                      <a:noFill/>
                    </a:lnB>
                  </a:tcPr>
                </a:tc>
                <a:extLst>
                  <a:ext uri="{0D108BD9-81ED-4DB2-BD59-A6C34878D82A}">
                    <a16:rowId xmlns:a16="http://schemas.microsoft.com/office/drawing/2014/main" val="1377081941"/>
                  </a:ext>
                </a:extLst>
              </a:tr>
              <a:tr h="373784">
                <a:tc>
                  <a:txBody>
                    <a:bodyPr/>
                    <a:lstStyle/>
                    <a:p>
                      <a:pPr algn="r" fontAlgn="ctr"/>
                      <a:r>
                        <a:rPr lang="en-US" sz="1100" b="1" dirty="0">
                          <a:effectLst/>
                        </a:rPr>
                        <a:t>mean</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a:effectLst/>
                        </a:rPr>
                        <a:t>69.266719</a:t>
                      </a:r>
                    </a:p>
                  </a:txBody>
                  <a:tcPr marL="53398" marR="53398" marT="26699" marB="26699" anchor="ctr">
                    <a:lnL>
                      <a:noFill/>
                    </a:lnL>
                    <a:lnR>
                      <a:noFill/>
                    </a:lnR>
                    <a:lnT>
                      <a:noFill/>
                    </a:lnT>
                    <a:lnB>
                      <a:noFill/>
                    </a:lnB>
                  </a:tcPr>
                </a:tc>
                <a:tc>
                  <a:txBody>
                    <a:bodyPr/>
                    <a:lstStyle/>
                    <a:p>
                      <a:pPr algn="r" fontAlgn="ctr"/>
                      <a:r>
                        <a:rPr lang="en-US" sz="1100">
                          <a:effectLst/>
                        </a:rPr>
                        <a:t>18.936851</a:t>
                      </a:r>
                    </a:p>
                  </a:txBody>
                  <a:tcPr marL="53398" marR="53398" marT="26699" marB="26699" anchor="ctr">
                    <a:lnL>
                      <a:noFill/>
                    </a:lnL>
                    <a:lnR>
                      <a:noFill/>
                    </a:lnR>
                    <a:lnT>
                      <a:noFill/>
                    </a:lnT>
                    <a:lnB>
                      <a:noFill/>
                    </a:lnB>
                  </a:tcPr>
                </a:tc>
                <a:tc>
                  <a:txBody>
                    <a:bodyPr/>
                    <a:lstStyle/>
                    <a:p>
                      <a:pPr algn="r" fontAlgn="ctr"/>
                      <a:r>
                        <a:rPr lang="en-US" sz="1100">
                          <a:effectLst/>
                        </a:rPr>
                        <a:t>25.052714</a:t>
                      </a:r>
                    </a:p>
                  </a:txBody>
                  <a:tcPr marL="53398" marR="53398" marT="26699" marB="26699" anchor="ctr">
                    <a:lnL>
                      <a:noFill/>
                    </a:lnL>
                    <a:lnR>
                      <a:noFill/>
                    </a:lnR>
                    <a:lnT>
                      <a:noFill/>
                    </a:lnT>
                    <a:lnB>
                      <a:noFill/>
                    </a:lnB>
                  </a:tcPr>
                </a:tc>
                <a:tc>
                  <a:txBody>
                    <a:bodyPr/>
                    <a:lstStyle/>
                    <a:p>
                      <a:pPr algn="r" fontAlgn="ctr"/>
                      <a:r>
                        <a:rPr lang="en-US" sz="1100">
                          <a:effectLst/>
                        </a:rPr>
                        <a:t>5.972278</a:t>
                      </a:r>
                    </a:p>
                  </a:txBody>
                  <a:tcPr marL="53398" marR="53398" marT="26699" marB="26699" anchor="ctr">
                    <a:lnL>
                      <a:noFill/>
                    </a:lnL>
                    <a:lnR>
                      <a:noFill/>
                    </a:lnR>
                    <a:lnT>
                      <a:noFill/>
                    </a:lnT>
                    <a:lnB>
                      <a:noFill/>
                    </a:lnB>
                  </a:tcPr>
                </a:tc>
                <a:tc>
                  <a:txBody>
                    <a:bodyPr/>
                    <a:lstStyle/>
                    <a:p>
                      <a:pPr algn="r" fontAlgn="ctr"/>
                      <a:r>
                        <a:rPr lang="en-US" sz="1100">
                          <a:effectLst/>
                        </a:rPr>
                        <a:t>85.649397</a:t>
                      </a:r>
                    </a:p>
                  </a:txBody>
                  <a:tcPr marL="53398" marR="53398" marT="26699" marB="26699" anchor="ctr">
                    <a:lnL>
                      <a:noFill/>
                    </a:lnL>
                    <a:lnR>
                      <a:noFill/>
                    </a:lnR>
                    <a:lnT>
                      <a:noFill/>
                    </a:lnT>
                    <a:lnB>
                      <a:noFill/>
                    </a:lnB>
                  </a:tcPr>
                </a:tc>
                <a:tc>
                  <a:txBody>
                    <a:bodyPr/>
                    <a:lstStyle/>
                    <a:p>
                      <a:pPr algn="r" fontAlgn="ctr"/>
                      <a:r>
                        <a:rPr lang="en-US" sz="1100">
                          <a:effectLst/>
                        </a:rPr>
                        <a:t>86.696970</a:t>
                      </a:r>
                    </a:p>
                  </a:txBody>
                  <a:tcPr marL="53398" marR="53398" marT="26699" marB="26699" anchor="ctr">
                    <a:lnL>
                      <a:noFill/>
                    </a:lnL>
                    <a:lnR>
                      <a:noFill/>
                    </a:lnR>
                    <a:lnT>
                      <a:noFill/>
                    </a:lnT>
                    <a:lnB>
                      <a:noFill/>
                    </a:lnB>
                  </a:tcPr>
                </a:tc>
                <a:tc>
                  <a:txBody>
                    <a:bodyPr/>
                    <a:lstStyle/>
                    <a:p>
                      <a:pPr algn="r" fontAlgn="ctr"/>
                      <a:r>
                        <a:rPr lang="en-US" sz="1100">
                          <a:effectLst/>
                        </a:rPr>
                        <a:t>86.512545</a:t>
                      </a:r>
                    </a:p>
                  </a:txBody>
                  <a:tcPr marL="53398" marR="53398" marT="26699" marB="26699" anchor="ctr">
                    <a:lnL>
                      <a:noFill/>
                    </a:lnL>
                    <a:lnR>
                      <a:noFill/>
                    </a:lnR>
                    <a:lnT>
                      <a:noFill/>
                    </a:lnT>
                    <a:lnB>
                      <a:noFill/>
                    </a:lnB>
                  </a:tcPr>
                </a:tc>
                <a:tc>
                  <a:txBody>
                    <a:bodyPr/>
                    <a:lstStyle/>
                    <a:p>
                      <a:pPr algn="r" fontAlgn="ctr"/>
                      <a:r>
                        <a:rPr lang="en-US" sz="1100">
                          <a:effectLst/>
                        </a:rPr>
                        <a:t>83.601109</a:t>
                      </a:r>
                    </a:p>
                  </a:txBody>
                  <a:tcPr marL="53398" marR="53398" marT="26699" marB="26699" anchor="ctr">
                    <a:lnL>
                      <a:noFill/>
                    </a:lnL>
                    <a:lnR>
                      <a:noFill/>
                    </a:lnR>
                    <a:lnT>
                      <a:noFill/>
                    </a:lnT>
                    <a:lnB>
                      <a:noFill/>
                    </a:lnB>
                  </a:tcPr>
                </a:tc>
                <a:tc>
                  <a:txBody>
                    <a:bodyPr/>
                    <a:lstStyle/>
                    <a:p>
                      <a:pPr algn="r" fontAlgn="ctr"/>
                      <a:r>
                        <a:rPr lang="en-US" sz="1100">
                          <a:effectLst/>
                        </a:rPr>
                        <a:t>3.131700</a:t>
                      </a:r>
                    </a:p>
                  </a:txBody>
                  <a:tcPr marL="53398" marR="53398" marT="26699" marB="26699" anchor="ctr">
                    <a:lnL>
                      <a:noFill/>
                    </a:lnL>
                    <a:lnR>
                      <a:noFill/>
                    </a:lnR>
                    <a:lnT>
                      <a:noFill/>
                    </a:lnT>
                    <a:lnB>
                      <a:noFill/>
                    </a:lnB>
                  </a:tcPr>
                </a:tc>
                <a:extLst>
                  <a:ext uri="{0D108BD9-81ED-4DB2-BD59-A6C34878D82A}">
                    <a16:rowId xmlns:a16="http://schemas.microsoft.com/office/drawing/2014/main" val="2120443061"/>
                  </a:ext>
                </a:extLst>
              </a:tr>
              <a:tr h="373784">
                <a:tc>
                  <a:txBody>
                    <a:bodyPr/>
                    <a:lstStyle/>
                    <a:p>
                      <a:pPr algn="r" fontAlgn="ctr"/>
                      <a:r>
                        <a:rPr lang="en-US" sz="1100" b="1" dirty="0">
                          <a:effectLst/>
                        </a:rPr>
                        <a:t>std</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a:effectLst/>
                        </a:rPr>
                        <a:t>9.094448</a:t>
                      </a:r>
                    </a:p>
                  </a:txBody>
                  <a:tcPr marL="53398" marR="53398" marT="26699" marB="26699" anchor="ctr">
                    <a:lnL>
                      <a:noFill/>
                    </a:lnL>
                    <a:lnR>
                      <a:noFill/>
                    </a:lnR>
                    <a:lnT>
                      <a:noFill/>
                    </a:lnT>
                    <a:lnB>
                      <a:noFill/>
                    </a:lnB>
                  </a:tcPr>
                </a:tc>
                <a:tc>
                  <a:txBody>
                    <a:bodyPr/>
                    <a:lstStyle/>
                    <a:p>
                      <a:pPr algn="r" fontAlgn="ctr"/>
                      <a:r>
                        <a:rPr lang="en-US" sz="1100">
                          <a:effectLst/>
                        </a:rPr>
                        <a:t>2.890288</a:t>
                      </a:r>
                    </a:p>
                  </a:txBody>
                  <a:tcPr marL="53398" marR="53398" marT="26699" marB="26699" anchor="ctr">
                    <a:lnL>
                      <a:noFill/>
                    </a:lnL>
                    <a:lnR>
                      <a:noFill/>
                    </a:lnR>
                    <a:lnT>
                      <a:noFill/>
                    </a:lnT>
                    <a:lnB>
                      <a:noFill/>
                    </a:lnB>
                  </a:tcPr>
                </a:tc>
                <a:tc>
                  <a:txBody>
                    <a:bodyPr/>
                    <a:lstStyle/>
                    <a:p>
                      <a:pPr algn="r" fontAlgn="ctr"/>
                      <a:r>
                        <a:rPr lang="en-US" sz="1100">
                          <a:effectLst/>
                        </a:rPr>
                        <a:t>2.193445</a:t>
                      </a:r>
                    </a:p>
                  </a:txBody>
                  <a:tcPr marL="53398" marR="53398" marT="26699" marB="26699" anchor="ctr">
                    <a:lnL>
                      <a:noFill/>
                    </a:lnL>
                    <a:lnR>
                      <a:noFill/>
                    </a:lnR>
                    <a:lnT>
                      <a:noFill/>
                    </a:lnT>
                    <a:lnB>
                      <a:noFill/>
                    </a:lnB>
                  </a:tcPr>
                </a:tc>
                <a:tc>
                  <a:txBody>
                    <a:bodyPr/>
                    <a:lstStyle/>
                    <a:p>
                      <a:pPr algn="r" fontAlgn="ctr"/>
                      <a:r>
                        <a:rPr lang="en-US" sz="1100">
                          <a:effectLst/>
                        </a:rPr>
                        <a:t>4.530812</a:t>
                      </a:r>
                    </a:p>
                  </a:txBody>
                  <a:tcPr marL="53398" marR="53398" marT="26699" marB="26699" anchor="ctr">
                    <a:lnL>
                      <a:noFill/>
                    </a:lnL>
                    <a:lnR>
                      <a:noFill/>
                    </a:lnR>
                    <a:lnT>
                      <a:noFill/>
                    </a:lnT>
                    <a:lnB>
                      <a:noFill/>
                    </a:lnB>
                  </a:tcPr>
                </a:tc>
                <a:tc>
                  <a:txBody>
                    <a:bodyPr/>
                    <a:lstStyle/>
                    <a:p>
                      <a:pPr algn="r" fontAlgn="ctr"/>
                      <a:r>
                        <a:rPr lang="en-US" sz="1100">
                          <a:effectLst/>
                        </a:rPr>
                        <a:t>15.245842</a:t>
                      </a:r>
                    </a:p>
                  </a:txBody>
                  <a:tcPr marL="53398" marR="53398" marT="26699" marB="26699" anchor="ctr">
                    <a:lnL>
                      <a:noFill/>
                    </a:lnL>
                    <a:lnR>
                      <a:noFill/>
                    </a:lnR>
                    <a:lnT>
                      <a:noFill/>
                    </a:lnT>
                    <a:lnB>
                      <a:noFill/>
                    </a:lnB>
                  </a:tcPr>
                </a:tc>
                <a:tc>
                  <a:txBody>
                    <a:bodyPr/>
                    <a:lstStyle/>
                    <a:p>
                      <a:pPr algn="r" fontAlgn="ctr"/>
                      <a:r>
                        <a:rPr lang="en-US" sz="1100">
                          <a:effectLst/>
                        </a:rPr>
                        <a:t>14.905725</a:t>
                      </a:r>
                    </a:p>
                  </a:txBody>
                  <a:tcPr marL="53398" marR="53398" marT="26699" marB="26699" anchor="ctr">
                    <a:lnL>
                      <a:noFill/>
                    </a:lnL>
                    <a:lnR>
                      <a:noFill/>
                    </a:lnR>
                    <a:lnT>
                      <a:noFill/>
                    </a:lnT>
                    <a:lnB>
                      <a:noFill/>
                    </a:lnB>
                  </a:tcPr>
                </a:tc>
                <a:tc>
                  <a:txBody>
                    <a:bodyPr/>
                    <a:lstStyle/>
                    <a:p>
                      <a:pPr algn="r" fontAlgn="ctr"/>
                      <a:r>
                        <a:rPr lang="en-US" sz="1100">
                          <a:effectLst/>
                        </a:rPr>
                        <a:t>15.287155</a:t>
                      </a:r>
                    </a:p>
                  </a:txBody>
                  <a:tcPr marL="53398" marR="53398" marT="26699" marB="26699" anchor="ctr">
                    <a:lnL>
                      <a:noFill/>
                    </a:lnL>
                    <a:lnR>
                      <a:noFill/>
                    </a:lnR>
                    <a:lnT>
                      <a:noFill/>
                    </a:lnT>
                    <a:lnB>
                      <a:noFill/>
                    </a:lnB>
                  </a:tcPr>
                </a:tc>
                <a:tc>
                  <a:txBody>
                    <a:bodyPr/>
                    <a:lstStyle/>
                    <a:p>
                      <a:pPr algn="r" fontAlgn="ctr"/>
                      <a:r>
                        <a:rPr lang="en-US" sz="1100">
                          <a:effectLst/>
                        </a:rPr>
                        <a:t>19.067001</a:t>
                      </a:r>
                    </a:p>
                  </a:txBody>
                  <a:tcPr marL="53398" marR="53398" marT="26699" marB="26699" anchor="ctr">
                    <a:lnL>
                      <a:noFill/>
                    </a:lnL>
                    <a:lnR>
                      <a:noFill/>
                    </a:lnR>
                    <a:lnT>
                      <a:noFill/>
                    </a:lnT>
                    <a:lnB>
                      <a:noFill/>
                    </a:lnB>
                  </a:tcPr>
                </a:tc>
                <a:tc>
                  <a:txBody>
                    <a:bodyPr/>
                    <a:lstStyle/>
                    <a:p>
                      <a:pPr algn="r" fontAlgn="ctr"/>
                      <a:r>
                        <a:rPr lang="en-US" sz="1100">
                          <a:effectLst/>
                        </a:rPr>
                        <a:t>2.094184</a:t>
                      </a:r>
                    </a:p>
                  </a:txBody>
                  <a:tcPr marL="53398" marR="53398" marT="26699" marB="26699" anchor="ctr">
                    <a:lnL>
                      <a:noFill/>
                    </a:lnL>
                    <a:lnR>
                      <a:noFill/>
                    </a:lnR>
                    <a:lnT>
                      <a:noFill/>
                    </a:lnT>
                    <a:lnB>
                      <a:noFill/>
                    </a:lnB>
                  </a:tcPr>
                </a:tc>
                <a:extLst>
                  <a:ext uri="{0D108BD9-81ED-4DB2-BD59-A6C34878D82A}">
                    <a16:rowId xmlns:a16="http://schemas.microsoft.com/office/drawing/2014/main" val="2768570499"/>
                  </a:ext>
                </a:extLst>
              </a:tr>
              <a:tr h="373784">
                <a:tc>
                  <a:txBody>
                    <a:bodyPr/>
                    <a:lstStyle/>
                    <a:p>
                      <a:pPr algn="r" fontAlgn="ctr"/>
                      <a:r>
                        <a:rPr lang="en-US" sz="1100" b="1" dirty="0">
                          <a:effectLst/>
                        </a:rPr>
                        <a:t>min</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a:effectLst/>
                        </a:rPr>
                        <a:t>36.227360</a:t>
                      </a:r>
                    </a:p>
                  </a:txBody>
                  <a:tcPr marL="53398" marR="53398" marT="26699" marB="26699" anchor="ctr">
                    <a:lnL>
                      <a:noFill/>
                    </a:lnL>
                    <a:lnR>
                      <a:noFill/>
                    </a:lnR>
                    <a:lnT>
                      <a:noFill/>
                    </a:lnT>
                    <a:lnB>
                      <a:noFill/>
                    </a:lnB>
                  </a:tcPr>
                </a:tc>
                <a:tc>
                  <a:txBody>
                    <a:bodyPr/>
                    <a:lstStyle/>
                    <a:p>
                      <a:pPr algn="r" fontAlgn="ctr"/>
                      <a:r>
                        <a:rPr lang="en-US" sz="1100">
                          <a:effectLst/>
                        </a:rPr>
                        <a:t>10.728000</a:t>
                      </a:r>
                    </a:p>
                  </a:txBody>
                  <a:tcPr marL="53398" marR="53398" marT="26699" marB="26699" anchor="ctr">
                    <a:lnL>
                      <a:noFill/>
                    </a:lnL>
                    <a:lnR>
                      <a:noFill/>
                    </a:lnR>
                    <a:lnT>
                      <a:noFill/>
                    </a:lnT>
                    <a:lnB>
                      <a:noFill/>
                    </a:lnB>
                  </a:tcPr>
                </a:tc>
                <a:tc>
                  <a:txBody>
                    <a:bodyPr/>
                    <a:lstStyle/>
                    <a:p>
                      <a:pPr algn="r" fontAlgn="ctr"/>
                      <a:r>
                        <a:rPr lang="en-US" sz="1100">
                          <a:effectLst/>
                        </a:rPr>
                        <a:t>19.800000</a:t>
                      </a:r>
                    </a:p>
                  </a:txBody>
                  <a:tcPr marL="53398" marR="53398" marT="26699" marB="26699" anchor="ctr">
                    <a:lnL>
                      <a:noFill/>
                    </a:lnL>
                    <a:lnR>
                      <a:noFill/>
                    </a:lnR>
                    <a:lnT>
                      <a:noFill/>
                    </a:lnT>
                    <a:lnB>
                      <a:noFill/>
                    </a:lnB>
                  </a:tcPr>
                </a:tc>
                <a:tc>
                  <a:txBody>
                    <a:bodyPr/>
                    <a:lstStyle/>
                    <a:p>
                      <a:pPr algn="r" fontAlgn="ctr"/>
                      <a:r>
                        <a:rPr lang="en-US" sz="1100">
                          <a:effectLst/>
                        </a:rPr>
                        <a:t>0.100000</a:t>
                      </a:r>
                    </a:p>
                  </a:txBody>
                  <a:tcPr marL="53398" marR="53398" marT="26699" marB="26699" anchor="ctr">
                    <a:lnL>
                      <a:noFill/>
                    </a:lnL>
                    <a:lnR>
                      <a:noFill/>
                    </a:lnR>
                    <a:lnT>
                      <a:noFill/>
                    </a:lnT>
                    <a:lnB>
                      <a:noFill/>
                    </a:lnB>
                  </a:tcPr>
                </a:tc>
                <a:tc>
                  <a:txBody>
                    <a:bodyPr/>
                    <a:lstStyle/>
                    <a:p>
                      <a:pPr algn="r" fontAlgn="ctr"/>
                      <a:r>
                        <a:rPr lang="en-US" sz="1100">
                          <a:effectLst/>
                        </a:rPr>
                        <a:t>16.000000</a:t>
                      </a:r>
                    </a:p>
                  </a:txBody>
                  <a:tcPr marL="53398" marR="53398" marT="26699" marB="26699" anchor="ctr">
                    <a:lnL>
                      <a:noFill/>
                    </a:lnL>
                    <a:lnR>
                      <a:noFill/>
                    </a:lnR>
                    <a:lnT>
                      <a:noFill/>
                    </a:lnT>
                    <a:lnB>
                      <a:noFill/>
                    </a:lnB>
                  </a:tcPr>
                </a:tc>
                <a:tc>
                  <a:txBody>
                    <a:bodyPr/>
                    <a:lstStyle/>
                    <a:p>
                      <a:pPr algn="r" fontAlgn="ctr"/>
                      <a:r>
                        <a:rPr lang="en-US" sz="1100">
                          <a:effectLst/>
                        </a:rPr>
                        <a:t>8.000000</a:t>
                      </a:r>
                    </a:p>
                  </a:txBody>
                  <a:tcPr marL="53398" marR="53398" marT="26699" marB="26699" anchor="ctr">
                    <a:lnL>
                      <a:noFill/>
                    </a:lnL>
                    <a:lnR>
                      <a:noFill/>
                    </a:lnR>
                    <a:lnT>
                      <a:noFill/>
                    </a:lnT>
                    <a:lnB>
                      <a:noFill/>
                    </a:lnB>
                  </a:tcPr>
                </a:tc>
                <a:tc>
                  <a:txBody>
                    <a:bodyPr/>
                    <a:lstStyle/>
                    <a:p>
                      <a:pPr algn="r" fontAlgn="ctr"/>
                      <a:r>
                        <a:rPr lang="en-US" sz="1100">
                          <a:effectLst/>
                        </a:rPr>
                        <a:t>19.000000</a:t>
                      </a:r>
                    </a:p>
                  </a:txBody>
                  <a:tcPr marL="53398" marR="53398" marT="26699" marB="26699" anchor="ctr">
                    <a:lnL>
                      <a:noFill/>
                    </a:lnL>
                    <a:lnR>
                      <a:noFill/>
                    </a:lnR>
                    <a:lnT>
                      <a:noFill/>
                    </a:lnT>
                    <a:lnB>
                      <a:noFill/>
                    </a:lnB>
                  </a:tcPr>
                </a:tc>
                <a:tc>
                  <a:txBody>
                    <a:bodyPr/>
                    <a:lstStyle/>
                    <a:p>
                      <a:pPr algn="r" fontAlgn="ctr"/>
                      <a:r>
                        <a:rPr lang="en-US" sz="1100">
                          <a:effectLst/>
                        </a:rPr>
                        <a:t>18.695210</a:t>
                      </a:r>
                    </a:p>
                  </a:txBody>
                  <a:tcPr marL="53398" marR="53398" marT="26699" marB="26699" anchor="ctr">
                    <a:lnL>
                      <a:noFill/>
                    </a:lnL>
                    <a:lnR>
                      <a:noFill/>
                    </a:lnR>
                    <a:lnT>
                      <a:noFill/>
                    </a:lnT>
                    <a:lnB>
                      <a:noFill/>
                    </a:lnB>
                  </a:tcPr>
                </a:tc>
                <a:tc>
                  <a:txBody>
                    <a:bodyPr/>
                    <a:lstStyle/>
                    <a:p>
                      <a:pPr algn="r" fontAlgn="ctr"/>
                      <a:r>
                        <a:rPr lang="en-US" sz="1100">
                          <a:effectLst/>
                        </a:rPr>
                        <a:t>0.062360</a:t>
                      </a:r>
                    </a:p>
                  </a:txBody>
                  <a:tcPr marL="53398" marR="53398" marT="26699" marB="26699" anchor="ctr">
                    <a:lnL>
                      <a:noFill/>
                    </a:lnL>
                    <a:lnR>
                      <a:noFill/>
                    </a:lnR>
                    <a:lnT>
                      <a:noFill/>
                    </a:lnT>
                    <a:lnB>
                      <a:noFill/>
                    </a:lnB>
                  </a:tcPr>
                </a:tc>
                <a:extLst>
                  <a:ext uri="{0D108BD9-81ED-4DB2-BD59-A6C34878D82A}">
                    <a16:rowId xmlns:a16="http://schemas.microsoft.com/office/drawing/2014/main" val="1504225911"/>
                  </a:ext>
                </a:extLst>
              </a:tr>
              <a:tr h="373784">
                <a:tc>
                  <a:txBody>
                    <a:bodyPr/>
                    <a:lstStyle/>
                    <a:p>
                      <a:pPr algn="r" fontAlgn="ctr"/>
                      <a:r>
                        <a:rPr lang="en-US" sz="1100" b="1" dirty="0">
                          <a:effectLst/>
                        </a:rPr>
                        <a:t>25%</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a:effectLst/>
                        </a:rPr>
                        <a:t>63.411990</a:t>
                      </a:r>
                    </a:p>
                  </a:txBody>
                  <a:tcPr marL="53398" marR="53398" marT="26699" marB="26699" anchor="ctr">
                    <a:lnL>
                      <a:noFill/>
                    </a:lnL>
                    <a:lnR>
                      <a:noFill/>
                    </a:lnR>
                    <a:lnT>
                      <a:noFill/>
                    </a:lnT>
                    <a:lnB>
                      <a:noFill/>
                    </a:lnB>
                  </a:tcPr>
                </a:tc>
                <a:tc>
                  <a:txBody>
                    <a:bodyPr/>
                    <a:lstStyle/>
                    <a:p>
                      <a:pPr algn="r" fontAlgn="ctr"/>
                      <a:r>
                        <a:rPr lang="en-US" sz="1100">
                          <a:effectLst/>
                        </a:rPr>
                        <a:t>16.632970</a:t>
                      </a:r>
                    </a:p>
                  </a:txBody>
                  <a:tcPr marL="53398" marR="53398" marT="26699" marB="26699" anchor="ctr">
                    <a:lnL>
                      <a:noFill/>
                    </a:lnL>
                    <a:lnR>
                      <a:noFill/>
                    </a:lnR>
                    <a:lnT>
                      <a:noFill/>
                    </a:lnT>
                    <a:lnB>
                      <a:noFill/>
                    </a:lnB>
                  </a:tcPr>
                </a:tc>
                <a:tc>
                  <a:txBody>
                    <a:bodyPr/>
                    <a:lstStyle/>
                    <a:p>
                      <a:pPr algn="r" fontAlgn="ctr"/>
                      <a:r>
                        <a:rPr lang="en-US" sz="1100">
                          <a:effectLst/>
                        </a:rPr>
                        <a:t>23.300000</a:t>
                      </a:r>
                    </a:p>
                  </a:txBody>
                  <a:tcPr marL="53398" marR="53398" marT="26699" marB="26699" anchor="ctr">
                    <a:lnL>
                      <a:noFill/>
                    </a:lnL>
                    <a:lnR>
                      <a:noFill/>
                    </a:lnR>
                    <a:lnT>
                      <a:noFill/>
                    </a:lnT>
                    <a:lnB>
                      <a:noFill/>
                    </a:lnB>
                  </a:tcPr>
                </a:tc>
                <a:tc>
                  <a:txBody>
                    <a:bodyPr/>
                    <a:lstStyle/>
                    <a:p>
                      <a:pPr algn="r" fontAlgn="ctr"/>
                      <a:r>
                        <a:rPr lang="en-US" sz="1100">
                          <a:effectLst/>
                        </a:rPr>
                        <a:t>2.000000</a:t>
                      </a:r>
                    </a:p>
                  </a:txBody>
                  <a:tcPr marL="53398" marR="53398" marT="26699" marB="26699" anchor="ctr">
                    <a:lnL>
                      <a:noFill/>
                    </a:lnL>
                    <a:lnR>
                      <a:noFill/>
                    </a:lnR>
                    <a:lnT>
                      <a:noFill/>
                    </a:lnT>
                    <a:lnB>
                      <a:noFill/>
                    </a:lnB>
                  </a:tcPr>
                </a:tc>
                <a:tc>
                  <a:txBody>
                    <a:bodyPr/>
                    <a:lstStyle/>
                    <a:p>
                      <a:pPr algn="r" fontAlgn="ctr"/>
                      <a:r>
                        <a:rPr lang="en-US" sz="1100">
                          <a:effectLst/>
                        </a:rPr>
                        <a:t>80.000000</a:t>
                      </a:r>
                    </a:p>
                  </a:txBody>
                  <a:tcPr marL="53398" marR="53398" marT="26699" marB="26699" anchor="ctr">
                    <a:lnL>
                      <a:noFill/>
                    </a:lnL>
                    <a:lnR>
                      <a:noFill/>
                    </a:lnR>
                    <a:lnT>
                      <a:noFill/>
                    </a:lnT>
                    <a:lnB>
                      <a:noFill/>
                    </a:lnB>
                  </a:tcPr>
                </a:tc>
                <a:tc>
                  <a:txBody>
                    <a:bodyPr/>
                    <a:lstStyle/>
                    <a:p>
                      <a:pPr algn="r" fontAlgn="ctr"/>
                      <a:r>
                        <a:rPr lang="en-US" sz="1100">
                          <a:effectLst/>
                        </a:rPr>
                        <a:t>82.000000</a:t>
                      </a:r>
                    </a:p>
                  </a:txBody>
                  <a:tcPr marL="53398" marR="53398" marT="26699" marB="26699" anchor="ctr">
                    <a:lnL>
                      <a:noFill/>
                    </a:lnL>
                    <a:lnR>
                      <a:noFill/>
                    </a:lnR>
                    <a:lnT>
                      <a:noFill/>
                    </a:lnT>
                    <a:lnB>
                      <a:noFill/>
                    </a:lnB>
                  </a:tcPr>
                </a:tc>
                <a:tc>
                  <a:txBody>
                    <a:bodyPr/>
                    <a:lstStyle/>
                    <a:p>
                      <a:pPr algn="r" fontAlgn="ctr"/>
                      <a:r>
                        <a:rPr lang="en-US" sz="1100">
                          <a:effectLst/>
                        </a:rPr>
                        <a:t>82.000000</a:t>
                      </a:r>
                    </a:p>
                  </a:txBody>
                  <a:tcPr marL="53398" marR="53398" marT="26699" marB="26699" anchor="ctr">
                    <a:lnL>
                      <a:noFill/>
                    </a:lnL>
                    <a:lnR>
                      <a:noFill/>
                    </a:lnR>
                    <a:lnT>
                      <a:noFill/>
                    </a:lnT>
                    <a:lnB>
                      <a:noFill/>
                    </a:lnB>
                  </a:tcPr>
                </a:tc>
                <a:tc>
                  <a:txBody>
                    <a:bodyPr/>
                    <a:lstStyle/>
                    <a:p>
                      <a:pPr algn="r" fontAlgn="ctr"/>
                      <a:r>
                        <a:rPr lang="en-US" sz="1100">
                          <a:effectLst/>
                        </a:rPr>
                        <a:t>72.350650</a:t>
                      </a:r>
                    </a:p>
                  </a:txBody>
                  <a:tcPr marL="53398" marR="53398" marT="26699" marB="26699" anchor="ctr">
                    <a:lnL>
                      <a:noFill/>
                    </a:lnL>
                    <a:lnR>
                      <a:noFill/>
                    </a:lnR>
                    <a:lnT>
                      <a:noFill/>
                    </a:lnT>
                    <a:lnB>
                      <a:noFill/>
                    </a:lnB>
                  </a:tcPr>
                </a:tc>
                <a:tc>
                  <a:txBody>
                    <a:bodyPr/>
                    <a:lstStyle/>
                    <a:p>
                      <a:pPr algn="r" fontAlgn="ctr"/>
                      <a:r>
                        <a:rPr lang="en-US" sz="1100">
                          <a:effectLst/>
                        </a:rPr>
                        <a:t>1.540805</a:t>
                      </a:r>
                    </a:p>
                  </a:txBody>
                  <a:tcPr marL="53398" marR="53398" marT="26699" marB="26699" anchor="ctr">
                    <a:lnL>
                      <a:noFill/>
                    </a:lnL>
                    <a:lnR>
                      <a:noFill/>
                    </a:lnR>
                    <a:lnT>
                      <a:noFill/>
                    </a:lnT>
                    <a:lnB>
                      <a:noFill/>
                    </a:lnB>
                  </a:tcPr>
                </a:tc>
                <a:extLst>
                  <a:ext uri="{0D108BD9-81ED-4DB2-BD59-A6C34878D82A}">
                    <a16:rowId xmlns:a16="http://schemas.microsoft.com/office/drawing/2014/main" val="3061018992"/>
                  </a:ext>
                </a:extLst>
              </a:tr>
              <a:tr h="373784">
                <a:tc>
                  <a:txBody>
                    <a:bodyPr/>
                    <a:lstStyle/>
                    <a:p>
                      <a:pPr algn="r" fontAlgn="ctr"/>
                      <a:r>
                        <a:rPr lang="en-US" sz="1100" b="1" dirty="0">
                          <a:effectLst/>
                        </a:rPr>
                        <a:t>50%</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a:effectLst/>
                        </a:rPr>
                        <a:t>71.727020</a:t>
                      </a:r>
                    </a:p>
                  </a:txBody>
                  <a:tcPr marL="53398" marR="53398" marT="26699" marB="26699" anchor="ctr">
                    <a:lnL>
                      <a:noFill/>
                    </a:lnL>
                    <a:lnR>
                      <a:noFill/>
                    </a:lnR>
                    <a:lnT>
                      <a:noFill/>
                    </a:lnT>
                    <a:lnB>
                      <a:noFill/>
                    </a:lnB>
                  </a:tcPr>
                </a:tc>
                <a:tc>
                  <a:txBody>
                    <a:bodyPr/>
                    <a:lstStyle/>
                    <a:p>
                      <a:pPr algn="r" fontAlgn="ctr"/>
                      <a:r>
                        <a:rPr lang="en-US" sz="1100">
                          <a:effectLst/>
                        </a:rPr>
                        <a:t>18.560910</a:t>
                      </a:r>
                    </a:p>
                  </a:txBody>
                  <a:tcPr marL="53398" marR="53398" marT="26699" marB="26699" anchor="ctr">
                    <a:lnL>
                      <a:noFill/>
                    </a:lnL>
                    <a:lnR>
                      <a:noFill/>
                    </a:lnR>
                    <a:lnT>
                      <a:noFill/>
                    </a:lnT>
                    <a:lnB>
                      <a:noFill/>
                    </a:lnB>
                  </a:tcPr>
                </a:tc>
                <a:tc>
                  <a:txBody>
                    <a:bodyPr/>
                    <a:lstStyle/>
                    <a:p>
                      <a:pPr algn="r" fontAlgn="ctr"/>
                      <a:r>
                        <a:rPr lang="en-US" sz="1100">
                          <a:effectLst/>
                        </a:rPr>
                        <a:t>25.500000</a:t>
                      </a:r>
                    </a:p>
                  </a:txBody>
                  <a:tcPr marL="53398" marR="53398" marT="26699" marB="26699" anchor="ctr">
                    <a:lnL>
                      <a:noFill/>
                    </a:lnL>
                    <a:lnR>
                      <a:noFill/>
                    </a:lnR>
                    <a:lnT>
                      <a:noFill/>
                    </a:lnT>
                    <a:lnB>
                      <a:noFill/>
                    </a:lnB>
                  </a:tcPr>
                </a:tc>
                <a:tc>
                  <a:txBody>
                    <a:bodyPr/>
                    <a:lstStyle/>
                    <a:p>
                      <a:pPr algn="r" fontAlgn="ctr"/>
                      <a:r>
                        <a:rPr lang="en-US" sz="1100">
                          <a:effectLst/>
                        </a:rPr>
                        <a:t>5.200000</a:t>
                      </a:r>
                    </a:p>
                  </a:txBody>
                  <a:tcPr marL="53398" marR="53398" marT="26699" marB="26699" anchor="ctr">
                    <a:lnL>
                      <a:noFill/>
                    </a:lnL>
                    <a:lnR>
                      <a:noFill/>
                    </a:lnR>
                    <a:lnT>
                      <a:noFill/>
                    </a:lnT>
                    <a:lnB>
                      <a:noFill/>
                    </a:lnB>
                  </a:tcPr>
                </a:tc>
                <a:tc>
                  <a:txBody>
                    <a:bodyPr/>
                    <a:lstStyle/>
                    <a:p>
                      <a:pPr algn="r" fontAlgn="ctr"/>
                      <a:r>
                        <a:rPr lang="en-US" sz="1100">
                          <a:effectLst/>
                        </a:rPr>
                        <a:t>92.000000</a:t>
                      </a:r>
                    </a:p>
                  </a:txBody>
                  <a:tcPr marL="53398" marR="53398" marT="26699" marB="26699" anchor="ctr">
                    <a:lnL>
                      <a:noFill/>
                    </a:lnL>
                    <a:lnR>
                      <a:noFill/>
                    </a:lnR>
                    <a:lnT>
                      <a:noFill/>
                    </a:lnT>
                    <a:lnB>
                      <a:noFill/>
                    </a:lnB>
                  </a:tcPr>
                </a:tc>
                <a:tc>
                  <a:txBody>
                    <a:bodyPr/>
                    <a:lstStyle/>
                    <a:p>
                      <a:pPr algn="r" fontAlgn="ctr"/>
                      <a:r>
                        <a:rPr lang="en-US" sz="1100">
                          <a:effectLst/>
                        </a:rPr>
                        <a:t>93.000000</a:t>
                      </a:r>
                    </a:p>
                  </a:txBody>
                  <a:tcPr marL="53398" marR="53398" marT="26699" marB="26699" anchor="ctr">
                    <a:lnL>
                      <a:noFill/>
                    </a:lnL>
                    <a:lnR>
                      <a:noFill/>
                    </a:lnR>
                    <a:lnT>
                      <a:noFill/>
                    </a:lnT>
                    <a:lnB>
                      <a:noFill/>
                    </a:lnB>
                  </a:tcPr>
                </a:tc>
                <a:tc>
                  <a:txBody>
                    <a:bodyPr/>
                    <a:lstStyle/>
                    <a:p>
                      <a:pPr algn="r" fontAlgn="ctr"/>
                      <a:r>
                        <a:rPr lang="en-US" sz="1100">
                          <a:effectLst/>
                        </a:rPr>
                        <a:t>93.000000</a:t>
                      </a:r>
                    </a:p>
                  </a:txBody>
                  <a:tcPr marL="53398" marR="53398" marT="26699" marB="26699" anchor="ctr">
                    <a:lnL>
                      <a:noFill/>
                    </a:lnL>
                    <a:lnR>
                      <a:noFill/>
                    </a:lnR>
                    <a:lnT>
                      <a:noFill/>
                    </a:lnT>
                    <a:lnB>
                      <a:noFill/>
                    </a:lnB>
                  </a:tcPr>
                </a:tc>
                <a:tc>
                  <a:txBody>
                    <a:bodyPr/>
                    <a:lstStyle/>
                    <a:p>
                      <a:pPr algn="r" fontAlgn="ctr"/>
                      <a:r>
                        <a:rPr lang="en-US" sz="1100">
                          <a:effectLst/>
                        </a:rPr>
                        <a:t>92.273325</a:t>
                      </a:r>
                    </a:p>
                  </a:txBody>
                  <a:tcPr marL="53398" marR="53398" marT="26699" marB="26699" anchor="ctr">
                    <a:lnL>
                      <a:noFill/>
                    </a:lnL>
                    <a:lnR>
                      <a:noFill/>
                    </a:lnR>
                    <a:lnT>
                      <a:noFill/>
                    </a:lnT>
                    <a:lnB>
                      <a:noFill/>
                    </a:lnB>
                  </a:tcPr>
                </a:tc>
                <a:tc>
                  <a:txBody>
                    <a:bodyPr/>
                    <a:lstStyle/>
                    <a:p>
                      <a:pPr algn="r" fontAlgn="ctr"/>
                      <a:r>
                        <a:rPr lang="en-US" sz="1100">
                          <a:effectLst/>
                        </a:rPr>
                        <a:t>2.607355</a:t>
                      </a:r>
                    </a:p>
                  </a:txBody>
                  <a:tcPr marL="53398" marR="53398" marT="26699" marB="26699" anchor="ctr">
                    <a:lnL>
                      <a:noFill/>
                    </a:lnL>
                    <a:lnR>
                      <a:noFill/>
                    </a:lnR>
                    <a:lnT>
                      <a:noFill/>
                    </a:lnT>
                    <a:lnB>
                      <a:noFill/>
                    </a:lnB>
                  </a:tcPr>
                </a:tc>
                <a:extLst>
                  <a:ext uri="{0D108BD9-81ED-4DB2-BD59-A6C34878D82A}">
                    <a16:rowId xmlns:a16="http://schemas.microsoft.com/office/drawing/2014/main" val="17209915"/>
                  </a:ext>
                </a:extLst>
              </a:tr>
              <a:tr h="373784">
                <a:tc>
                  <a:txBody>
                    <a:bodyPr/>
                    <a:lstStyle/>
                    <a:p>
                      <a:pPr algn="r" fontAlgn="ctr"/>
                      <a:r>
                        <a:rPr lang="en-US" sz="1100" b="1" dirty="0">
                          <a:effectLst/>
                        </a:rPr>
                        <a:t>75%</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a:effectLst/>
                        </a:rPr>
                        <a:t>75.592730</a:t>
                      </a:r>
                    </a:p>
                  </a:txBody>
                  <a:tcPr marL="53398" marR="53398" marT="26699" marB="26699" anchor="ctr">
                    <a:lnL>
                      <a:noFill/>
                    </a:lnL>
                    <a:lnR>
                      <a:noFill/>
                    </a:lnR>
                    <a:lnT>
                      <a:noFill/>
                    </a:lnT>
                    <a:lnB>
                      <a:noFill/>
                    </a:lnB>
                  </a:tcPr>
                </a:tc>
                <a:tc>
                  <a:txBody>
                    <a:bodyPr/>
                    <a:lstStyle/>
                    <a:p>
                      <a:pPr algn="r" fontAlgn="ctr"/>
                      <a:r>
                        <a:rPr lang="en-US" sz="1100">
                          <a:effectLst/>
                        </a:rPr>
                        <a:t>21.138660</a:t>
                      </a:r>
                    </a:p>
                  </a:txBody>
                  <a:tcPr marL="53398" marR="53398" marT="26699" marB="26699" anchor="ctr">
                    <a:lnL>
                      <a:noFill/>
                    </a:lnL>
                    <a:lnR>
                      <a:noFill/>
                    </a:lnR>
                    <a:lnT>
                      <a:noFill/>
                    </a:lnT>
                    <a:lnB>
                      <a:noFill/>
                    </a:lnB>
                  </a:tcPr>
                </a:tc>
                <a:tc>
                  <a:txBody>
                    <a:bodyPr/>
                    <a:lstStyle/>
                    <a:p>
                      <a:pPr algn="r" fontAlgn="ctr"/>
                      <a:r>
                        <a:rPr lang="en-US" sz="1100">
                          <a:effectLst/>
                        </a:rPr>
                        <a:t>26.500000</a:t>
                      </a:r>
                    </a:p>
                  </a:txBody>
                  <a:tcPr marL="53398" marR="53398" marT="26699" marB="26699" anchor="ctr">
                    <a:lnL>
                      <a:noFill/>
                    </a:lnL>
                    <a:lnR>
                      <a:noFill/>
                    </a:lnR>
                    <a:lnT>
                      <a:noFill/>
                    </a:lnT>
                    <a:lnB>
                      <a:noFill/>
                    </a:lnB>
                  </a:tcPr>
                </a:tc>
                <a:tc>
                  <a:txBody>
                    <a:bodyPr/>
                    <a:lstStyle/>
                    <a:p>
                      <a:pPr algn="r" fontAlgn="ctr"/>
                      <a:r>
                        <a:rPr lang="en-US" sz="1100">
                          <a:effectLst/>
                        </a:rPr>
                        <a:t>8.900000</a:t>
                      </a:r>
                    </a:p>
                  </a:txBody>
                  <a:tcPr marL="53398" marR="53398" marT="26699" marB="26699" anchor="ctr">
                    <a:lnL>
                      <a:noFill/>
                    </a:lnL>
                    <a:lnR>
                      <a:noFill/>
                    </a:lnR>
                    <a:lnT>
                      <a:noFill/>
                    </a:lnT>
                    <a:lnB>
                      <a:noFill/>
                    </a:lnB>
                  </a:tcPr>
                </a:tc>
                <a:tc>
                  <a:txBody>
                    <a:bodyPr/>
                    <a:lstStyle/>
                    <a:p>
                      <a:pPr algn="r" fontAlgn="ctr"/>
                      <a:r>
                        <a:rPr lang="en-US" sz="1100">
                          <a:effectLst/>
                        </a:rPr>
                        <a:t>96.000000</a:t>
                      </a:r>
                    </a:p>
                  </a:txBody>
                  <a:tcPr marL="53398" marR="53398" marT="26699" marB="26699" anchor="ctr">
                    <a:lnL>
                      <a:noFill/>
                    </a:lnL>
                    <a:lnR>
                      <a:noFill/>
                    </a:lnR>
                    <a:lnT>
                      <a:noFill/>
                    </a:lnT>
                    <a:lnB>
                      <a:noFill/>
                    </a:lnB>
                  </a:tcPr>
                </a:tc>
                <a:tc>
                  <a:txBody>
                    <a:bodyPr/>
                    <a:lstStyle/>
                    <a:p>
                      <a:pPr algn="r" fontAlgn="ctr"/>
                      <a:r>
                        <a:rPr lang="en-US" sz="1100">
                          <a:effectLst/>
                        </a:rPr>
                        <a:t>97.000000</a:t>
                      </a:r>
                    </a:p>
                  </a:txBody>
                  <a:tcPr marL="53398" marR="53398" marT="26699" marB="26699" anchor="ctr">
                    <a:lnL>
                      <a:noFill/>
                    </a:lnL>
                    <a:lnR>
                      <a:noFill/>
                    </a:lnR>
                    <a:lnT>
                      <a:noFill/>
                    </a:lnT>
                    <a:lnB>
                      <a:noFill/>
                    </a:lnB>
                  </a:tcPr>
                </a:tc>
                <a:tc>
                  <a:txBody>
                    <a:bodyPr/>
                    <a:lstStyle/>
                    <a:p>
                      <a:pPr algn="r" fontAlgn="ctr"/>
                      <a:r>
                        <a:rPr lang="en-US" sz="1100">
                          <a:effectLst/>
                        </a:rPr>
                        <a:t>97.000000</a:t>
                      </a:r>
                    </a:p>
                  </a:txBody>
                  <a:tcPr marL="53398" marR="53398" marT="26699" marB="26699" anchor="ctr">
                    <a:lnL>
                      <a:noFill/>
                    </a:lnL>
                    <a:lnR>
                      <a:noFill/>
                    </a:lnR>
                    <a:lnT>
                      <a:noFill/>
                    </a:lnT>
                    <a:lnB>
                      <a:noFill/>
                    </a:lnB>
                  </a:tcPr>
                </a:tc>
                <a:tc>
                  <a:txBody>
                    <a:bodyPr/>
                    <a:lstStyle/>
                    <a:p>
                      <a:pPr algn="r" fontAlgn="ctr"/>
                      <a:r>
                        <a:rPr lang="en-US" sz="1100">
                          <a:effectLst/>
                        </a:rPr>
                        <a:t>98.566293</a:t>
                      </a:r>
                    </a:p>
                  </a:txBody>
                  <a:tcPr marL="53398" marR="53398" marT="26699" marB="26699" anchor="ctr">
                    <a:lnL>
                      <a:noFill/>
                    </a:lnL>
                    <a:lnR>
                      <a:noFill/>
                    </a:lnR>
                    <a:lnT>
                      <a:noFill/>
                    </a:lnT>
                    <a:lnB>
                      <a:noFill/>
                    </a:lnB>
                  </a:tcPr>
                </a:tc>
                <a:tc>
                  <a:txBody>
                    <a:bodyPr/>
                    <a:lstStyle/>
                    <a:p>
                      <a:pPr algn="r" fontAlgn="ctr"/>
                      <a:r>
                        <a:rPr lang="en-US" sz="1100">
                          <a:effectLst/>
                        </a:rPr>
                        <a:t>4.290345</a:t>
                      </a:r>
                    </a:p>
                  </a:txBody>
                  <a:tcPr marL="53398" marR="53398" marT="26699" marB="26699" anchor="ctr">
                    <a:lnL>
                      <a:noFill/>
                    </a:lnL>
                    <a:lnR>
                      <a:noFill/>
                    </a:lnR>
                    <a:lnT>
                      <a:noFill/>
                    </a:lnT>
                    <a:lnB>
                      <a:noFill/>
                    </a:lnB>
                  </a:tcPr>
                </a:tc>
                <a:extLst>
                  <a:ext uri="{0D108BD9-81ED-4DB2-BD59-A6C34878D82A}">
                    <a16:rowId xmlns:a16="http://schemas.microsoft.com/office/drawing/2014/main" val="3199705934"/>
                  </a:ext>
                </a:extLst>
              </a:tr>
              <a:tr h="373784">
                <a:tc>
                  <a:txBody>
                    <a:bodyPr/>
                    <a:lstStyle/>
                    <a:p>
                      <a:pPr algn="r" fontAlgn="ctr"/>
                      <a:r>
                        <a:rPr lang="en-US" sz="1100" b="1" dirty="0">
                          <a:effectLst/>
                        </a:rPr>
                        <a:t>max</a:t>
                      </a:r>
                    </a:p>
                  </a:txBody>
                  <a:tcPr marL="53398" marR="53398" marT="26699" marB="26699" anchor="ctr">
                    <a:lnL>
                      <a:noFill/>
                    </a:lnL>
                    <a:lnR>
                      <a:noFill/>
                    </a:lnR>
                    <a:lnT>
                      <a:noFill/>
                    </a:lnT>
                    <a:lnB>
                      <a:noFill/>
                    </a:lnB>
                    <a:solidFill>
                      <a:schemeClr val="accent6">
                        <a:lumMod val="20000"/>
                        <a:lumOff val="80000"/>
                      </a:schemeClr>
                    </a:solidFill>
                  </a:tcPr>
                </a:tc>
                <a:tc>
                  <a:txBody>
                    <a:bodyPr/>
                    <a:lstStyle/>
                    <a:p>
                      <a:pPr algn="r" fontAlgn="ctr"/>
                      <a:r>
                        <a:rPr lang="en-US" sz="1100">
                          <a:effectLst/>
                        </a:rPr>
                        <a:t>84.166160</a:t>
                      </a:r>
                    </a:p>
                  </a:txBody>
                  <a:tcPr marL="53398" marR="53398" marT="26699" marB="26699" anchor="ctr">
                    <a:lnL>
                      <a:noFill/>
                    </a:lnL>
                    <a:lnR>
                      <a:noFill/>
                    </a:lnR>
                    <a:lnT>
                      <a:noFill/>
                    </a:lnT>
                    <a:lnB>
                      <a:noFill/>
                    </a:lnB>
                  </a:tcPr>
                </a:tc>
                <a:tc>
                  <a:txBody>
                    <a:bodyPr/>
                    <a:lstStyle/>
                    <a:p>
                      <a:pPr algn="r" fontAlgn="ctr"/>
                      <a:r>
                        <a:rPr lang="en-US" sz="1100">
                          <a:effectLst/>
                        </a:rPr>
                        <a:t>26.394020</a:t>
                      </a:r>
                    </a:p>
                  </a:txBody>
                  <a:tcPr marL="53398" marR="53398" marT="26699" marB="26699" anchor="ctr">
                    <a:lnL>
                      <a:noFill/>
                    </a:lnL>
                    <a:lnR>
                      <a:noFill/>
                    </a:lnR>
                    <a:lnT>
                      <a:noFill/>
                    </a:lnT>
                    <a:lnB>
                      <a:noFill/>
                    </a:lnB>
                  </a:tcPr>
                </a:tc>
                <a:tc>
                  <a:txBody>
                    <a:bodyPr/>
                    <a:lstStyle/>
                    <a:p>
                      <a:pPr algn="r" fontAlgn="ctr"/>
                      <a:r>
                        <a:rPr lang="en-US" sz="1100">
                          <a:effectLst/>
                        </a:rPr>
                        <a:t>32.200000</a:t>
                      </a:r>
                    </a:p>
                  </a:txBody>
                  <a:tcPr marL="53398" marR="53398" marT="26699" marB="26699" anchor="ctr">
                    <a:lnL>
                      <a:noFill/>
                    </a:lnL>
                    <a:lnR>
                      <a:noFill/>
                    </a:lnR>
                    <a:lnT>
                      <a:noFill/>
                    </a:lnT>
                    <a:lnB>
                      <a:noFill/>
                    </a:lnB>
                  </a:tcPr>
                </a:tc>
                <a:tc>
                  <a:txBody>
                    <a:bodyPr/>
                    <a:lstStyle/>
                    <a:p>
                      <a:pPr algn="r" fontAlgn="ctr"/>
                      <a:r>
                        <a:rPr lang="en-US" sz="1100">
                          <a:effectLst/>
                        </a:rPr>
                        <a:t>26.700000</a:t>
                      </a:r>
                    </a:p>
                  </a:txBody>
                  <a:tcPr marL="53398" marR="53398" marT="26699" marB="26699" anchor="ctr">
                    <a:lnL>
                      <a:noFill/>
                    </a:lnL>
                    <a:lnR>
                      <a:noFill/>
                    </a:lnR>
                    <a:lnT>
                      <a:noFill/>
                    </a:lnT>
                    <a:lnB>
                      <a:noFill/>
                    </a:lnB>
                  </a:tcPr>
                </a:tc>
                <a:tc>
                  <a:txBody>
                    <a:bodyPr/>
                    <a:lstStyle/>
                    <a:p>
                      <a:pPr algn="r" fontAlgn="ctr"/>
                      <a:r>
                        <a:rPr lang="en-US" sz="1100">
                          <a:effectLst/>
                        </a:rPr>
                        <a:t>99.000000</a:t>
                      </a:r>
                    </a:p>
                  </a:txBody>
                  <a:tcPr marL="53398" marR="53398" marT="26699" marB="26699" anchor="ctr">
                    <a:lnL>
                      <a:noFill/>
                    </a:lnL>
                    <a:lnR>
                      <a:noFill/>
                    </a:lnR>
                    <a:lnT>
                      <a:noFill/>
                    </a:lnT>
                    <a:lnB>
                      <a:noFill/>
                    </a:lnB>
                  </a:tcPr>
                </a:tc>
                <a:tc>
                  <a:txBody>
                    <a:bodyPr/>
                    <a:lstStyle/>
                    <a:p>
                      <a:pPr algn="r" fontAlgn="ctr"/>
                      <a:r>
                        <a:rPr lang="en-US" sz="1100">
                          <a:effectLst/>
                        </a:rPr>
                        <a:t>99.000000</a:t>
                      </a:r>
                    </a:p>
                  </a:txBody>
                  <a:tcPr marL="53398" marR="53398" marT="26699" marB="26699" anchor="ctr">
                    <a:lnL>
                      <a:noFill/>
                    </a:lnL>
                    <a:lnR>
                      <a:noFill/>
                    </a:lnR>
                    <a:lnT>
                      <a:noFill/>
                    </a:lnT>
                    <a:lnB>
                      <a:noFill/>
                    </a:lnB>
                  </a:tcPr>
                </a:tc>
                <a:tc>
                  <a:txBody>
                    <a:bodyPr/>
                    <a:lstStyle/>
                    <a:p>
                      <a:pPr algn="r" fontAlgn="ctr"/>
                      <a:r>
                        <a:rPr lang="en-US" sz="1100">
                          <a:effectLst/>
                        </a:rPr>
                        <a:t>99.000000</a:t>
                      </a:r>
                    </a:p>
                  </a:txBody>
                  <a:tcPr marL="53398" marR="53398" marT="26699" marB="26699" anchor="ctr">
                    <a:lnL>
                      <a:noFill/>
                    </a:lnL>
                    <a:lnR>
                      <a:noFill/>
                    </a:lnR>
                    <a:lnT>
                      <a:noFill/>
                    </a:lnT>
                    <a:lnB>
                      <a:noFill/>
                    </a:lnB>
                  </a:tcPr>
                </a:tc>
                <a:tc>
                  <a:txBody>
                    <a:bodyPr/>
                    <a:lstStyle/>
                    <a:p>
                      <a:pPr algn="r" fontAlgn="ctr"/>
                      <a:r>
                        <a:rPr lang="en-US" sz="1100">
                          <a:effectLst/>
                        </a:rPr>
                        <a:t>100.000010</a:t>
                      </a:r>
                    </a:p>
                  </a:txBody>
                  <a:tcPr marL="53398" marR="53398" marT="26699" marB="26699" anchor="ctr">
                    <a:lnL>
                      <a:noFill/>
                    </a:lnL>
                    <a:lnR>
                      <a:noFill/>
                    </a:lnR>
                    <a:lnT>
                      <a:noFill/>
                    </a:lnT>
                    <a:lnB>
                      <a:noFill/>
                    </a:lnB>
                  </a:tcPr>
                </a:tc>
                <a:tc>
                  <a:txBody>
                    <a:bodyPr/>
                    <a:lstStyle/>
                    <a:p>
                      <a:pPr algn="r" fontAlgn="ctr"/>
                      <a:r>
                        <a:rPr lang="en-US" sz="1100" dirty="0">
                          <a:effectLst/>
                        </a:rPr>
                        <a:t>12.062730</a:t>
                      </a:r>
                    </a:p>
                  </a:txBody>
                  <a:tcPr marL="53398" marR="53398" marT="26699" marB="26699" anchor="ctr">
                    <a:lnL>
                      <a:noFill/>
                    </a:lnL>
                    <a:lnR>
                      <a:noFill/>
                    </a:lnR>
                    <a:lnT>
                      <a:noFill/>
                    </a:lnT>
                    <a:lnB>
                      <a:noFill/>
                    </a:lnB>
                  </a:tcPr>
                </a:tc>
                <a:extLst>
                  <a:ext uri="{0D108BD9-81ED-4DB2-BD59-A6C34878D82A}">
                    <a16:rowId xmlns:a16="http://schemas.microsoft.com/office/drawing/2014/main" val="2250080343"/>
                  </a:ext>
                </a:extLst>
              </a:tr>
            </a:tbl>
          </a:graphicData>
        </a:graphic>
      </p:graphicFrame>
    </p:spTree>
    <p:extLst>
      <p:ext uri="{BB962C8B-B14F-4D97-AF65-F5344CB8AC3E}">
        <p14:creationId xmlns:p14="http://schemas.microsoft.com/office/powerpoint/2010/main" val="96113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493D-F5FB-B1C9-D5F4-A352892DA76E}"/>
              </a:ext>
            </a:extLst>
          </p:cNvPr>
          <p:cNvSpPr>
            <a:spLocks noGrp="1"/>
          </p:cNvSpPr>
          <p:nvPr>
            <p:ph type="title"/>
          </p:nvPr>
        </p:nvSpPr>
        <p:spPr/>
        <p:txBody>
          <a:bodyPr/>
          <a:lstStyle/>
          <a:p>
            <a:r>
              <a:rPr lang="en-US" dirty="0"/>
              <a:t>descriptive characteristics of variables</a:t>
            </a:r>
          </a:p>
        </p:txBody>
      </p:sp>
      <p:sp>
        <p:nvSpPr>
          <p:cNvPr id="6" name="TextBox 5">
            <a:extLst>
              <a:ext uri="{FF2B5EF4-FFF2-40B4-BE49-F238E27FC236}">
                <a16:creationId xmlns:a16="http://schemas.microsoft.com/office/drawing/2014/main" id="{80F98442-F49B-73E7-843A-3B368F3388F9}"/>
              </a:ext>
            </a:extLst>
          </p:cNvPr>
          <p:cNvSpPr txBox="1"/>
          <p:nvPr/>
        </p:nvSpPr>
        <p:spPr>
          <a:xfrm>
            <a:off x="581192" y="2200640"/>
            <a:ext cx="6098650" cy="2554545"/>
          </a:xfrm>
          <a:prstGeom prst="rect">
            <a:avLst/>
          </a:prstGeom>
          <a:noFill/>
        </p:spPr>
        <p:txBody>
          <a:bodyPr wrap="square">
            <a:spAutoFit/>
          </a:bodyPr>
          <a:lstStyle/>
          <a:p>
            <a:pPr marL="742950" lvl="1" indent="-285750">
              <a:buFont typeface="Wingdings" pitchFamily="2" charset="2"/>
              <a:buChar char="v"/>
            </a:pPr>
            <a:r>
              <a:rPr lang="en-US" sz="1600" dirty="0">
                <a:latin typeface="Calibri" panose="020F0502020204030204" pitchFamily="34" charset="0"/>
                <a:cs typeface="Calibri" panose="020F0502020204030204" pitchFamily="34" charset="0"/>
              </a:rPr>
              <a:t>The Mode for </a:t>
            </a:r>
            <a:r>
              <a:rPr lang="en-US" sz="1600" dirty="0" err="1">
                <a:latin typeface="Calibri" panose="020F0502020204030204" pitchFamily="34" charset="0"/>
                <a:cs typeface="Calibri" panose="020F0502020204030204" pitchFamily="34" charset="0"/>
              </a:rPr>
              <a:t>life_expect</a:t>
            </a:r>
            <a:r>
              <a:rPr lang="en-US" sz="1600" dirty="0">
                <a:latin typeface="Calibri" panose="020F0502020204030204" pitchFamily="34" charset="0"/>
                <a:cs typeface="Calibri" panose="020F0502020204030204" pitchFamily="34" charset="0"/>
              </a:rPr>
              <a:t> variable is: 67.03989 years </a:t>
            </a:r>
          </a:p>
          <a:p>
            <a:pPr marL="742950" lvl="1" indent="-285750">
              <a:buFont typeface="Wingdings" pitchFamily="2" charset="2"/>
              <a:buChar char="v"/>
            </a:pPr>
            <a:r>
              <a:rPr lang="en-US" sz="1600" dirty="0">
                <a:latin typeface="Calibri" panose="020F0502020204030204" pitchFamily="34" charset="0"/>
                <a:cs typeface="Calibri" panose="020F0502020204030204" pitchFamily="34" charset="0"/>
              </a:rPr>
              <a:t>The Mode for life_exp60 variable is: 15.18697 years </a:t>
            </a:r>
          </a:p>
          <a:p>
            <a:pPr marL="742950" lvl="1" indent="-285750">
              <a:buFont typeface="Wingdings" pitchFamily="2" charset="2"/>
              <a:buChar char="v"/>
            </a:pPr>
            <a:r>
              <a:rPr lang="en-US" sz="1600" dirty="0">
                <a:latin typeface="Calibri" panose="020F0502020204030204" pitchFamily="34" charset="0"/>
                <a:cs typeface="Calibri" panose="020F0502020204030204" pitchFamily="34" charset="0"/>
              </a:rPr>
              <a:t>The Mode for </a:t>
            </a:r>
            <a:r>
              <a:rPr lang="en-US" sz="1600" dirty="0" err="1">
                <a:latin typeface="Calibri" panose="020F0502020204030204" pitchFamily="34" charset="0"/>
                <a:cs typeface="Calibri" panose="020F0502020204030204" pitchFamily="34" charset="0"/>
              </a:rPr>
              <a:t>bmi</a:t>
            </a:r>
            <a:r>
              <a:rPr lang="en-US" sz="1600" dirty="0">
                <a:latin typeface="Calibri" panose="020F0502020204030204" pitchFamily="34" charset="0"/>
                <a:cs typeface="Calibri" panose="020F0502020204030204" pitchFamily="34" charset="0"/>
              </a:rPr>
              <a:t> variable is: 26.0 </a:t>
            </a:r>
          </a:p>
          <a:p>
            <a:pPr marL="742950" lvl="1" indent="-285750">
              <a:buFont typeface="Wingdings" pitchFamily="2" charset="2"/>
              <a:buChar char="v"/>
            </a:pPr>
            <a:r>
              <a:rPr lang="en-US" sz="1600" dirty="0">
                <a:latin typeface="Calibri" panose="020F0502020204030204" pitchFamily="34" charset="0"/>
                <a:cs typeface="Calibri" panose="020F0502020204030204" pitchFamily="34" charset="0"/>
              </a:rPr>
              <a:t>The Mode for age5-19obesity variable is: 1.0 </a:t>
            </a:r>
          </a:p>
          <a:p>
            <a:pPr marL="742950" lvl="1" indent="-285750">
              <a:buFont typeface="Wingdings" pitchFamily="2" charset="2"/>
              <a:buChar char="v"/>
            </a:pPr>
            <a:r>
              <a:rPr lang="en-US" sz="1600" dirty="0">
                <a:latin typeface="Calibri" panose="020F0502020204030204" pitchFamily="34" charset="0"/>
                <a:cs typeface="Calibri" panose="020F0502020204030204" pitchFamily="34" charset="0"/>
              </a:rPr>
              <a:t>The Mode for measles variable is: 99.0 </a:t>
            </a:r>
          </a:p>
          <a:p>
            <a:pPr marL="742950" lvl="1" indent="-285750">
              <a:buFont typeface="Wingdings" pitchFamily="2" charset="2"/>
              <a:buChar char="v"/>
            </a:pPr>
            <a:r>
              <a:rPr lang="en-US" sz="1600" dirty="0">
                <a:latin typeface="Calibri" panose="020F0502020204030204" pitchFamily="34" charset="0"/>
                <a:cs typeface="Calibri" panose="020F0502020204030204" pitchFamily="34" charset="0"/>
              </a:rPr>
              <a:t>The Mode for polio variable is: 99.0 </a:t>
            </a:r>
          </a:p>
          <a:p>
            <a:pPr marL="742950" lvl="1" indent="-285750">
              <a:buFont typeface="Wingdings" pitchFamily="2" charset="2"/>
              <a:buChar char="v"/>
            </a:pPr>
            <a:r>
              <a:rPr lang="en-US" sz="1600" dirty="0">
                <a:latin typeface="Calibri" panose="020F0502020204030204" pitchFamily="34" charset="0"/>
                <a:cs typeface="Calibri" panose="020F0502020204030204" pitchFamily="34" charset="0"/>
              </a:rPr>
              <a:t>The Mode for diphtheria variable is: 99.0 </a:t>
            </a:r>
          </a:p>
          <a:p>
            <a:pPr marL="742950" lvl="1" indent="-285750">
              <a:buFont typeface="Wingdings" pitchFamily="2" charset="2"/>
              <a:buChar char="v"/>
            </a:pPr>
            <a:r>
              <a:rPr lang="en-US" sz="1600" dirty="0">
                <a:latin typeface="Calibri" panose="020F0502020204030204" pitchFamily="34" charset="0"/>
                <a:cs typeface="Calibri" panose="020F0502020204030204" pitchFamily="34" charset="0"/>
              </a:rPr>
              <a:t>The Mode for </a:t>
            </a:r>
            <a:r>
              <a:rPr lang="en-US" sz="1600" dirty="0" err="1">
                <a:latin typeface="Calibri" panose="020F0502020204030204" pitchFamily="34" charset="0"/>
                <a:cs typeface="Calibri" panose="020F0502020204030204" pitchFamily="34" charset="0"/>
              </a:rPr>
              <a:t>basic_water</a:t>
            </a:r>
            <a:r>
              <a:rPr lang="en-US" sz="1600" dirty="0">
                <a:latin typeface="Calibri" panose="020F0502020204030204" pitchFamily="34" charset="0"/>
                <a:cs typeface="Calibri" panose="020F0502020204030204" pitchFamily="34" charset="0"/>
              </a:rPr>
              <a:t> variable is: 100.0 </a:t>
            </a:r>
          </a:p>
          <a:p>
            <a:pPr marL="742950" lvl="1" indent="-285750">
              <a:buFont typeface="Wingdings" pitchFamily="2" charset="2"/>
              <a:buChar char="v"/>
            </a:pPr>
            <a:r>
              <a:rPr lang="en-US" sz="1600" dirty="0">
                <a:latin typeface="Calibri" panose="020F0502020204030204" pitchFamily="34" charset="0"/>
                <a:cs typeface="Calibri" panose="020F0502020204030204" pitchFamily="34" charset="0"/>
              </a:rPr>
              <a:t>The Mode for '</a:t>
            </a:r>
            <a:r>
              <a:rPr lang="en-US" sz="1600" dirty="0" err="1">
                <a:latin typeface="Calibri" panose="020F0502020204030204" pitchFamily="34" charset="0"/>
                <a:cs typeface="Calibri" panose="020F0502020204030204" pitchFamily="34" charset="0"/>
              </a:rPr>
              <a:t>gghe</a:t>
            </a:r>
            <a:r>
              <a:rPr lang="en-US" sz="1600" dirty="0">
                <a:latin typeface="Calibri" panose="020F0502020204030204" pitchFamily="34" charset="0"/>
                <a:cs typeface="Calibri" panose="020F0502020204030204" pitchFamily="34" charset="0"/>
              </a:rPr>
              <a:t>-d' variable is: 1.08423 </a:t>
            </a:r>
          </a:p>
          <a:p>
            <a:pPr marL="742950" lvl="1" indent="-285750">
              <a:buFont typeface="Wingdings" pitchFamily="2" charset="2"/>
              <a:buChar char="v"/>
            </a:pPr>
            <a:r>
              <a:rPr lang="en-US" sz="1600" dirty="0">
                <a:latin typeface="Calibri" panose="020F0502020204030204" pitchFamily="34" charset="0"/>
                <a:cs typeface="Calibri" panose="020F0502020204030204" pitchFamily="34" charset="0"/>
              </a:rPr>
              <a:t>The Mode for </a:t>
            </a:r>
            <a:r>
              <a:rPr lang="en-US" sz="1600" dirty="0" err="1">
                <a:latin typeface="Calibri" panose="020F0502020204030204" pitchFamily="34" charset="0"/>
                <a:cs typeface="Calibri" panose="020F0502020204030204" pitchFamily="34" charset="0"/>
              </a:rPr>
              <a:t>une_life</a:t>
            </a:r>
            <a:r>
              <a:rPr lang="en-US" sz="1600" dirty="0">
                <a:latin typeface="Calibri" panose="020F0502020204030204" pitchFamily="34" charset="0"/>
                <a:cs typeface="Calibri" panose="020F0502020204030204" pitchFamily="34" charset="0"/>
              </a:rPr>
              <a:t> variable is: 80.70244 years</a:t>
            </a:r>
          </a:p>
        </p:txBody>
      </p:sp>
      <p:sp>
        <p:nvSpPr>
          <p:cNvPr id="7" name="TextBox 6">
            <a:extLst>
              <a:ext uri="{FF2B5EF4-FFF2-40B4-BE49-F238E27FC236}">
                <a16:creationId xmlns:a16="http://schemas.microsoft.com/office/drawing/2014/main" id="{5CC8BEB7-1288-5901-7D2B-BB5259F0EB6F}"/>
              </a:ext>
            </a:extLst>
          </p:cNvPr>
          <p:cNvSpPr txBox="1"/>
          <p:nvPr/>
        </p:nvSpPr>
        <p:spPr>
          <a:xfrm>
            <a:off x="581192" y="5065479"/>
            <a:ext cx="8045792" cy="830997"/>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We can find modes of all the numeric variables above.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Mode value for life expectancy at birth is 67 years and Life expectancy at age of 60 is 15 years.</a:t>
            </a:r>
          </a:p>
        </p:txBody>
      </p:sp>
    </p:spTree>
    <p:extLst>
      <p:ext uri="{BB962C8B-B14F-4D97-AF65-F5344CB8AC3E}">
        <p14:creationId xmlns:p14="http://schemas.microsoft.com/office/powerpoint/2010/main" val="170505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172A-912D-0BB2-DA0B-F8F0AE19EE9E}"/>
              </a:ext>
            </a:extLst>
          </p:cNvPr>
          <p:cNvSpPr>
            <a:spLocks noGrp="1"/>
          </p:cNvSpPr>
          <p:nvPr>
            <p:ph type="title"/>
          </p:nvPr>
        </p:nvSpPr>
        <p:spPr/>
        <p:txBody>
          <a:bodyPr/>
          <a:lstStyle/>
          <a:p>
            <a:r>
              <a:rPr lang="en-US" dirty="0"/>
              <a:t>descriptive characteristics of variables and possible visual skew and outliers</a:t>
            </a:r>
          </a:p>
        </p:txBody>
      </p:sp>
      <p:pic>
        <p:nvPicPr>
          <p:cNvPr id="4098" name="Picture 2">
            <a:extLst>
              <a:ext uri="{FF2B5EF4-FFF2-40B4-BE49-F238E27FC236}">
                <a16:creationId xmlns:a16="http://schemas.microsoft.com/office/drawing/2014/main" id="{4AB77C35-4219-DE93-9A85-89243E101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245" y="1826117"/>
            <a:ext cx="3410363" cy="24372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4C794BD-33AE-B429-4C73-A394CA771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247" y="4203123"/>
            <a:ext cx="3410361" cy="2437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911395-3508-F39D-6603-F089302E0605}"/>
              </a:ext>
            </a:extLst>
          </p:cNvPr>
          <p:cNvSpPr txBox="1"/>
          <p:nvPr/>
        </p:nvSpPr>
        <p:spPr>
          <a:xfrm>
            <a:off x="5605670" y="2433099"/>
            <a:ext cx="568708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Life Expectancy at time of birth distribution seems to be left skewed distribution but has slight positive skew at the higher end of the years. Also, we see longer tail on the left side of the plot.</a:t>
            </a:r>
          </a:p>
        </p:txBody>
      </p:sp>
      <p:sp>
        <p:nvSpPr>
          <p:cNvPr id="5" name="TextBox 4">
            <a:extLst>
              <a:ext uri="{FF2B5EF4-FFF2-40B4-BE49-F238E27FC236}">
                <a16:creationId xmlns:a16="http://schemas.microsoft.com/office/drawing/2014/main" id="{A9F493B1-B9B2-84A2-A992-54CF410D8EA3}"/>
              </a:ext>
            </a:extLst>
          </p:cNvPr>
          <p:cNvSpPr txBox="1"/>
          <p:nvPr/>
        </p:nvSpPr>
        <p:spPr>
          <a:xfrm>
            <a:off x="5605669" y="4858248"/>
            <a:ext cx="5687085"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Life expectancy at age of 60 has random distribution, as shown above, This plot does not have any apparent pattern like normal distribution and has several peaks.</a:t>
            </a:r>
          </a:p>
        </p:txBody>
      </p:sp>
    </p:spTree>
    <p:extLst>
      <p:ext uri="{BB962C8B-B14F-4D97-AF65-F5344CB8AC3E}">
        <p14:creationId xmlns:p14="http://schemas.microsoft.com/office/powerpoint/2010/main" val="227091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54BB-0C6D-01CF-5F07-335CCDBEF72A}"/>
              </a:ext>
            </a:extLst>
          </p:cNvPr>
          <p:cNvSpPr>
            <a:spLocks noGrp="1"/>
          </p:cNvSpPr>
          <p:nvPr>
            <p:ph type="title"/>
          </p:nvPr>
        </p:nvSpPr>
        <p:spPr/>
        <p:txBody>
          <a:bodyPr/>
          <a:lstStyle/>
          <a:p>
            <a:r>
              <a:rPr lang="en-US" dirty="0"/>
              <a:t>descriptive characteristics of variables and possible visual skew and outliers</a:t>
            </a:r>
          </a:p>
        </p:txBody>
      </p:sp>
      <p:pic>
        <p:nvPicPr>
          <p:cNvPr id="5122" name="Picture 2">
            <a:extLst>
              <a:ext uri="{FF2B5EF4-FFF2-40B4-BE49-F238E27FC236}">
                <a16:creationId xmlns:a16="http://schemas.microsoft.com/office/drawing/2014/main" id="{A3EFEFDE-FAE5-3163-23B9-085B3274B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93" y="1798873"/>
            <a:ext cx="3461412" cy="247370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F6E684F-6D13-BBAC-D803-1DBCD802B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793" y="4272581"/>
            <a:ext cx="3461412" cy="2473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8BBAE6-50F0-095F-051C-6F9F9707320A}"/>
              </a:ext>
            </a:extLst>
          </p:cNvPr>
          <p:cNvSpPr txBox="1"/>
          <p:nvPr/>
        </p:nvSpPr>
        <p:spPr>
          <a:xfrm>
            <a:off x="5231956" y="4699221"/>
            <a:ext cx="637885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GDP % distribution has had skewed distribution to the right. Since the distribution skewed to the right, we called it positively skewed. but this plot has more then one peak, it looks like a slight random distribution.</a:t>
            </a:r>
          </a:p>
        </p:txBody>
      </p:sp>
      <p:sp>
        <p:nvSpPr>
          <p:cNvPr id="5" name="TextBox 4">
            <a:extLst>
              <a:ext uri="{FF2B5EF4-FFF2-40B4-BE49-F238E27FC236}">
                <a16:creationId xmlns:a16="http://schemas.microsoft.com/office/drawing/2014/main" id="{2133E63C-0B45-3373-2E9B-37D5D33F22DD}"/>
              </a:ext>
            </a:extLst>
          </p:cNvPr>
          <p:cNvSpPr txBox="1"/>
          <p:nvPr/>
        </p:nvSpPr>
        <p:spPr>
          <a:xfrm>
            <a:off x="5231956" y="2297063"/>
            <a:ext cx="637885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graph shows two peaks one is normal distribution for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range between 24 kg/m^2 to 30 kg/m^2 and another peak towards the lower end of the </a:t>
            </a:r>
            <a:r>
              <a:rPr lang="en-US" sz="1600" dirty="0" err="1">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value less then 24 kg/m^2. Overall, it seems like a bimodal shape distribution.</a:t>
            </a:r>
          </a:p>
        </p:txBody>
      </p:sp>
    </p:spTree>
    <p:extLst>
      <p:ext uri="{BB962C8B-B14F-4D97-AF65-F5344CB8AC3E}">
        <p14:creationId xmlns:p14="http://schemas.microsoft.com/office/powerpoint/2010/main" val="29657433"/>
      </p:ext>
    </p:extLst>
  </p:cSld>
  <p:clrMapOvr>
    <a:masterClrMapping/>
  </p:clrMapOvr>
</p:sld>
</file>

<file path=ppt/theme/theme1.xml><?xml version="1.0" encoding="utf-8"?>
<a:theme xmlns:a="http://schemas.openxmlformats.org/drawingml/2006/main" name="Dividend">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{730285F7-89E6-7A49-9AA3-C63ED6E80CB4}tf10001123</Template>
  <TotalTime>3056</TotalTime>
  <Words>2067</Words>
  <Application>Microsoft Macintosh PowerPoint</Application>
  <PresentationFormat>Widescreen</PresentationFormat>
  <Paragraphs>234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Gill Sans MT</vt:lpstr>
      <vt:lpstr>Times New Roman</vt:lpstr>
      <vt:lpstr>Wingdings</vt:lpstr>
      <vt:lpstr>Wingdings 2</vt:lpstr>
      <vt:lpstr>Dividend</vt:lpstr>
      <vt:lpstr>Life expectancy</vt:lpstr>
      <vt:lpstr>Statistical question/Hypothesis</vt:lpstr>
      <vt:lpstr>Variables</vt:lpstr>
      <vt:lpstr>Histogram of Variables – Part 1</vt:lpstr>
      <vt:lpstr>Histogram of variables – Part 2</vt:lpstr>
      <vt:lpstr>descriptive characteristics of variables</vt:lpstr>
      <vt:lpstr>descriptive characteristics of variables</vt:lpstr>
      <vt:lpstr>descriptive characteristics of variables and possible visual skew and outliers</vt:lpstr>
      <vt:lpstr>descriptive characteristics of variables and possible visual skew and outliers</vt:lpstr>
      <vt:lpstr>Outliers</vt:lpstr>
      <vt:lpstr>Outliers</vt:lpstr>
      <vt:lpstr>Probability Mass function for different range of years compare by bmi values</vt:lpstr>
      <vt:lpstr>Probability Mass function for different range of years compare by Measles Percentage</vt:lpstr>
      <vt:lpstr>Probability Mass function for different range of years compare by Polio percentage</vt:lpstr>
      <vt:lpstr>CDF Life Expectancy at Birth</vt:lpstr>
      <vt:lpstr>CDF Life expectancy at age 60</vt:lpstr>
      <vt:lpstr>CDF – Bmi values</vt:lpstr>
      <vt:lpstr>Analytical Distribution of Life expectancy at birth</vt:lpstr>
      <vt:lpstr>Analytical Distribution of life expectancy at age 60</vt:lpstr>
      <vt:lpstr>Scatter plot comparing two variables</vt:lpstr>
      <vt:lpstr>Correlation Analysis between variables</vt:lpstr>
      <vt:lpstr>Hypothesis Testing</vt:lpstr>
      <vt:lpstr>Hypostesis Testing</vt:lpstr>
      <vt:lpstr>Hypothesis Testing </vt:lpstr>
      <vt:lpstr>Hypothesis Testing</vt:lpstr>
      <vt:lpstr>Regression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dc:title>
  <dc:creator>Tandel, Milindkumar</dc:creator>
  <cp:lastModifiedBy>Tandel, Milindkumar</cp:lastModifiedBy>
  <cp:revision>17</cp:revision>
  <dcterms:created xsi:type="dcterms:W3CDTF">2022-06-02T23:06:17Z</dcterms:created>
  <dcterms:modified xsi:type="dcterms:W3CDTF">2022-06-05T02:02:33Z</dcterms:modified>
</cp:coreProperties>
</file>