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D8"/>
    <a:srgbClr val="FF9B9B"/>
    <a:srgbClr val="FFCDC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OneDrive\Desktop\Job\Portfolio\Excel\Customer_Churn_Datab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Downloads\Datasets+and+Workbooks\Exercises%20and%20Datasets\Workbooks\2_1_analyzing_demograph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OneDrive\Desktop\Job\Portfolio\Excel\Customer_Churn_Datab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OneDrive\Desktop\Job\Portfolio\Excel\Customer_Churn_Datab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OneDrive\Desktop\Job\Portfolio\Excel\Customer_Churn_Datab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id\OneDrive\Desktop\Job\Portfolio\Excel\Customer_Churn_Datab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[Customer_Churn_Databel.xlsx]Customer Pivots!PivotTable2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 by Churn Reason</a:t>
            </a:r>
          </a:p>
        </c:rich>
      </c:tx>
      <c:layout>
        <c:manualLayout>
          <c:xMode val="edge"/>
          <c:yMode val="edge"/>
          <c:x val="0.40676365268467835"/>
          <c:y val="3.41005967604433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Pivots'!$B$6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Pivots'!$A$7:$A$28</c:f>
              <c:strCache>
                <c:ptCount val="21"/>
                <c:pt idx="0">
                  <c:v>Deceased</c:v>
                </c:pt>
                <c:pt idx="1">
                  <c:v>Poor expertise of phone support</c:v>
                </c:pt>
                <c:pt idx="2">
                  <c:v>Lack of self-service on Website</c:v>
                </c:pt>
                <c:pt idx="3">
                  <c:v>(blank)</c:v>
                </c:pt>
                <c:pt idx="4">
                  <c:v>Lack of affordable download/upload speed</c:v>
                </c:pt>
                <c:pt idx="5">
                  <c:v>Poor expertise of online support</c:v>
                </c:pt>
                <c:pt idx="6">
                  <c:v>Limited range of services</c:v>
                </c:pt>
                <c:pt idx="7">
                  <c:v>Extra data charges</c:v>
                </c:pt>
                <c:pt idx="8">
                  <c:v>Moved</c:v>
                </c:pt>
                <c:pt idx="9">
                  <c:v>Service dissatisfaction</c:v>
                </c:pt>
                <c:pt idx="10">
                  <c:v>Long distance charges</c:v>
                </c:pt>
                <c:pt idx="11">
                  <c:v>Network reliability</c:v>
                </c:pt>
                <c:pt idx="12">
                  <c:v>Product dissatisfaction</c:v>
                </c:pt>
                <c:pt idx="13">
                  <c:v>Price too high</c:v>
                </c:pt>
                <c:pt idx="14">
                  <c:v>Attitude of service provider</c:v>
                </c:pt>
                <c:pt idx="15">
                  <c:v>Competitor offered higher download speeds</c:v>
                </c:pt>
                <c:pt idx="16">
                  <c:v>Competitor offered more data</c:v>
                </c:pt>
                <c:pt idx="17">
                  <c:v>Don't know</c:v>
                </c:pt>
                <c:pt idx="18">
                  <c:v>Attitude of support person</c:v>
                </c:pt>
                <c:pt idx="19">
                  <c:v>Competitor had better devices</c:v>
                </c:pt>
                <c:pt idx="20">
                  <c:v>Competitor made better offer</c:v>
                </c:pt>
              </c:strCache>
            </c:strRef>
          </c:cat>
          <c:val>
            <c:numRef>
              <c:f>'Customer Pivots'!$B$7:$B$28</c:f>
              <c:numCache>
                <c:formatCode>0.00%</c:formatCode>
                <c:ptCount val="21"/>
                <c:pt idx="0">
                  <c:v>3.3407572383073497E-3</c:v>
                </c:pt>
                <c:pt idx="1">
                  <c:v>6.124721603563474E-3</c:v>
                </c:pt>
                <c:pt idx="2">
                  <c:v>1.4476614699331848E-2</c:v>
                </c:pt>
                <c:pt idx="3">
                  <c:v>1.5033407572383074E-2</c:v>
                </c:pt>
                <c:pt idx="4">
                  <c:v>1.5590200445434299E-2</c:v>
                </c:pt>
                <c:pt idx="5">
                  <c:v>1.670378619153675E-2</c:v>
                </c:pt>
                <c:pt idx="6">
                  <c:v>1.9487750556792874E-2</c:v>
                </c:pt>
                <c:pt idx="7">
                  <c:v>2.0601336302895321E-2</c:v>
                </c:pt>
                <c:pt idx="8">
                  <c:v>2.4498886414253896E-2</c:v>
                </c:pt>
                <c:pt idx="9">
                  <c:v>3.34075723830735E-2</c:v>
                </c:pt>
                <c:pt idx="10">
                  <c:v>3.3964365256124722E-2</c:v>
                </c:pt>
                <c:pt idx="11">
                  <c:v>3.8418708240534519E-2</c:v>
                </c:pt>
                <c:pt idx="12">
                  <c:v>4.0645879732739421E-2</c:v>
                </c:pt>
                <c:pt idx="13">
                  <c:v>4.1202672605790643E-2</c:v>
                </c:pt>
                <c:pt idx="14">
                  <c:v>4.6770601336302897E-2</c:v>
                </c:pt>
                <c:pt idx="15">
                  <c:v>5.2895322939866367E-2</c:v>
                </c:pt>
                <c:pt idx="16">
                  <c:v>6.1247216035634745E-2</c:v>
                </c:pt>
                <c:pt idx="17">
                  <c:v>6.8485523385300673E-2</c:v>
                </c:pt>
                <c:pt idx="18">
                  <c:v>0.11302895322939867</c:v>
                </c:pt>
                <c:pt idx="19">
                  <c:v>0.16536748329621381</c:v>
                </c:pt>
                <c:pt idx="20">
                  <c:v>0.16870824053452116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B-4F59-A926-7E9404111E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71689168"/>
        <c:axId val="56037584"/>
      </c:barChart>
      <c:catAx>
        <c:axId val="1871689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7584"/>
        <c:crosses val="autoZero"/>
        <c:auto val="1"/>
        <c:lblAlgn val="ctr"/>
        <c:lblOffset val="100"/>
        <c:noMultiLvlLbl val="0"/>
      </c:catAx>
      <c:valAx>
        <c:axId val="56037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68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[2_1_analyzing_demographics.xlsx]Customer Pivots!PivotTable2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 vs Churn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Pivots'!$B$8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Pivots'!$A$9:$A$15</c:f>
              <c:strCache>
                <c:ptCount val="6"/>
                <c:pt idx="0">
                  <c:v>Competitor</c:v>
                </c:pt>
                <c:pt idx="1">
                  <c:v>Attitude</c:v>
                </c:pt>
                <c:pt idx="2">
                  <c:v>Dissatisfaction</c:v>
                </c:pt>
                <c:pt idx="3">
                  <c:v>Price</c:v>
                </c:pt>
                <c:pt idx="4">
                  <c:v>Other</c:v>
                </c:pt>
                <c:pt idx="5">
                  <c:v>(blank)</c:v>
                </c:pt>
              </c:strCache>
            </c:strRef>
          </c:cat>
          <c:val>
            <c:numRef>
              <c:f>'Customer Pivots'!$B$9:$B$15</c:f>
              <c:numCache>
                <c:formatCode>0.00%</c:formatCode>
                <c:ptCount val="6"/>
                <c:pt idx="0">
                  <c:v>0.44821826280623606</c:v>
                </c:pt>
                <c:pt idx="1">
                  <c:v>0.15979955456570155</c:v>
                </c:pt>
                <c:pt idx="2">
                  <c:v>0.15924276169265034</c:v>
                </c:pt>
                <c:pt idx="3">
                  <c:v>0.111358574610245</c:v>
                </c:pt>
                <c:pt idx="4">
                  <c:v>0.10634743875278396</c:v>
                </c:pt>
                <c:pt idx="5">
                  <c:v>1.5033407572383074E-2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D-4E70-9C40-8082FDCB9C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392768"/>
        <c:axId val="63654576"/>
      </c:barChart>
      <c:catAx>
        <c:axId val="6639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54576"/>
        <c:crosses val="autoZero"/>
        <c:auto val="1"/>
        <c:lblAlgn val="ctr"/>
        <c:lblOffset val="100"/>
        <c:noMultiLvlLbl val="0"/>
      </c:catAx>
      <c:valAx>
        <c:axId val="6365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92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[Customer_Churn_Databel.xlsx]Customer Pivots!PivotTable3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Churn rate by Churn Reason for</a:t>
            </a:r>
            <a:r>
              <a:rPr lang="en-US" baseline="0" dirty="0"/>
              <a:t> </a:t>
            </a:r>
            <a:r>
              <a:rPr lang="en-US" b="1" baseline="0" dirty="0"/>
              <a:t>Competitor</a:t>
            </a:r>
            <a:endParaRPr lang="en-US" b="1" dirty="0"/>
          </a:p>
        </c:rich>
      </c:tx>
      <c:layout>
        <c:manualLayout>
          <c:xMode val="edge"/>
          <c:yMode val="edge"/>
          <c:x val="0.204579339723109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896472456621372"/>
          <c:y val="0.11583192984814439"/>
          <c:w val="0.65227358384712542"/>
          <c:h val="0.56550273992128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'Customer Pivots'!$B$31:$B$32</c:f>
              <c:strCache>
                <c:ptCount val="1"/>
                <c:pt idx="0">
                  <c:v>Competitor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Pivots'!$A$33:$A$37</c:f>
              <c:strCache>
                <c:ptCount val="4"/>
                <c:pt idx="0">
                  <c:v>Competitor had better devices</c:v>
                </c:pt>
                <c:pt idx="1">
                  <c:v>Competitor made better offer</c:v>
                </c:pt>
                <c:pt idx="2">
                  <c:v>Competitor offered higher download speeds</c:v>
                </c:pt>
                <c:pt idx="3">
                  <c:v>Competitor offered more data</c:v>
                </c:pt>
              </c:strCache>
            </c:strRef>
          </c:cat>
          <c:val>
            <c:numRef>
              <c:f>'Customer Pivots'!$B$33:$B$37</c:f>
              <c:numCache>
                <c:formatCode>0.00%</c:formatCode>
                <c:ptCount val="4"/>
                <c:pt idx="0">
                  <c:v>0.36894409937888201</c:v>
                </c:pt>
                <c:pt idx="1">
                  <c:v>0.37639751552795031</c:v>
                </c:pt>
                <c:pt idx="2">
                  <c:v>0.11801242236024845</c:v>
                </c:pt>
                <c:pt idx="3">
                  <c:v>0.13664596273291926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1-4DCF-9F9F-C8CB612F2A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642687"/>
        <c:axId val="1785333983"/>
      </c:barChart>
      <c:catAx>
        <c:axId val="69642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333983"/>
        <c:crosses val="autoZero"/>
        <c:auto val="1"/>
        <c:lblAlgn val="ctr"/>
        <c:lblOffset val="100"/>
        <c:noMultiLvlLbl val="0"/>
      </c:catAx>
      <c:valAx>
        <c:axId val="178533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4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 by Demographics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Other</c:v>
              </c:pt>
              <c:pt idx="1">
                <c:v>Senior</c:v>
              </c:pt>
              <c:pt idx="2">
                <c:v>Under 30</c:v>
              </c:pt>
            </c:strLit>
          </c:cat>
          <c:val>
            <c:numLit>
              <c:formatCode>General</c:formatCode>
              <c:ptCount val="3"/>
              <c:pt idx="0">
                <c:v>0.24706446201773305</c:v>
              </c:pt>
              <c:pt idx="1">
                <c:v>0.38223308883455581</c:v>
              </c:pt>
              <c:pt idx="2">
                <c:v>0.22999222999222999</c:v>
              </c:pt>
            </c:numLit>
          </c:val>
          <c:extLst>
            <c:ext xmlns:c16="http://schemas.microsoft.com/office/drawing/2014/chart" uri="{C3380CC4-5D6E-409C-BE32-E72D297353CC}">
              <c16:uniqueId val="{00000000-9AC1-402A-ADAA-13C509BCEA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1718735"/>
        <c:axId val="191721615"/>
      </c:barChart>
      <c:catAx>
        <c:axId val="19171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Demographics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21615"/>
        <c:crosses val="autoZero"/>
        <c:auto val="1"/>
        <c:lblAlgn val="ctr"/>
        <c:lblOffset val="100"/>
        <c:noMultiLvlLbl val="0"/>
      </c:catAx>
      <c:valAx>
        <c:axId val="191721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71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[Customer_Churn_Databel.xlsx]Churn Analysis!PivotTable7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Rate, Total Customers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394595258502148"/>
          <c:y val="0.12418100899442906"/>
          <c:w val="0.79041303073584912"/>
          <c:h val="0.70396291730323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'Churn Analysis'!$E$2</c:f>
              <c:strCache>
                <c:ptCount val="1"/>
                <c:pt idx="0">
                  <c:v>Sum of Total Customers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1.9730015707888882E-3"/>
                  <c:y val="5.39991897084468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38D-43BD-A542-8B4419C127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Analysis'!$D$3:$D$11</c:f>
              <c:strCache>
                <c:ptCount val="8"/>
                <c:pt idx="0">
                  <c:v>15-24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  <c:pt idx="6">
                  <c:v>75-84</c:v>
                </c:pt>
                <c:pt idx="7">
                  <c:v>85-94</c:v>
                </c:pt>
              </c:strCache>
            </c:strRef>
          </c:cat>
          <c:val>
            <c:numRef>
              <c:f>'Churn Analysis'!$E$3:$E$11</c:f>
              <c:numCache>
                <c:formatCode>0.00</c:formatCode>
                <c:ptCount val="8"/>
                <c:pt idx="0">
                  <c:v>613</c:v>
                </c:pt>
                <c:pt idx="1">
                  <c:v>1226</c:v>
                </c:pt>
                <c:pt idx="2">
                  <c:v>1218</c:v>
                </c:pt>
                <c:pt idx="3">
                  <c:v>1242</c:v>
                </c:pt>
                <c:pt idx="4">
                  <c:v>1132</c:v>
                </c:pt>
                <c:pt idx="5">
                  <c:v>775</c:v>
                </c:pt>
                <c:pt idx="6">
                  <c:v>456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8D-43BD-A542-8B4419C127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3050672"/>
        <c:axId val="153051632"/>
      </c:barChart>
      <c:lineChart>
        <c:grouping val="standard"/>
        <c:varyColors val="0"/>
        <c:ser>
          <c:idx val="1"/>
          <c:order val="1"/>
          <c:tx>
            <c:strRef>
              <c:f>'Churn Analysis'!$F$2</c:f>
              <c:strCache>
                <c:ptCount val="1"/>
                <c:pt idx="0">
                  <c:v>Sum of Churn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Analysis'!$D$3:$D$11</c:f>
              <c:strCache>
                <c:ptCount val="8"/>
                <c:pt idx="0">
                  <c:v>15-24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65-74</c:v>
                </c:pt>
                <c:pt idx="6">
                  <c:v>75-84</c:v>
                </c:pt>
                <c:pt idx="7">
                  <c:v>85-94</c:v>
                </c:pt>
              </c:strCache>
            </c:strRef>
          </c:cat>
          <c:val>
            <c:numRef>
              <c:f>'Churn Analysis'!$F$3:$F$11</c:f>
              <c:numCache>
                <c:formatCode>0.00%</c:formatCode>
                <c:ptCount val="8"/>
                <c:pt idx="0">
                  <c:v>0.21533442088091354</c:v>
                </c:pt>
                <c:pt idx="1">
                  <c:v>0.24306688417618272</c:v>
                </c:pt>
                <c:pt idx="2">
                  <c:v>0.23891625615763548</c:v>
                </c:pt>
                <c:pt idx="3">
                  <c:v>0.24235104669887278</c:v>
                </c:pt>
                <c:pt idx="4">
                  <c:v>0.25706713780918727</c:v>
                </c:pt>
                <c:pt idx="5">
                  <c:v>0.37419354838709679</c:v>
                </c:pt>
                <c:pt idx="6">
                  <c:v>0.39473684210526316</c:v>
                </c:pt>
                <c:pt idx="7">
                  <c:v>0.52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8D-43BD-A542-8B4419C127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538448"/>
        <c:axId val="157538928"/>
      </c:lineChart>
      <c:catAx>
        <c:axId val="153050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1632"/>
        <c:crosses val="autoZero"/>
        <c:auto val="1"/>
        <c:lblAlgn val="ctr"/>
        <c:lblOffset val="100"/>
        <c:noMultiLvlLbl val="0"/>
      </c:catAx>
      <c:valAx>
        <c:axId val="15305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0672"/>
        <c:crosses val="autoZero"/>
        <c:crossBetween val="between"/>
      </c:valAx>
      <c:valAx>
        <c:axId val="1575389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38448"/>
        <c:crosses val="max"/>
        <c:crossBetween val="between"/>
      </c:valAx>
      <c:catAx>
        <c:axId val="157538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7538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[Customer_Churn_Databel.xlsx]Churn Analysis!PivotTable8</c:name>
    <c:fmtId val="4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 by Grouped Consumption and Unlimited Data Plan</a:t>
            </a:r>
          </a:p>
        </c:rich>
      </c:tx>
      <c:layout>
        <c:manualLayout>
          <c:xMode val="edge"/>
          <c:yMode val="edge"/>
          <c:x val="0.1191300904905135"/>
          <c:y val="3.7037136569532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'Churn Analysis'!$I$2:$I$3</c:f>
              <c:strCache>
                <c:ptCount val="1"/>
                <c:pt idx="0">
                  <c:v>10 or more GB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Analysis'!$H$4:$H$6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'Churn Analysis'!$I$4:$I$6</c:f>
              <c:numCache>
                <c:formatCode>0.00%</c:formatCode>
                <c:ptCount val="2"/>
                <c:pt idx="0">
                  <c:v>0.27459016393442626</c:v>
                </c:pt>
                <c:pt idx="1">
                  <c:v>0.27715091678420312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ED-4B2B-89F6-FF2F25F3721E}"/>
            </c:ext>
          </c:extLst>
        </c:ser>
        <c:ser>
          <c:idx val="1"/>
          <c:order val="1"/>
          <c:tx>
            <c:strRef>
              <c:f>'Churn Analysis'!$J$2:$J$3</c:f>
              <c:strCache>
                <c:ptCount val="1"/>
                <c:pt idx="0">
                  <c:v>Between 5 and 10 GB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Analysis'!$H$4:$H$6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'Churn Analysis'!$J$4:$J$6</c:f>
              <c:numCache>
                <c:formatCode>0.00%</c:formatCode>
                <c:ptCount val="2"/>
                <c:pt idx="0">
                  <c:v>0.31914893617021278</c:v>
                </c:pt>
                <c:pt idx="1">
                  <c:v>0.33591731266149871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ED-4B2B-89F6-FF2F25F3721E}"/>
            </c:ext>
          </c:extLst>
        </c:ser>
        <c:ser>
          <c:idx val="2"/>
          <c:order val="2"/>
          <c:tx>
            <c:strRef>
              <c:f>'Churn Analysis'!$K$2:$K$3</c:f>
              <c:strCache>
                <c:ptCount val="1"/>
                <c:pt idx="0">
                  <c:v>Less than 5 GB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Analysis'!$H$4:$H$6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'Churn Analysis'!$K$4:$K$6</c:f>
              <c:numCache>
                <c:formatCode>0.00%</c:formatCode>
                <c:ptCount val="2"/>
                <c:pt idx="0">
                  <c:v>0.12310385064177364</c:v>
                </c:pt>
                <c:pt idx="1">
                  <c:v>0.34685863874345552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ED-4B2B-89F6-FF2F25F372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1096432"/>
        <c:axId val="331092112"/>
      </c:barChart>
      <c:catAx>
        <c:axId val="33109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Unlimited Data Plan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092112"/>
        <c:crosses val="autoZero"/>
        <c:auto val="1"/>
        <c:lblAlgn val="ctr"/>
        <c:lblOffset val="100"/>
        <c:noMultiLvlLbl val="0"/>
      </c:catAx>
      <c:valAx>
        <c:axId val="331092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09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[Customer_Churn_Databel.xlsx]Churn Analysis!PivotTable10</c:name>
    <c:fmtId val="5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Churn Rate vs Contract Type and Account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47361910185167"/>
          <c:y val="6.9587221466008348E-2"/>
          <c:w val="0.76116971351149687"/>
          <c:h val="0.84725462845736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'Churn Analysis'!$B$42:$B$43</c:f>
              <c:strCache>
                <c:ptCount val="1"/>
                <c:pt idx="0">
                  <c:v>Month-to-Month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Analysis'!$A$44:$A$50</c:f>
              <c:strCache>
                <c:ptCount val="7"/>
                <c:pt idx="0">
                  <c:v>1-12</c:v>
                </c:pt>
                <c:pt idx="1">
                  <c:v>13-24</c:v>
                </c:pt>
                <c:pt idx="2">
                  <c:v>25-36</c:v>
                </c:pt>
                <c:pt idx="3">
                  <c:v>37-48</c:v>
                </c:pt>
                <c:pt idx="4">
                  <c:v>49-60</c:v>
                </c:pt>
                <c:pt idx="5">
                  <c:v>61-72</c:v>
                </c:pt>
                <c:pt idx="6">
                  <c:v>73-84</c:v>
                </c:pt>
              </c:strCache>
            </c:strRef>
          </c:cat>
          <c:val>
            <c:numRef>
              <c:f>'Churn Analysis'!$B$44:$B$50</c:f>
              <c:numCache>
                <c:formatCode>0.00%</c:formatCode>
                <c:ptCount val="7"/>
                <c:pt idx="0">
                  <c:v>0.81684981684981683</c:v>
                </c:pt>
                <c:pt idx="1">
                  <c:v>0.72641509433962259</c:v>
                </c:pt>
                <c:pt idx="2">
                  <c:v>0.71764705882352942</c:v>
                </c:pt>
                <c:pt idx="3">
                  <c:v>0.73913043478260865</c:v>
                </c:pt>
                <c:pt idx="4">
                  <c:v>0.47368421052631576</c:v>
                </c:pt>
                <c:pt idx="5">
                  <c:v>0.43478260869565216</c:v>
                </c:pt>
                <c:pt idx="6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9-4151-ACBB-3EE9549F713E}"/>
            </c:ext>
          </c:extLst>
        </c:ser>
        <c:ser>
          <c:idx val="1"/>
          <c:order val="1"/>
          <c:tx>
            <c:strRef>
              <c:f>'Churn Analysis'!$C$42:$C$43</c:f>
              <c:strCache>
                <c:ptCount val="1"/>
                <c:pt idx="0">
                  <c:v>One Year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Analysis'!$A$44:$A$50</c:f>
              <c:strCache>
                <c:ptCount val="7"/>
                <c:pt idx="0">
                  <c:v>1-12</c:v>
                </c:pt>
                <c:pt idx="1">
                  <c:v>13-24</c:v>
                </c:pt>
                <c:pt idx="2">
                  <c:v>25-36</c:v>
                </c:pt>
                <c:pt idx="3">
                  <c:v>37-48</c:v>
                </c:pt>
                <c:pt idx="4">
                  <c:v>49-60</c:v>
                </c:pt>
                <c:pt idx="5">
                  <c:v>61-72</c:v>
                </c:pt>
                <c:pt idx="6">
                  <c:v>73-84</c:v>
                </c:pt>
              </c:strCache>
            </c:strRef>
          </c:cat>
          <c:val>
            <c:numRef>
              <c:f>'Churn Analysis'!$C$44:$C$50</c:f>
              <c:numCache>
                <c:formatCode>0.00%</c:formatCode>
                <c:ptCount val="7"/>
                <c:pt idx="0">
                  <c:v>0</c:v>
                </c:pt>
                <c:pt idx="1">
                  <c:v>7.6923076923076927E-2</c:v>
                </c:pt>
                <c:pt idx="2">
                  <c:v>4.2553191489361701E-2</c:v>
                </c:pt>
                <c:pt idx="3">
                  <c:v>0.20833333333333334</c:v>
                </c:pt>
                <c:pt idx="4">
                  <c:v>0.16363636363636364</c:v>
                </c:pt>
                <c:pt idx="5">
                  <c:v>0.14492753623188406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B9-4151-ACBB-3EE9549F713E}"/>
            </c:ext>
          </c:extLst>
        </c:ser>
        <c:ser>
          <c:idx val="2"/>
          <c:order val="2"/>
          <c:tx>
            <c:strRef>
              <c:f>'Churn Analysis'!$D$42:$D$43</c:f>
              <c:strCache>
                <c:ptCount val="1"/>
                <c:pt idx="0">
                  <c:v>Two Year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'Churn Analysis'!$A$44:$A$50</c:f>
              <c:strCache>
                <c:ptCount val="7"/>
                <c:pt idx="0">
                  <c:v>1-12</c:v>
                </c:pt>
                <c:pt idx="1">
                  <c:v>13-24</c:v>
                </c:pt>
                <c:pt idx="2">
                  <c:v>25-36</c:v>
                </c:pt>
                <c:pt idx="3">
                  <c:v>37-48</c:v>
                </c:pt>
                <c:pt idx="4">
                  <c:v>49-60</c:v>
                </c:pt>
                <c:pt idx="5">
                  <c:v>61-72</c:v>
                </c:pt>
                <c:pt idx="6">
                  <c:v>73-84</c:v>
                </c:pt>
              </c:strCache>
            </c:strRef>
          </c:cat>
          <c:val>
            <c:numRef>
              <c:f>'Churn Analysis'!$D$44:$D$50</c:f>
              <c:numCache>
                <c:formatCode>0.00%</c:formatCode>
                <c:ptCount val="7"/>
                <c:pt idx="0">
                  <c:v>0</c:v>
                </c:pt>
                <c:pt idx="1">
                  <c:v>2.7027027027027029E-2</c:v>
                </c:pt>
                <c:pt idx="2">
                  <c:v>2.1276595744680851E-2</c:v>
                </c:pt>
                <c:pt idx="3">
                  <c:v>2.8571428571428571E-2</c:v>
                </c:pt>
                <c:pt idx="4">
                  <c:v>5.6603773584905662E-2</c:v>
                </c:pt>
                <c:pt idx="5">
                  <c:v>4.1322314049586778E-2</c:v>
                </c:pt>
                <c:pt idx="6">
                  <c:v>4.3478260869565216E-2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B9-4151-ACBB-3EE9549F71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73316080"/>
        <c:axId val="1873312720"/>
      </c:barChart>
      <c:catAx>
        <c:axId val="187331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Account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312720"/>
        <c:crosses val="autoZero"/>
        <c:auto val="1"/>
        <c:lblAlgn val="ctr"/>
        <c:lblOffset val="100"/>
        <c:noMultiLvlLbl val="0"/>
      </c:catAx>
      <c:valAx>
        <c:axId val="1873312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Churn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31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94829854497611"/>
          <c:y val="9.0424826898552635E-2"/>
          <c:w val="0.19875743711587174"/>
          <c:h val="9.4981874996122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381-71E0-5DCA-582C-36F5BFF1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5DD2C-1EEB-99AC-11F7-6AC0ACD5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5FA0-CA5C-AD76-EB8D-7C59884B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DCF0-A87A-E4CF-3F48-EBD4DAC4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C285-C7B4-65C2-5DF0-FAB707D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D2A0-FC07-9B50-F479-0E42727F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D0F0D-A711-7E50-F850-FD883489A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46D6-5A77-F8DD-0306-37C6D7EE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5C5F-0966-87F5-8BC2-74775C6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FEDB-F4AE-B767-2C21-890BDD15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B137D-1D1F-C624-63AA-87BC89400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C4790-BC8C-DA2E-172B-F84F9A18B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4842-12BD-3DFB-1735-CBC58AE4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4099-C2AA-805F-6F05-8274BD7C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562E-F663-649B-8DD5-5744B5E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18AF-F96A-4F39-7F4D-73B35D9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B430-7301-44C4-54E0-D4B68AD3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319B-41B3-D086-0EB3-4377CEB4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3D3C-B7A1-40A0-AA43-17D68B8E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E3D9-F640-2A02-B664-4084E2C4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FFFC-B8B6-B951-9A70-0BB2B0C5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BC59A-F598-45C6-F9DF-8C7637E6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3376-1459-08A7-4D75-4C5F7AFB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7F7A-C83A-C7E1-8EFD-766301D5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62DD-5E5C-6ACD-70A0-DB1CEF09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3ED1-1CC2-9C14-392C-9D1C0ED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60D54-48CE-8580-8E72-571BBFA1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2EE13-B8AE-F2FF-3638-010BE960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B6FF6-6E8C-77BF-A64D-292CE6B7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C012-523E-DF99-EBF4-D7FAA0AC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75ED3-52BE-FC62-F502-AC20DA6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D745-09D1-FFF7-7194-D5EA3177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D9D6-350C-56CC-975D-4EC2908A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3976-FFC5-AF40-4038-0BAB7D3EA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9DCC6-9944-AD67-B1CD-F35143A72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D7F3-1124-3034-9B26-02289A03A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C00C6-B930-D87C-B623-E0593D51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3915E-B014-5C3A-F17C-7F2EE589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B882F-DEFC-659C-5FCB-9C67965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F92C-7ABD-42EC-F585-B2BCD3E5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D490F-28D0-FB27-8B7A-566740AE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14F8-74FB-3F53-2714-7DCF25D3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F0030-3F0F-2AF5-C120-3ABB4C03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74CF6-FAA5-5562-8EE3-7FF6429C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AE6BD-B687-28CF-6121-CFDD1CD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4FC2A-9E36-D155-6F4A-397D28B3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77D4-0D44-1D25-D0F4-3667D32C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1F1C-EB08-523B-35C3-7D7A9F976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F2CF4-C4FB-7EE6-E1DA-40C69BA13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7DF-84D6-5D32-E6D1-66A69032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0D347-CF3C-DC97-0BD0-133192C5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E0FF-DD06-4922-A6DC-9C915606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1F50-197E-ED38-1919-7EBF8370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F04D-2E67-D1E4-0908-3FCBF2B2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32CF-8D5F-85BE-A95F-B9A43418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11F8B-FE8F-E2CB-CE9B-4ADF06EF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92602-2967-4506-4067-AF975F24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113D0-A78B-5EE3-E872-2EA1892A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  <a:lumOff val="90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05564-8A94-EBEF-D3FF-AC3A1CBD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9C02-0686-8924-40D4-D3909683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22D6-42F4-33D3-886E-F70A7474D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E7F83-A7F8-4AF9-A80D-4A28E3EEE78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2B95-C619-BEAF-072E-2325D304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1EB6-2CC4-B556-5559-FA60DE4A1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9F7D1-B212-4065-8CDE-14431A624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644-5029-EEE3-BE8C-8E8646234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817" y="2094080"/>
            <a:ext cx="11370366" cy="914399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Databel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Analysis in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12F67-487C-BFA2-889F-A183D53FE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6966" y="4236978"/>
            <a:ext cx="4754217" cy="789314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Dipika Jothinathan</a:t>
            </a:r>
          </a:p>
        </p:txBody>
      </p:sp>
    </p:spTree>
    <p:extLst>
      <p:ext uri="{BB962C8B-B14F-4D97-AF65-F5344CB8AC3E}">
        <p14:creationId xmlns:p14="http://schemas.microsoft.com/office/powerpoint/2010/main" val="262055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CBAE-6DA8-CA86-6F93-BAE76EAD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42" y="924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Customer Churn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037D-B78C-A1CF-1D5F-3A9B0A99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47" y="3429000"/>
            <a:ext cx="10515600" cy="29605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why customers are leaving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rate at which customers are leaving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companies to measure competitiveness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5AEA4-FC55-314F-A8B4-3BE7C8817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43513"/>
              </p:ext>
            </p:extLst>
          </p:nvPr>
        </p:nvGraphicFramePr>
        <p:xfrm>
          <a:off x="1896979" y="1878111"/>
          <a:ext cx="7800474" cy="838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2071">
                  <a:extLst>
                    <a:ext uri="{9D8B030D-6E8A-4147-A177-3AD203B41FA5}">
                      <a16:colId xmlns:a16="http://schemas.microsoft.com/office/drawing/2014/main" val="1189144368"/>
                    </a:ext>
                  </a:extLst>
                </a:gridCol>
                <a:gridCol w="2464611">
                  <a:extLst>
                    <a:ext uri="{9D8B030D-6E8A-4147-A177-3AD203B41FA5}">
                      <a16:colId xmlns:a16="http://schemas.microsoft.com/office/drawing/2014/main" val="3006898529"/>
                    </a:ext>
                  </a:extLst>
                </a:gridCol>
                <a:gridCol w="2563792">
                  <a:extLst>
                    <a:ext uri="{9D8B030D-6E8A-4147-A177-3AD203B41FA5}">
                      <a16:colId xmlns:a16="http://schemas.microsoft.com/office/drawing/2014/main" val="2172132007"/>
                    </a:ext>
                  </a:extLst>
                </a:gridCol>
              </a:tblGrid>
              <a:tr h="5613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Customers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Churned Customers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 Rate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50376"/>
                  </a:ext>
                </a:extLst>
              </a:tr>
              <a:tr h="276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6687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26.86%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47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2B19-5736-C6DA-20A9-E903BBEE6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Churn Reasons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795C40-AAD4-4603-9EDA-54B20CB08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751803"/>
              </p:ext>
            </p:extLst>
          </p:nvPr>
        </p:nvGraphicFramePr>
        <p:xfrm>
          <a:off x="336884" y="1193549"/>
          <a:ext cx="10443411" cy="349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70020B3-0C6B-3F87-782B-DEF57104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4787288"/>
            <a:ext cx="108204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ompetitive pricing and product offerings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churn reasons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or devices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Matters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"Attitude of support person" – 3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reason</a:t>
            </a:r>
          </a:p>
        </p:txBody>
      </p:sp>
    </p:spTree>
    <p:extLst>
      <p:ext uri="{BB962C8B-B14F-4D97-AF65-F5344CB8AC3E}">
        <p14:creationId xmlns:p14="http://schemas.microsoft.com/office/powerpoint/2010/main" val="21996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3B79-4981-03B3-81A6-80C4ADF6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28"/>
            <a:ext cx="1124778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Major Churn Reasons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072729-2F00-44C3-C5C8-8CB842E88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013918"/>
              </p:ext>
            </p:extLst>
          </p:nvPr>
        </p:nvGraphicFramePr>
        <p:xfrm>
          <a:off x="838200" y="1558591"/>
          <a:ext cx="4756284" cy="3085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3B0D72-2B56-121A-910C-60B6B1141EA5}"/>
              </a:ext>
            </a:extLst>
          </p:cNvPr>
          <p:cNvSpPr txBox="1"/>
          <p:nvPr/>
        </p:nvSpPr>
        <p:spPr>
          <a:xfrm>
            <a:off x="1347537" y="4924926"/>
            <a:ext cx="6609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highest proportion of churn</a:t>
            </a:r>
          </a:p>
          <a:p>
            <a:endParaRPr lang="en-US" b="0" i="0" dirty="0">
              <a:solidFill>
                <a:srgbClr val="05192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common reason </a:t>
            </a:r>
            <a:r>
              <a:rPr lang="en-US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Customer churn is related to competitors:</a:t>
            </a:r>
          </a:p>
          <a:p>
            <a:pPr marL="800100" lvl="1" indent="-342900">
              <a:buAutoNum type="arabicPeriod"/>
            </a:pPr>
            <a:r>
              <a:rPr lang="en-US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b="1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 marL="800100" lvl="1" indent="-342900">
              <a:buAutoNum type="arabicPeriod"/>
            </a:pPr>
            <a:r>
              <a:rPr lang="en-US" b="1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offers</a:t>
            </a:r>
            <a:endParaRPr lang="en-US" b="1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5192D"/>
              </a:solidFill>
              <a:effectLst/>
              <a:highlight>
                <a:srgbClr val="FFFFFF"/>
              </a:highlight>
              <a:latin typeface="Studio-Feixen-San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F1ABA75-D663-4CD7-AA3B-269DA8A0E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448849"/>
              </p:ext>
            </p:extLst>
          </p:nvPr>
        </p:nvGraphicFramePr>
        <p:xfrm>
          <a:off x="5867299" y="1572377"/>
          <a:ext cx="5213685" cy="307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634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1AB9-424E-0F24-CE40-FD44C0D1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4" y="1841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Age Affects Churn Rate?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29376B-B5EA-A365-2E02-83CE07E03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76995"/>
              </p:ext>
            </p:extLst>
          </p:nvPr>
        </p:nvGraphicFramePr>
        <p:xfrm>
          <a:off x="934456" y="1509689"/>
          <a:ext cx="2851482" cy="33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A1D0A6-6814-48E1-8885-6429D1D9D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19615"/>
              </p:ext>
            </p:extLst>
          </p:nvPr>
        </p:nvGraphicFramePr>
        <p:xfrm>
          <a:off x="3938336" y="1509689"/>
          <a:ext cx="7511717" cy="33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812C82-0E82-B8C0-2C3A-0F040A02AC83}"/>
              </a:ext>
            </a:extLst>
          </p:cNvPr>
          <p:cNvSpPr txBox="1"/>
          <p:nvPr/>
        </p:nvSpPr>
        <p:spPr>
          <a:xfrm>
            <a:off x="2360197" y="4983716"/>
            <a:ext cx="9893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Younger and middle-aged customers : Churn rate - consistent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higher churn rate =&gt; more likely to churn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519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 may be changing needs, affordability, or technical difficulties</a:t>
            </a:r>
          </a:p>
        </p:txBody>
      </p:sp>
    </p:spTree>
    <p:extLst>
      <p:ext uri="{BB962C8B-B14F-4D97-AF65-F5344CB8AC3E}">
        <p14:creationId xmlns:p14="http://schemas.microsoft.com/office/powerpoint/2010/main" val="107660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DDA-68C8-6C91-A57F-1231ADCC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Unlimited Data Plan Affect Churn Rate?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E0033C-6BE7-4E3E-87D4-F1F23C477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80927"/>
              </p:ext>
            </p:extLst>
          </p:nvPr>
        </p:nvGraphicFramePr>
        <p:xfrm>
          <a:off x="962526" y="1641563"/>
          <a:ext cx="10515600" cy="2705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5E3638-FF5F-6C23-123C-8284DE1577F7}"/>
              </a:ext>
            </a:extLst>
          </p:cNvPr>
          <p:cNvSpPr txBox="1"/>
          <p:nvPr/>
        </p:nvSpPr>
        <p:spPr>
          <a:xfrm>
            <a:off x="962527" y="4559801"/>
            <a:ext cx="5895473" cy="193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7C9BD1-D937-7C2D-3F9E-F7D958D5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6" y="4645070"/>
            <a:ext cx="107883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nlimited data plan: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overall churn rate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nlimited plan: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ower data =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higher churn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nlimited plan users who use less data -  see not much value in 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imited plan: Moderate 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higher churn. </a:t>
            </a:r>
          </a:p>
        </p:txBody>
      </p:sp>
    </p:spTree>
    <p:extLst>
      <p:ext uri="{BB962C8B-B14F-4D97-AF65-F5344CB8AC3E}">
        <p14:creationId xmlns:p14="http://schemas.microsoft.com/office/powerpoint/2010/main" val="102537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6BD-8CF9-B9AF-1B72-FE905E17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1"/>
            <a:ext cx="11293642" cy="16906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contract type and account length affects churn rate?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7D0B01-91CA-FC5A-3EC8-52B0634A74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318499"/>
              </p:ext>
            </p:extLst>
          </p:nvPr>
        </p:nvGraphicFramePr>
        <p:xfrm>
          <a:off x="6280483" y="1251284"/>
          <a:ext cx="5534527" cy="519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2394B8F-D70B-921E-9B91-2035C78F6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990" y="1962479"/>
            <a:ext cx="57911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length 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1-12 months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highest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valuation phase - switch if they encounter issues or find better deals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type: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highest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 flexibility -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providers - leave without penalty.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1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BBC1-7C57-644E-106F-D510F08D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2FBB-09AB-789A-70AC-110E77A5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68"/>
            <a:ext cx="10732169" cy="5229726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competitor pricing/offerings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Improvise price matching plans, trade-in programs, financing options, rewards programs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Customers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Senior Plan – targeted strategies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pricing, easy-to-understand features, discounts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dedicated &amp; patient technical/troubleshooting support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Plan with Less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schemes like data rollover, cloud bundles, plan downgrade, rewards discount or slower speeds at lower price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1-12 Months Account Length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customer retention strategies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Month-to-month Contract type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ncourage customers (marketing) to sign longer-term contracts to reduce churn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5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</TotalTime>
  <Words>401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Studio-Feixen-Sans</vt:lpstr>
      <vt:lpstr>Times New Roman</vt:lpstr>
      <vt:lpstr>Office Theme</vt:lpstr>
      <vt:lpstr>Databel Customer Churn Analysis in Excel</vt:lpstr>
      <vt:lpstr>What is Customer Churn ?</vt:lpstr>
      <vt:lpstr>Investigating Churn Reasons</vt:lpstr>
      <vt:lpstr>Identifying Major Churn Reasons</vt:lpstr>
      <vt:lpstr>How Age Affects Churn Rate?</vt:lpstr>
      <vt:lpstr>Does Unlimited Data Plan Affect Churn Rate?</vt:lpstr>
      <vt:lpstr>How contract type and account length affects churn rate? </vt:lpstr>
      <vt:lpstr>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in Excel</dc:title>
  <dc:creator>Dipika Jothinathan</dc:creator>
  <cp:lastModifiedBy>Dipika Jothinathan</cp:lastModifiedBy>
  <cp:revision>38</cp:revision>
  <dcterms:created xsi:type="dcterms:W3CDTF">2025-03-06T18:10:44Z</dcterms:created>
  <dcterms:modified xsi:type="dcterms:W3CDTF">2025-03-07T15:37:04Z</dcterms:modified>
</cp:coreProperties>
</file>