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17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14181-1583-410E-A0B7-55986665202F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DE60E-7E49-4B3C-B510-1D49AD306DD5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92CD5655-F419-4B29-B4A6-9BA00183BD72}" type="parTrans" cxnId="{31D339B3-BCF0-4B16-BACE-CED3BE627E0F}">
      <dgm:prSet/>
      <dgm:spPr/>
      <dgm:t>
        <a:bodyPr/>
        <a:lstStyle/>
        <a:p>
          <a:endParaRPr lang="en-US"/>
        </a:p>
      </dgm:t>
    </dgm:pt>
    <dgm:pt modelId="{DFBF34D4-AF8D-4571-A8E9-234933ABB81B}" type="sibTrans" cxnId="{31D339B3-BCF0-4B16-BACE-CED3BE627E0F}">
      <dgm:prSet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5A652ABA-2F65-426C-A220-27B5BF53E96A}">
      <dgm:prSet phldrT="[Text]"/>
      <dgm:spPr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9CF63D58-AEC5-44D0-8440-270F9F9D8281}" type="parTrans" cxnId="{AB3BE61C-1F5A-407A-A64D-EE139483D649}">
      <dgm:prSet/>
      <dgm:spPr/>
      <dgm:t>
        <a:bodyPr/>
        <a:lstStyle/>
        <a:p>
          <a:endParaRPr lang="en-US"/>
        </a:p>
      </dgm:t>
    </dgm:pt>
    <dgm:pt modelId="{722FAC38-F964-4CC2-A345-78E479B47370}" type="sibTrans" cxnId="{AB3BE61C-1F5A-407A-A64D-EE139483D649}">
      <dgm:prSet/>
      <dgm:spPr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  <dgm:t>
        <a:bodyPr/>
        <a:lstStyle/>
        <a:p>
          <a:endParaRPr lang="en-US" dirty="0"/>
        </a:p>
      </dgm:t>
    </dgm:pt>
    <dgm:pt modelId="{126E1477-14DE-4108-8FFE-4616EA2C8267}" type="pres">
      <dgm:prSet presAssocID="{2DF14181-1583-410E-A0B7-55986665202F}" presName="Name0" presStyleCnt="0">
        <dgm:presLayoutVars>
          <dgm:chMax/>
          <dgm:chPref/>
          <dgm:dir/>
          <dgm:animLvl val="lvl"/>
        </dgm:presLayoutVars>
      </dgm:prSet>
      <dgm:spPr/>
    </dgm:pt>
    <dgm:pt modelId="{A59C78A5-10EB-4EE8-AE03-6FB814238F6D}" type="pres">
      <dgm:prSet presAssocID="{5F0DE60E-7E49-4B3C-B510-1D49AD306DD5}" presName="composite" presStyleCnt="0"/>
      <dgm:spPr/>
    </dgm:pt>
    <dgm:pt modelId="{5DDF7711-A1B4-483E-A5F2-0F32A6538FD0}" type="pres">
      <dgm:prSet presAssocID="{5F0DE60E-7E49-4B3C-B510-1D49AD306DD5}" presName="Parent1" presStyleLbl="node1" presStyleIdx="0" presStyleCnt="4" custScaleY="100009" custLinFactNeighborX="-50057" custLinFactNeighborY="-30957">
        <dgm:presLayoutVars>
          <dgm:chMax val="1"/>
          <dgm:chPref val="1"/>
          <dgm:bulletEnabled val="1"/>
        </dgm:presLayoutVars>
      </dgm:prSet>
      <dgm:spPr/>
    </dgm:pt>
    <dgm:pt modelId="{6589E8A5-CDFC-4733-8528-2C494F0C7380}" type="pres">
      <dgm:prSet presAssocID="{5F0DE60E-7E49-4B3C-B510-1D49AD306DD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A53B06C-88BE-42D4-923F-E600645B68EE}" type="pres">
      <dgm:prSet presAssocID="{5F0DE60E-7E49-4B3C-B510-1D49AD306DD5}" presName="BalanceSpacing" presStyleCnt="0"/>
      <dgm:spPr/>
    </dgm:pt>
    <dgm:pt modelId="{20506A23-6EAD-4727-AD79-2A91A0F5FC14}" type="pres">
      <dgm:prSet presAssocID="{5F0DE60E-7E49-4B3C-B510-1D49AD306DD5}" presName="BalanceSpacing1" presStyleCnt="0"/>
      <dgm:spPr/>
    </dgm:pt>
    <dgm:pt modelId="{D871107A-4DF4-4AFF-918A-1778C2F46D50}" type="pres">
      <dgm:prSet presAssocID="{DFBF34D4-AF8D-4571-A8E9-234933ABB81B}" presName="Accent1Text" presStyleLbl="node1" presStyleIdx="1" presStyleCnt="4" custLinFactX="64478" custLinFactNeighborX="100000" custLinFactNeighborY="-28883"/>
      <dgm:spPr/>
    </dgm:pt>
    <dgm:pt modelId="{4FB81B90-505A-46EF-873A-F815E163440F}" type="pres">
      <dgm:prSet presAssocID="{DFBF34D4-AF8D-4571-A8E9-234933ABB81B}" presName="spaceBetweenRectangles" presStyleCnt="0"/>
      <dgm:spPr/>
    </dgm:pt>
    <dgm:pt modelId="{C724D72C-BBA4-421B-94EC-55DC43F8EA1F}" type="pres">
      <dgm:prSet presAssocID="{5A652ABA-2F65-426C-A220-27B5BF53E96A}" presName="composite" presStyleCnt="0"/>
      <dgm:spPr/>
    </dgm:pt>
    <dgm:pt modelId="{2D20DC14-C73A-4A34-B529-62975C5019BC}" type="pres">
      <dgm:prSet presAssocID="{5A652ABA-2F65-426C-A220-27B5BF53E96A}" presName="Parent1" presStyleLbl="node1" presStyleIdx="2" presStyleCnt="4" custScaleX="100691" custScaleY="99545" custLinFactX="64014" custLinFactNeighborX="100000" custLinFactNeighborY="-28431">
        <dgm:presLayoutVars>
          <dgm:chMax val="1"/>
          <dgm:chPref val="1"/>
          <dgm:bulletEnabled val="1"/>
        </dgm:presLayoutVars>
      </dgm:prSet>
      <dgm:spPr/>
    </dgm:pt>
    <dgm:pt modelId="{09EB9216-2BD5-413A-B22F-A814045C9264}" type="pres">
      <dgm:prSet presAssocID="{5A652ABA-2F65-426C-A220-27B5BF53E96A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4B1BB5E-DB2C-4736-A58C-969DA94DA8BB}" type="pres">
      <dgm:prSet presAssocID="{5A652ABA-2F65-426C-A220-27B5BF53E96A}" presName="BalanceSpacing" presStyleCnt="0"/>
      <dgm:spPr/>
    </dgm:pt>
    <dgm:pt modelId="{C442C4ED-D9BD-4FBC-8CE6-4400CDA52D64}" type="pres">
      <dgm:prSet presAssocID="{5A652ABA-2F65-426C-A220-27B5BF53E96A}" presName="BalanceSpacing1" presStyleCnt="0"/>
      <dgm:spPr/>
    </dgm:pt>
    <dgm:pt modelId="{FF299941-35A9-44D8-8156-2EEB9A5C421A}" type="pres">
      <dgm:prSet presAssocID="{722FAC38-F964-4CC2-A345-78E479B47370}" presName="Accent1Text" presStyleLbl="node1" presStyleIdx="3" presStyleCnt="4" custLinFactNeighborX="-51717" custLinFactNeighborY="-28204"/>
      <dgm:spPr/>
    </dgm:pt>
  </dgm:ptLst>
  <dgm:cxnLst>
    <dgm:cxn modelId="{AB3BE61C-1F5A-407A-A64D-EE139483D649}" srcId="{2DF14181-1583-410E-A0B7-55986665202F}" destId="{5A652ABA-2F65-426C-A220-27B5BF53E96A}" srcOrd="1" destOrd="0" parTransId="{9CF63D58-AEC5-44D0-8440-270F9F9D8281}" sibTransId="{722FAC38-F964-4CC2-A345-78E479B47370}"/>
    <dgm:cxn modelId="{CBE8633C-74AA-400C-AA30-B76727B1FDDF}" type="presOf" srcId="{5A652ABA-2F65-426C-A220-27B5BF53E96A}" destId="{2D20DC14-C73A-4A34-B529-62975C5019BC}" srcOrd="0" destOrd="0" presId="urn:microsoft.com/office/officeart/2008/layout/AlternatingHexagons"/>
    <dgm:cxn modelId="{FF49086B-AF4A-4234-8327-701D7D2403DD}" type="presOf" srcId="{DFBF34D4-AF8D-4571-A8E9-234933ABB81B}" destId="{D871107A-4DF4-4AFF-918A-1778C2F46D50}" srcOrd="0" destOrd="0" presId="urn:microsoft.com/office/officeart/2008/layout/AlternatingHexagons"/>
    <dgm:cxn modelId="{6F201756-E8F3-4397-8C68-46162D4D3E3C}" type="presOf" srcId="{2DF14181-1583-410E-A0B7-55986665202F}" destId="{126E1477-14DE-4108-8FFE-4616EA2C8267}" srcOrd="0" destOrd="0" presId="urn:microsoft.com/office/officeart/2008/layout/AlternatingHexagons"/>
    <dgm:cxn modelId="{31D339B3-BCF0-4B16-BACE-CED3BE627E0F}" srcId="{2DF14181-1583-410E-A0B7-55986665202F}" destId="{5F0DE60E-7E49-4B3C-B510-1D49AD306DD5}" srcOrd="0" destOrd="0" parTransId="{92CD5655-F419-4B29-B4A6-9BA00183BD72}" sibTransId="{DFBF34D4-AF8D-4571-A8E9-234933ABB81B}"/>
    <dgm:cxn modelId="{6D7235BB-6F0B-4E01-9088-F6DAD2C90829}" type="presOf" srcId="{5F0DE60E-7E49-4B3C-B510-1D49AD306DD5}" destId="{5DDF7711-A1B4-483E-A5F2-0F32A6538FD0}" srcOrd="0" destOrd="0" presId="urn:microsoft.com/office/officeart/2008/layout/AlternatingHexagons"/>
    <dgm:cxn modelId="{17D050E8-8674-4B0C-B8AB-7ADF1D8BB6C3}" type="presOf" srcId="{722FAC38-F964-4CC2-A345-78E479B47370}" destId="{FF299941-35A9-44D8-8156-2EEB9A5C421A}" srcOrd="0" destOrd="0" presId="urn:microsoft.com/office/officeart/2008/layout/AlternatingHexagons"/>
    <dgm:cxn modelId="{3C9260DC-5D69-40A9-B742-75C0163905C7}" type="presParOf" srcId="{126E1477-14DE-4108-8FFE-4616EA2C8267}" destId="{A59C78A5-10EB-4EE8-AE03-6FB814238F6D}" srcOrd="0" destOrd="0" presId="urn:microsoft.com/office/officeart/2008/layout/AlternatingHexagons"/>
    <dgm:cxn modelId="{9000F1F7-AD39-43AC-8CE9-A6FD263C5FF6}" type="presParOf" srcId="{A59C78A5-10EB-4EE8-AE03-6FB814238F6D}" destId="{5DDF7711-A1B4-483E-A5F2-0F32A6538FD0}" srcOrd="0" destOrd="0" presId="urn:microsoft.com/office/officeart/2008/layout/AlternatingHexagons"/>
    <dgm:cxn modelId="{9ED839A7-F717-491B-88D7-A83F73B00CD1}" type="presParOf" srcId="{A59C78A5-10EB-4EE8-AE03-6FB814238F6D}" destId="{6589E8A5-CDFC-4733-8528-2C494F0C7380}" srcOrd="1" destOrd="0" presId="urn:microsoft.com/office/officeart/2008/layout/AlternatingHexagons"/>
    <dgm:cxn modelId="{066AD206-0603-44F3-8FFB-9FE8E403EA85}" type="presParOf" srcId="{A59C78A5-10EB-4EE8-AE03-6FB814238F6D}" destId="{DA53B06C-88BE-42D4-923F-E600645B68EE}" srcOrd="2" destOrd="0" presId="urn:microsoft.com/office/officeart/2008/layout/AlternatingHexagons"/>
    <dgm:cxn modelId="{045EF24B-6140-4AC4-B3BA-F45DA6311A7A}" type="presParOf" srcId="{A59C78A5-10EB-4EE8-AE03-6FB814238F6D}" destId="{20506A23-6EAD-4727-AD79-2A91A0F5FC14}" srcOrd="3" destOrd="0" presId="urn:microsoft.com/office/officeart/2008/layout/AlternatingHexagons"/>
    <dgm:cxn modelId="{D8B6DA72-DA41-408A-9819-B08A794DDBFD}" type="presParOf" srcId="{A59C78A5-10EB-4EE8-AE03-6FB814238F6D}" destId="{D871107A-4DF4-4AFF-918A-1778C2F46D50}" srcOrd="4" destOrd="0" presId="urn:microsoft.com/office/officeart/2008/layout/AlternatingHexagons"/>
    <dgm:cxn modelId="{2AD65856-C672-4F52-94AE-94F9A5CC91BD}" type="presParOf" srcId="{126E1477-14DE-4108-8FFE-4616EA2C8267}" destId="{4FB81B90-505A-46EF-873A-F815E163440F}" srcOrd="1" destOrd="0" presId="urn:microsoft.com/office/officeart/2008/layout/AlternatingHexagons"/>
    <dgm:cxn modelId="{6EF191CA-C394-4A3A-8607-964CA50FED17}" type="presParOf" srcId="{126E1477-14DE-4108-8FFE-4616EA2C8267}" destId="{C724D72C-BBA4-421B-94EC-55DC43F8EA1F}" srcOrd="2" destOrd="0" presId="urn:microsoft.com/office/officeart/2008/layout/AlternatingHexagons"/>
    <dgm:cxn modelId="{DBF4E4F2-6AAB-4A91-83CC-03406A3D9423}" type="presParOf" srcId="{C724D72C-BBA4-421B-94EC-55DC43F8EA1F}" destId="{2D20DC14-C73A-4A34-B529-62975C5019BC}" srcOrd="0" destOrd="0" presId="urn:microsoft.com/office/officeart/2008/layout/AlternatingHexagons"/>
    <dgm:cxn modelId="{03983B2C-0EFB-4CD5-BE10-E553E57305B7}" type="presParOf" srcId="{C724D72C-BBA4-421B-94EC-55DC43F8EA1F}" destId="{09EB9216-2BD5-413A-B22F-A814045C9264}" srcOrd="1" destOrd="0" presId="urn:microsoft.com/office/officeart/2008/layout/AlternatingHexagons"/>
    <dgm:cxn modelId="{1DDAAE1B-607F-4F7C-99C0-E74FC1C849E5}" type="presParOf" srcId="{C724D72C-BBA4-421B-94EC-55DC43F8EA1F}" destId="{84B1BB5E-DB2C-4736-A58C-969DA94DA8BB}" srcOrd="2" destOrd="0" presId="urn:microsoft.com/office/officeart/2008/layout/AlternatingHexagons"/>
    <dgm:cxn modelId="{8EE6C56B-28FE-4374-BD38-E29EC08749CE}" type="presParOf" srcId="{C724D72C-BBA4-421B-94EC-55DC43F8EA1F}" destId="{C442C4ED-D9BD-4FBC-8CE6-4400CDA52D64}" srcOrd="3" destOrd="0" presId="urn:microsoft.com/office/officeart/2008/layout/AlternatingHexagons"/>
    <dgm:cxn modelId="{51463ED5-DF60-435E-9709-3E5C562102B2}" type="presParOf" srcId="{C724D72C-BBA4-421B-94EC-55DC43F8EA1F}" destId="{FF299941-35A9-44D8-8156-2EEB9A5C421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7711-A1B4-483E-A5F2-0F32A6538FD0}">
      <dsp:nvSpPr>
        <dsp:cNvPr id="0" name=""/>
        <dsp:cNvSpPr/>
      </dsp:nvSpPr>
      <dsp:spPr>
        <a:xfrm rot="5400000">
          <a:off x="1328364" y="303915"/>
          <a:ext cx="1222089" cy="1063122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 rot="-5400000">
        <a:off x="1573510" y="414866"/>
        <a:ext cx="731796" cy="841221"/>
      </dsp:txXfrm>
    </dsp:sp>
    <dsp:sp modelId="{6589E8A5-CDFC-4733-8528-2C494F0C7380}">
      <dsp:nvSpPr>
        <dsp:cNvPr id="0" name=""/>
        <dsp:cNvSpPr/>
      </dsp:nvSpPr>
      <dsp:spPr>
        <a:xfrm>
          <a:off x="3035398" y="847171"/>
          <a:ext cx="1363729" cy="73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1107A-4DF4-4AFF-918A-1778C2F46D50}">
      <dsp:nvSpPr>
        <dsp:cNvPr id="0" name=""/>
        <dsp:cNvSpPr/>
      </dsp:nvSpPr>
      <dsp:spPr>
        <a:xfrm rot="5400000">
          <a:off x="2461017" y="329259"/>
          <a:ext cx="1221979" cy="1063122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2706115" y="440256"/>
        <a:ext cx="731782" cy="841129"/>
      </dsp:txXfrm>
    </dsp:sp>
    <dsp:sp modelId="{2D20DC14-C73A-4A34-B529-62975C5019BC}">
      <dsp:nvSpPr>
        <dsp:cNvPr id="0" name=""/>
        <dsp:cNvSpPr/>
      </dsp:nvSpPr>
      <dsp:spPr>
        <a:xfrm rot="5400000">
          <a:off x="3030750" y="1368381"/>
          <a:ext cx="1216419" cy="1070468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 rot="-5400000">
        <a:off x="3271433" y="1485980"/>
        <a:ext cx="735052" cy="835271"/>
      </dsp:txXfrm>
    </dsp:sp>
    <dsp:sp modelId="{09EB9216-2BD5-413A-B22F-A814045C9264}">
      <dsp:nvSpPr>
        <dsp:cNvPr id="0" name=""/>
        <dsp:cNvSpPr/>
      </dsp:nvSpPr>
      <dsp:spPr>
        <a:xfrm>
          <a:off x="0" y="1884442"/>
          <a:ext cx="1319738" cy="73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99941-35A9-44D8-8156-2EEB9A5C421A}">
      <dsp:nvSpPr>
        <dsp:cNvPr id="0" name=""/>
        <dsp:cNvSpPr/>
      </dsp:nvSpPr>
      <dsp:spPr>
        <a:xfrm rot="5400000">
          <a:off x="1882658" y="1374828"/>
          <a:ext cx="1221979" cy="1063122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2127756" y="1485825"/>
        <a:ext cx="731782" cy="841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4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7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2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7A56-5715-4477-8B0C-5A46C222D11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FB3F-B80C-4E2C-8ADD-86E2331DF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3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62"/>
          <a:stretch/>
        </p:blipFill>
        <p:spPr>
          <a:xfrm>
            <a:off x="609600" y="1"/>
            <a:ext cx="8610600" cy="689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 rot="5400000">
            <a:off x="-1080515" y="1080651"/>
            <a:ext cx="6920069" cy="4731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67891" y="1877293"/>
            <a:ext cx="6857999" cy="3103415"/>
          </a:xfrm>
          <a:prstGeom prst="triangle">
            <a:avLst>
              <a:gd name="adj" fmla="val 4717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						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5638800" cy="2514600"/>
          </a:xfrm>
        </p:spPr>
        <p:txBody>
          <a:bodyPr>
            <a:noAutofit/>
          </a:bodyPr>
          <a:lstStyle/>
          <a:p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A Brief Explication of Electrophoresis</a:t>
            </a:r>
            <a:br>
              <a:rPr lang="en-US" sz="4200" b="1" dirty="0">
                <a:solidFill>
                  <a:schemeClr val="tx2"/>
                </a:solidFill>
                <a:latin typeface="Arial Black" pitchFamily="34" charset="0"/>
              </a:rPr>
            </a:br>
            <a:endParaRPr lang="en-US" sz="4200" b="1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914400" y="2438400"/>
            <a:ext cx="6324600" cy="32766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Introducing Electrophoresis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Apparatus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Procedure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Applications &amp; Prospects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5257800"/>
            <a:ext cx="374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rPr>
              <a:t>Name: Dipika Labonyo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rPr>
              <a:t>ID No: 23607024</a:t>
            </a:r>
          </a:p>
        </p:txBody>
      </p:sp>
    </p:spTree>
    <p:extLst>
      <p:ext uri="{BB962C8B-B14F-4D97-AF65-F5344CB8AC3E}">
        <p14:creationId xmlns:p14="http://schemas.microsoft.com/office/powerpoint/2010/main" val="17206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9" r="5591"/>
          <a:stretch/>
        </p:blipFill>
        <p:spPr>
          <a:xfrm>
            <a:off x="0" y="0"/>
            <a:ext cx="4191000" cy="6858000"/>
          </a:xfrm>
          <a:prstGeom prst="homePlate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1" y="0"/>
            <a:ext cx="609599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Introducing Electrophoresis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4147" y="1094050"/>
            <a:ext cx="6109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New roman"/>
                <a:cs typeface="Arial" pitchFamily="34" charset="0"/>
              </a:rPr>
              <a:t>The migration of proteins &amp; other</a:t>
            </a:r>
          </a:p>
          <a:p>
            <a:r>
              <a:rPr lang="en-US" sz="2800" dirty="0">
                <a:latin typeface="New roman"/>
                <a:cs typeface="Arial" pitchFamily="34" charset="0"/>
              </a:rPr>
              <a:t>     charged molecules in an electric</a:t>
            </a:r>
          </a:p>
          <a:p>
            <a:r>
              <a:rPr lang="en-US" sz="2800" dirty="0">
                <a:latin typeface="New roman"/>
                <a:cs typeface="Arial" pitchFamily="34" charset="0"/>
              </a:rPr>
              <a:t>     field passing through a solution.</a:t>
            </a:r>
          </a:p>
          <a:p>
            <a:endParaRPr lang="en-US" sz="2800" dirty="0">
              <a:latin typeface="New roman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0109" y="2875000"/>
            <a:ext cx="5257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New roman"/>
              </a:rPr>
              <a:t>Developed by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New roman"/>
              </a:rPr>
              <a:t>ArneTiselius</a:t>
            </a:r>
          </a:p>
          <a:p>
            <a:r>
              <a:rPr lang="en-US" sz="2800" dirty="0">
                <a:latin typeface="New roman"/>
              </a:rPr>
              <a:t>    who won the Nobel Prize in</a:t>
            </a:r>
          </a:p>
          <a:p>
            <a:r>
              <a:rPr lang="en-US" sz="2800" dirty="0">
                <a:latin typeface="New roman"/>
              </a:rPr>
              <a:t>    1948.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08218" y="4419600"/>
            <a:ext cx="571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New roman"/>
              </a:rPr>
              <a:t>Follows the principle of different</a:t>
            </a:r>
          </a:p>
          <a:p>
            <a:r>
              <a:rPr lang="en-US" sz="2800" dirty="0">
                <a:latin typeface="New roman"/>
              </a:rPr>
              <a:t>    responses of each protein of a</a:t>
            </a:r>
          </a:p>
          <a:p>
            <a:r>
              <a:rPr lang="en-US" sz="2800" dirty="0">
                <a:latin typeface="New roman"/>
              </a:rPr>
              <a:t>    protein mixture to an applied</a:t>
            </a:r>
          </a:p>
          <a:p>
            <a:r>
              <a:rPr lang="en-US" sz="2800" dirty="0">
                <a:latin typeface="New roman"/>
              </a:rPr>
              <a:t>    electric potential. </a:t>
            </a:r>
          </a:p>
          <a:p>
            <a:r>
              <a:rPr lang="en-US" sz="2800" dirty="0">
                <a:latin typeface="New roman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0974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7416168"/>
              </p:ext>
            </p:extLst>
          </p:nvPr>
        </p:nvGraphicFramePr>
        <p:xfrm>
          <a:off x="4592472" y="3200400"/>
          <a:ext cx="4399128" cy="3464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Hexagon 5"/>
          <p:cNvSpPr/>
          <p:nvPr/>
        </p:nvSpPr>
        <p:spPr>
          <a:xfrm rot="5400000" flipV="1">
            <a:off x="5922282" y="5674633"/>
            <a:ext cx="1219200" cy="1024164"/>
          </a:xfrm>
          <a:prstGeom prst="hexagon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 rot="5400000">
            <a:off x="7069818" y="5651954"/>
            <a:ext cx="1219200" cy="1033237"/>
          </a:xfrm>
          <a:prstGeom prst="hexagon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1343"/>
            <a:ext cx="4648200" cy="30552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629" y="0"/>
            <a:ext cx="4118429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Equipment of Electrophoresis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571" y="1460718"/>
            <a:ext cx="46602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>
                <a:latin typeface="New roman"/>
              </a:rPr>
              <a:t>Compartmented cells 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800" dirty="0">
                <a:latin typeface="New roman"/>
              </a:rPr>
              <a:t>    forming U shaped tubes,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800" dirty="0">
                <a:latin typeface="New roman"/>
              </a:rPr>
              <a:t>    connected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ew roman"/>
              </a:rPr>
              <a:t>an anode &amp;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800" dirty="0">
                <a:latin typeface="New roman"/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ew roman"/>
              </a:rPr>
              <a:t>a cathode compartment.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571" y="4276505"/>
            <a:ext cx="5423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>
                <a:latin typeface="New roman"/>
              </a:rPr>
              <a:t>Protein solution at the bottom 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800" dirty="0">
                <a:latin typeface="New roman"/>
              </a:rPr>
              <a:t>    of U tube.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571" y="3322398"/>
            <a:ext cx="5044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>
                <a:latin typeface="New roman"/>
              </a:rPr>
              <a:t>U tube immersed in a water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800" dirty="0">
                <a:latin typeface="New roman"/>
              </a:rPr>
              <a:t>     bath at 4 degree.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571" y="5230612"/>
            <a:ext cx="6561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>
                <a:latin typeface="New roman"/>
              </a:rPr>
              <a:t> Chemicals such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ew roman"/>
              </a:rPr>
              <a:t>polyacrylamide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ew roman"/>
              </a:rPr>
              <a:t>      gel, Sodium Dodecyl Sulfate, 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ew roman"/>
              </a:rPr>
              <a:t>      Coomassie blue dye</a:t>
            </a:r>
            <a:r>
              <a:rPr lang="en-US" sz="2800" dirty="0">
                <a:latin typeface="New roman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86742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" b="4751"/>
          <a:stretch/>
        </p:blipFill>
        <p:spPr bwMode="auto">
          <a:xfrm>
            <a:off x="4648200" y="163002"/>
            <a:ext cx="449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358140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1" y="914400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ew roman"/>
              </a:rPr>
              <a:t>Layering samples in the little slots at the top of the gel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1" y="2531684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ew roman"/>
              </a:rPr>
              <a:t>Applying voltage after layering SDS buffer over the samples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248" y="4064951"/>
            <a:ext cx="4800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ew roman"/>
              </a:rPr>
              <a:t>Movement of the proteins into the gel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128" y="5343045"/>
            <a:ext cx="4565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ew roman"/>
              </a:rPr>
              <a:t>Obtaining result from staining the protein mixture </a:t>
            </a:r>
          </a:p>
          <a:p>
            <a:r>
              <a:rPr lang="en-US" sz="2800" dirty="0">
                <a:latin typeface="New roman"/>
              </a:rPr>
              <a:t>layered at the top of the gel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350147" y="2062379"/>
            <a:ext cx="405106" cy="474031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47" y="4836632"/>
            <a:ext cx="463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47" y="3632993"/>
            <a:ext cx="463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99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8" t="29182" r="1361"/>
          <a:stretch/>
        </p:blipFill>
        <p:spPr bwMode="auto">
          <a:xfrm>
            <a:off x="5029200" y="1143000"/>
            <a:ext cx="2289582" cy="187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922344" y="76200"/>
            <a:ext cx="2221656" cy="1759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10" y="2743200"/>
            <a:ext cx="229429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5" y="4904509"/>
            <a:ext cx="2304095" cy="180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52264"/>
            <a:ext cx="2207172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0"/>
            <a:ext cx="6405435" cy="723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Applications &amp; Prospects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473" y="949040"/>
            <a:ext cx="480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ew roman"/>
              </a:rPr>
              <a:t>Useful in estimating the number of proteins in a mixture or the degree of purity.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ew roman"/>
              </a:rPr>
              <a:t>Determines the crucial properties of a protein.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ew roman"/>
              </a:rPr>
              <a:t>Being used for drug discovery, forensic analysis.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ew roman"/>
              </a:rPr>
              <a:t>Has the potential to make diagnostic tests faster and cheaper.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721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22763" y="1295400"/>
            <a:ext cx="52917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44" y="2743200"/>
            <a:ext cx="2593142" cy="25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90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241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New roman</vt:lpstr>
      <vt:lpstr>Wingdings</vt:lpstr>
      <vt:lpstr>Office Theme</vt:lpstr>
      <vt:lpstr> A Brief Explication of Electrophoresis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Shreya</cp:lastModifiedBy>
  <cp:revision>64</cp:revision>
  <dcterms:created xsi:type="dcterms:W3CDTF">2024-05-01T04:18:24Z</dcterms:created>
  <dcterms:modified xsi:type="dcterms:W3CDTF">2024-06-07T17:52:41Z</dcterms:modified>
</cp:coreProperties>
</file>