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b75afd0ec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7b75afd0ec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b75afd0ec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7b75afd0ec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b75afd0ec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b75afd0ec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b75afd0ec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b75afd0ec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b6ca3f67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b6ca3f67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b6ca3f67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b6ca3f67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b6ca3f67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b6ca3f67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b75afd0ec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b75afd0ec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b75afd0ec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b75afd0ec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b75afd0ec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b75afd0ec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b75afd0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b75afd0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b6ca3f6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b6ca3f6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b6ca3f6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b6ca3f6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b75afd0ec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b75afd0ec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b75afd0ec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b75afd0ec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b75afd0ec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b75afd0ec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b75afd0ec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7b75afd0ec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b6ca3f67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b6ca3f67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b75afd0ec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b75afd0ec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b6ca3f67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b6ca3f6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b75afd0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7b75afd0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75afd0e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7b75afd0e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b75afd0e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7b75afd0e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b75afd0e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b75afd0e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b75afd0ec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7b75afd0e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b75afd0e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7b75afd0e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cribd.com/document/306913139/EE5324-CORDICpdf-pdf" TargetMode="External"/><Relationship Id="rId4" Type="http://schemas.openxmlformats.org/officeDocument/2006/relationships/hyperlink" Target="https://www.google.com/search?q=booth+algorithm&amp;sxsrf=ACYBGNQZ6X0NV00f0Hsb5NWYG5SCP7NRxw:1576208686650&amp;source=lnms&amp;tbm=isch&amp;sa=X&amp;ved=2ahUKEwip-O_22rHmAhUY4HMBHWwPATkQ_AUoAnoECA0QBA&amp;biw=1536&amp;bih=706#imgrc=VOPE2ygCPGGFWM: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63300"/>
            <a:ext cx="8520600" cy="1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COMPUTER ORGANIZATION LAB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30350" y="1697925"/>
            <a:ext cx="28833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Thursday Batch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Group 08</a:t>
            </a:r>
            <a:endParaRPr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78800" y="2996075"/>
            <a:ext cx="57864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Aanshi Patwari     : </a:t>
            </a:r>
            <a:r>
              <a:rPr lang="en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AU18410</a:t>
            </a:r>
            <a:r>
              <a:rPr lang="en" sz="1800">
                <a:latin typeface="Impact"/>
                <a:ea typeface="Impact"/>
                <a:cs typeface="Impact"/>
                <a:sym typeface="Impact"/>
              </a:rPr>
              <a:t>04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Dipika Pawar         : </a:t>
            </a:r>
            <a:r>
              <a:rPr lang="en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AU18410</a:t>
            </a:r>
            <a:r>
              <a:rPr lang="en" sz="1800">
                <a:latin typeface="Impact"/>
                <a:ea typeface="Impact"/>
                <a:cs typeface="Impact"/>
                <a:sym typeface="Impact"/>
              </a:rPr>
              <a:t>52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Miracle Rindani   </a:t>
            </a:r>
            <a:r>
              <a:rPr lang="en" sz="180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" sz="1800">
                <a:latin typeface="Impact"/>
                <a:ea typeface="Impact"/>
                <a:cs typeface="Impact"/>
                <a:sym typeface="Impact"/>
              </a:rPr>
              <a:t>: </a:t>
            </a:r>
            <a:r>
              <a:rPr lang="en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AU1841</a:t>
            </a:r>
            <a:r>
              <a:rPr lang="en" sz="1800"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" sz="1800">
                <a:latin typeface="Impact"/>
                <a:ea typeface="Impact"/>
                <a:cs typeface="Impact"/>
                <a:sym typeface="Impact"/>
              </a:rPr>
              <a:t>17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Akshay Bhimani   : AU1841126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>
            <p:ph type="title"/>
          </p:nvPr>
        </p:nvSpPr>
        <p:spPr>
          <a:xfrm>
            <a:off x="311700" y="343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Jump Control (JC) Block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3604575" y="1209375"/>
            <a:ext cx="2465400" cy="2465400"/>
          </a:xfrm>
          <a:prstGeom prst="rect">
            <a:avLst/>
          </a:prstGeom>
          <a:solidFill>
            <a:srgbClr val="B7B7B7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22"/>
          <p:cNvCxnSpPr/>
          <p:nvPr/>
        </p:nvCxnSpPr>
        <p:spPr>
          <a:xfrm>
            <a:off x="2356550" y="1896600"/>
            <a:ext cx="12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22"/>
          <p:cNvCxnSpPr/>
          <p:nvPr/>
        </p:nvCxnSpPr>
        <p:spPr>
          <a:xfrm>
            <a:off x="2369075" y="2442075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22"/>
          <p:cNvCxnSpPr/>
          <p:nvPr/>
        </p:nvCxnSpPr>
        <p:spPr>
          <a:xfrm>
            <a:off x="2381575" y="2972775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22"/>
          <p:cNvCxnSpPr/>
          <p:nvPr/>
        </p:nvCxnSpPr>
        <p:spPr>
          <a:xfrm>
            <a:off x="2394100" y="3536025"/>
            <a:ext cx="12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22"/>
          <p:cNvCxnSpPr/>
          <p:nvPr/>
        </p:nvCxnSpPr>
        <p:spPr>
          <a:xfrm rot="10800000">
            <a:off x="3983450" y="3590100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" name="Google Shape;313;p22"/>
          <p:cNvCxnSpPr/>
          <p:nvPr/>
        </p:nvCxnSpPr>
        <p:spPr>
          <a:xfrm rot="10800000">
            <a:off x="4361100" y="3590100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" name="Google Shape;314;p22"/>
          <p:cNvCxnSpPr/>
          <p:nvPr/>
        </p:nvCxnSpPr>
        <p:spPr>
          <a:xfrm>
            <a:off x="6088700" y="208282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" name="Google Shape;315;p22"/>
          <p:cNvSpPr txBox="1"/>
          <p:nvPr/>
        </p:nvSpPr>
        <p:spPr>
          <a:xfrm>
            <a:off x="730375" y="1721350"/>
            <a:ext cx="16965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current_address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>
            <a:off x="1124225" y="2192850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1162975" y="280387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1162975" y="3338700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interrupt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3721750" y="3887250"/>
            <a:ext cx="525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4143925" y="3872500"/>
            <a:ext cx="8760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2"/>
          <p:cNvSpPr txBox="1"/>
          <p:nvPr/>
        </p:nvSpPr>
        <p:spPr>
          <a:xfrm>
            <a:off x="7515375" y="1845050"/>
            <a:ext cx="1051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jmp_loc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730375" y="1280825"/>
            <a:ext cx="17478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jmp_address_pm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22"/>
          <p:cNvCxnSpPr/>
          <p:nvPr/>
        </p:nvCxnSpPr>
        <p:spPr>
          <a:xfrm>
            <a:off x="2544125" y="1482725"/>
            <a:ext cx="105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4" name="Google Shape;324;p22"/>
          <p:cNvCxnSpPr/>
          <p:nvPr/>
        </p:nvCxnSpPr>
        <p:spPr>
          <a:xfrm>
            <a:off x="6072775" y="287287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5" name="Google Shape;325;p22"/>
          <p:cNvSpPr txBox="1"/>
          <p:nvPr/>
        </p:nvSpPr>
        <p:spPr>
          <a:xfrm>
            <a:off x="7499450" y="2635100"/>
            <a:ext cx="123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pc_mux_sel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794575" y="4184725"/>
            <a:ext cx="81657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Jump control block generates jump location address </a:t>
            </a:r>
            <a:r>
              <a:rPr b="1" i="1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(jmp_loc)</a:t>
            </a: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and mux control signal</a:t>
            </a:r>
            <a:endParaRPr b="0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(pc_mux_sel)</a:t>
            </a: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for program memory block, based on jump conditions and value of interrupt.</a:t>
            </a:r>
            <a:endParaRPr b="0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2698875" y="107947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22"/>
          <p:cNvCxnSpPr/>
          <p:nvPr/>
        </p:nvCxnSpPr>
        <p:spPr>
          <a:xfrm flipH="1">
            <a:off x="2823075" y="135071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22"/>
          <p:cNvSpPr txBox="1"/>
          <p:nvPr/>
        </p:nvSpPr>
        <p:spPr>
          <a:xfrm>
            <a:off x="2698875" y="16055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22"/>
          <p:cNvCxnSpPr/>
          <p:nvPr/>
        </p:nvCxnSpPr>
        <p:spPr>
          <a:xfrm flipH="1">
            <a:off x="2823075" y="18767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22"/>
          <p:cNvSpPr txBox="1"/>
          <p:nvPr/>
        </p:nvSpPr>
        <p:spPr>
          <a:xfrm>
            <a:off x="2698875" y="204177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22"/>
          <p:cNvCxnSpPr/>
          <p:nvPr/>
        </p:nvCxnSpPr>
        <p:spPr>
          <a:xfrm flipH="1">
            <a:off x="2823075" y="231301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22"/>
          <p:cNvSpPr txBox="1"/>
          <p:nvPr/>
        </p:nvSpPr>
        <p:spPr>
          <a:xfrm>
            <a:off x="2698875" y="26321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22"/>
          <p:cNvCxnSpPr/>
          <p:nvPr/>
        </p:nvCxnSpPr>
        <p:spPr>
          <a:xfrm flipH="1">
            <a:off x="2823075" y="29033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22"/>
          <p:cNvSpPr txBox="1"/>
          <p:nvPr/>
        </p:nvSpPr>
        <p:spPr>
          <a:xfrm>
            <a:off x="2698875" y="318512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22"/>
          <p:cNvCxnSpPr/>
          <p:nvPr/>
        </p:nvCxnSpPr>
        <p:spPr>
          <a:xfrm flipH="1">
            <a:off x="2823075" y="34563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22"/>
          <p:cNvSpPr txBox="1"/>
          <p:nvPr/>
        </p:nvSpPr>
        <p:spPr>
          <a:xfrm>
            <a:off x="6322875" y="174112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22"/>
          <p:cNvCxnSpPr/>
          <p:nvPr/>
        </p:nvCxnSpPr>
        <p:spPr>
          <a:xfrm flipH="1">
            <a:off x="6447075" y="20123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22"/>
          <p:cNvSpPr txBox="1"/>
          <p:nvPr/>
        </p:nvSpPr>
        <p:spPr>
          <a:xfrm>
            <a:off x="6322875" y="249452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22"/>
          <p:cNvCxnSpPr/>
          <p:nvPr/>
        </p:nvCxnSpPr>
        <p:spPr>
          <a:xfrm flipH="1">
            <a:off x="6447075" y="27657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311700" y="340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Write Back (WB) Block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3570138" y="1103700"/>
            <a:ext cx="1881300" cy="1812300"/>
          </a:xfrm>
          <a:prstGeom prst="rect">
            <a:avLst/>
          </a:prstGeom>
          <a:solidFill>
            <a:srgbClr val="B7B7B7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23"/>
          <p:cNvCxnSpPr/>
          <p:nvPr/>
        </p:nvCxnSpPr>
        <p:spPr>
          <a:xfrm rot="10800000">
            <a:off x="3767375" y="295102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8" name="Google Shape;348;p23"/>
          <p:cNvCxnSpPr/>
          <p:nvPr/>
        </p:nvCxnSpPr>
        <p:spPr>
          <a:xfrm rot="10800000">
            <a:off x="4068825" y="295102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9" name="Google Shape;349;p23"/>
          <p:cNvCxnSpPr/>
          <p:nvPr/>
        </p:nvCxnSpPr>
        <p:spPr>
          <a:xfrm>
            <a:off x="5488825" y="201392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0" name="Google Shape;350;p23"/>
          <p:cNvSpPr txBox="1"/>
          <p:nvPr/>
        </p:nvSpPr>
        <p:spPr>
          <a:xfrm>
            <a:off x="3505675" y="3324375"/>
            <a:ext cx="525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3851650" y="3309625"/>
            <a:ext cx="876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6839300" y="1776150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ans_wb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1396900" y="1829700"/>
            <a:ext cx="1082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ans_dm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23"/>
          <p:cNvCxnSpPr/>
          <p:nvPr/>
        </p:nvCxnSpPr>
        <p:spPr>
          <a:xfrm>
            <a:off x="2340250" y="2031600"/>
            <a:ext cx="11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5" name="Google Shape;355;p23"/>
          <p:cNvSpPr txBox="1"/>
          <p:nvPr/>
        </p:nvSpPr>
        <p:spPr>
          <a:xfrm>
            <a:off x="387300" y="3816950"/>
            <a:ext cx="82470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Write Back block is used to delay </a:t>
            </a:r>
            <a:r>
              <a:rPr b="1" i="1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‘ans_dm’</a:t>
            </a:r>
            <a:r>
              <a:rPr b="0" i="0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for one clock cycle. This block helps to resolve </a:t>
            </a:r>
            <a:r>
              <a:rPr b="1" i="1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“Read After Write Hazard”</a:t>
            </a:r>
            <a:r>
              <a:rPr b="0" i="0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in the</a:t>
            </a:r>
            <a:r>
              <a:rPr b="1" i="1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IDOF (Instruction Decode and Operand Fetch) stage.</a:t>
            </a:r>
            <a:endParaRPr b="1" i="1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23"/>
          <p:cNvCxnSpPr/>
          <p:nvPr/>
        </p:nvCxnSpPr>
        <p:spPr>
          <a:xfrm flipH="1">
            <a:off x="2712350" y="19408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23"/>
          <p:cNvCxnSpPr/>
          <p:nvPr/>
        </p:nvCxnSpPr>
        <p:spPr>
          <a:xfrm flipH="1">
            <a:off x="5936650" y="19231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23"/>
          <p:cNvSpPr txBox="1"/>
          <p:nvPr/>
        </p:nvSpPr>
        <p:spPr>
          <a:xfrm>
            <a:off x="2601650" y="16686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5825950" y="165092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type="title"/>
          </p:nvPr>
        </p:nvSpPr>
        <p:spPr>
          <a:xfrm>
            <a:off x="311700" y="127050"/>
            <a:ext cx="8520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Block Diagram</a:t>
            </a:r>
            <a:endParaRPr/>
          </a:p>
        </p:txBody>
      </p:sp>
      <p:pic>
        <p:nvPicPr>
          <p:cNvPr id="365" name="Google Shape;365;p24"/>
          <p:cNvPicPr preferRelativeResize="0"/>
          <p:nvPr/>
        </p:nvPicPr>
        <p:blipFill rotWithShape="1">
          <a:blip r:embed="rId3">
            <a:alphaModFix/>
          </a:blip>
          <a:srcRect b="12998" l="0" r="0" t="0"/>
          <a:stretch/>
        </p:blipFill>
        <p:spPr>
          <a:xfrm>
            <a:off x="511025" y="693750"/>
            <a:ext cx="7965200" cy="424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architecture</a:t>
            </a:r>
            <a:endParaRPr/>
          </a:p>
        </p:txBody>
      </p:sp>
      <p:sp>
        <p:nvSpPr>
          <p:cNvPr id="371" name="Google Shape;3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50" y="1253763"/>
            <a:ext cx="79438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Addition Output</a:t>
            </a:r>
            <a:endParaRPr/>
          </a:p>
        </p:txBody>
      </p:sp>
      <p:sp>
        <p:nvSpPr>
          <p:cNvPr id="378" name="Google Shape;3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379" name="Google Shape;3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0" y="1152475"/>
            <a:ext cx="9023299" cy="38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Multiplication Output</a:t>
            </a:r>
            <a:endParaRPr/>
          </a:p>
        </p:txBody>
      </p:sp>
      <p:sp>
        <p:nvSpPr>
          <p:cNvPr id="385" name="Google Shape;38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0475"/>
            <a:ext cx="8520600" cy="20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09925"/>
            <a:ext cx="9143999" cy="26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20750"/>
            <a:ext cx="9144000" cy="30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394" name="Google Shape;39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Jump instruction is used in the multiplication operation and in Dependency Check Block op_dec is received after 1’ clock cycle, because of this, there is a delay of 1’ clock cycle. So, the output coming was wrong.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1" lang="en">
                <a:solidFill>
                  <a:srgbClr val="000000"/>
                </a:solidFill>
              </a:rPr>
              <a:t>For example</a:t>
            </a:r>
            <a:r>
              <a:rPr lang="en">
                <a:solidFill>
                  <a:srgbClr val="000000"/>
                </a:solidFill>
              </a:rPr>
              <a:t> : To perform 8 x 6, we added 8 six times and it required Jump instruction (for creating a decrementing loop). We did not receive correct answer.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were other warnings while merging all the modules into one single module as follows: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400" name="Google Shape;40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38" y="1017725"/>
            <a:ext cx="8376125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407" name="Google Shape;40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Dependency Check Block, we are getting </a:t>
            </a:r>
            <a:r>
              <a:rPr b="1" i="1" lang="en">
                <a:solidFill>
                  <a:srgbClr val="000000"/>
                </a:solidFill>
              </a:rPr>
              <a:t>op_dec</a:t>
            </a:r>
            <a:r>
              <a:rPr lang="en">
                <a:solidFill>
                  <a:srgbClr val="000000"/>
                </a:solidFill>
              </a:rPr>
              <a:t> as output, which is 1’ clock cycle delayed.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his op_dec is used as input in </a:t>
            </a:r>
            <a:r>
              <a:rPr b="1" i="1" lang="en">
                <a:solidFill>
                  <a:srgbClr val="000000"/>
                </a:solidFill>
              </a:rPr>
              <a:t>Stall Control Block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decrease 1’ clock cycle delay from Jump Instruction, we pass </a:t>
            </a:r>
            <a:r>
              <a:rPr b="1" i="1" lang="en">
                <a:solidFill>
                  <a:srgbClr val="000000"/>
                </a:solidFill>
              </a:rPr>
              <a:t>op_dec</a:t>
            </a:r>
            <a:r>
              <a:rPr lang="en">
                <a:solidFill>
                  <a:srgbClr val="000000"/>
                </a:solidFill>
              </a:rPr>
              <a:t> as </a:t>
            </a:r>
            <a:r>
              <a:rPr b="1" i="1" lang="en">
                <a:solidFill>
                  <a:srgbClr val="000000"/>
                </a:solidFill>
              </a:rPr>
              <a:t>ins[31:26]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Thus, we got correct answer.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/>
          <p:nvPr>
            <p:ph type="title"/>
          </p:nvPr>
        </p:nvSpPr>
        <p:spPr>
          <a:xfrm>
            <a:off x="311700" y="115700"/>
            <a:ext cx="85206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 with 8085  </a:t>
            </a:r>
            <a:endParaRPr/>
          </a:p>
        </p:txBody>
      </p:sp>
      <p:sp>
        <p:nvSpPr>
          <p:cNvPr id="413" name="Google Shape;413;p31"/>
          <p:cNvSpPr txBox="1"/>
          <p:nvPr>
            <p:ph idx="1" type="body"/>
          </p:nvPr>
        </p:nvSpPr>
        <p:spPr>
          <a:xfrm>
            <a:off x="311700" y="692000"/>
            <a:ext cx="4388400" cy="4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300">
                <a:solidFill>
                  <a:srgbClr val="434343"/>
                </a:solidFill>
              </a:rPr>
              <a:t>     8085 Microprocessor</a:t>
            </a:r>
            <a:endParaRPr b="1" sz="2300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Databus 	    : 8-bits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Frequency 	    : 3-6 Mhz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ALU 		    : 8-bits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Memory Size   : 64 Kb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Semi-Cisc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Non-pipeline architecture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6 Registers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Single Cycle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Serial Input/Output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Special Register:Accumulator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Immediate addressing mode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Answer register fixed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1"/>
          <p:cNvSpPr txBox="1"/>
          <p:nvPr>
            <p:ph idx="2" type="body"/>
          </p:nvPr>
        </p:nvSpPr>
        <p:spPr>
          <a:xfrm>
            <a:off x="4679100" y="691975"/>
            <a:ext cx="4388400" cy="4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2300">
                <a:solidFill>
                  <a:srgbClr val="434343"/>
                </a:solidFill>
              </a:rPr>
              <a:t> MIPS</a:t>
            </a:r>
            <a:endParaRPr b="1" sz="2300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Databus           : 16-bits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Frequency       : 100 Mhz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ALU                  : 16-bits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Memory Size   : 128 Kb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RISC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Pipeline architecture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32 Registers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5 stage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Parallel Input/Output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No such special register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Answer register can be chosen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These are the specifications which are used for building all the individual blocks and combining all of them into one main module which performs all the operations: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Software : Xilinx Co. 14.7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Language : Verilog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Databus: 16 bits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Frequency: 100MHz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RISC based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Pipeline Architecture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5 stage pipeline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Parallel Input/Output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65536 X 32 program memory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65536 X 16 data memory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Motivation(Additional Features)</a:t>
            </a:r>
            <a:endParaRPr/>
          </a:p>
        </p:txBody>
      </p:sp>
      <p:sp>
        <p:nvSpPr>
          <p:cNvPr id="420" name="Google Shape;42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main aim of including the feature of booth algorithm is that it performs the multiplication fast.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number of steps required for the product calculation of two numbers are reduced significantly.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reduction in the number of steps reduces the complexity thereby reducing the time for performing the multiplication algorithm.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can be used for both positive and negative integers.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have also tried to implement the cordic algorithm which is used for computation of trigonometric functions.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algorithm uses simple add-shift operation with less complexity.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Specifications(Booth Algorithm)</a:t>
            </a:r>
            <a:endParaRPr/>
          </a:p>
        </p:txBody>
      </p:sp>
      <p:sp>
        <p:nvSpPr>
          <p:cNvPr id="426" name="Google Shape;42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Booth’s algorithm works on the theory of multiplying binary numbers in signed 2’s complement representation.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number of steps required for the product calculation are reduced to the number of steps of the bits in the number.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our algorithm we have used 8-bit signed number for multiplication. I.e. 7-bit number along with one bit sign.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 there is 8-bit number so there will be maximum 16 clock cycles whereas in the normal multiplication process there will be more than 16 clock cycles.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 txBox="1"/>
          <p:nvPr>
            <p:ph type="title"/>
          </p:nvPr>
        </p:nvSpPr>
        <p:spPr>
          <a:xfrm>
            <a:off x="311700" y="77600"/>
            <a:ext cx="85206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Diagram(Booth Algorithm)</a:t>
            </a:r>
            <a:endParaRPr/>
          </a:p>
        </p:txBody>
      </p:sp>
      <p:pic>
        <p:nvPicPr>
          <p:cNvPr id="432" name="Google Shape;432;p34"/>
          <p:cNvPicPr preferRelativeResize="0"/>
          <p:nvPr/>
        </p:nvPicPr>
        <p:blipFill rotWithShape="1">
          <a:blip r:embed="rId3">
            <a:alphaModFix/>
          </a:blip>
          <a:srcRect b="1748" l="0" r="2553" t="0"/>
          <a:stretch/>
        </p:blipFill>
        <p:spPr>
          <a:xfrm>
            <a:off x="2614600" y="709450"/>
            <a:ext cx="3814775" cy="41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Booth Algorithm</a:t>
            </a:r>
            <a:endParaRPr/>
          </a:p>
        </p:txBody>
      </p:sp>
      <p:sp>
        <p:nvSpPr>
          <p:cNvPr id="438" name="Google Shape;43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 rotWithShape="1">
          <a:blip r:embed="rId3">
            <a:alphaModFix/>
          </a:blip>
          <a:srcRect b="66165" l="22179" r="1443" t="8654"/>
          <a:stretch/>
        </p:blipFill>
        <p:spPr>
          <a:xfrm>
            <a:off x="311700" y="1276600"/>
            <a:ext cx="8520600" cy="25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Specifications(Cordic Algorithm)</a:t>
            </a:r>
            <a:endParaRPr/>
          </a:p>
        </p:txBody>
      </p:sp>
      <p:sp>
        <p:nvSpPr>
          <p:cNvPr id="445" name="Google Shape;44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Cordic is used for the computing trigonometric functions through the use of additions, bit-shifts and small look-up tables.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have implemented on 32-bit numbers.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allows the numbers between -2 and +2 which includes the rotation between -90 degrees to +90 degrees in which all the inputs can be reduced into.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Here as the number is of 32 bits then 32 iterations are used for calculating the output.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Cordic Block Diagram</a:t>
            </a:r>
            <a:endParaRPr/>
          </a:p>
        </p:txBody>
      </p:sp>
      <p:sp>
        <p:nvSpPr>
          <p:cNvPr id="451" name="Google Shape;45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500" y="1152475"/>
            <a:ext cx="5577425" cy="39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Cordic Algorithm</a:t>
            </a:r>
            <a:endParaRPr/>
          </a:p>
        </p:txBody>
      </p:sp>
      <p:pic>
        <p:nvPicPr>
          <p:cNvPr id="458" name="Google Shape;458;p38"/>
          <p:cNvPicPr preferRelativeResize="0"/>
          <p:nvPr/>
        </p:nvPicPr>
        <p:blipFill rotWithShape="1">
          <a:blip r:embed="rId3">
            <a:alphaModFix/>
          </a:blip>
          <a:srcRect b="51182" l="22546" r="1076" t="8651"/>
          <a:stretch/>
        </p:blipFill>
        <p:spPr>
          <a:xfrm>
            <a:off x="311700" y="1217800"/>
            <a:ext cx="8157350" cy="300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Cordic algorithm - </a:t>
            </a:r>
            <a:r>
              <a:rPr lang="en"/>
              <a:t>EE 5324 VLSI design paper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w.scribd.com/document/306913139/EE5324-CORDICpdf-pdf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Booth algorithm -</a:t>
            </a:r>
            <a:r>
              <a:rPr lang="en" sz="1100" u="sng">
                <a:solidFill>
                  <a:schemeClr val="accent5"/>
                </a:solidFill>
                <a:hlinkClick r:id="rId4"/>
              </a:rPr>
              <a:t>https://www.google.com/search?q=booth+algorithm&amp;sxsrf=ACYBGNQZ6X0NV00f0Hsb5NWYG5SCP7NRxw:1576208686650&amp;source=lnms&amp;tbm=isch&amp;sa=X&amp;ved=2ahUKEwip-O_22rHmAhUY4HMBHWwPATkQ_AUoAnoECA0QBA&amp;biw=1536&amp;bih=706#imgrc=VOPE2ygCPGGFWM: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of Blocks used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blocks used in the MIPS structure are: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Program memory block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Register bank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Dependency check block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Execution block(ALU block)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memory block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Stall control(SC) block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Jump control(JC) block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Write back(WB) block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Program Memory Block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322550" y="1152475"/>
            <a:ext cx="2465400" cy="2465400"/>
          </a:xfrm>
          <a:prstGeom prst="rect">
            <a:avLst/>
          </a:prstGeom>
          <a:solidFill>
            <a:srgbClr val="B7B7B7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6"/>
          <p:cNvCxnSpPr/>
          <p:nvPr/>
        </p:nvCxnSpPr>
        <p:spPr>
          <a:xfrm>
            <a:off x="2077425" y="1565475"/>
            <a:ext cx="12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" name="Google Shape;76;p16"/>
          <p:cNvCxnSpPr/>
          <p:nvPr/>
        </p:nvCxnSpPr>
        <p:spPr>
          <a:xfrm>
            <a:off x="2089950" y="2110950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" name="Google Shape;77;p16"/>
          <p:cNvCxnSpPr/>
          <p:nvPr/>
        </p:nvCxnSpPr>
        <p:spPr>
          <a:xfrm>
            <a:off x="2102450" y="2641650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16"/>
          <p:cNvCxnSpPr/>
          <p:nvPr/>
        </p:nvCxnSpPr>
        <p:spPr>
          <a:xfrm>
            <a:off x="2114975" y="3204900"/>
            <a:ext cx="12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16"/>
          <p:cNvCxnSpPr/>
          <p:nvPr/>
        </p:nvCxnSpPr>
        <p:spPr>
          <a:xfrm rot="10800000">
            <a:off x="3729350" y="351647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16"/>
          <p:cNvCxnSpPr/>
          <p:nvPr/>
        </p:nvCxnSpPr>
        <p:spPr>
          <a:xfrm rot="10800000">
            <a:off x="4107000" y="351647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>
            <a:off x="5806775" y="186467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>
            <a:off x="5763050" y="2385175"/>
            <a:ext cx="13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833750" y="139022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jmp_loc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845100" y="186172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pc_mux_sel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83850" y="2472750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stall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883850" y="300757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stall_pm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467650" y="3889825"/>
            <a:ext cx="525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889825" y="3875075"/>
            <a:ext cx="8760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233450" y="1626900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222050" y="2113125"/>
            <a:ext cx="1610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current_address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38125" y="4245975"/>
            <a:ext cx="81219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objective of this block is to generate instructions for decode, execution and data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memory blocks, and also take care of different controls</a:t>
            </a:r>
            <a:endParaRPr b="0" i="0" sz="16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 flipH="1">
            <a:off x="2485575" y="147358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6"/>
          <p:cNvCxnSpPr/>
          <p:nvPr/>
        </p:nvCxnSpPr>
        <p:spPr>
          <a:xfrm flipH="1">
            <a:off x="6195450" y="229442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6"/>
          <p:cNvCxnSpPr/>
          <p:nvPr/>
        </p:nvCxnSpPr>
        <p:spPr>
          <a:xfrm flipH="1">
            <a:off x="6227250" y="177392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6"/>
          <p:cNvSpPr txBox="1"/>
          <p:nvPr/>
        </p:nvSpPr>
        <p:spPr>
          <a:xfrm>
            <a:off x="2374875" y="120235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084750" y="19888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035375" y="147457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17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Register Bank Block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3322550" y="1152475"/>
            <a:ext cx="2465400" cy="3093600"/>
          </a:xfrm>
          <a:prstGeom prst="rect">
            <a:avLst/>
          </a:prstGeom>
          <a:solidFill>
            <a:srgbClr val="B7B7B7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2077425" y="1565475"/>
            <a:ext cx="12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2089950" y="1272750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2102450" y="2641650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2114975" y="3204900"/>
            <a:ext cx="12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5406025" y="859650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5028375" y="859650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5806775" y="186467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17"/>
          <p:cNvCxnSpPr/>
          <p:nvPr/>
        </p:nvCxnSpPr>
        <p:spPr>
          <a:xfrm>
            <a:off x="5763050" y="2385175"/>
            <a:ext cx="13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p17"/>
          <p:cNvSpPr txBox="1"/>
          <p:nvPr/>
        </p:nvSpPr>
        <p:spPr>
          <a:xfrm>
            <a:off x="833750" y="131402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ans_dm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845100" y="102352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807650" y="2396550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83850" y="293137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mul_sel_A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171300" y="483250"/>
            <a:ext cx="8760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7233450" y="1626900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222050" y="2113125"/>
            <a:ext cx="1610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38125" y="4245975"/>
            <a:ext cx="81219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This block generates operands </a:t>
            </a:r>
            <a:r>
              <a:rPr b="1" i="1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for Execution block based on the instruction generated from Instruction Memory block. Input </a:t>
            </a:r>
            <a:r>
              <a:rPr b="1" i="1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is used as first operand </a:t>
            </a:r>
            <a:r>
              <a:rPr b="1" i="1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address and input </a:t>
            </a:r>
            <a:r>
              <a:rPr b="1" i="1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RB</a:t>
            </a: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is used as second operand </a:t>
            </a:r>
            <a:r>
              <a:rPr b="1" i="1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b="0" i="0" lang="e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address.</a:t>
            </a:r>
            <a:endParaRPr b="0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 flipH="1">
            <a:off x="2485575" y="147358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7"/>
          <p:cNvCxnSpPr/>
          <p:nvPr/>
        </p:nvCxnSpPr>
        <p:spPr>
          <a:xfrm flipH="1">
            <a:off x="2485575" y="1174600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2128700" y="1879488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p17"/>
          <p:cNvSpPr txBox="1"/>
          <p:nvPr/>
        </p:nvSpPr>
        <p:spPr>
          <a:xfrm>
            <a:off x="833750" y="1625613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ans_wb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7"/>
          <p:cNvCxnSpPr/>
          <p:nvPr/>
        </p:nvCxnSpPr>
        <p:spPr>
          <a:xfrm flipH="1">
            <a:off x="2524325" y="17813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2078600" y="2338838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p17"/>
          <p:cNvSpPr txBox="1"/>
          <p:nvPr/>
        </p:nvSpPr>
        <p:spPr>
          <a:xfrm>
            <a:off x="833750" y="2089613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 flipH="1">
            <a:off x="2474225" y="224068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2089950" y="2907550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17"/>
          <p:cNvSpPr txBox="1"/>
          <p:nvPr/>
        </p:nvSpPr>
        <p:spPr>
          <a:xfrm>
            <a:off x="708400" y="2665700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RW_dm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 flipH="1">
            <a:off x="2485575" y="2809400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2102450" y="3710675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17"/>
          <p:cNvSpPr txBox="1"/>
          <p:nvPr/>
        </p:nvSpPr>
        <p:spPr>
          <a:xfrm>
            <a:off x="960050" y="346557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imm_sel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7"/>
          <p:cNvCxnSpPr/>
          <p:nvPr/>
        </p:nvCxnSpPr>
        <p:spPr>
          <a:xfrm>
            <a:off x="2078600" y="3407863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p17"/>
          <p:cNvSpPr txBox="1"/>
          <p:nvPr/>
        </p:nvSpPr>
        <p:spPr>
          <a:xfrm>
            <a:off x="909950" y="3189030"/>
            <a:ext cx="1314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mul_sel_B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>
            <a:off x="2089950" y="3976575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17"/>
          <p:cNvSpPr txBox="1"/>
          <p:nvPr/>
        </p:nvSpPr>
        <p:spPr>
          <a:xfrm>
            <a:off x="1013200" y="3779563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 flipH="1">
            <a:off x="2485575" y="387842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7"/>
          <p:cNvCxnSpPr/>
          <p:nvPr/>
        </p:nvCxnSpPr>
        <p:spPr>
          <a:xfrm flipH="1">
            <a:off x="2474225" y="31086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7"/>
          <p:cNvCxnSpPr/>
          <p:nvPr/>
        </p:nvCxnSpPr>
        <p:spPr>
          <a:xfrm flipH="1">
            <a:off x="2474225" y="33670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17"/>
          <p:cNvSpPr txBox="1"/>
          <p:nvPr/>
        </p:nvSpPr>
        <p:spPr>
          <a:xfrm>
            <a:off x="4790300" y="483250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93100" y="1474575"/>
            <a:ext cx="515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93100" y="2460150"/>
            <a:ext cx="515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567175" y="3872800"/>
            <a:ext cx="515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7"/>
          <p:cNvCxnSpPr>
            <a:stCxn id="141" idx="3"/>
            <a:endCxn id="113" idx="1"/>
          </p:cNvCxnSpPr>
          <p:nvPr/>
        </p:nvCxnSpPr>
        <p:spPr>
          <a:xfrm flipH="1" rot="10800000">
            <a:off x="708500" y="1149075"/>
            <a:ext cx="13650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7"/>
          <p:cNvCxnSpPr>
            <a:stCxn id="141" idx="3"/>
          </p:cNvCxnSpPr>
          <p:nvPr/>
        </p:nvCxnSpPr>
        <p:spPr>
          <a:xfrm>
            <a:off x="708500" y="1656075"/>
            <a:ext cx="1692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7"/>
          <p:cNvCxnSpPr>
            <a:endCxn id="142" idx="3"/>
          </p:cNvCxnSpPr>
          <p:nvPr/>
        </p:nvCxnSpPr>
        <p:spPr>
          <a:xfrm flipH="1">
            <a:off x="708500" y="2215350"/>
            <a:ext cx="1254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7"/>
          <p:cNvCxnSpPr>
            <a:stCxn id="142" idx="3"/>
          </p:cNvCxnSpPr>
          <p:nvPr/>
        </p:nvCxnSpPr>
        <p:spPr>
          <a:xfrm>
            <a:off x="708500" y="2641650"/>
            <a:ext cx="46500" cy="4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7"/>
          <p:cNvSpPr txBox="1"/>
          <p:nvPr/>
        </p:nvSpPr>
        <p:spPr>
          <a:xfrm>
            <a:off x="228200" y="3405600"/>
            <a:ext cx="221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7"/>
          <p:cNvCxnSpPr>
            <a:endCxn id="148" idx="3"/>
          </p:cNvCxnSpPr>
          <p:nvPr/>
        </p:nvCxnSpPr>
        <p:spPr>
          <a:xfrm flipH="1">
            <a:off x="449600" y="3036900"/>
            <a:ext cx="375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7"/>
          <p:cNvCxnSpPr>
            <a:stCxn id="148" idx="3"/>
            <a:endCxn id="134" idx="1"/>
          </p:cNvCxnSpPr>
          <p:nvPr/>
        </p:nvCxnSpPr>
        <p:spPr>
          <a:xfrm flipH="1" rot="10800000">
            <a:off x="449600" y="3370500"/>
            <a:ext cx="4605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7"/>
          <p:cNvCxnSpPr/>
          <p:nvPr/>
        </p:nvCxnSpPr>
        <p:spPr>
          <a:xfrm flipH="1">
            <a:off x="6298450" y="1788750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7"/>
          <p:cNvCxnSpPr/>
          <p:nvPr/>
        </p:nvCxnSpPr>
        <p:spPr>
          <a:xfrm flipH="1">
            <a:off x="6298450" y="229442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17"/>
          <p:cNvSpPr txBox="1"/>
          <p:nvPr/>
        </p:nvSpPr>
        <p:spPr>
          <a:xfrm>
            <a:off x="6151450" y="1501675"/>
            <a:ext cx="515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6151450" y="2033825"/>
            <a:ext cx="515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17"/>
          <p:cNvCxnSpPr/>
          <p:nvPr/>
        </p:nvCxnSpPr>
        <p:spPr>
          <a:xfrm flipH="1">
            <a:off x="2474225" y="25250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257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Dependency Check Block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724725" y="3899225"/>
            <a:ext cx="80313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Dependency check block handles data hazard in pipeline processor. It can check dependency of current instruction with previous three instructions and enables data forwarding in pipeline by generating </a:t>
            </a:r>
            <a:r>
              <a:rPr b="1" i="1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‘mux_sel_A’</a:t>
            </a: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‘mux_sel_B’</a:t>
            </a: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signals. This block is also generates memory control and immediate control signals. All outputs of this block are generated at the positive edge of clock.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3570150" y="1017725"/>
            <a:ext cx="1881300" cy="2606100"/>
          </a:xfrm>
          <a:prstGeom prst="rect">
            <a:avLst/>
          </a:prstGeom>
          <a:solidFill>
            <a:srgbClr val="B7B7B7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8"/>
          <p:cNvCxnSpPr/>
          <p:nvPr/>
        </p:nvCxnSpPr>
        <p:spPr>
          <a:xfrm rot="10800000">
            <a:off x="3318913" y="2785400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18"/>
          <p:cNvCxnSpPr/>
          <p:nvPr/>
        </p:nvCxnSpPr>
        <p:spPr>
          <a:xfrm rot="10800000">
            <a:off x="3318925" y="3093400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18"/>
          <p:cNvCxnSpPr/>
          <p:nvPr/>
        </p:nvCxnSpPr>
        <p:spPr>
          <a:xfrm>
            <a:off x="5451450" y="139472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18"/>
          <p:cNvSpPr txBox="1"/>
          <p:nvPr/>
        </p:nvSpPr>
        <p:spPr>
          <a:xfrm>
            <a:off x="2542075" y="2779525"/>
            <a:ext cx="525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2542075" y="3045475"/>
            <a:ext cx="876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6765475" y="1212575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op_dec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625500" y="1829700"/>
            <a:ext cx="1082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8"/>
          <p:cNvCxnSpPr/>
          <p:nvPr/>
        </p:nvCxnSpPr>
        <p:spPr>
          <a:xfrm>
            <a:off x="2340250" y="2031600"/>
            <a:ext cx="11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5451475" y="107757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p18"/>
          <p:cNvSpPr txBox="1"/>
          <p:nvPr/>
        </p:nvSpPr>
        <p:spPr>
          <a:xfrm>
            <a:off x="6878150" y="839800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8"/>
          <p:cNvCxnSpPr/>
          <p:nvPr/>
        </p:nvCxnSpPr>
        <p:spPr>
          <a:xfrm>
            <a:off x="5482650" y="1736200"/>
            <a:ext cx="125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18"/>
          <p:cNvSpPr txBox="1"/>
          <p:nvPr/>
        </p:nvSpPr>
        <p:spPr>
          <a:xfrm>
            <a:off x="6765450" y="1569725"/>
            <a:ext cx="1314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RW_dm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18"/>
          <p:cNvCxnSpPr/>
          <p:nvPr/>
        </p:nvCxnSpPr>
        <p:spPr>
          <a:xfrm>
            <a:off x="5451450" y="239067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6" name="Google Shape;176;p18"/>
          <p:cNvSpPr txBox="1"/>
          <p:nvPr/>
        </p:nvSpPr>
        <p:spPr>
          <a:xfrm>
            <a:off x="6765475" y="2208525"/>
            <a:ext cx="141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mux_sel_B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8"/>
          <p:cNvCxnSpPr/>
          <p:nvPr/>
        </p:nvCxnSpPr>
        <p:spPr>
          <a:xfrm>
            <a:off x="5451475" y="2083300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18"/>
          <p:cNvSpPr txBox="1"/>
          <p:nvPr/>
        </p:nvSpPr>
        <p:spPr>
          <a:xfrm>
            <a:off x="6801950" y="1845525"/>
            <a:ext cx="1581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mux_sel_A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8"/>
          <p:cNvCxnSpPr/>
          <p:nvPr/>
        </p:nvCxnSpPr>
        <p:spPr>
          <a:xfrm>
            <a:off x="5482650" y="2732150"/>
            <a:ext cx="125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p18"/>
          <p:cNvSpPr txBox="1"/>
          <p:nvPr/>
        </p:nvSpPr>
        <p:spPr>
          <a:xfrm>
            <a:off x="6765450" y="2508375"/>
            <a:ext cx="1314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imm_sel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8"/>
          <p:cNvCxnSpPr/>
          <p:nvPr/>
        </p:nvCxnSpPr>
        <p:spPr>
          <a:xfrm>
            <a:off x="5451450" y="3029463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p18"/>
          <p:cNvSpPr txBox="1"/>
          <p:nvPr/>
        </p:nvSpPr>
        <p:spPr>
          <a:xfrm>
            <a:off x="6765475" y="2847313"/>
            <a:ext cx="1419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mem_rw_ex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8"/>
          <p:cNvCxnSpPr/>
          <p:nvPr/>
        </p:nvCxnSpPr>
        <p:spPr>
          <a:xfrm>
            <a:off x="5482650" y="3370938"/>
            <a:ext cx="125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p18"/>
          <p:cNvSpPr txBox="1"/>
          <p:nvPr/>
        </p:nvSpPr>
        <p:spPr>
          <a:xfrm>
            <a:off x="6765450" y="3147172"/>
            <a:ext cx="1314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mem_en_ex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8"/>
          <p:cNvCxnSpPr/>
          <p:nvPr/>
        </p:nvCxnSpPr>
        <p:spPr>
          <a:xfrm>
            <a:off x="5468875" y="3616725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18"/>
          <p:cNvSpPr txBox="1"/>
          <p:nvPr/>
        </p:nvSpPr>
        <p:spPr>
          <a:xfrm>
            <a:off x="6765450" y="3409925"/>
            <a:ext cx="17910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mem_mux_sel_dm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2583475" y="171137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8"/>
          <p:cNvCxnSpPr/>
          <p:nvPr/>
        </p:nvCxnSpPr>
        <p:spPr>
          <a:xfrm flipH="1">
            <a:off x="2707675" y="198261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18"/>
          <p:cNvSpPr txBox="1"/>
          <p:nvPr/>
        </p:nvSpPr>
        <p:spPr>
          <a:xfrm>
            <a:off x="5767275" y="71187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8"/>
          <p:cNvCxnSpPr/>
          <p:nvPr/>
        </p:nvCxnSpPr>
        <p:spPr>
          <a:xfrm flipH="1">
            <a:off x="5891475" y="98311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18"/>
          <p:cNvSpPr txBox="1"/>
          <p:nvPr/>
        </p:nvSpPr>
        <p:spPr>
          <a:xfrm>
            <a:off x="5767275" y="1056738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8"/>
          <p:cNvCxnSpPr/>
          <p:nvPr/>
        </p:nvCxnSpPr>
        <p:spPr>
          <a:xfrm flipH="1">
            <a:off x="5891475" y="132797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18"/>
          <p:cNvSpPr txBox="1"/>
          <p:nvPr/>
        </p:nvSpPr>
        <p:spPr>
          <a:xfrm>
            <a:off x="5780775" y="1397588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8"/>
          <p:cNvCxnSpPr/>
          <p:nvPr/>
        </p:nvCxnSpPr>
        <p:spPr>
          <a:xfrm flipH="1">
            <a:off x="5904975" y="166882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8"/>
          <p:cNvSpPr txBox="1"/>
          <p:nvPr/>
        </p:nvSpPr>
        <p:spPr>
          <a:xfrm>
            <a:off x="5767275" y="17237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8"/>
          <p:cNvCxnSpPr/>
          <p:nvPr/>
        </p:nvCxnSpPr>
        <p:spPr>
          <a:xfrm flipH="1">
            <a:off x="5891475" y="19949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18"/>
          <p:cNvSpPr txBox="1"/>
          <p:nvPr/>
        </p:nvSpPr>
        <p:spPr>
          <a:xfrm>
            <a:off x="5794275" y="2064863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8"/>
          <p:cNvCxnSpPr/>
          <p:nvPr/>
        </p:nvCxnSpPr>
        <p:spPr>
          <a:xfrm flipH="1">
            <a:off x="5918475" y="2336100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18"/>
          <p:cNvSpPr txBox="1"/>
          <p:nvPr/>
        </p:nvSpPr>
        <p:spPr>
          <a:xfrm>
            <a:off x="5767275" y="2376588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8"/>
          <p:cNvCxnSpPr/>
          <p:nvPr/>
        </p:nvCxnSpPr>
        <p:spPr>
          <a:xfrm flipH="1">
            <a:off x="5891475" y="264782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8"/>
          <p:cNvSpPr txBox="1"/>
          <p:nvPr/>
        </p:nvSpPr>
        <p:spPr>
          <a:xfrm>
            <a:off x="5794275" y="2673038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18"/>
          <p:cNvCxnSpPr/>
          <p:nvPr/>
        </p:nvCxnSpPr>
        <p:spPr>
          <a:xfrm flipH="1">
            <a:off x="5918475" y="294427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18"/>
          <p:cNvSpPr txBox="1"/>
          <p:nvPr/>
        </p:nvSpPr>
        <p:spPr>
          <a:xfrm>
            <a:off x="5767275" y="299665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8"/>
          <p:cNvCxnSpPr/>
          <p:nvPr/>
        </p:nvCxnSpPr>
        <p:spPr>
          <a:xfrm flipH="1">
            <a:off x="5891475" y="326788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18"/>
          <p:cNvSpPr txBox="1"/>
          <p:nvPr/>
        </p:nvSpPr>
        <p:spPr>
          <a:xfrm>
            <a:off x="5767275" y="328612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18"/>
          <p:cNvCxnSpPr/>
          <p:nvPr/>
        </p:nvCxnSpPr>
        <p:spPr>
          <a:xfrm flipH="1">
            <a:off x="5891475" y="35573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294950" y="400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Execution Block(ALU Module)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3322550" y="1152475"/>
            <a:ext cx="2465400" cy="2465400"/>
          </a:xfrm>
          <a:prstGeom prst="rect">
            <a:avLst/>
          </a:prstGeom>
          <a:solidFill>
            <a:srgbClr val="B7B7B7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9"/>
          <p:cNvCxnSpPr/>
          <p:nvPr/>
        </p:nvCxnSpPr>
        <p:spPr>
          <a:xfrm>
            <a:off x="2077425" y="1565475"/>
            <a:ext cx="12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p19"/>
          <p:cNvCxnSpPr/>
          <p:nvPr/>
        </p:nvCxnSpPr>
        <p:spPr>
          <a:xfrm>
            <a:off x="2089950" y="2110950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2102450" y="2641650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19"/>
          <p:cNvCxnSpPr/>
          <p:nvPr/>
        </p:nvCxnSpPr>
        <p:spPr>
          <a:xfrm>
            <a:off x="2114975" y="3204900"/>
            <a:ext cx="12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p19"/>
          <p:cNvCxnSpPr/>
          <p:nvPr/>
        </p:nvCxnSpPr>
        <p:spPr>
          <a:xfrm rot="10800000">
            <a:off x="3729350" y="351647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p19"/>
          <p:cNvCxnSpPr/>
          <p:nvPr/>
        </p:nvCxnSpPr>
        <p:spPr>
          <a:xfrm rot="10800000">
            <a:off x="4107000" y="351647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19"/>
          <p:cNvCxnSpPr/>
          <p:nvPr/>
        </p:nvCxnSpPr>
        <p:spPr>
          <a:xfrm>
            <a:off x="5806775" y="186467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19"/>
          <p:cNvCxnSpPr/>
          <p:nvPr/>
        </p:nvCxnSpPr>
        <p:spPr>
          <a:xfrm>
            <a:off x="5763050" y="2385175"/>
            <a:ext cx="139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p19"/>
          <p:cNvCxnSpPr/>
          <p:nvPr/>
        </p:nvCxnSpPr>
        <p:spPr>
          <a:xfrm flipH="1" rot="10800000">
            <a:off x="5787950" y="2753275"/>
            <a:ext cx="1345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19"/>
          <p:cNvSpPr txBox="1"/>
          <p:nvPr/>
        </p:nvSpPr>
        <p:spPr>
          <a:xfrm>
            <a:off x="833750" y="139022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data_in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845100" y="186172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op_dec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883850" y="2472750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883850" y="300757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3467650" y="3889825"/>
            <a:ext cx="525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3889825" y="3875075"/>
            <a:ext cx="8760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7233450" y="1626900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7222050" y="2113125"/>
            <a:ext cx="1050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data_out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7248175" y="2574025"/>
            <a:ext cx="1098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DM_data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538125" y="4245975"/>
            <a:ext cx="81219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objective of this block is to perform various operations like mathematical operations, logical operations etc. and also generate flag which is used to determine Jump Location.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2361375" y="120235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9"/>
          <p:cNvCxnSpPr/>
          <p:nvPr/>
        </p:nvCxnSpPr>
        <p:spPr>
          <a:xfrm flipH="1">
            <a:off x="2485575" y="147358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19"/>
          <p:cNvCxnSpPr/>
          <p:nvPr/>
        </p:nvCxnSpPr>
        <p:spPr>
          <a:xfrm flipH="1">
            <a:off x="2485575" y="3087700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19"/>
          <p:cNvCxnSpPr/>
          <p:nvPr/>
        </p:nvCxnSpPr>
        <p:spPr>
          <a:xfrm flipH="1">
            <a:off x="2485575" y="254108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19"/>
          <p:cNvCxnSpPr/>
          <p:nvPr/>
        </p:nvCxnSpPr>
        <p:spPr>
          <a:xfrm flipH="1">
            <a:off x="2485575" y="201273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19"/>
          <p:cNvSpPr txBox="1"/>
          <p:nvPr/>
        </p:nvSpPr>
        <p:spPr>
          <a:xfrm>
            <a:off x="2374875" y="22485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2374875" y="28419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2300000" y="170152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6020900" y="143595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5981750" y="19899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5981750" y="238870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19"/>
          <p:cNvCxnSpPr/>
          <p:nvPr/>
        </p:nvCxnSpPr>
        <p:spPr>
          <a:xfrm flipH="1">
            <a:off x="6092450" y="266032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19"/>
          <p:cNvCxnSpPr/>
          <p:nvPr/>
        </p:nvCxnSpPr>
        <p:spPr>
          <a:xfrm flipH="1">
            <a:off x="6092450" y="22615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19"/>
          <p:cNvCxnSpPr/>
          <p:nvPr/>
        </p:nvCxnSpPr>
        <p:spPr>
          <a:xfrm flipH="1">
            <a:off x="6131600" y="1776125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19"/>
          <p:cNvCxnSpPr/>
          <p:nvPr/>
        </p:nvCxnSpPr>
        <p:spPr>
          <a:xfrm flipH="1" rot="10800000">
            <a:off x="5794325" y="3237450"/>
            <a:ext cx="13455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p19"/>
          <p:cNvSpPr txBox="1"/>
          <p:nvPr/>
        </p:nvSpPr>
        <p:spPr>
          <a:xfrm>
            <a:off x="7254550" y="3058200"/>
            <a:ext cx="1098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5988125" y="287287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19"/>
          <p:cNvCxnSpPr/>
          <p:nvPr/>
        </p:nvCxnSpPr>
        <p:spPr>
          <a:xfrm flipH="1">
            <a:off x="6098825" y="3144500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253025" y="29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Data Memory Block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3325600" y="1059200"/>
            <a:ext cx="2465400" cy="2465400"/>
          </a:xfrm>
          <a:prstGeom prst="rect">
            <a:avLst/>
          </a:prstGeom>
          <a:solidFill>
            <a:srgbClr val="B7B7B7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0"/>
          <p:cNvCxnSpPr/>
          <p:nvPr/>
        </p:nvCxnSpPr>
        <p:spPr>
          <a:xfrm>
            <a:off x="2077575" y="1746425"/>
            <a:ext cx="12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20"/>
          <p:cNvCxnSpPr/>
          <p:nvPr/>
        </p:nvCxnSpPr>
        <p:spPr>
          <a:xfrm>
            <a:off x="2090100" y="2291900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p20"/>
          <p:cNvCxnSpPr/>
          <p:nvPr/>
        </p:nvCxnSpPr>
        <p:spPr>
          <a:xfrm>
            <a:off x="2102600" y="2822600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20"/>
          <p:cNvCxnSpPr/>
          <p:nvPr/>
        </p:nvCxnSpPr>
        <p:spPr>
          <a:xfrm>
            <a:off x="2115125" y="3385850"/>
            <a:ext cx="12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20"/>
          <p:cNvCxnSpPr/>
          <p:nvPr/>
        </p:nvCxnSpPr>
        <p:spPr>
          <a:xfrm rot="10800000">
            <a:off x="3704475" y="343992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20"/>
          <p:cNvCxnSpPr/>
          <p:nvPr/>
        </p:nvCxnSpPr>
        <p:spPr>
          <a:xfrm rot="10800000">
            <a:off x="4082125" y="343992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20"/>
          <p:cNvCxnSpPr/>
          <p:nvPr/>
        </p:nvCxnSpPr>
        <p:spPr>
          <a:xfrm>
            <a:off x="5806925" y="204562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3" name="Google Shape;263;p20"/>
          <p:cNvSpPr txBox="1"/>
          <p:nvPr/>
        </p:nvSpPr>
        <p:spPr>
          <a:xfrm>
            <a:off x="833900" y="157117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845250" y="204267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DM_data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884000" y="2653700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mem_rw_ex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884000" y="3188525"/>
            <a:ext cx="13140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mem_en_ex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3442775" y="3813275"/>
            <a:ext cx="525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3864950" y="3798525"/>
            <a:ext cx="8760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7233600" y="1807850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ans_dm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538125" y="4322175"/>
            <a:ext cx="81219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objective of this block is to store data and can also perform read and write operation.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311700" y="1130650"/>
            <a:ext cx="1887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mem_mux_sel_dm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20"/>
          <p:cNvCxnSpPr/>
          <p:nvPr/>
        </p:nvCxnSpPr>
        <p:spPr>
          <a:xfrm>
            <a:off x="2265150" y="1332550"/>
            <a:ext cx="105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20"/>
          <p:cNvCxnSpPr/>
          <p:nvPr/>
        </p:nvCxnSpPr>
        <p:spPr>
          <a:xfrm flipH="1">
            <a:off x="2492675" y="16556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20"/>
          <p:cNvCxnSpPr/>
          <p:nvPr/>
        </p:nvCxnSpPr>
        <p:spPr>
          <a:xfrm flipH="1">
            <a:off x="2492675" y="2193750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20"/>
          <p:cNvCxnSpPr/>
          <p:nvPr/>
        </p:nvCxnSpPr>
        <p:spPr>
          <a:xfrm flipH="1">
            <a:off x="6231200" y="19548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20"/>
          <p:cNvSpPr txBox="1"/>
          <p:nvPr/>
        </p:nvSpPr>
        <p:spPr>
          <a:xfrm>
            <a:off x="2340075" y="133255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2381975" y="1883038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6120500" y="165567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>
            <p:ph type="title"/>
          </p:nvPr>
        </p:nvSpPr>
        <p:spPr>
          <a:xfrm>
            <a:off x="284700" y="333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Stall Control (SC) Block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3312300" y="1103700"/>
            <a:ext cx="2465400" cy="2465400"/>
          </a:xfrm>
          <a:prstGeom prst="rect">
            <a:avLst/>
          </a:prstGeom>
          <a:solidFill>
            <a:srgbClr val="B7B7B7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21"/>
          <p:cNvCxnSpPr/>
          <p:nvPr/>
        </p:nvCxnSpPr>
        <p:spPr>
          <a:xfrm rot="10800000">
            <a:off x="3691175" y="348442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p21"/>
          <p:cNvCxnSpPr/>
          <p:nvPr/>
        </p:nvCxnSpPr>
        <p:spPr>
          <a:xfrm rot="10800000">
            <a:off x="4068825" y="348442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21"/>
          <p:cNvCxnSpPr/>
          <p:nvPr/>
        </p:nvCxnSpPr>
        <p:spPr>
          <a:xfrm>
            <a:off x="5793625" y="1861525"/>
            <a:ext cx="13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8" name="Google Shape;288;p21"/>
          <p:cNvSpPr txBox="1"/>
          <p:nvPr/>
        </p:nvSpPr>
        <p:spPr>
          <a:xfrm>
            <a:off x="3429475" y="3781575"/>
            <a:ext cx="525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3851650" y="3766825"/>
            <a:ext cx="8760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7220300" y="1623750"/>
            <a:ext cx="876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stall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1255300" y="2058300"/>
            <a:ext cx="6906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21"/>
          <p:cNvCxnSpPr/>
          <p:nvPr/>
        </p:nvCxnSpPr>
        <p:spPr>
          <a:xfrm>
            <a:off x="2035450" y="2336400"/>
            <a:ext cx="11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p21"/>
          <p:cNvCxnSpPr/>
          <p:nvPr/>
        </p:nvCxnSpPr>
        <p:spPr>
          <a:xfrm>
            <a:off x="5814850" y="2885300"/>
            <a:ext cx="125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4" name="Google Shape;294;p21"/>
          <p:cNvSpPr txBox="1"/>
          <p:nvPr/>
        </p:nvSpPr>
        <p:spPr>
          <a:xfrm>
            <a:off x="7179800" y="2598950"/>
            <a:ext cx="131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stall_pm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623700" y="4109175"/>
            <a:ext cx="78966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Some instructions like </a:t>
            </a:r>
            <a:r>
              <a:rPr b="1" i="1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‘Load’</a:t>
            </a: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‘Conditional Jump’</a:t>
            </a: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are creating control hazard in pipeline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processor. To overcome this problem, we need to stall pipeline for one or two clock cycles. Stall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Control block decides when to stall a pipeline. Also, this block will stall pipeline forever when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‘HLT’</a:t>
            </a:r>
            <a:r>
              <a:rPr b="0" i="0" lang="en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instruction will execute.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2334375" y="195762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21"/>
          <p:cNvCxnSpPr/>
          <p:nvPr/>
        </p:nvCxnSpPr>
        <p:spPr>
          <a:xfrm flipH="1">
            <a:off x="2458575" y="222886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21"/>
          <p:cNvSpPr txBox="1"/>
          <p:nvPr/>
        </p:nvSpPr>
        <p:spPr>
          <a:xfrm>
            <a:off x="6091275" y="1504875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21"/>
          <p:cNvCxnSpPr/>
          <p:nvPr/>
        </p:nvCxnSpPr>
        <p:spPr>
          <a:xfrm flipH="1">
            <a:off x="6215475" y="1776113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21"/>
          <p:cNvSpPr txBox="1"/>
          <p:nvPr/>
        </p:nvSpPr>
        <p:spPr>
          <a:xfrm>
            <a:off x="6091275" y="2571750"/>
            <a:ext cx="4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21"/>
          <p:cNvCxnSpPr/>
          <p:nvPr/>
        </p:nvCxnSpPr>
        <p:spPr>
          <a:xfrm flipH="1">
            <a:off x="6215475" y="2842988"/>
            <a:ext cx="2214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