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792" r:id="rId5"/>
  </p:sldMasterIdLst>
  <p:notesMasterIdLst>
    <p:notesMasterId r:id="rId13"/>
  </p:notesMasterIdLst>
  <p:handoutMasterIdLst>
    <p:handoutMasterId r:id="rId14"/>
  </p:handoutMasterIdLst>
  <p:sldIdLst>
    <p:sldId id="578" r:id="rId6"/>
    <p:sldId id="576" r:id="rId7"/>
    <p:sldId id="566" r:id="rId8"/>
    <p:sldId id="577" r:id="rId9"/>
    <p:sldId id="518" r:id="rId10"/>
    <p:sldId id="489" r:id="rId11"/>
    <p:sldId id="574" r:id="rId12"/>
  </p:sldIdLst>
  <p:sldSz cx="12192000" cy="6858000"/>
  <p:notesSz cx="7315200" cy="96012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B978BB-BB91-44E3-91C4-3555856EAF61}">
          <p14:sldIdLst>
            <p14:sldId id="578"/>
            <p14:sldId id="576"/>
            <p14:sldId id="566"/>
            <p14:sldId id="577"/>
            <p14:sldId id="518"/>
            <p14:sldId id="489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FC5048-19FA-6F9A-93E0-DD46297D9A0F}" name="Cottle, Daphne" initials="CD" userId="S::dcottle@deloitte.com::19787602-f967-42f4-ad8e-a8167061dee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cy Kim" initials="A" lastIdx="10" clrIdx="0">
    <p:extLst>
      <p:ext uri="{19B8F6BF-5375-455C-9EA6-DF929625EA0E}">
        <p15:presenceInfo xmlns:p15="http://schemas.microsoft.com/office/powerpoint/2012/main" userId="Nancy Kim" providerId="None"/>
      </p:ext>
    </p:extLst>
  </p:cmAuthor>
  <p:cmAuthor id="2" name="Higgins, Samantha" initials="SH" lastIdx="4" clrIdx="1">
    <p:extLst>
      <p:ext uri="{19B8F6BF-5375-455C-9EA6-DF929625EA0E}">
        <p15:presenceInfo xmlns:p15="http://schemas.microsoft.com/office/powerpoint/2012/main" userId="Higgins, Samantha" providerId="None"/>
      </p:ext>
    </p:extLst>
  </p:cmAuthor>
  <p:cmAuthor id="3" name="Kechkian, Candela" initials="KC" lastIdx="1" clrIdx="2">
    <p:extLst>
      <p:ext uri="{19B8F6BF-5375-455C-9EA6-DF929625EA0E}">
        <p15:presenceInfo xmlns:p15="http://schemas.microsoft.com/office/powerpoint/2012/main" userId="S::ckechkian@deloitte.com::6d347123-ae48-4061-9ebc-09984ff47c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75757"/>
    <a:srgbClr val="00A1DE"/>
    <a:srgbClr val="000000"/>
    <a:srgbClr val="FFCD00"/>
    <a:srgbClr val="ED8B00"/>
    <a:srgbClr val="DB291C"/>
    <a:srgbClr val="FF9900"/>
    <a:srgbClr val="C00000"/>
    <a:srgbClr val="3C8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2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49"/>
      </p:cViewPr>
      <p:guideLst>
        <p:guide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2/10/2025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02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410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549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86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29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Course Name</a:t>
            </a:r>
          </a:p>
          <a:p>
            <a:pPr lvl="1"/>
            <a:r>
              <a:rPr lang="en-US" noProof="0"/>
              <a:t>Week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6" name="Picture 3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836" y="5515071"/>
            <a:ext cx="2978215" cy="1203962"/>
          </a:xfrm>
          <a:prstGeom prst="rect">
            <a:avLst/>
          </a:prstGeom>
        </p:spPr>
      </p:pic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Course Name</a:t>
            </a:r>
          </a:p>
          <a:p>
            <a:pPr lvl="1"/>
            <a:r>
              <a:rPr lang="en-US" noProof="0"/>
              <a:t>Week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6" name="Picture 3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836" y="5515071"/>
            <a:ext cx="2978215" cy="1203962"/>
          </a:xfrm>
          <a:prstGeom prst="rect">
            <a:avLst/>
          </a:prstGeom>
        </p:spPr>
      </p:pic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52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Course Name</a:t>
            </a:r>
          </a:p>
          <a:p>
            <a:pPr lvl="1"/>
            <a:r>
              <a:rPr lang="en-US" noProof="0"/>
              <a:t>Week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315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09488-D7E3-4487-A602-0C9B71B5C61F}"/>
              </a:ext>
            </a:extLst>
          </p:cNvPr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2023 Deloitte Development LLC.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F8010-13EA-457A-B899-F9C8A62170CF}"/>
              </a:ext>
            </a:extLst>
          </p:cNvPr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72454F0F-F85D-4868-90DF-0E23B349CE5A}"/>
              </a:ext>
            </a:extLst>
          </p:cNvPr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Problem Statement Presentation Guide &amp; Rubric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542E1-0865-4C7D-AAA9-B4F5F8D279BB}"/>
              </a:ext>
            </a:extLst>
          </p:cNvPr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17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80675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A0495-B4BA-4B96-9FD7-3139323E631D}"/>
              </a:ext>
            </a:extLst>
          </p:cNvPr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2022 Deloitte Development LLC.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EBF3B-8517-46B9-A5BD-569781F6B194}"/>
              </a:ext>
            </a:extLst>
          </p:cNvPr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1" name="CaseCode">
            <a:extLst>
              <a:ext uri="{FF2B5EF4-FFF2-40B4-BE49-F238E27FC236}">
                <a16:creationId xmlns:a16="http://schemas.microsoft.com/office/drawing/2014/main" id="{B3CD5FA3-12C5-4AF3-8FC3-B4BEDBE1E986}"/>
              </a:ext>
            </a:extLst>
          </p:cNvPr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Problem Statement Presentation Guide &amp; Rubric</a:t>
            </a: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406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3121B-F8F3-4AB1-9E4C-D9056AA04FDD}"/>
              </a:ext>
            </a:extLst>
          </p:cNvPr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2022 Deloitte Development LLC.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DEA8B-4BD6-4E0B-A1F0-7D419B6E3FE9}"/>
              </a:ext>
            </a:extLst>
          </p:cNvPr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9" name="CaseCode">
            <a:extLst>
              <a:ext uri="{FF2B5EF4-FFF2-40B4-BE49-F238E27FC236}">
                <a16:creationId xmlns:a16="http://schemas.microsoft.com/office/drawing/2014/main" id="{CD40AF4C-1859-4728-97E2-5E45CAECE6FE}"/>
              </a:ext>
            </a:extLst>
          </p:cNvPr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Problem Statement Presentation Guide &amp; Rubric</a:t>
            </a: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4521F-891C-47F6-817A-B837D8F8AA52}"/>
              </a:ext>
            </a:extLst>
          </p:cNvPr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2022 Deloitte Development LLC.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430C4-5E91-4D00-B4E8-CF2D6D1FBCC0}"/>
              </a:ext>
            </a:extLst>
          </p:cNvPr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9" name="CaseCode">
            <a:extLst>
              <a:ext uri="{FF2B5EF4-FFF2-40B4-BE49-F238E27FC236}">
                <a16:creationId xmlns:a16="http://schemas.microsoft.com/office/drawing/2014/main" id="{3248EC8B-CB32-4B9E-9B54-8A8406232516}"/>
              </a:ext>
            </a:extLst>
          </p:cNvPr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Problem Statement Presentation Guide &amp; Rubric</a:t>
            </a: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BFAF8-3943-47DD-B9F8-14628B7BD07B}"/>
              </a:ext>
            </a:extLst>
          </p:cNvPr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2022 Deloitte Development LLC.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ECD6D-5EC2-42F3-9E98-82E9AD37F30D}"/>
              </a:ext>
            </a:extLst>
          </p:cNvPr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9" name="CaseCode">
            <a:extLst>
              <a:ext uri="{FF2B5EF4-FFF2-40B4-BE49-F238E27FC236}">
                <a16:creationId xmlns:a16="http://schemas.microsoft.com/office/drawing/2014/main" id="{A175C686-742C-433A-BD54-384A1FD1BF83}"/>
              </a:ext>
            </a:extLst>
          </p:cNvPr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Problem Statement Presentation Guide &amp; Rubric</a:t>
            </a: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EABE7-F15E-4869-950B-37283DACD9E4}"/>
              </a:ext>
            </a:extLst>
          </p:cNvPr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2022 Deloitte Development LLC.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F3E5F-ED44-4BCB-B1B0-253EC18912B7}"/>
              </a:ext>
            </a:extLst>
          </p:cNvPr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9" name="CaseCode">
            <a:extLst>
              <a:ext uri="{FF2B5EF4-FFF2-40B4-BE49-F238E27FC236}">
                <a16:creationId xmlns:a16="http://schemas.microsoft.com/office/drawing/2014/main" id="{A6C7009D-C81D-4F0B-BA21-C800FA354701}"/>
              </a:ext>
            </a:extLst>
          </p:cNvPr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Problem Statement Presentation Guide &amp; Rubric</a:t>
            </a: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057051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61846940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Copyright © 2023 Deloitte Development LLC. All rights reserved.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C29E913E-B811-467D-B6BB-8121B1394A46}"/>
              </a:ext>
            </a:extLst>
          </p:cNvPr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tx1"/>
                </a:solidFill>
              </a:rPr>
              <a:t>Problem Statement Presentation Guide &amp; Rubric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108B6-1AF9-4035-B976-C04FEF2D64ED}"/>
              </a:ext>
            </a:extLst>
          </p:cNvPr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681" r:id="rId7"/>
    <p:sldLayoutId id="2147483752" r:id="rId8"/>
    <p:sldLayoutId id="2147483789" r:id="rId9"/>
    <p:sldLayoutId id="2147483791" r:id="rId10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pos="316" userDrawn="1">
          <p15:clr>
            <a:srgbClr val="F26B43"/>
          </p15:clr>
        </p15:guide>
        <p15:guide id="5" pos="7364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00" userDrawn="1">
          <p15:clr>
            <a:srgbClr val="F26B43"/>
          </p15:clr>
        </p15:guide>
        <p15:guide id="8" orient="horz" pos="4080" userDrawn="1">
          <p15:clr>
            <a:srgbClr val="F26B43"/>
          </p15:clr>
        </p15:guide>
        <p15:guide id="10" pos="4961" userDrawn="1">
          <p15:clr>
            <a:srgbClr val="F26B43"/>
          </p15:clr>
        </p15:guide>
        <p15:guide id="11" orient="horz" pos="236" userDrawn="1">
          <p15:clr>
            <a:srgbClr val="F26B43"/>
          </p15:clr>
        </p15:guide>
        <p15:guide id="12" pos="1363" userDrawn="1">
          <p15:clr>
            <a:srgbClr val="F26B43"/>
          </p15:clr>
        </p15:guide>
        <p15:guide id="13" pos="1516" userDrawn="1">
          <p15:clr>
            <a:srgbClr val="F26B43"/>
          </p15:clr>
        </p15:guide>
        <p15:guide id="14" pos="2560" userDrawn="1">
          <p15:clr>
            <a:srgbClr val="F26B43"/>
          </p15:clr>
        </p15:guide>
        <p15:guide id="15" pos="2711" userDrawn="1">
          <p15:clr>
            <a:srgbClr val="F26B43"/>
          </p15:clr>
        </p15:guide>
        <p15:guide id="16" pos="6160" userDrawn="1">
          <p15:clr>
            <a:srgbClr val="F26B43"/>
          </p15:clr>
        </p15:guide>
        <p15:guide id="17" pos="3764" userDrawn="1">
          <p15:clr>
            <a:srgbClr val="F26B43"/>
          </p15:clr>
        </p15:guide>
        <p15:guide id="18" pos="3916" userDrawn="1">
          <p15:clr>
            <a:srgbClr val="F26B43"/>
          </p15:clr>
        </p15:guide>
        <p15:guide id="19" pos="3840" userDrawn="1">
          <p15:clr>
            <a:srgbClr val="F26B43"/>
          </p15:clr>
        </p15:guide>
        <p15:guide id="20" pos="6312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06506919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42572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9B436-6D69-46AD-9E87-5E7CF22A594F}"/>
              </a:ext>
            </a:extLst>
          </p:cNvPr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Copyright © 2023 Deloitte Development LLC.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68A9B-6C5D-4D26-ADF6-0DDE541FA70B}"/>
              </a:ext>
            </a:extLst>
          </p:cNvPr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1" name="CaseCode">
            <a:extLst>
              <a:ext uri="{FF2B5EF4-FFF2-40B4-BE49-F238E27FC236}">
                <a16:creationId xmlns:a16="http://schemas.microsoft.com/office/drawing/2014/main" id="{2375A27F-EAA9-4723-9DAE-EB1E0CCF9CFA}"/>
              </a:ext>
            </a:extLst>
          </p:cNvPr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Options &amp; Approach Presentation Guide &amp; Rubric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DA2428-4237-4C4F-94C0-1C7D840C3493}"/>
              </a:ext>
            </a:extLst>
          </p:cNvPr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7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01650" y="5864230"/>
            <a:ext cx="6445249" cy="505645"/>
          </a:xfrm>
        </p:spPr>
        <p:txBody>
          <a:bodyPr/>
          <a:lstStyle/>
          <a:p>
            <a:r>
              <a:rPr lang="en-US" dirty="0"/>
              <a:t>Problem Statement + Options &amp; Approach Guide &amp; Rubric</a:t>
            </a:r>
          </a:p>
        </p:txBody>
      </p:sp>
      <p:pic>
        <p:nvPicPr>
          <p:cNvPr id="6" name="Picture 5" descr="A person pointing at a person in front of a whiteboard&#10;&#10;Description automatically generated">
            <a:extLst>
              <a:ext uri="{FF2B5EF4-FFF2-40B4-BE49-F238E27FC236}">
                <a16:creationId xmlns:a16="http://schemas.microsoft.com/office/drawing/2014/main" id="{8DA9EBE2-F2D1-6C8E-F063-C9EF6FB9DB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9" t="13146" r="14815" b="13685"/>
          <a:stretch/>
        </p:blipFill>
        <p:spPr>
          <a:xfrm>
            <a:off x="3458775" y="969501"/>
            <a:ext cx="5274449" cy="48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979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1826780-F3C5-43F3-AF5B-1A3BC10651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53122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1826780-F3C5-43F3-AF5B-1A3BC1065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E0C5FF2-B912-4958-9E55-2A9A8262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Presentation Goals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5CB4-4687-4C6D-9419-175D2A2D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1" y="1316736"/>
            <a:ext cx="11165416" cy="4131564"/>
          </a:xfrm>
        </p:spPr>
        <p:txBody>
          <a:bodyPr vert="horz" lIns="0" tIns="0" rIns="0" bIns="0" rtlCol="0" anchor="t">
            <a:no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Build a 10 min professional, client-ready presentation that showcases your team’s understanding of the case background and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your team’s analysis of the case through sharing solution options and detailed approach for the problem statement</a:t>
            </a:r>
            <a:r>
              <a:rPr lang="en-US" dirty="0"/>
              <a:t>.</a:t>
            </a:r>
            <a:endParaRPr lang="en-US" dirty="0">
              <a:ea typeface="Verdana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Leverage lessons learned from the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Consulting 101, Business Chemistry, Intro. To People, Process, Technology</a:t>
            </a:r>
            <a:r>
              <a:rPr lang="en-US" b="1" dirty="0"/>
              <a:t> </a:t>
            </a:r>
            <a:r>
              <a:rPr lang="en-US" dirty="0"/>
              <a:t>class to boost the quality of your presentation.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Utilize the Problem Breakdown assignment as helpful.</a:t>
            </a:r>
          </a:p>
          <a:p>
            <a:endParaRPr lang="en-US" b="1" u="sng" dirty="0"/>
          </a:p>
          <a:p>
            <a:r>
              <a:rPr lang="en-US" b="1" u="sng" dirty="0"/>
              <a:t>Key Presentation Requirements:</a:t>
            </a:r>
            <a:endParaRPr lang="en-US" b="1" u="sng" dirty="0">
              <a:ea typeface="Verdana"/>
            </a:endParaRPr>
          </a:p>
          <a:p>
            <a:pPr marL="388620" indent="-285750">
              <a:buFont typeface="Arial" panose="020B0604020202020204" pitchFamily="34" charset="0"/>
              <a:buChar char="•"/>
            </a:pPr>
            <a:r>
              <a:rPr lang="en-US" dirty="0"/>
              <a:t>Length: 10 min (max) presentation &amp; 5 min Q&amp;A</a:t>
            </a:r>
            <a:endParaRPr lang="en-US" dirty="0">
              <a:ea typeface="Verdana"/>
            </a:endParaRPr>
          </a:p>
          <a:p>
            <a:pPr marL="388620" indent="-285750">
              <a:buFont typeface="Arial" panose="020B0604020202020204" pitchFamily="34" charset="0"/>
              <a:buChar char="•"/>
            </a:pPr>
            <a:r>
              <a:rPr lang="en-US" dirty="0"/>
              <a:t>Professional format with informative visual aids to make presentation more enticing and attention-grabbing</a:t>
            </a:r>
            <a:endParaRPr lang="en-US" dirty="0">
              <a:ea typeface="Verdana"/>
            </a:endParaRPr>
          </a:p>
          <a:p>
            <a:pPr marL="388620" indent="-285750">
              <a:buFont typeface="Arial" panose="020B0604020202020204" pitchFamily="34" charset="0"/>
              <a:buChar char="•"/>
            </a:pPr>
            <a:r>
              <a:rPr lang="en-US" dirty="0"/>
              <a:t>Deliver content clearly and with enthusiasm, maintaining good eye contact and using appropriate gestures</a:t>
            </a:r>
            <a:endParaRPr lang="en-US" dirty="0">
              <a:ea typeface="Verdana"/>
            </a:endParaRPr>
          </a:p>
          <a:p>
            <a:pPr marL="388620" indent="-285750">
              <a:buFont typeface="Arial" panose="020B0604020202020204" pitchFamily="34" charset="0"/>
              <a:buChar char="•"/>
            </a:pPr>
            <a:r>
              <a:rPr lang="en-US" dirty="0"/>
              <a:t>Cite all non-original work using APA format</a:t>
            </a:r>
            <a:endParaRPr lang="en-US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157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91EB758-257C-4D01-BB70-4155197FB7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50271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91EB758-257C-4D01-BB70-4155197FB7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Problem Statement + Options &amp; Approach Presentation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1651" y="1408855"/>
            <a:ext cx="11165416" cy="471391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b="1" u="sng" dirty="0"/>
              <a:t>Company Background</a:t>
            </a:r>
            <a:endParaRPr lang="en-US" b="1" u="sng" dirty="0">
              <a:ea typeface="Verdana"/>
            </a:endParaRPr>
          </a:p>
          <a:p>
            <a:pPr marL="171450" indent="-171450">
              <a:buChar char="•"/>
            </a:pPr>
            <a:r>
              <a:rPr lang="en-US" b="1" dirty="0">
                <a:ea typeface="Verdana"/>
              </a:rPr>
              <a:t>Company Overview:</a:t>
            </a:r>
            <a:r>
              <a:rPr lang="en-US" dirty="0">
                <a:ea typeface="Verdana"/>
              </a:rPr>
              <a:t> </a:t>
            </a:r>
            <a:r>
              <a:rPr lang="en-US" dirty="0"/>
              <a:t>Showcase the similarities and differences (high level) between Michigan Motors &amp; Apollo. Who are their customers? What are the strengths/weaknesses of the two companies?</a:t>
            </a:r>
            <a:endParaRPr lang="en-US" dirty="0">
              <a:ea typeface="Verdana"/>
            </a:endParaRPr>
          </a:p>
          <a:p>
            <a:pPr marL="171450" indent="-171450">
              <a:buChar char="•"/>
            </a:pPr>
            <a:r>
              <a:rPr lang="en-US" b="1" dirty="0">
                <a:ea typeface="Verdana"/>
              </a:rPr>
              <a:t>Competitors/Collaborators:</a:t>
            </a:r>
            <a:r>
              <a:rPr lang="en-US" dirty="0">
                <a:ea typeface="Verdana"/>
              </a:rPr>
              <a:t> </a:t>
            </a:r>
            <a:r>
              <a:rPr lang="en-US" dirty="0">
                <a:ea typeface="+mn-lt"/>
                <a:cs typeface="+mn-lt"/>
              </a:rPr>
              <a:t>Who are </a:t>
            </a:r>
            <a:r>
              <a:rPr lang="en-US" dirty="0"/>
              <a:t>Michigan Motors &amp; Apollo </a:t>
            </a:r>
            <a:r>
              <a:rPr lang="en-US" dirty="0">
                <a:ea typeface="+mn-lt"/>
                <a:cs typeface="+mn-lt"/>
              </a:rPr>
              <a:t>competitors? What are their competitor’s strengths/weaknesses? What risks do their competitors pose? 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u="sng" dirty="0">
                <a:ea typeface="+mn-lt"/>
                <a:cs typeface="+mn-lt"/>
              </a:rPr>
              <a:t>Industry/Market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What are overall trends in the industry that might be relevant for </a:t>
            </a:r>
            <a:r>
              <a:rPr lang="en-US" dirty="0"/>
              <a:t>Michigan Motors &amp; Apollo</a:t>
            </a:r>
            <a:r>
              <a:rPr lang="en-US" dirty="0">
                <a:ea typeface="+mn-lt"/>
                <a:cs typeface="+mn-lt"/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What other background info about the auto industry/manufacturing might be relevant?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u="sng" dirty="0">
                <a:ea typeface="+mn-lt"/>
                <a:cs typeface="+mn-lt"/>
              </a:rPr>
              <a:t>Challenges and Opportunities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What are some challenges that </a:t>
            </a:r>
            <a:r>
              <a:rPr lang="en-US" dirty="0"/>
              <a:t>Michigan Motors &amp; Apollo</a:t>
            </a:r>
            <a:r>
              <a:rPr lang="en-US" dirty="0">
                <a:ea typeface="+mn-lt"/>
                <a:cs typeface="+mn-lt"/>
              </a:rPr>
              <a:t> are facing and the opportunities for growth due to the merger?</a:t>
            </a: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What is the impact to business (so what?) of these challenges/opportunities?</a:t>
            </a:r>
          </a:p>
          <a:p>
            <a:pPr marL="171450" indent="-171450">
              <a:buChar char="•"/>
            </a:pPr>
            <a:endParaRPr lang="en-US" dirty="0">
              <a:ea typeface="+mn-lt"/>
              <a:cs typeface="+mn-lt"/>
            </a:endParaRPr>
          </a:p>
          <a:p>
            <a:r>
              <a:rPr lang="en-US" b="1" u="sng" dirty="0">
                <a:ea typeface="Verdana"/>
              </a:rPr>
              <a:t>Problem Statement</a:t>
            </a:r>
            <a:endParaRPr lang="en-US" dirty="0">
              <a:ea typeface="Verdana"/>
            </a:endParaRPr>
          </a:p>
          <a:p>
            <a:pPr marL="285750" indent="-285750">
              <a:buChar char="•"/>
            </a:pPr>
            <a:r>
              <a:rPr lang="en-US" dirty="0">
                <a:ea typeface="Verdana"/>
              </a:rPr>
              <a:t>What is the core problem that Michigan Motors &amp; Apollo are facing from this merger?</a:t>
            </a:r>
          </a:p>
          <a:p>
            <a:pPr marL="171450" indent="-171450">
              <a:buChar char="•"/>
            </a:pPr>
            <a:endParaRPr lang="en-US" dirty="0">
              <a:ea typeface="Verdana"/>
            </a:endParaRPr>
          </a:p>
          <a:p>
            <a:endParaRPr lang="en-US" dirty="0">
              <a:ea typeface="Verdana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36FF04-5288-C3DB-7856-C4364C634A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Ensure your presentation covers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106527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C2EAFF6-10A7-4AB3-BC3C-0CA513F1E2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C2EAFF6-10A7-4AB3-BC3C-0CA513F1E2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194A8C-3355-45A7-BA41-E75211609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92" y="741684"/>
            <a:ext cx="11165416" cy="5725791"/>
          </a:xfrm>
        </p:spPr>
        <p:txBody>
          <a:bodyPr vert="horz" lIns="0" tIns="0" rIns="0" bIns="0" rtlCol="0" anchor="t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b="1" u="sng" dirty="0"/>
              <a:t>Vendor Selection</a:t>
            </a:r>
          </a:p>
          <a:p>
            <a:r>
              <a:rPr lang="en-US" sz="1400" dirty="0"/>
              <a:t>Recommend (single) ERP system most suited for client and provide sufficient reasoning and support.</a:t>
            </a:r>
          </a:p>
          <a:p>
            <a:pPr>
              <a:spcAft>
                <a:spcPts val="0"/>
              </a:spcAft>
            </a:pPr>
            <a:r>
              <a:rPr lang="en-US" sz="1400" b="1" u="sng" dirty="0"/>
              <a:t>Implementation Approach / Methodology*</a:t>
            </a:r>
          </a:p>
          <a:p>
            <a:r>
              <a:rPr lang="en-US" sz="1400" dirty="0"/>
              <a:t>Introduce, describe, and substantiate the approach your team chose for the technology transformation. What type of implementation approach is suitable for the project (i.e., waterfall or agile) and </a:t>
            </a:r>
            <a:r>
              <a:rPr lang="en-US" sz="1400" b="1" dirty="0"/>
              <a:t>why?</a:t>
            </a:r>
            <a:endParaRPr lang="en-US" sz="1400" b="1" dirty="0">
              <a:ea typeface="Verdana"/>
            </a:endParaRPr>
          </a:p>
          <a:p>
            <a:r>
              <a:rPr lang="en-US" sz="1400" dirty="0"/>
              <a:t>Provide a Gantt chart view of how this will look. Showcase the key activities (e.g., requirement gathering, design, etc.) which will occur and provide a note for what type of deliverables would be provided (e.g., Requirements Document, Design Document, Test Scripts, etc.).*</a:t>
            </a:r>
            <a:endParaRPr lang="en-US" sz="1400" dirty="0">
              <a:ea typeface="Verdana"/>
            </a:endParaRPr>
          </a:p>
          <a:p>
            <a:r>
              <a:rPr lang="en-US" sz="1400" dirty="0"/>
              <a:t>Introduce, describe, and substantiate the deployment method your team chose for the technology transformation. What method is suitable for the project (i.e., Big Bang, Phased) and </a:t>
            </a:r>
            <a:r>
              <a:rPr lang="en-US" sz="1400" b="1" dirty="0"/>
              <a:t>why?</a:t>
            </a:r>
            <a:endParaRPr lang="en-US" sz="1400" dirty="0"/>
          </a:p>
          <a:p>
            <a:pPr>
              <a:spcAft>
                <a:spcPts val="0"/>
              </a:spcAft>
            </a:pPr>
            <a:r>
              <a:rPr lang="en-US" sz="1400" b="1" u="sng" dirty="0"/>
              <a:t>Stakeholder Involvement</a:t>
            </a:r>
            <a:endParaRPr lang="en-US" sz="1400" b="1" u="sng" dirty="0">
              <a:ea typeface="Verdana"/>
            </a:endParaRPr>
          </a:p>
          <a:p>
            <a:pPr marL="0" lvl="2" indent="0">
              <a:buNone/>
            </a:pPr>
            <a:r>
              <a:rPr lang="en-US" sz="1400" dirty="0"/>
              <a:t>Provide a list (or org chart) of team members from Michigan Motors and Apollo whom your team believes would be needed to implement the technology initiative.</a:t>
            </a:r>
            <a:endParaRPr lang="en-US" sz="1400" dirty="0">
              <a:ea typeface="Verdana"/>
            </a:endParaRPr>
          </a:p>
          <a:p>
            <a:pPr marL="0" lvl="2" indent="0">
              <a:spcAft>
                <a:spcPts val="0"/>
              </a:spcAft>
              <a:buNone/>
            </a:pPr>
            <a:r>
              <a:rPr lang="en-US" sz="1400" b="1" u="sng" dirty="0"/>
              <a:t>Share Estimated Timeline</a:t>
            </a:r>
            <a:endParaRPr lang="en-US" sz="1400" b="1" u="sng" dirty="0">
              <a:ea typeface="Verdana"/>
            </a:endParaRPr>
          </a:p>
          <a:p>
            <a:pPr marL="0" lvl="2" indent="0">
              <a:buNone/>
            </a:pPr>
            <a:r>
              <a:rPr lang="en-US" sz="1400" dirty="0"/>
              <a:t>Incorporating all appropriate information, create timeline-focused view of activities included in recommendation. Share any appropriate details in margins or call-outs on timeline. This is distinct from the Gantt chart since it will be an overview of the entire project, not just the initiative discussed in the Implementation Approach.</a:t>
            </a:r>
            <a:endParaRPr lang="en-US" sz="1400" dirty="0">
              <a:ea typeface="Verdana"/>
            </a:endParaRPr>
          </a:p>
          <a:p>
            <a:pPr>
              <a:spcAft>
                <a:spcPts val="0"/>
              </a:spcAft>
            </a:pPr>
            <a:r>
              <a:rPr lang="en-US" sz="1400" b="1" u="sng" dirty="0"/>
              <a:t>Closing Statements and Open Floor for Discussion</a:t>
            </a:r>
            <a:endParaRPr lang="en-US" sz="1400" b="1" u="sng" dirty="0">
              <a:ea typeface="Verdana"/>
            </a:endParaRPr>
          </a:p>
          <a:p>
            <a:r>
              <a:rPr lang="en-US" sz="1400" dirty="0"/>
              <a:t>Share concluding remarks regarding the information covered in your presentation, touching again on timeline and seeking input from audience.</a:t>
            </a:r>
            <a:endParaRPr lang="en-US" sz="1400" dirty="0">
              <a:ea typeface="Verdana"/>
            </a:endParaRPr>
          </a:p>
          <a:p>
            <a:endParaRPr lang="en-US" i="1" dirty="0">
              <a:ea typeface="Verdana"/>
            </a:endParaRPr>
          </a:p>
          <a:p>
            <a:r>
              <a:rPr lang="en-US" i="1" dirty="0"/>
              <a:t>*See next slide for more information</a:t>
            </a:r>
            <a:endParaRPr lang="en-US" b="1" i="1" dirty="0">
              <a:ea typeface="Verdana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D175576-C524-86A2-3434-50266B6B4F8E}"/>
              </a:ext>
            </a:extLst>
          </p:cNvPr>
          <p:cNvSpPr txBox="1">
            <a:spLocks/>
          </p:cNvSpPr>
          <p:nvPr/>
        </p:nvSpPr>
        <p:spPr bwMode="gray">
          <a:xfrm>
            <a:off x="513292" y="223474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 + Options &amp; Approach Presentation Cont.</a:t>
            </a:r>
          </a:p>
        </p:txBody>
      </p:sp>
    </p:spTree>
    <p:extLst>
      <p:ext uri="{BB962C8B-B14F-4D97-AF65-F5344CB8AC3E}">
        <p14:creationId xmlns:p14="http://schemas.microsoft.com/office/powerpoint/2010/main" val="19108140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400" dirty="0"/>
              <a:t>As you state your problem statement, ensure it follows a logical structure</a:t>
            </a:r>
            <a:endParaRPr lang="en-US" sz="1400" dirty="0">
              <a:ea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Keep in mind: Logical Structuring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2BDB31-376E-FA0A-71ED-AF84A888F7F4}"/>
              </a:ext>
            </a:extLst>
          </p:cNvPr>
          <p:cNvGrpSpPr/>
          <p:nvPr/>
        </p:nvGrpSpPr>
        <p:grpSpPr>
          <a:xfrm>
            <a:off x="3578514" y="2078905"/>
            <a:ext cx="8204200" cy="3161627"/>
            <a:chOff x="469901" y="1801813"/>
            <a:chExt cx="11252200" cy="433926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6913C2A-8E98-49F3-A223-041A577EA432}"/>
                </a:ext>
              </a:extLst>
            </p:cNvPr>
            <p:cNvCxnSpPr/>
            <p:nvPr/>
          </p:nvCxnSpPr>
          <p:spPr>
            <a:xfrm>
              <a:off x="6096000" y="4406901"/>
              <a:ext cx="0" cy="323849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0A7788-6EC7-44E8-A6F0-1824D7A79E75}"/>
                </a:ext>
              </a:extLst>
            </p:cNvPr>
            <p:cNvCxnSpPr/>
            <p:nvPr/>
          </p:nvCxnSpPr>
          <p:spPr>
            <a:xfrm>
              <a:off x="2012950" y="4406901"/>
              <a:ext cx="0" cy="323849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58">
              <a:extLst>
                <a:ext uri="{FF2B5EF4-FFF2-40B4-BE49-F238E27FC236}">
                  <a16:creationId xmlns:a16="http://schemas.microsoft.com/office/drawing/2014/main" id="{B066C1C1-8F91-4B16-9B80-D0BAF402F212}"/>
                </a:ext>
              </a:extLst>
            </p:cNvPr>
            <p:cNvCxnSpPr/>
            <p:nvPr/>
          </p:nvCxnSpPr>
          <p:spPr>
            <a:xfrm rot="5400000" flipH="1" flipV="1">
              <a:off x="2011432" y="4050421"/>
              <a:ext cx="3036" cy="1827525"/>
            </a:xfrm>
            <a:prstGeom prst="bentConnector3">
              <a:avLst>
                <a:gd name="adj1" fmla="val 7629578"/>
              </a:avLst>
            </a:prstGeom>
            <a:ln w="63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280900-068F-4AF6-9731-8B75ED155E72}"/>
                </a:ext>
              </a:extLst>
            </p:cNvPr>
            <p:cNvCxnSpPr/>
            <p:nvPr/>
          </p:nvCxnSpPr>
          <p:spPr>
            <a:xfrm>
              <a:off x="9999663" y="4406901"/>
              <a:ext cx="0" cy="323849"/>
            </a:xfrm>
            <a:prstGeom prst="line">
              <a:avLst/>
            </a:prstGeom>
            <a:ln w="63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CE8E4E7-A768-4BB2-B190-A55C102B5AA3}"/>
                </a:ext>
              </a:extLst>
            </p:cNvPr>
            <p:cNvSpPr/>
            <p:nvPr/>
          </p:nvSpPr>
          <p:spPr bwMode="gray">
            <a:xfrm>
              <a:off x="4070610" y="1801813"/>
              <a:ext cx="3936810" cy="721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121920" rIns="121920" bIns="121920" rtlCol="0" anchor="ctr"/>
            <a:lstStyle/>
            <a:p>
              <a:pPr algn="ctr"/>
              <a:endParaRPr lang="en-US" sz="1400">
                <a:solidFill>
                  <a:schemeClr val="bg1"/>
                </a:solidFill>
                <a:ea typeface="Verdana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E4319F-4FFB-4FBC-81C1-72804A273161}"/>
                </a:ext>
              </a:extLst>
            </p:cNvPr>
            <p:cNvSpPr/>
            <p:nvPr/>
          </p:nvSpPr>
          <p:spPr bwMode="gray">
            <a:xfrm>
              <a:off x="8774040" y="3302000"/>
              <a:ext cx="2360339" cy="1162049"/>
            </a:xfrm>
            <a:prstGeom prst="rect">
              <a:avLst/>
            </a:prstGeom>
            <a:solidFill>
              <a:srgbClr val="00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121920" rIns="121920" bIns="121920"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D6E125-E6DB-4E48-9E3D-C4578F9DE3C5}"/>
                </a:ext>
              </a:extLst>
            </p:cNvPr>
            <p:cNvSpPr/>
            <p:nvPr/>
          </p:nvSpPr>
          <p:spPr bwMode="gray">
            <a:xfrm>
              <a:off x="4858846" y="3302000"/>
              <a:ext cx="2360339" cy="1162049"/>
            </a:xfrm>
            <a:prstGeom prst="rect">
              <a:avLst/>
            </a:prstGeom>
            <a:solidFill>
              <a:srgbClr val="00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121920" rIns="121920" bIns="121920"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5DDB7CC-874F-4581-95F0-4EBD5E2C2029}"/>
                </a:ext>
              </a:extLst>
            </p:cNvPr>
            <p:cNvSpPr/>
            <p:nvPr/>
          </p:nvSpPr>
          <p:spPr bwMode="gray">
            <a:xfrm>
              <a:off x="943651" y="3302000"/>
              <a:ext cx="2360339" cy="1162049"/>
            </a:xfrm>
            <a:prstGeom prst="rect">
              <a:avLst/>
            </a:prstGeom>
            <a:solidFill>
              <a:srgbClr val="00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121920" rIns="121920" bIns="121920"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640CFAB-32CF-4D9C-81D6-ED603F924EDB}"/>
                </a:ext>
              </a:extLst>
            </p:cNvPr>
            <p:cNvSpPr/>
            <p:nvPr/>
          </p:nvSpPr>
          <p:spPr bwMode="gray">
            <a:xfrm>
              <a:off x="2299217" y="4962664"/>
              <a:ext cx="1526655" cy="11723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F096830-EE1E-400A-B578-9FED44F7F873}"/>
                </a:ext>
              </a:extLst>
            </p:cNvPr>
            <p:cNvSpPr/>
            <p:nvPr/>
          </p:nvSpPr>
          <p:spPr bwMode="gray">
            <a:xfrm>
              <a:off x="469901" y="4965700"/>
              <a:ext cx="1530237" cy="11723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FAC0EC-241B-492F-B6EE-B57C59490773}"/>
                </a:ext>
              </a:extLst>
            </p:cNvPr>
            <p:cNvSpPr/>
            <p:nvPr/>
          </p:nvSpPr>
          <p:spPr bwMode="gray">
            <a:xfrm>
              <a:off x="6213100" y="4962664"/>
              <a:ext cx="1526655" cy="11723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25EC708-F366-4839-A649-13C436910768}"/>
                </a:ext>
              </a:extLst>
            </p:cNvPr>
            <p:cNvSpPr/>
            <p:nvPr/>
          </p:nvSpPr>
          <p:spPr bwMode="gray">
            <a:xfrm>
              <a:off x="4383785" y="4965700"/>
              <a:ext cx="1530237" cy="11723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7941DC-12BB-456B-AAAD-315EFD535C55}"/>
                </a:ext>
              </a:extLst>
            </p:cNvPr>
            <p:cNvSpPr/>
            <p:nvPr/>
          </p:nvSpPr>
          <p:spPr bwMode="gray">
            <a:xfrm>
              <a:off x="10195446" y="4965701"/>
              <a:ext cx="1526655" cy="11723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1373A75-E070-4C34-8E2D-73DA51D4FE54}"/>
                </a:ext>
              </a:extLst>
            </p:cNvPr>
            <p:cNvSpPr/>
            <p:nvPr/>
          </p:nvSpPr>
          <p:spPr bwMode="gray">
            <a:xfrm>
              <a:off x="8366130" y="4968737"/>
              <a:ext cx="1530237" cy="11723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7856DA9-9766-4FAC-9A0B-0F144DD0B7B0}"/>
                </a:ext>
              </a:extLst>
            </p:cNvPr>
            <p:cNvCxnSpPr>
              <a:stCxn id="36" idx="2"/>
              <a:endCxn id="38" idx="0"/>
            </p:cNvCxnSpPr>
            <p:nvPr/>
          </p:nvCxnSpPr>
          <p:spPr>
            <a:xfrm>
              <a:off x="6039015" y="2522918"/>
              <a:ext cx="1" cy="779082"/>
            </a:xfrm>
            <a:prstGeom prst="straightConnector1">
              <a:avLst/>
            </a:prstGeom>
            <a:ln w="63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1">
              <a:extLst>
                <a:ext uri="{FF2B5EF4-FFF2-40B4-BE49-F238E27FC236}">
                  <a16:creationId xmlns:a16="http://schemas.microsoft.com/office/drawing/2014/main" id="{3A44767C-64DF-4896-A355-320ACAFC2ECE}"/>
                </a:ext>
              </a:extLst>
            </p:cNvPr>
            <p:cNvCxnSpPr>
              <a:stCxn id="39" idx="0"/>
              <a:endCxn id="37" idx="0"/>
            </p:cNvCxnSpPr>
            <p:nvPr/>
          </p:nvCxnSpPr>
          <p:spPr>
            <a:xfrm rot="5400000" flipH="1" flipV="1">
              <a:off x="6039015" y="-613194"/>
              <a:ext cx="12700" cy="7830389"/>
            </a:xfrm>
            <a:prstGeom prst="bentConnector3">
              <a:avLst>
                <a:gd name="adj1" fmla="val 1800000"/>
              </a:avLst>
            </a:prstGeom>
            <a:ln w="63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50">
              <a:extLst>
                <a:ext uri="{FF2B5EF4-FFF2-40B4-BE49-F238E27FC236}">
                  <a16:creationId xmlns:a16="http://schemas.microsoft.com/office/drawing/2014/main" id="{91CACA83-9D34-4E2B-9957-E86E818327E1}"/>
                </a:ext>
              </a:extLst>
            </p:cNvPr>
            <p:cNvCxnSpPr/>
            <p:nvPr/>
          </p:nvCxnSpPr>
          <p:spPr>
            <a:xfrm rot="5400000" flipH="1" flipV="1">
              <a:off x="9998145" y="4050421"/>
              <a:ext cx="3036" cy="1827525"/>
            </a:xfrm>
            <a:prstGeom prst="bentConnector3">
              <a:avLst>
                <a:gd name="adj1" fmla="val 7629578"/>
              </a:avLst>
            </a:prstGeom>
            <a:ln w="63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54">
              <a:extLst>
                <a:ext uri="{FF2B5EF4-FFF2-40B4-BE49-F238E27FC236}">
                  <a16:creationId xmlns:a16="http://schemas.microsoft.com/office/drawing/2014/main" id="{36A7E61A-F0CB-4E6F-A450-DFD3CDA37AA3}"/>
                </a:ext>
              </a:extLst>
            </p:cNvPr>
            <p:cNvCxnSpPr/>
            <p:nvPr/>
          </p:nvCxnSpPr>
          <p:spPr>
            <a:xfrm rot="5400000" flipH="1" flipV="1">
              <a:off x="6094482" y="4050421"/>
              <a:ext cx="3036" cy="1827525"/>
            </a:xfrm>
            <a:prstGeom prst="bentConnector3">
              <a:avLst>
                <a:gd name="adj1" fmla="val 7629578"/>
              </a:avLst>
            </a:prstGeom>
            <a:ln w="63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A2011B79-1851-3EA2-89DE-BFBF82049DF2}"/>
              </a:ext>
            </a:extLst>
          </p:cNvPr>
          <p:cNvSpPr txBox="1"/>
          <p:nvPr/>
        </p:nvSpPr>
        <p:spPr>
          <a:xfrm>
            <a:off x="503853" y="2081821"/>
            <a:ext cx="4184750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SzPct val="100000"/>
            </a:pPr>
            <a:r>
              <a:rPr lang="en-US" sz="1400" b="1"/>
              <a:t>Introduction/Governing thought: </a:t>
            </a:r>
            <a:br>
              <a:rPr lang="en-US" sz="1400" b="1"/>
            </a:br>
            <a:r>
              <a:rPr lang="en-US" sz="1400"/>
              <a:t>States the overall problem statement</a:t>
            </a:r>
            <a:endParaRPr lang="en-US" sz="1400" b="1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8473EC3-CF12-47C6-0447-F0F2AB9B98D8}"/>
              </a:ext>
            </a:extLst>
          </p:cNvPr>
          <p:cNvSpPr txBox="1"/>
          <p:nvPr/>
        </p:nvSpPr>
        <p:spPr>
          <a:xfrm>
            <a:off x="503853" y="3179791"/>
            <a:ext cx="2455201" cy="6463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SzPct val="100000"/>
            </a:pPr>
            <a:r>
              <a:rPr lang="en-US" sz="1400" b="1"/>
              <a:t>Key line:</a:t>
            </a:r>
            <a:br>
              <a:rPr lang="en-US" sz="1400" b="1"/>
            </a:br>
            <a:r>
              <a:rPr lang="en-US" sz="1400"/>
              <a:t>Logic behind your </a:t>
            </a:r>
            <a:r>
              <a:rPr lang="en-US" sz="1400">
                <a:ea typeface="+mn-lt"/>
                <a:cs typeface="+mn-lt"/>
              </a:rPr>
              <a:t>problem statement</a:t>
            </a:r>
            <a:endParaRPr lang="en-US" sz="1400" b="1">
              <a:ea typeface="+mn-lt"/>
              <a:cs typeface="+mn-lt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87B8CF4E-1163-0A71-BF66-B5AE30BAA388}"/>
              </a:ext>
            </a:extLst>
          </p:cNvPr>
          <p:cNvSpPr txBox="1"/>
          <p:nvPr/>
        </p:nvSpPr>
        <p:spPr>
          <a:xfrm>
            <a:off x="503853" y="4470507"/>
            <a:ext cx="232229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SzPct val="100000"/>
            </a:pPr>
            <a:r>
              <a:rPr lang="en-US" sz="1400" b="1" dirty="0"/>
              <a:t>Supporting facts: </a:t>
            </a:r>
            <a:br>
              <a:rPr lang="en-US" sz="1400" b="1" dirty="0"/>
            </a:br>
            <a:r>
              <a:rPr lang="en-US" sz="1400" dirty="0"/>
              <a:t>Data and facts which support the key line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8618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D619AA79-420B-44D1-9060-B584BBFF7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/>
              <a:t>In addition to class material, you may find it helpful to utilize your mentor for questions pertaining to this section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Approach/Methodology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1651" y="4635312"/>
            <a:ext cx="5327649" cy="1819653"/>
          </a:xfrm>
        </p:spPr>
        <p:txBody>
          <a:bodyPr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What type of deployment strategy is recommended </a:t>
            </a:r>
          </a:p>
          <a:p>
            <a:pPr indent="166370"/>
            <a:r>
              <a:rPr lang="en-US" sz="1400" dirty="0"/>
              <a:t>(i.e., Big Bang, Phased) and </a:t>
            </a:r>
            <a:r>
              <a:rPr lang="en-US" sz="1400" b="1" dirty="0"/>
              <a:t>why?</a:t>
            </a:r>
            <a:endParaRPr lang="en-US" sz="1400" b="1" dirty="0">
              <a:ea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How</a:t>
            </a:r>
            <a:r>
              <a:rPr lang="en-US" sz="1400" dirty="0"/>
              <a:t> does this preferred option depict project </a:t>
            </a:r>
            <a:endParaRPr lang="en-US" sz="1400" dirty="0">
              <a:ea typeface="Verdana"/>
            </a:endParaRPr>
          </a:p>
          <a:p>
            <a:pPr indent="166370"/>
            <a:r>
              <a:rPr lang="en-US" sz="1400" dirty="0"/>
              <a:t>success and effective delivery?</a:t>
            </a:r>
            <a:endParaRPr lang="en-US" sz="1400" dirty="0">
              <a:ea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What</a:t>
            </a:r>
            <a:r>
              <a:rPr lang="en-US" sz="1400" dirty="0"/>
              <a:t> were the determining factors for selecting this?</a:t>
            </a:r>
            <a:endParaRPr lang="en-US" sz="1400" dirty="0">
              <a:ea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A02E4-30B4-4679-930A-F5314B8EC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1" y="1823671"/>
            <a:ext cx="4410779" cy="2069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6A43D6-E87F-4536-BDE2-561E00477B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14"/>
          <a:stretch/>
        </p:blipFill>
        <p:spPr>
          <a:xfrm>
            <a:off x="6197624" y="1724035"/>
            <a:ext cx="5066325" cy="22682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229ED-FC9A-4D16-82CD-95C820BC4C44}"/>
              </a:ext>
            </a:extLst>
          </p:cNvPr>
          <p:cNvGrpSpPr/>
          <p:nvPr/>
        </p:nvGrpSpPr>
        <p:grpSpPr>
          <a:xfrm>
            <a:off x="6826629" y="4434260"/>
            <a:ext cx="3808314" cy="553998"/>
            <a:chOff x="6826629" y="4386635"/>
            <a:chExt cx="3808314" cy="5539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4D62CB-3115-4B17-A32A-5407D9C4F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6826629" y="4570581"/>
              <a:ext cx="3808314" cy="37005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15F5D0-B5C4-478C-A9A4-F19929E69E11}"/>
                </a:ext>
              </a:extLst>
            </p:cNvPr>
            <p:cNvSpPr/>
            <p:nvPr/>
          </p:nvSpPr>
          <p:spPr>
            <a:xfrm>
              <a:off x="8257777" y="4386635"/>
              <a:ext cx="94601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Big Bang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3CF55D-ED47-47E2-BAC4-7010781F527E}"/>
              </a:ext>
            </a:extLst>
          </p:cNvPr>
          <p:cNvGrpSpPr/>
          <p:nvPr/>
        </p:nvGrpSpPr>
        <p:grpSpPr>
          <a:xfrm>
            <a:off x="6831302" y="5204752"/>
            <a:ext cx="3798968" cy="1119093"/>
            <a:chOff x="6831302" y="5250635"/>
            <a:chExt cx="3798968" cy="111909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98BF082-5290-4555-88D9-2172EBE52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6831302" y="5589987"/>
              <a:ext cx="3798968" cy="29879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81774F9-DEF6-4B14-B7A2-6CCAC4B2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878029" y="6001976"/>
              <a:ext cx="3705514" cy="36775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BBD91E-ABB6-4019-8956-0D9E228E3E02}"/>
                </a:ext>
              </a:extLst>
            </p:cNvPr>
            <p:cNvSpPr/>
            <p:nvPr/>
          </p:nvSpPr>
          <p:spPr>
            <a:xfrm>
              <a:off x="8257777" y="5250635"/>
              <a:ext cx="94601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Phased</a:t>
              </a:r>
            </a:p>
          </p:txBody>
        </p:sp>
      </p:grp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6E2515A-B58E-4742-BC29-AF719E3B7034}"/>
              </a:ext>
            </a:extLst>
          </p:cNvPr>
          <p:cNvSpPr txBox="1">
            <a:spLocks/>
          </p:cNvSpPr>
          <p:nvPr/>
        </p:nvSpPr>
        <p:spPr>
          <a:xfrm>
            <a:off x="501651" y="4203720"/>
            <a:ext cx="5171857" cy="43056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Deployment Method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5C34BF1B-CC47-4880-96D7-7B1A14F87985}"/>
              </a:ext>
            </a:extLst>
          </p:cNvPr>
          <p:cNvSpPr txBox="1">
            <a:spLocks/>
          </p:cNvSpPr>
          <p:nvPr/>
        </p:nvSpPr>
        <p:spPr>
          <a:xfrm>
            <a:off x="501651" y="1127010"/>
            <a:ext cx="5171857" cy="43056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Implementation Approach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6A159C-4F1D-45DE-A6AC-B1FD8B584326}"/>
              </a:ext>
            </a:extLst>
          </p:cNvPr>
          <p:cNvSpPr/>
          <p:nvPr/>
        </p:nvSpPr>
        <p:spPr>
          <a:xfrm>
            <a:off x="501651" y="1516628"/>
            <a:ext cx="20630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Waterfall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7B4B74-69A5-45D8-B835-F66115914163}"/>
              </a:ext>
            </a:extLst>
          </p:cNvPr>
          <p:cNvSpPr/>
          <p:nvPr/>
        </p:nvSpPr>
        <p:spPr>
          <a:xfrm>
            <a:off x="6197624" y="1516628"/>
            <a:ext cx="20630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7044733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F4B558B-8569-4655-B8F1-65A2669DE96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F4B558B-8569-4655-B8F1-65A2669DE9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6210223-D9E2-4F82-B385-122C6F75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Grading Rubric</a:t>
            </a: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9280AAAE-A9E1-4E51-BF46-2EF037A182B7}"/>
              </a:ext>
            </a:extLst>
          </p:cNvPr>
          <p:cNvGraphicFramePr>
            <a:graphicFrameLocks noGrp="1"/>
          </p:cNvGraphicFramePr>
          <p:nvPr/>
        </p:nvGraphicFramePr>
        <p:xfrm>
          <a:off x="176212" y="871930"/>
          <a:ext cx="11839576" cy="5529356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75">
                  <a:extLst>
                    <a:ext uri="{9D8B030D-6E8A-4147-A177-3AD203B41FA5}">
                      <a16:colId xmlns:a16="http://schemas.microsoft.com/office/drawing/2014/main" val="110343935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34229257"/>
                    </a:ext>
                  </a:extLst>
                </a:gridCol>
              </a:tblGrid>
              <a:tr h="4362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Criteria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accent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accent1"/>
                          </a:solidFill>
                        </a:rPr>
                        <a:t>Total Points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accent1"/>
                          </a:solidFill>
                        </a:rPr>
                        <a:t>Evaluator Notes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solidFill>
                            <a:schemeClr val="accent1"/>
                          </a:solidFill>
                        </a:rPr>
                        <a:t>Score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027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Organization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Presentation preparedness (e.g., notes, quality of deck, etc.)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Information and arguments were arranged in logical flow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Material included is relevant to the overall message/purpose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All sections were completed and constructed thoughtfully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85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Content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Team provided a concise summary of the problem statement presented in their previous presentation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Problem Statement section points to the biggest effects of the merger using strong support statements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 provided an overview of the recommended ERP solution with sufficient reasoning and support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Team provided implementation approach recommendation (i.e., Waterfall or Agile) and substantiated their choice given the broader case (feasibility given timeframe, complexities between companies, etc.)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Team provided technology implementation Gantt Chart, showcasing key activities and deliverables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Team presented team structure to support client throughout technology implementation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Team provided deployment method recommendation and strong supporting details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Team presented project timeline through an illustrative graphic that reflects time required for each activity (timeline, flow chart, etc.) as well as appropriate details regarding the proposed solution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3589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Presentation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Students entered the presentation professionally and shared agenda to level-set with audience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Students exhibited the ability to think critically and portray their thoughts clearly, concisely, and professionally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Slides and any visual aids were well prepared, informative, and effective at delivering message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Speakers delivered presentation clearly, professionally, and in logical flow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Presentation utilized the time allotted without spending too much time re-hashing the entire background and problem statement background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Presentation had a smooth flow from beginning to end, using subtle transitions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Any references used were properly cited and followed APA format 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474"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Total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1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100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28687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08DF75E-A498-42DB-81A5-54244510BE84}"/>
              </a:ext>
            </a:extLst>
          </p:cNvPr>
          <p:cNvGraphicFramePr>
            <a:graphicFrameLocks noGrp="1"/>
          </p:cNvGraphicFramePr>
          <p:nvPr/>
        </p:nvGraphicFramePr>
        <p:xfrm>
          <a:off x="6749409" y="317501"/>
          <a:ext cx="502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93475642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3110721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28305041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644552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678584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b="0">
                          <a:solidFill>
                            <a:schemeClr val="bg1"/>
                          </a:solidFill>
                        </a:rPr>
                        <a:t>A: 90-100%</a:t>
                      </a:r>
                    </a:p>
                  </a:txBody>
                  <a:tcP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>
                          <a:solidFill>
                            <a:schemeClr val="bg1"/>
                          </a:solidFill>
                        </a:rPr>
                        <a:t>B: 80-89%</a:t>
                      </a:r>
                    </a:p>
                  </a:txBody>
                  <a:tcP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>
                          <a:solidFill>
                            <a:schemeClr val="bg1"/>
                          </a:solidFill>
                        </a:rPr>
                        <a:t>C: 70-79%</a:t>
                      </a:r>
                    </a:p>
                  </a:txBody>
                  <a:tcP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>
                          <a:solidFill>
                            <a:schemeClr val="bg1"/>
                          </a:solidFill>
                        </a:rPr>
                        <a:t>D: 60-69%</a:t>
                      </a:r>
                    </a:p>
                  </a:txBody>
                  <a:tcP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>
                          <a:solidFill>
                            <a:schemeClr val="bg1"/>
                          </a:solidFill>
                        </a:rPr>
                        <a:t>F: 0-59%</a:t>
                      </a:r>
                    </a:p>
                  </a:txBody>
                  <a:tcPr>
                    <a:solidFill>
                      <a:srgbClr val="86BC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490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99772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Bef>
            <a:spcPts val="600"/>
          </a:spcBef>
          <a:buSzPct val="100000"/>
          <a:defRPr sz="1200" dirty="0" err="1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4_3_Onscreen.potx" id="{300F3ED9-9C4C-4838-B157-107BB206E623}" vid="{ABD9136E-862F-4680-B56C-E8832C898BE1}"/>
    </a:ext>
  </a:extLst>
</a:theme>
</file>

<file path=ppt/theme/theme2.xml><?xml version="1.0" encoding="utf-8"?>
<a:theme xmlns:a="http://schemas.openxmlformats.org/drawingml/2006/main" name="1_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Bef>
            <a:spcPts val="600"/>
          </a:spcBef>
          <a:buSzPct val="100000"/>
          <a:defRPr sz="1200" dirty="0" err="1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4_3_Onscreen.potx" id="{300F3ED9-9C4C-4838-B157-107BB206E623}" vid="{ABD9136E-862F-4680-B56C-E8832C898BE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D3FD9EA8C2642BC779C683FE8FC87" ma:contentTypeVersion="19" ma:contentTypeDescription="Create a new document." ma:contentTypeScope="" ma:versionID="ddeb727271e2f745323f702b9dc1b1a4">
  <xsd:schema xmlns:xsd="http://www.w3.org/2001/XMLSchema" xmlns:xs="http://www.w3.org/2001/XMLSchema" xmlns:p="http://schemas.microsoft.com/office/2006/metadata/properties" xmlns:ns2="b9c2ff8e-835b-4a89-8606-62290bae2b49" xmlns:ns3="668b610b-ed28-41a6-9beb-1d5c3c98360b" targetNamespace="http://schemas.microsoft.com/office/2006/metadata/properties" ma:root="true" ma:fieldsID="7682ae7ff34fb28210a966432ba97a7c" ns2:_="" ns3:_="">
    <xsd:import namespace="b9c2ff8e-835b-4a89-8606-62290bae2b49"/>
    <xsd:import namespace="668b610b-ed28-41a6-9beb-1d5c3c9836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Location" minOccurs="0"/>
                <xsd:element ref="ns2:Note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2ff8e-835b-4a89-8606-62290bae2b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Notes" ma:index="25" nillable="true" ma:displayName="Notes" ma:format="Dropdown" ma:internalName="Notes">
      <xsd:simpleType>
        <xsd:restriction base="dms:Text">
          <xsd:maxLength value="255"/>
        </xsd:restriction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610b-ed28-41a6-9beb-1d5c3c98360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8647a55a-aabc-4490-9937-fa304571e7b7}" ma:internalName="TaxCatchAll" ma:showField="CatchAllData" ma:web="668b610b-ed28-41a6-9beb-1d5c3c9836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8b610b-ed28-41a6-9beb-1d5c3c98360b" xsi:nil="true"/>
    <lcf76f155ced4ddcb4097134ff3c332f xmlns="b9c2ff8e-835b-4a89-8606-62290bae2b49">
      <Terms xmlns="http://schemas.microsoft.com/office/infopath/2007/PartnerControls"/>
    </lcf76f155ced4ddcb4097134ff3c332f>
    <Notes xmlns="b9c2ff8e-835b-4a89-8606-62290bae2b49" xsi:nil="true"/>
    <SharedWithUsers xmlns="668b610b-ed28-41a6-9beb-1d5c3c98360b">
      <UserInfo>
        <DisplayName>Wilson, Nasira</DisplayName>
        <AccountId>191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D56C32A-C340-4C03-8029-97FD9E5608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77C27A-45FC-41EE-BF45-C87F53BAB4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c2ff8e-835b-4a89-8606-62290bae2b49"/>
    <ds:schemaRef ds:uri="668b610b-ed28-41a6-9beb-1d5c3c9836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F37B6B-90FE-403D-8FF6-C7DEFC2FBA2D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668b610b-ed28-41a6-9beb-1d5c3c98360b"/>
    <ds:schemaRef ds:uri="b9c2ff8e-835b-4a89-8606-62290bae2b4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1038</Words>
  <Application>Microsoft Office PowerPoint</Application>
  <PresentationFormat>Widescreen</PresentationFormat>
  <Paragraphs>103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Deloitte 16_9 onscreen</vt:lpstr>
      <vt:lpstr>1_Deloitte 16_9 onscreen</vt:lpstr>
      <vt:lpstr>PowerPoint Presentation</vt:lpstr>
      <vt:lpstr>Presentation Goals</vt:lpstr>
      <vt:lpstr>Problem Statement + Options &amp; Approach Presentation</vt:lpstr>
      <vt:lpstr>PowerPoint Presentation</vt:lpstr>
      <vt:lpstr>Keep in mind: Logical Structuring</vt:lpstr>
      <vt:lpstr>Implementation Approach/Methodology</vt:lpstr>
      <vt:lpstr>Grading Rubric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Verdana Bold</dc:title>
  <dc:creator>Bunyasaranand, Andrew Patrick</dc:creator>
  <cp:lastModifiedBy>Daley, Dierdre</cp:lastModifiedBy>
  <cp:revision>35</cp:revision>
  <cp:lastPrinted>2014-06-25T02:16:22Z</cp:lastPrinted>
  <dcterms:created xsi:type="dcterms:W3CDTF">2016-05-12T15:59:16Z</dcterms:created>
  <dcterms:modified xsi:type="dcterms:W3CDTF">2025-02-10T21:07:24Z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0x01010046AD3FD9EA8C2642BC779C683FE8FC87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2022-01-10T20:55:02Z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aa7284b1-fed5-4480-bf59-44cebf5494a7</vt:lpwstr>
  </property>
  <property fmtid="{D5CDD505-2E9C-101B-9397-08002B2CF9AE}" pid="9" name="MSIP_Label_ea60d57e-af5b-4752-ac57-3e4f28ca11dc_ContentBits">
    <vt:lpwstr>0</vt:lpwstr>
  </property>
  <property fmtid="{D5CDD505-2E9C-101B-9397-08002B2CF9AE}" pid="10" name="MediaServiceImageTags">
    <vt:lpwstr/>
  </property>
  <property fmtid="{D5CDD505-2E9C-101B-9397-08002B2CF9AE}" pid="11" name="Order">
    <vt:r8>30400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  <property fmtid="{D5CDD505-2E9C-101B-9397-08002B2CF9AE}" pid="17" name="TriggerFlowInfo">
    <vt:lpwstr/>
  </property>
</Properties>
</file>