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530EC"/>
    <a:srgbClr val="C196F5"/>
    <a:srgbClr val="5D9EFA"/>
    <a:srgbClr val="4472C4"/>
    <a:srgbClr val="FEFBF8"/>
    <a:srgbClr val="F7F7F7"/>
    <a:srgbClr val="212263"/>
    <a:srgbClr val="7724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showGuides="1">
      <p:cViewPr>
        <p:scale>
          <a:sx n="81" d="100"/>
          <a:sy n="81" d="100"/>
        </p:scale>
        <p:origin x="542"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4F4A08-B68D-4A97-91B8-8EF10A697FD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881F4794-B702-4A24-A122-E466B3A5B2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B2D6AA34-1814-4AE2-ADC7-293EEE00CBDD}"/>
              </a:ext>
            </a:extLst>
          </p:cNvPr>
          <p:cNvSpPr>
            <a:spLocks noGrp="1"/>
          </p:cNvSpPr>
          <p:nvPr>
            <p:ph type="dt" sz="half" idx="10"/>
          </p:nvPr>
        </p:nvSpPr>
        <p:spPr/>
        <p:txBody>
          <a:bodyPr/>
          <a:lstStyle/>
          <a:p>
            <a:fld id="{A50A473C-4396-44E9-8B37-811F64E4F7BC}" type="datetimeFigureOut">
              <a:rPr lang="es-AR" smtClean="0"/>
              <a:t>7/8/2022</a:t>
            </a:fld>
            <a:endParaRPr lang="es-AR"/>
          </a:p>
        </p:txBody>
      </p:sp>
      <p:sp>
        <p:nvSpPr>
          <p:cNvPr id="5" name="Marcador de pie de página 4">
            <a:extLst>
              <a:ext uri="{FF2B5EF4-FFF2-40B4-BE49-F238E27FC236}">
                <a16:creationId xmlns:a16="http://schemas.microsoft.com/office/drawing/2014/main" id="{631DF7D2-F90B-4128-A68A-79AA49E90B2E}"/>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DCEC1301-ABFD-4171-963C-F926E921799F}"/>
              </a:ext>
            </a:extLst>
          </p:cNvPr>
          <p:cNvSpPr>
            <a:spLocks noGrp="1"/>
          </p:cNvSpPr>
          <p:nvPr>
            <p:ph type="sldNum" sz="quarter" idx="12"/>
          </p:nvPr>
        </p:nvSpPr>
        <p:spPr/>
        <p:txBody>
          <a:bodyPr/>
          <a:lstStyle/>
          <a:p>
            <a:fld id="{128320CC-EE03-437F-B6E5-889AC896C178}" type="slidenum">
              <a:rPr lang="es-AR" smtClean="0"/>
              <a:t>‹Nº›</a:t>
            </a:fld>
            <a:endParaRPr lang="es-AR"/>
          </a:p>
        </p:txBody>
      </p:sp>
    </p:spTree>
    <p:extLst>
      <p:ext uri="{BB962C8B-B14F-4D97-AF65-F5344CB8AC3E}">
        <p14:creationId xmlns:p14="http://schemas.microsoft.com/office/powerpoint/2010/main" val="2235886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A27E77-150B-4884-A319-8CCBFC8C1BA2}"/>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CD51622E-DEC0-40FC-B55C-C7965590188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5DEA50CC-D9CC-4098-9E91-0BEFF0C9F77E}"/>
              </a:ext>
            </a:extLst>
          </p:cNvPr>
          <p:cNvSpPr>
            <a:spLocks noGrp="1"/>
          </p:cNvSpPr>
          <p:nvPr>
            <p:ph type="dt" sz="half" idx="10"/>
          </p:nvPr>
        </p:nvSpPr>
        <p:spPr/>
        <p:txBody>
          <a:bodyPr/>
          <a:lstStyle/>
          <a:p>
            <a:fld id="{A50A473C-4396-44E9-8B37-811F64E4F7BC}" type="datetimeFigureOut">
              <a:rPr lang="es-AR" smtClean="0"/>
              <a:t>7/8/2022</a:t>
            </a:fld>
            <a:endParaRPr lang="es-AR"/>
          </a:p>
        </p:txBody>
      </p:sp>
      <p:sp>
        <p:nvSpPr>
          <p:cNvPr id="5" name="Marcador de pie de página 4">
            <a:extLst>
              <a:ext uri="{FF2B5EF4-FFF2-40B4-BE49-F238E27FC236}">
                <a16:creationId xmlns:a16="http://schemas.microsoft.com/office/drawing/2014/main" id="{89AD34BD-E2C2-4899-BC48-670A03BF221C}"/>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260F32C5-CEAB-4A61-A518-D49A218711BD}"/>
              </a:ext>
            </a:extLst>
          </p:cNvPr>
          <p:cNvSpPr>
            <a:spLocks noGrp="1"/>
          </p:cNvSpPr>
          <p:nvPr>
            <p:ph type="sldNum" sz="quarter" idx="12"/>
          </p:nvPr>
        </p:nvSpPr>
        <p:spPr/>
        <p:txBody>
          <a:bodyPr/>
          <a:lstStyle/>
          <a:p>
            <a:fld id="{128320CC-EE03-437F-B6E5-889AC896C178}" type="slidenum">
              <a:rPr lang="es-AR" smtClean="0"/>
              <a:t>‹Nº›</a:t>
            </a:fld>
            <a:endParaRPr lang="es-AR"/>
          </a:p>
        </p:txBody>
      </p:sp>
    </p:spTree>
    <p:extLst>
      <p:ext uri="{BB962C8B-B14F-4D97-AF65-F5344CB8AC3E}">
        <p14:creationId xmlns:p14="http://schemas.microsoft.com/office/powerpoint/2010/main" val="1427946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A0213E3-0590-4D60-898B-84A72AB1DBB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D557D8B1-1F6D-4196-9850-65B04BC2FD3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3B61914A-F1D1-465F-9B19-2253C7435C81}"/>
              </a:ext>
            </a:extLst>
          </p:cNvPr>
          <p:cNvSpPr>
            <a:spLocks noGrp="1"/>
          </p:cNvSpPr>
          <p:nvPr>
            <p:ph type="dt" sz="half" idx="10"/>
          </p:nvPr>
        </p:nvSpPr>
        <p:spPr/>
        <p:txBody>
          <a:bodyPr/>
          <a:lstStyle/>
          <a:p>
            <a:fld id="{A50A473C-4396-44E9-8B37-811F64E4F7BC}" type="datetimeFigureOut">
              <a:rPr lang="es-AR" smtClean="0"/>
              <a:t>7/8/2022</a:t>
            </a:fld>
            <a:endParaRPr lang="es-AR"/>
          </a:p>
        </p:txBody>
      </p:sp>
      <p:sp>
        <p:nvSpPr>
          <p:cNvPr id="5" name="Marcador de pie de página 4">
            <a:extLst>
              <a:ext uri="{FF2B5EF4-FFF2-40B4-BE49-F238E27FC236}">
                <a16:creationId xmlns:a16="http://schemas.microsoft.com/office/drawing/2014/main" id="{55DD253C-A2C1-47C1-B020-357B7FFACFA9}"/>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5F1DC19E-64AD-48BD-A69C-B03278163943}"/>
              </a:ext>
            </a:extLst>
          </p:cNvPr>
          <p:cNvSpPr>
            <a:spLocks noGrp="1"/>
          </p:cNvSpPr>
          <p:nvPr>
            <p:ph type="sldNum" sz="quarter" idx="12"/>
          </p:nvPr>
        </p:nvSpPr>
        <p:spPr/>
        <p:txBody>
          <a:bodyPr/>
          <a:lstStyle/>
          <a:p>
            <a:fld id="{128320CC-EE03-437F-B6E5-889AC896C178}" type="slidenum">
              <a:rPr lang="es-AR" smtClean="0"/>
              <a:t>‹Nº›</a:t>
            </a:fld>
            <a:endParaRPr lang="es-AR"/>
          </a:p>
        </p:txBody>
      </p:sp>
    </p:spTree>
    <p:extLst>
      <p:ext uri="{BB962C8B-B14F-4D97-AF65-F5344CB8AC3E}">
        <p14:creationId xmlns:p14="http://schemas.microsoft.com/office/powerpoint/2010/main" val="2430423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EF5ABD-C4BE-4094-A467-80EFC68A6077}"/>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A51920C0-B80F-45D6-9C24-CF34B973433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F364CECB-C973-4408-BBE0-9AF9D2268E01}"/>
              </a:ext>
            </a:extLst>
          </p:cNvPr>
          <p:cNvSpPr>
            <a:spLocks noGrp="1"/>
          </p:cNvSpPr>
          <p:nvPr>
            <p:ph type="dt" sz="half" idx="10"/>
          </p:nvPr>
        </p:nvSpPr>
        <p:spPr/>
        <p:txBody>
          <a:bodyPr/>
          <a:lstStyle/>
          <a:p>
            <a:fld id="{A50A473C-4396-44E9-8B37-811F64E4F7BC}" type="datetimeFigureOut">
              <a:rPr lang="es-AR" smtClean="0"/>
              <a:t>7/8/2022</a:t>
            </a:fld>
            <a:endParaRPr lang="es-AR"/>
          </a:p>
        </p:txBody>
      </p:sp>
      <p:sp>
        <p:nvSpPr>
          <p:cNvPr id="5" name="Marcador de pie de página 4">
            <a:extLst>
              <a:ext uri="{FF2B5EF4-FFF2-40B4-BE49-F238E27FC236}">
                <a16:creationId xmlns:a16="http://schemas.microsoft.com/office/drawing/2014/main" id="{59F6804D-68C4-4FF7-96BA-7F0821F93931}"/>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1FEFBE31-47CA-4774-A72B-DDA83D76A88D}"/>
              </a:ext>
            </a:extLst>
          </p:cNvPr>
          <p:cNvSpPr>
            <a:spLocks noGrp="1"/>
          </p:cNvSpPr>
          <p:nvPr>
            <p:ph type="sldNum" sz="quarter" idx="12"/>
          </p:nvPr>
        </p:nvSpPr>
        <p:spPr/>
        <p:txBody>
          <a:bodyPr/>
          <a:lstStyle/>
          <a:p>
            <a:fld id="{128320CC-EE03-437F-B6E5-889AC896C178}" type="slidenum">
              <a:rPr lang="es-AR" smtClean="0"/>
              <a:t>‹Nº›</a:t>
            </a:fld>
            <a:endParaRPr lang="es-AR"/>
          </a:p>
        </p:txBody>
      </p:sp>
    </p:spTree>
    <p:extLst>
      <p:ext uri="{BB962C8B-B14F-4D97-AF65-F5344CB8AC3E}">
        <p14:creationId xmlns:p14="http://schemas.microsoft.com/office/powerpoint/2010/main" val="537570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932143-1032-46B2-9FA2-6343D264651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6EAC3DF8-2E86-4851-ACC3-1131A4D43D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086446B-3483-45BB-8DE6-1F61ACDBC53D}"/>
              </a:ext>
            </a:extLst>
          </p:cNvPr>
          <p:cNvSpPr>
            <a:spLocks noGrp="1"/>
          </p:cNvSpPr>
          <p:nvPr>
            <p:ph type="dt" sz="half" idx="10"/>
          </p:nvPr>
        </p:nvSpPr>
        <p:spPr/>
        <p:txBody>
          <a:bodyPr/>
          <a:lstStyle/>
          <a:p>
            <a:fld id="{A50A473C-4396-44E9-8B37-811F64E4F7BC}" type="datetimeFigureOut">
              <a:rPr lang="es-AR" smtClean="0"/>
              <a:t>7/8/2022</a:t>
            </a:fld>
            <a:endParaRPr lang="es-AR"/>
          </a:p>
        </p:txBody>
      </p:sp>
      <p:sp>
        <p:nvSpPr>
          <p:cNvPr id="5" name="Marcador de pie de página 4">
            <a:extLst>
              <a:ext uri="{FF2B5EF4-FFF2-40B4-BE49-F238E27FC236}">
                <a16:creationId xmlns:a16="http://schemas.microsoft.com/office/drawing/2014/main" id="{234942B1-682D-4813-8086-08E3791EBF15}"/>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54271B01-0971-468B-9717-F5FF8BB35232}"/>
              </a:ext>
            </a:extLst>
          </p:cNvPr>
          <p:cNvSpPr>
            <a:spLocks noGrp="1"/>
          </p:cNvSpPr>
          <p:nvPr>
            <p:ph type="sldNum" sz="quarter" idx="12"/>
          </p:nvPr>
        </p:nvSpPr>
        <p:spPr/>
        <p:txBody>
          <a:bodyPr/>
          <a:lstStyle/>
          <a:p>
            <a:fld id="{128320CC-EE03-437F-B6E5-889AC896C178}" type="slidenum">
              <a:rPr lang="es-AR" smtClean="0"/>
              <a:t>‹Nº›</a:t>
            </a:fld>
            <a:endParaRPr lang="es-AR"/>
          </a:p>
        </p:txBody>
      </p:sp>
    </p:spTree>
    <p:extLst>
      <p:ext uri="{BB962C8B-B14F-4D97-AF65-F5344CB8AC3E}">
        <p14:creationId xmlns:p14="http://schemas.microsoft.com/office/powerpoint/2010/main" val="817806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F297F2-D98F-44A3-98C4-D93769E852C8}"/>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F505C40D-F82D-47D1-A1AF-20D81861DA5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157D631C-0EE4-4042-8F45-58A068E35C5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A5E3F977-AB30-4E47-9CD4-8052BFFD624C}"/>
              </a:ext>
            </a:extLst>
          </p:cNvPr>
          <p:cNvSpPr>
            <a:spLocks noGrp="1"/>
          </p:cNvSpPr>
          <p:nvPr>
            <p:ph type="dt" sz="half" idx="10"/>
          </p:nvPr>
        </p:nvSpPr>
        <p:spPr/>
        <p:txBody>
          <a:bodyPr/>
          <a:lstStyle/>
          <a:p>
            <a:fld id="{A50A473C-4396-44E9-8B37-811F64E4F7BC}" type="datetimeFigureOut">
              <a:rPr lang="es-AR" smtClean="0"/>
              <a:t>7/8/2022</a:t>
            </a:fld>
            <a:endParaRPr lang="es-AR"/>
          </a:p>
        </p:txBody>
      </p:sp>
      <p:sp>
        <p:nvSpPr>
          <p:cNvPr id="6" name="Marcador de pie de página 5">
            <a:extLst>
              <a:ext uri="{FF2B5EF4-FFF2-40B4-BE49-F238E27FC236}">
                <a16:creationId xmlns:a16="http://schemas.microsoft.com/office/drawing/2014/main" id="{B0BC34BE-59D5-42C6-871F-196BC5799330}"/>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4A37E10C-89DC-41A7-BE11-A9CE53BBE3C5}"/>
              </a:ext>
            </a:extLst>
          </p:cNvPr>
          <p:cNvSpPr>
            <a:spLocks noGrp="1"/>
          </p:cNvSpPr>
          <p:nvPr>
            <p:ph type="sldNum" sz="quarter" idx="12"/>
          </p:nvPr>
        </p:nvSpPr>
        <p:spPr/>
        <p:txBody>
          <a:bodyPr/>
          <a:lstStyle/>
          <a:p>
            <a:fld id="{128320CC-EE03-437F-B6E5-889AC896C178}" type="slidenum">
              <a:rPr lang="es-AR" smtClean="0"/>
              <a:t>‹Nº›</a:t>
            </a:fld>
            <a:endParaRPr lang="es-AR"/>
          </a:p>
        </p:txBody>
      </p:sp>
    </p:spTree>
    <p:extLst>
      <p:ext uri="{BB962C8B-B14F-4D97-AF65-F5344CB8AC3E}">
        <p14:creationId xmlns:p14="http://schemas.microsoft.com/office/powerpoint/2010/main" val="1755056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A47BDB-FFA0-4978-8E0F-6BCDF677EA2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A2A229A3-DCAC-442E-932C-F0919DD471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337FCC8-C772-418E-A0EE-62C50F1872E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9D2B1EEC-B3BB-4E3D-AD40-3B28FCAEE4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C835DB8-74AB-4684-8CB6-EF1ABBEF626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B769B273-511B-479E-A201-7334D78DE9E7}"/>
              </a:ext>
            </a:extLst>
          </p:cNvPr>
          <p:cNvSpPr>
            <a:spLocks noGrp="1"/>
          </p:cNvSpPr>
          <p:nvPr>
            <p:ph type="dt" sz="half" idx="10"/>
          </p:nvPr>
        </p:nvSpPr>
        <p:spPr/>
        <p:txBody>
          <a:bodyPr/>
          <a:lstStyle/>
          <a:p>
            <a:fld id="{A50A473C-4396-44E9-8B37-811F64E4F7BC}" type="datetimeFigureOut">
              <a:rPr lang="es-AR" smtClean="0"/>
              <a:t>7/8/2022</a:t>
            </a:fld>
            <a:endParaRPr lang="es-AR"/>
          </a:p>
        </p:txBody>
      </p:sp>
      <p:sp>
        <p:nvSpPr>
          <p:cNvPr id="8" name="Marcador de pie de página 7">
            <a:extLst>
              <a:ext uri="{FF2B5EF4-FFF2-40B4-BE49-F238E27FC236}">
                <a16:creationId xmlns:a16="http://schemas.microsoft.com/office/drawing/2014/main" id="{FF61EE8B-19DD-4C90-9EDF-C9FD4F0E4570}"/>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227D2218-24EE-46DA-B002-5AD81A6AB0DF}"/>
              </a:ext>
            </a:extLst>
          </p:cNvPr>
          <p:cNvSpPr>
            <a:spLocks noGrp="1"/>
          </p:cNvSpPr>
          <p:nvPr>
            <p:ph type="sldNum" sz="quarter" idx="12"/>
          </p:nvPr>
        </p:nvSpPr>
        <p:spPr/>
        <p:txBody>
          <a:bodyPr/>
          <a:lstStyle/>
          <a:p>
            <a:fld id="{128320CC-EE03-437F-B6E5-889AC896C178}" type="slidenum">
              <a:rPr lang="es-AR" smtClean="0"/>
              <a:t>‹Nº›</a:t>
            </a:fld>
            <a:endParaRPr lang="es-AR"/>
          </a:p>
        </p:txBody>
      </p:sp>
    </p:spTree>
    <p:extLst>
      <p:ext uri="{BB962C8B-B14F-4D97-AF65-F5344CB8AC3E}">
        <p14:creationId xmlns:p14="http://schemas.microsoft.com/office/powerpoint/2010/main" val="124703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178E21-9C4E-4967-97FE-BAA9774DC768}"/>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BF2DF68A-2089-4B32-B342-E1A85D0D061C}"/>
              </a:ext>
            </a:extLst>
          </p:cNvPr>
          <p:cNvSpPr>
            <a:spLocks noGrp="1"/>
          </p:cNvSpPr>
          <p:nvPr>
            <p:ph type="dt" sz="half" idx="10"/>
          </p:nvPr>
        </p:nvSpPr>
        <p:spPr/>
        <p:txBody>
          <a:bodyPr/>
          <a:lstStyle/>
          <a:p>
            <a:fld id="{A50A473C-4396-44E9-8B37-811F64E4F7BC}" type="datetimeFigureOut">
              <a:rPr lang="es-AR" smtClean="0"/>
              <a:t>7/8/2022</a:t>
            </a:fld>
            <a:endParaRPr lang="es-AR"/>
          </a:p>
        </p:txBody>
      </p:sp>
      <p:sp>
        <p:nvSpPr>
          <p:cNvPr id="4" name="Marcador de pie de página 3">
            <a:extLst>
              <a:ext uri="{FF2B5EF4-FFF2-40B4-BE49-F238E27FC236}">
                <a16:creationId xmlns:a16="http://schemas.microsoft.com/office/drawing/2014/main" id="{BA6F7BCE-13D7-4836-9374-444CF4A0E19C}"/>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8629CE8D-0006-4C6A-8CBD-5CCF0D9BA10C}"/>
              </a:ext>
            </a:extLst>
          </p:cNvPr>
          <p:cNvSpPr>
            <a:spLocks noGrp="1"/>
          </p:cNvSpPr>
          <p:nvPr>
            <p:ph type="sldNum" sz="quarter" idx="12"/>
          </p:nvPr>
        </p:nvSpPr>
        <p:spPr/>
        <p:txBody>
          <a:bodyPr/>
          <a:lstStyle/>
          <a:p>
            <a:fld id="{128320CC-EE03-437F-B6E5-889AC896C178}" type="slidenum">
              <a:rPr lang="es-AR" smtClean="0"/>
              <a:t>‹Nº›</a:t>
            </a:fld>
            <a:endParaRPr lang="es-AR"/>
          </a:p>
        </p:txBody>
      </p:sp>
    </p:spTree>
    <p:extLst>
      <p:ext uri="{BB962C8B-B14F-4D97-AF65-F5344CB8AC3E}">
        <p14:creationId xmlns:p14="http://schemas.microsoft.com/office/powerpoint/2010/main" val="2940991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F71E0F6-49F0-4182-B32C-F34EE818EF97}"/>
              </a:ext>
            </a:extLst>
          </p:cNvPr>
          <p:cNvSpPr>
            <a:spLocks noGrp="1"/>
          </p:cNvSpPr>
          <p:nvPr>
            <p:ph type="dt" sz="half" idx="10"/>
          </p:nvPr>
        </p:nvSpPr>
        <p:spPr/>
        <p:txBody>
          <a:bodyPr/>
          <a:lstStyle/>
          <a:p>
            <a:fld id="{A50A473C-4396-44E9-8B37-811F64E4F7BC}" type="datetimeFigureOut">
              <a:rPr lang="es-AR" smtClean="0"/>
              <a:t>7/8/2022</a:t>
            </a:fld>
            <a:endParaRPr lang="es-AR"/>
          </a:p>
        </p:txBody>
      </p:sp>
      <p:sp>
        <p:nvSpPr>
          <p:cNvPr id="3" name="Marcador de pie de página 2">
            <a:extLst>
              <a:ext uri="{FF2B5EF4-FFF2-40B4-BE49-F238E27FC236}">
                <a16:creationId xmlns:a16="http://schemas.microsoft.com/office/drawing/2014/main" id="{806A1D55-D1D0-4619-9087-19203A6D5BDF}"/>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8BD9ECE1-48A4-4469-A00C-8B9DEF000B35}"/>
              </a:ext>
            </a:extLst>
          </p:cNvPr>
          <p:cNvSpPr>
            <a:spLocks noGrp="1"/>
          </p:cNvSpPr>
          <p:nvPr>
            <p:ph type="sldNum" sz="quarter" idx="12"/>
          </p:nvPr>
        </p:nvSpPr>
        <p:spPr/>
        <p:txBody>
          <a:bodyPr/>
          <a:lstStyle/>
          <a:p>
            <a:fld id="{128320CC-EE03-437F-B6E5-889AC896C178}" type="slidenum">
              <a:rPr lang="es-AR" smtClean="0"/>
              <a:t>‹Nº›</a:t>
            </a:fld>
            <a:endParaRPr lang="es-AR"/>
          </a:p>
        </p:txBody>
      </p:sp>
    </p:spTree>
    <p:extLst>
      <p:ext uri="{BB962C8B-B14F-4D97-AF65-F5344CB8AC3E}">
        <p14:creationId xmlns:p14="http://schemas.microsoft.com/office/powerpoint/2010/main" val="25324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6E83FD-989A-40A2-8133-158B826F652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50026CB1-2124-46D2-AE8A-17CC005E3F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0A4B6BB9-63E4-4FB0-9139-0326C635B0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98535A1-A8B9-4814-BA5D-AF5437416664}"/>
              </a:ext>
            </a:extLst>
          </p:cNvPr>
          <p:cNvSpPr>
            <a:spLocks noGrp="1"/>
          </p:cNvSpPr>
          <p:nvPr>
            <p:ph type="dt" sz="half" idx="10"/>
          </p:nvPr>
        </p:nvSpPr>
        <p:spPr/>
        <p:txBody>
          <a:bodyPr/>
          <a:lstStyle/>
          <a:p>
            <a:fld id="{A50A473C-4396-44E9-8B37-811F64E4F7BC}" type="datetimeFigureOut">
              <a:rPr lang="es-AR" smtClean="0"/>
              <a:t>7/8/2022</a:t>
            </a:fld>
            <a:endParaRPr lang="es-AR"/>
          </a:p>
        </p:txBody>
      </p:sp>
      <p:sp>
        <p:nvSpPr>
          <p:cNvPr id="6" name="Marcador de pie de página 5">
            <a:extLst>
              <a:ext uri="{FF2B5EF4-FFF2-40B4-BE49-F238E27FC236}">
                <a16:creationId xmlns:a16="http://schemas.microsoft.com/office/drawing/2014/main" id="{C244DDF1-95FA-4DF8-8616-49DBAF4B0FBD}"/>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F1733FCF-1616-4E62-ADB8-1A19F07FD348}"/>
              </a:ext>
            </a:extLst>
          </p:cNvPr>
          <p:cNvSpPr>
            <a:spLocks noGrp="1"/>
          </p:cNvSpPr>
          <p:nvPr>
            <p:ph type="sldNum" sz="quarter" idx="12"/>
          </p:nvPr>
        </p:nvSpPr>
        <p:spPr/>
        <p:txBody>
          <a:bodyPr/>
          <a:lstStyle/>
          <a:p>
            <a:fld id="{128320CC-EE03-437F-B6E5-889AC896C178}" type="slidenum">
              <a:rPr lang="es-AR" smtClean="0"/>
              <a:t>‹Nº›</a:t>
            </a:fld>
            <a:endParaRPr lang="es-AR"/>
          </a:p>
        </p:txBody>
      </p:sp>
    </p:spTree>
    <p:extLst>
      <p:ext uri="{BB962C8B-B14F-4D97-AF65-F5344CB8AC3E}">
        <p14:creationId xmlns:p14="http://schemas.microsoft.com/office/powerpoint/2010/main" val="1773367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09D9A5-48E4-4E0D-9FEA-D4892D2D2F8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6B7DCE82-BE2A-4ED4-A086-54D2DE7BA8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C51E8BE1-43BE-484D-8658-96FEA604D4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DA83244-CDA6-4025-A7C7-D039B81AB5CB}"/>
              </a:ext>
            </a:extLst>
          </p:cNvPr>
          <p:cNvSpPr>
            <a:spLocks noGrp="1"/>
          </p:cNvSpPr>
          <p:nvPr>
            <p:ph type="dt" sz="half" idx="10"/>
          </p:nvPr>
        </p:nvSpPr>
        <p:spPr/>
        <p:txBody>
          <a:bodyPr/>
          <a:lstStyle/>
          <a:p>
            <a:fld id="{A50A473C-4396-44E9-8B37-811F64E4F7BC}" type="datetimeFigureOut">
              <a:rPr lang="es-AR" smtClean="0"/>
              <a:t>7/8/2022</a:t>
            </a:fld>
            <a:endParaRPr lang="es-AR"/>
          </a:p>
        </p:txBody>
      </p:sp>
      <p:sp>
        <p:nvSpPr>
          <p:cNvPr id="6" name="Marcador de pie de página 5">
            <a:extLst>
              <a:ext uri="{FF2B5EF4-FFF2-40B4-BE49-F238E27FC236}">
                <a16:creationId xmlns:a16="http://schemas.microsoft.com/office/drawing/2014/main" id="{00F9EEF4-7186-4654-92B7-6A0029439BB0}"/>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5CD9BF7C-69F8-4584-8E21-5E2E15006640}"/>
              </a:ext>
            </a:extLst>
          </p:cNvPr>
          <p:cNvSpPr>
            <a:spLocks noGrp="1"/>
          </p:cNvSpPr>
          <p:nvPr>
            <p:ph type="sldNum" sz="quarter" idx="12"/>
          </p:nvPr>
        </p:nvSpPr>
        <p:spPr/>
        <p:txBody>
          <a:bodyPr/>
          <a:lstStyle/>
          <a:p>
            <a:fld id="{128320CC-EE03-437F-B6E5-889AC896C178}" type="slidenum">
              <a:rPr lang="es-AR" smtClean="0"/>
              <a:t>‹Nº›</a:t>
            </a:fld>
            <a:endParaRPr lang="es-AR"/>
          </a:p>
        </p:txBody>
      </p:sp>
    </p:spTree>
    <p:extLst>
      <p:ext uri="{BB962C8B-B14F-4D97-AF65-F5344CB8AC3E}">
        <p14:creationId xmlns:p14="http://schemas.microsoft.com/office/powerpoint/2010/main" val="3034327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4311250-9FB9-4DB0-8659-A75B7C8B38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AF0F9D34-108D-41D9-AC91-2992153385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5DBC1494-2454-4161-BF08-BF60AAF3D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0A473C-4396-44E9-8B37-811F64E4F7BC}" type="datetimeFigureOut">
              <a:rPr lang="es-AR" smtClean="0"/>
              <a:t>7/8/2022</a:t>
            </a:fld>
            <a:endParaRPr lang="es-AR"/>
          </a:p>
        </p:txBody>
      </p:sp>
      <p:sp>
        <p:nvSpPr>
          <p:cNvPr id="5" name="Marcador de pie de página 4">
            <a:extLst>
              <a:ext uri="{FF2B5EF4-FFF2-40B4-BE49-F238E27FC236}">
                <a16:creationId xmlns:a16="http://schemas.microsoft.com/office/drawing/2014/main" id="{F92A48C4-FF10-465D-85E1-127D52AFE0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485F1A39-F944-4065-A97C-B2FA7910D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8320CC-EE03-437F-B6E5-889AC896C178}" type="slidenum">
              <a:rPr lang="es-AR" smtClean="0"/>
              <a:t>‹Nº›</a:t>
            </a:fld>
            <a:endParaRPr lang="es-AR"/>
          </a:p>
        </p:txBody>
      </p:sp>
    </p:spTree>
    <p:extLst>
      <p:ext uri="{BB962C8B-B14F-4D97-AF65-F5344CB8AC3E}">
        <p14:creationId xmlns:p14="http://schemas.microsoft.com/office/powerpoint/2010/main" val="47607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4E26CE6-B2E6-4AAF-9EEE-AAD0238A09C2}"/>
              </a:ext>
            </a:extLst>
          </p:cNvPr>
          <p:cNvPicPr/>
          <p:nvPr/>
        </p:nvPicPr>
        <p:blipFill rotWithShape="1">
          <a:blip r:embed="rId2">
            <a:extLst>
              <a:ext uri="{28A0092B-C50C-407E-A947-70E740481C1C}">
                <a14:useLocalDpi xmlns:a14="http://schemas.microsoft.com/office/drawing/2010/main" val="0"/>
              </a:ext>
            </a:extLst>
          </a:blip>
          <a:srcRect l="11945" t="12158" r="11974" b="12064"/>
          <a:stretch/>
        </p:blipFill>
        <p:spPr>
          <a:xfrm>
            <a:off x="0" y="0"/>
            <a:ext cx="6848669" cy="6821492"/>
          </a:xfrm>
          <a:prstGeom prst="rect">
            <a:avLst/>
          </a:prstGeom>
        </p:spPr>
      </p:pic>
      <p:sp>
        <p:nvSpPr>
          <p:cNvPr id="5" name="CuadroTexto 4">
            <a:extLst>
              <a:ext uri="{FF2B5EF4-FFF2-40B4-BE49-F238E27FC236}">
                <a16:creationId xmlns:a16="http://schemas.microsoft.com/office/drawing/2014/main" id="{C7D2ED5D-91A3-40FC-8D02-76FCBAE9337D}"/>
              </a:ext>
            </a:extLst>
          </p:cNvPr>
          <p:cNvSpPr txBox="1"/>
          <p:nvPr/>
        </p:nvSpPr>
        <p:spPr>
          <a:xfrm>
            <a:off x="7037205" y="1336205"/>
            <a:ext cx="4719917" cy="2431435"/>
          </a:xfrm>
          <a:prstGeom prst="rect">
            <a:avLst/>
          </a:prstGeom>
          <a:noFill/>
        </p:spPr>
        <p:txBody>
          <a:bodyPr wrap="square" rtlCol="0">
            <a:spAutoFit/>
          </a:bodyPr>
          <a:lstStyle/>
          <a:p>
            <a:pPr algn="ctr"/>
            <a:r>
              <a:rPr lang="es-AR" sz="3200" b="1" dirty="0">
                <a:solidFill>
                  <a:srgbClr val="212263"/>
                </a:solidFill>
              </a:rPr>
              <a:t>Informe estadístico sobre</a:t>
            </a:r>
          </a:p>
          <a:p>
            <a:pPr algn="ctr"/>
            <a:r>
              <a:rPr lang="es-AR" sz="3200" b="1" dirty="0">
                <a:solidFill>
                  <a:srgbClr val="212263"/>
                </a:solidFill>
              </a:rPr>
              <a:t>la brecha laboral en</a:t>
            </a:r>
          </a:p>
          <a:p>
            <a:pPr algn="ctr"/>
            <a:r>
              <a:rPr lang="es-AR" sz="3200" b="1" dirty="0">
                <a:solidFill>
                  <a:srgbClr val="212263"/>
                </a:solidFill>
              </a:rPr>
              <a:t>cuestiones de género</a:t>
            </a:r>
          </a:p>
          <a:p>
            <a:pPr algn="ctr"/>
            <a:endParaRPr lang="es-AR" sz="3200" b="1" dirty="0">
              <a:solidFill>
                <a:srgbClr val="212263"/>
              </a:solidFill>
            </a:endParaRPr>
          </a:p>
          <a:p>
            <a:pPr algn="ctr"/>
            <a:r>
              <a:rPr lang="es-AR" sz="2400" b="1" dirty="0">
                <a:solidFill>
                  <a:srgbClr val="212263"/>
                </a:solidFill>
              </a:rPr>
              <a:t>Años 1970 a 2018</a:t>
            </a:r>
          </a:p>
        </p:txBody>
      </p:sp>
      <p:sp>
        <p:nvSpPr>
          <p:cNvPr id="6" name="Rectángulo 5">
            <a:extLst>
              <a:ext uri="{FF2B5EF4-FFF2-40B4-BE49-F238E27FC236}">
                <a16:creationId xmlns:a16="http://schemas.microsoft.com/office/drawing/2014/main" id="{7194840D-5BA1-4BDB-96E3-23F1139E5B1D}"/>
              </a:ext>
            </a:extLst>
          </p:cNvPr>
          <p:cNvSpPr/>
          <p:nvPr/>
        </p:nvSpPr>
        <p:spPr>
          <a:xfrm>
            <a:off x="7203783" y="4371391"/>
            <a:ext cx="4553339" cy="46653"/>
          </a:xfrm>
          <a:prstGeom prst="rect">
            <a:avLst/>
          </a:prstGeom>
          <a:solidFill>
            <a:srgbClr val="7724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CuadroTexto 6">
            <a:extLst>
              <a:ext uri="{FF2B5EF4-FFF2-40B4-BE49-F238E27FC236}">
                <a16:creationId xmlns:a16="http://schemas.microsoft.com/office/drawing/2014/main" id="{EDCCCA6B-1149-441F-918A-65B23E2A0194}"/>
              </a:ext>
            </a:extLst>
          </p:cNvPr>
          <p:cNvSpPr txBox="1"/>
          <p:nvPr/>
        </p:nvSpPr>
        <p:spPr>
          <a:xfrm>
            <a:off x="7037204" y="4772980"/>
            <a:ext cx="4719917" cy="830997"/>
          </a:xfrm>
          <a:prstGeom prst="rect">
            <a:avLst/>
          </a:prstGeom>
          <a:noFill/>
        </p:spPr>
        <p:txBody>
          <a:bodyPr wrap="square" rtlCol="0">
            <a:spAutoFit/>
          </a:bodyPr>
          <a:lstStyle/>
          <a:p>
            <a:pPr algn="ctr"/>
            <a:r>
              <a:rPr lang="es-AR" sz="2400" b="1" dirty="0">
                <a:solidFill>
                  <a:srgbClr val="212263"/>
                </a:solidFill>
              </a:rPr>
              <a:t>Patricia Perrone</a:t>
            </a:r>
          </a:p>
          <a:p>
            <a:pPr algn="ctr"/>
            <a:r>
              <a:rPr lang="es-AR" sz="2400" b="1" dirty="0">
                <a:solidFill>
                  <a:srgbClr val="212263"/>
                </a:solidFill>
              </a:rPr>
              <a:t>Marianela Pi</a:t>
            </a:r>
          </a:p>
        </p:txBody>
      </p:sp>
    </p:spTree>
    <p:extLst>
      <p:ext uri="{BB962C8B-B14F-4D97-AF65-F5344CB8AC3E}">
        <p14:creationId xmlns:p14="http://schemas.microsoft.com/office/powerpoint/2010/main" val="1660417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ADBD6D19-CABD-4164-B430-AB150D4EDD65}"/>
              </a:ext>
            </a:extLst>
          </p:cNvPr>
          <p:cNvGrpSpPr/>
          <p:nvPr/>
        </p:nvGrpSpPr>
        <p:grpSpPr>
          <a:xfrm rot="16200000">
            <a:off x="-3352800" y="3352799"/>
            <a:ext cx="6858000" cy="152400"/>
            <a:chOff x="0" y="9637645"/>
            <a:chExt cx="6858000" cy="136951"/>
          </a:xfrm>
        </p:grpSpPr>
        <p:sp>
          <p:nvSpPr>
            <p:cNvPr id="4" name="Rectángulo 3">
              <a:extLst>
                <a:ext uri="{FF2B5EF4-FFF2-40B4-BE49-F238E27FC236}">
                  <a16:creationId xmlns:a16="http://schemas.microsoft.com/office/drawing/2014/main" id="{F340B403-FB84-4A7A-A250-1B3509C5B0E2}"/>
                </a:ext>
              </a:extLst>
            </p:cNvPr>
            <p:cNvSpPr/>
            <p:nvPr/>
          </p:nvSpPr>
          <p:spPr>
            <a:xfrm>
              <a:off x="0" y="9637645"/>
              <a:ext cx="1810120" cy="136340"/>
            </a:xfrm>
            <a:prstGeom prst="rect">
              <a:avLst/>
            </a:prstGeom>
            <a:solidFill>
              <a:srgbClr val="A26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Rectángulo 4">
              <a:extLst>
                <a:ext uri="{FF2B5EF4-FFF2-40B4-BE49-F238E27FC236}">
                  <a16:creationId xmlns:a16="http://schemas.microsoft.com/office/drawing/2014/main" id="{338CAB82-6F71-4DF8-8FCF-24B6D522AA4A}"/>
                </a:ext>
              </a:extLst>
            </p:cNvPr>
            <p:cNvSpPr/>
            <p:nvPr/>
          </p:nvSpPr>
          <p:spPr>
            <a:xfrm>
              <a:off x="1810120" y="9637645"/>
              <a:ext cx="1663103" cy="136340"/>
            </a:xfrm>
            <a:prstGeom prst="rect">
              <a:avLst/>
            </a:prstGeom>
            <a:solidFill>
              <a:srgbClr val="853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Rectángulo 5">
              <a:extLst>
                <a:ext uri="{FF2B5EF4-FFF2-40B4-BE49-F238E27FC236}">
                  <a16:creationId xmlns:a16="http://schemas.microsoft.com/office/drawing/2014/main" id="{CA534467-9AC0-4103-A9D1-63B550A0BDEE}"/>
                </a:ext>
              </a:extLst>
            </p:cNvPr>
            <p:cNvSpPr/>
            <p:nvPr/>
          </p:nvSpPr>
          <p:spPr>
            <a:xfrm>
              <a:off x="3473223" y="9637645"/>
              <a:ext cx="1779974" cy="136340"/>
            </a:xfrm>
            <a:prstGeom prst="rect">
              <a:avLst/>
            </a:prstGeom>
            <a:solidFill>
              <a:srgbClr val="C19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Rectángulo 6">
              <a:extLst>
                <a:ext uri="{FF2B5EF4-FFF2-40B4-BE49-F238E27FC236}">
                  <a16:creationId xmlns:a16="http://schemas.microsoft.com/office/drawing/2014/main" id="{8F96D7C2-189D-4CEA-9572-D0457410A94E}"/>
                </a:ext>
              </a:extLst>
            </p:cNvPr>
            <p:cNvSpPr/>
            <p:nvPr/>
          </p:nvSpPr>
          <p:spPr>
            <a:xfrm>
              <a:off x="5253197" y="9638256"/>
              <a:ext cx="1604803" cy="136340"/>
            </a:xfrm>
            <a:prstGeom prst="rect">
              <a:avLst/>
            </a:prstGeom>
            <a:solidFill>
              <a:srgbClr val="853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2" name="Rectángulo 1">
            <a:extLst>
              <a:ext uri="{FF2B5EF4-FFF2-40B4-BE49-F238E27FC236}">
                <a16:creationId xmlns:a16="http://schemas.microsoft.com/office/drawing/2014/main" id="{7C10FC20-E4AB-4D52-8D96-292B2BAC00CF}"/>
              </a:ext>
            </a:extLst>
          </p:cNvPr>
          <p:cNvSpPr/>
          <p:nvPr/>
        </p:nvSpPr>
        <p:spPr>
          <a:xfrm>
            <a:off x="750761" y="417297"/>
            <a:ext cx="10011747" cy="4955203"/>
          </a:xfrm>
          <a:prstGeom prst="rect">
            <a:avLst/>
          </a:prstGeom>
        </p:spPr>
        <p:txBody>
          <a:bodyPr wrap="square">
            <a:spAutoFit/>
          </a:bodyPr>
          <a:lstStyle/>
          <a:p>
            <a:r>
              <a:rPr lang="es-AR" sz="3200" dirty="0">
                <a:solidFill>
                  <a:srgbClr val="0070C0"/>
                </a:solidFill>
              </a:rPr>
              <a:t>Introducción</a:t>
            </a:r>
          </a:p>
          <a:p>
            <a:br>
              <a:rPr lang="es-AR" dirty="0"/>
            </a:br>
            <a:r>
              <a:rPr lang="es-AR" sz="1400" dirty="0"/>
              <a:t>El objetivo de este informe es visibilizar las diferencias que, de acuerdo al género de las personas, pueden encontrarse en el ámbito del mercado de trabajo en Argentina desde el año 1982 hasta 2018, como el desempleo, la cantidad de empleadores/as, la distribución de las tareas domésticas, y el acoso sexual. Para ello se presenta una serie de indicadores, cuadros y gráficos, que intentan responder distintos tipos de preguntas. Entre ellas se encuentran las siguientes: </a:t>
            </a:r>
            <a:r>
              <a:rPr lang="es-AR" sz="1400" b="1" dirty="0"/>
              <a:t>¿cómo son los índices de desempleo de acuerdo al género de las personas?, ¿hay diferencia entre varones y mujeres cuando hablamos de trabajo informal?, ¿y cuando hablamos de cargos jerárquicos?, ¿qué tanta diferencia hay entre los ingresos de los varones y de las mujeres?, ¿los varones cobran más por cada hora trabajada?, ¿trabajan las mujeres menos horas que los varones?, ¿qué pasa si consideramos trabajo no sólo a lo que se remunera sino también al trabajo doméstico?</a:t>
            </a:r>
            <a:r>
              <a:rPr lang="es-AR" sz="1400" dirty="0"/>
              <a:t>.</a:t>
            </a:r>
          </a:p>
          <a:p>
            <a:r>
              <a:rPr lang="es-AR" sz="1400" dirty="0"/>
              <a:t>En el primer apartado, se realiza un análisis sobre la diversidad en la dedicación al trabajo remunerado y trabajo doméstico en el caso de las mujeres, dado que este elemento constituye, según la bibliografía especializada (Esquivel, 2009; </a:t>
            </a:r>
            <a:r>
              <a:rPr lang="es-AR" sz="1400" dirty="0" err="1"/>
              <a:t>D’alessandro</a:t>
            </a:r>
            <a:r>
              <a:rPr lang="es-AR" sz="1400" dirty="0"/>
              <a:t>, 2016), el punto de partida de la desigualdad en el mercado de trabajo. En el segundo apartado, se analiza la evolución de la ocupación de puestos jerárquicos y la tasa de desempleo. En el tercer apartado, se examina la informalidad laboral. En el ultimo apartado, se analiza los datos de acoso sexual. </a:t>
            </a:r>
          </a:p>
          <a:p>
            <a:endParaRPr lang="es-AR" sz="1400" dirty="0"/>
          </a:p>
          <a:p>
            <a:r>
              <a:rPr lang="es-AR" sz="1400" dirty="0"/>
              <a:t>Los datos que utilizamos en dicho informe provienen del sitio web Banco Mundial](https://databank.worldbank.org/source/gender-statistics) y luego traducidos. Datos Filtrados para Argentina, Posible comparación con la región.</a:t>
            </a:r>
          </a:p>
          <a:p>
            <a:endParaRPr lang="es-AR" sz="1400" dirty="0"/>
          </a:p>
          <a:p>
            <a:r>
              <a:rPr lang="es-AR" sz="1400" dirty="0"/>
              <a:t>Los años que tomamos es de 1982 a 2018. Antes de esa fecha Argentina no registra ningún dato y coincide con la época del gobierno de facto</a:t>
            </a:r>
          </a:p>
        </p:txBody>
      </p:sp>
    </p:spTree>
    <p:extLst>
      <p:ext uri="{BB962C8B-B14F-4D97-AF65-F5344CB8AC3E}">
        <p14:creationId xmlns:p14="http://schemas.microsoft.com/office/powerpoint/2010/main" val="2238528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6DB712C7-691F-43A4-BEBD-848DF07008D3}"/>
              </a:ext>
            </a:extLst>
          </p:cNvPr>
          <p:cNvGrpSpPr/>
          <p:nvPr/>
        </p:nvGrpSpPr>
        <p:grpSpPr>
          <a:xfrm rot="16200000">
            <a:off x="-3352800" y="3352799"/>
            <a:ext cx="6858000" cy="152400"/>
            <a:chOff x="0" y="9637645"/>
            <a:chExt cx="6858000" cy="136951"/>
          </a:xfrm>
        </p:grpSpPr>
        <p:sp>
          <p:nvSpPr>
            <p:cNvPr id="5" name="Rectángulo 4">
              <a:extLst>
                <a:ext uri="{FF2B5EF4-FFF2-40B4-BE49-F238E27FC236}">
                  <a16:creationId xmlns:a16="http://schemas.microsoft.com/office/drawing/2014/main" id="{E8F717D6-8879-49AA-9738-1235E915B6C0}"/>
                </a:ext>
              </a:extLst>
            </p:cNvPr>
            <p:cNvSpPr/>
            <p:nvPr/>
          </p:nvSpPr>
          <p:spPr>
            <a:xfrm>
              <a:off x="0" y="9637645"/>
              <a:ext cx="1810120" cy="136340"/>
            </a:xfrm>
            <a:prstGeom prst="rect">
              <a:avLst/>
            </a:prstGeom>
            <a:solidFill>
              <a:srgbClr val="A26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Rectángulo 5">
              <a:extLst>
                <a:ext uri="{FF2B5EF4-FFF2-40B4-BE49-F238E27FC236}">
                  <a16:creationId xmlns:a16="http://schemas.microsoft.com/office/drawing/2014/main" id="{E1FEF3BD-6B3E-4C04-9729-0FF320FCFC80}"/>
                </a:ext>
              </a:extLst>
            </p:cNvPr>
            <p:cNvSpPr/>
            <p:nvPr/>
          </p:nvSpPr>
          <p:spPr>
            <a:xfrm>
              <a:off x="1810120" y="9637645"/>
              <a:ext cx="1663103" cy="136340"/>
            </a:xfrm>
            <a:prstGeom prst="rect">
              <a:avLst/>
            </a:prstGeom>
            <a:solidFill>
              <a:srgbClr val="853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Rectángulo 6">
              <a:extLst>
                <a:ext uri="{FF2B5EF4-FFF2-40B4-BE49-F238E27FC236}">
                  <a16:creationId xmlns:a16="http://schemas.microsoft.com/office/drawing/2014/main" id="{6874322A-566B-4E12-B0CE-603D0ADEA3A1}"/>
                </a:ext>
              </a:extLst>
            </p:cNvPr>
            <p:cNvSpPr/>
            <p:nvPr/>
          </p:nvSpPr>
          <p:spPr>
            <a:xfrm>
              <a:off x="3473223" y="9637645"/>
              <a:ext cx="1779974" cy="136340"/>
            </a:xfrm>
            <a:prstGeom prst="rect">
              <a:avLst/>
            </a:prstGeom>
            <a:solidFill>
              <a:srgbClr val="C19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Rectángulo 7">
              <a:extLst>
                <a:ext uri="{FF2B5EF4-FFF2-40B4-BE49-F238E27FC236}">
                  <a16:creationId xmlns:a16="http://schemas.microsoft.com/office/drawing/2014/main" id="{EC50939B-F26D-43E6-8C56-532DB5387B2D}"/>
                </a:ext>
              </a:extLst>
            </p:cNvPr>
            <p:cNvSpPr/>
            <p:nvPr/>
          </p:nvSpPr>
          <p:spPr>
            <a:xfrm>
              <a:off x="5253197" y="9638256"/>
              <a:ext cx="1604803" cy="136340"/>
            </a:xfrm>
            <a:prstGeom prst="rect">
              <a:avLst/>
            </a:prstGeom>
            <a:solidFill>
              <a:srgbClr val="853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pic>
        <p:nvPicPr>
          <p:cNvPr id="9" name="Imagen 8">
            <a:extLst>
              <a:ext uri="{FF2B5EF4-FFF2-40B4-BE49-F238E27FC236}">
                <a16:creationId xmlns:a16="http://schemas.microsoft.com/office/drawing/2014/main" id="{B5DD8D47-AFD9-4811-A72A-8B97EDD84DDF}"/>
              </a:ext>
            </a:extLst>
          </p:cNvPr>
          <p:cNvPicPr>
            <a:picLocks noChangeAspect="1"/>
          </p:cNvPicPr>
          <p:nvPr/>
        </p:nvPicPr>
        <p:blipFill>
          <a:blip r:embed="rId2"/>
          <a:stretch>
            <a:fillRect/>
          </a:stretch>
        </p:blipFill>
        <p:spPr>
          <a:xfrm>
            <a:off x="4538662" y="5605004"/>
            <a:ext cx="3114675" cy="457200"/>
          </a:xfrm>
          <a:prstGeom prst="rect">
            <a:avLst/>
          </a:prstGeom>
        </p:spPr>
      </p:pic>
      <p:grpSp>
        <p:nvGrpSpPr>
          <p:cNvPr id="13" name="Grupo 12">
            <a:extLst>
              <a:ext uri="{FF2B5EF4-FFF2-40B4-BE49-F238E27FC236}">
                <a16:creationId xmlns:a16="http://schemas.microsoft.com/office/drawing/2014/main" id="{FF0DFA2A-09B7-4B2A-A5DE-3D21CC3A2485}"/>
              </a:ext>
            </a:extLst>
          </p:cNvPr>
          <p:cNvGrpSpPr/>
          <p:nvPr/>
        </p:nvGrpSpPr>
        <p:grpSpPr>
          <a:xfrm>
            <a:off x="568302" y="298139"/>
            <a:ext cx="11252718" cy="6401753"/>
            <a:chOff x="653143" y="335846"/>
            <a:chExt cx="11252718" cy="6401753"/>
          </a:xfrm>
        </p:grpSpPr>
        <p:grpSp>
          <p:nvGrpSpPr>
            <p:cNvPr id="12" name="Grupo 11">
              <a:extLst>
                <a:ext uri="{FF2B5EF4-FFF2-40B4-BE49-F238E27FC236}">
                  <a16:creationId xmlns:a16="http://schemas.microsoft.com/office/drawing/2014/main" id="{9EC4BD81-0EBD-45C2-A12D-E3E4F5E385C1}"/>
                </a:ext>
              </a:extLst>
            </p:cNvPr>
            <p:cNvGrpSpPr/>
            <p:nvPr/>
          </p:nvGrpSpPr>
          <p:grpSpPr>
            <a:xfrm>
              <a:off x="653143" y="335846"/>
              <a:ext cx="11252718" cy="6401753"/>
              <a:chOff x="653143" y="335846"/>
              <a:chExt cx="11252718" cy="6401753"/>
            </a:xfrm>
          </p:grpSpPr>
          <p:sp>
            <p:nvSpPr>
              <p:cNvPr id="2" name="Rectángulo 1">
                <a:extLst>
                  <a:ext uri="{FF2B5EF4-FFF2-40B4-BE49-F238E27FC236}">
                    <a16:creationId xmlns:a16="http://schemas.microsoft.com/office/drawing/2014/main" id="{78A24CA7-BE46-4446-B6F9-5718116A5BD6}"/>
                  </a:ext>
                </a:extLst>
              </p:cNvPr>
              <p:cNvSpPr/>
              <p:nvPr/>
            </p:nvSpPr>
            <p:spPr>
              <a:xfrm>
                <a:off x="653143" y="335846"/>
                <a:ext cx="11252718" cy="6401753"/>
              </a:xfrm>
              <a:prstGeom prst="rect">
                <a:avLst/>
              </a:prstGeom>
            </p:spPr>
            <p:txBody>
              <a:bodyPr wrap="square">
                <a:spAutoFit/>
              </a:bodyPr>
              <a:lstStyle/>
              <a:p>
                <a:r>
                  <a:rPr lang="es-AR" sz="3200" dirty="0">
                    <a:solidFill>
                      <a:srgbClr val="0070C0"/>
                    </a:solidFill>
                  </a:rPr>
                  <a:t>Exploración de los datos</a:t>
                </a:r>
              </a:p>
              <a:p>
                <a:endParaRPr lang="es-AR" dirty="0"/>
              </a:p>
              <a:p>
                <a:r>
                  <a:rPr lang="es-AR" sz="1200" dirty="0"/>
                  <a:t>¿Qué variables tiene?</a:t>
                </a:r>
              </a:p>
              <a:p>
                <a:pPr marL="285750" indent="-285750">
                  <a:buFontTx/>
                  <a:buChar char="-"/>
                </a:pPr>
                <a:r>
                  <a:rPr lang="es-AR" sz="1200" dirty="0"/>
                  <a:t>Al cargar los datos se filtro por país y se descartaron los años 1970 hasta 1981 donde no figuran datos</a:t>
                </a:r>
              </a:p>
              <a:p>
                <a:pPr marL="285750" indent="-285750">
                  <a:buFontTx/>
                  <a:buChar char="-"/>
                </a:pPr>
                <a:r>
                  <a:rPr lang="es-AR" sz="1200" dirty="0"/>
                  <a:t># Código para cargar o leer los datos</a:t>
                </a:r>
              </a:p>
              <a:p>
                <a:pPr marL="285750" indent="-285750">
                  <a:buFontTx/>
                  <a:buChar char="-"/>
                </a:pPr>
                <a:r>
                  <a:rPr lang="es-AR" sz="1200" dirty="0" err="1"/>
                  <a:t>empleo_genero</a:t>
                </a:r>
                <a:r>
                  <a:rPr lang="es-AR" sz="1200" dirty="0"/>
                  <a:t> &lt;- read.csv("datos/empleo_genero.csv") %&gt;% </a:t>
                </a:r>
                <a:r>
                  <a:rPr lang="es-AR" sz="1200" dirty="0" err="1"/>
                  <a:t>filter</a:t>
                </a:r>
                <a:r>
                  <a:rPr lang="es-AR" sz="1200" dirty="0"/>
                  <a:t>(</a:t>
                </a:r>
                <a:r>
                  <a:rPr lang="es-AR" sz="1200" dirty="0" err="1"/>
                  <a:t>pais_region</a:t>
                </a:r>
                <a:r>
                  <a:rPr lang="es-AR" sz="1200" dirty="0"/>
                  <a:t>=="Argentina") %&gt;% </a:t>
                </a:r>
                <a:r>
                  <a:rPr lang="es-AR" sz="1200" dirty="0" err="1"/>
                  <a:t>select</a:t>
                </a:r>
                <a:r>
                  <a:rPr lang="es-AR" sz="1200" dirty="0"/>
                  <a:t>(1,16:52)</a:t>
                </a:r>
              </a:p>
              <a:p>
                <a:pPr marL="285750" indent="-285750">
                  <a:buFontTx/>
                  <a:buChar char="-"/>
                </a:pPr>
                <a:endParaRPr lang="es-AR" sz="1200" dirty="0"/>
              </a:p>
              <a:p>
                <a:pPr marL="285750" indent="-285750">
                  <a:buFontTx/>
                  <a:buChar char="-"/>
                </a:pPr>
                <a:r>
                  <a:rPr lang="es-AR" sz="1200" dirty="0"/>
                  <a:t># Luego ordenamos los datos con el siguiente código</a:t>
                </a:r>
              </a:p>
              <a:p>
                <a:pPr marL="285750" indent="-285750">
                  <a:buFontTx/>
                  <a:buChar char="-"/>
                </a:pPr>
                <a:r>
                  <a:rPr lang="es-AR" sz="1200" dirty="0" err="1"/>
                  <a:t>empleo_Arg</a:t>
                </a:r>
                <a:r>
                  <a:rPr lang="es-AR" sz="1200" dirty="0"/>
                  <a:t> &lt;- </a:t>
                </a:r>
                <a:r>
                  <a:rPr lang="es-AR" sz="1200" dirty="0" err="1"/>
                  <a:t>pivot_longer</a:t>
                </a:r>
                <a:r>
                  <a:rPr lang="es-AR" sz="1200" dirty="0"/>
                  <a:t>(</a:t>
                </a:r>
                <a:r>
                  <a:rPr lang="es-AR" sz="1200" dirty="0" err="1"/>
                  <a:t>empleo_genero</a:t>
                </a:r>
                <a:r>
                  <a:rPr lang="es-AR" sz="1200" dirty="0"/>
                  <a:t>, </a:t>
                </a:r>
                <a:r>
                  <a:rPr lang="es-AR" sz="1200" dirty="0" err="1"/>
                  <a:t>cols</a:t>
                </a:r>
                <a:r>
                  <a:rPr lang="es-AR" sz="1200" dirty="0"/>
                  <a:t>=2:38, </a:t>
                </a:r>
                <a:r>
                  <a:rPr lang="es-AR" sz="1200" dirty="0" err="1"/>
                  <a:t>names_to</a:t>
                </a:r>
                <a:r>
                  <a:rPr lang="es-AR" sz="1200" dirty="0"/>
                  <a:t> = "</a:t>
                </a:r>
                <a:r>
                  <a:rPr lang="es-AR" sz="1200" dirty="0" err="1"/>
                  <a:t>Anio</a:t>
                </a:r>
                <a:r>
                  <a:rPr lang="es-AR" sz="1200" dirty="0"/>
                  <a:t>", </a:t>
                </a:r>
                <a:r>
                  <a:rPr lang="es-AR" sz="1200" dirty="0" err="1"/>
                  <a:t>values_to</a:t>
                </a:r>
                <a:r>
                  <a:rPr lang="es-AR" sz="1200" dirty="0"/>
                  <a:t> = "cantidad")</a:t>
                </a:r>
              </a:p>
              <a:p>
                <a:pPr marL="285750" indent="-285750">
                  <a:buFontTx/>
                  <a:buChar char="-"/>
                </a:pPr>
                <a:endParaRPr lang="es-AR" sz="1200" dirty="0"/>
              </a:p>
              <a:p>
                <a:pPr marL="285750" indent="-285750">
                  <a:buFontTx/>
                  <a:buChar char="-"/>
                </a:pPr>
                <a:r>
                  <a:rPr lang="es-AR" sz="1200" dirty="0"/>
                  <a:t>#</a:t>
                </a:r>
              </a:p>
              <a:p>
                <a:pPr marL="285750" indent="-285750">
                  <a:buFontTx/>
                  <a:buChar char="-"/>
                </a:pPr>
                <a:r>
                  <a:rPr lang="es-AR" sz="1200" dirty="0" err="1"/>
                  <a:t>print</a:t>
                </a:r>
                <a:r>
                  <a:rPr lang="es-AR" sz="1200" dirty="0"/>
                  <a:t>(</a:t>
                </a:r>
                <a:r>
                  <a:rPr lang="es-AR" sz="1200" dirty="0" err="1"/>
                  <a:t>empleo_Arg,n</a:t>
                </a:r>
                <a:r>
                  <a:rPr lang="es-AR" sz="1200" dirty="0"/>
                  <a:t> = 30)</a:t>
                </a:r>
              </a:p>
              <a:p>
                <a:pPr marL="285750" indent="-285750">
                  <a:buFontTx/>
                  <a:buChar char="-"/>
                </a:pPr>
                <a:endParaRPr lang="es-AR" sz="1200" dirty="0"/>
              </a:p>
              <a:p>
                <a:pPr marL="285750" indent="-285750">
                  <a:buFontTx/>
                  <a:buChar char="-"/>
                </a:pPr>
                <a:r>
                  <a:rPr lang="es-AR" sz="1200" dirty="0"/>
                  <a:t>Las variables que tiene luego de ordenar los datos son Variable, </a:t>
                </a:r>
                <a:r>
                  <a:rPr lang="es-AR" sz="1200" dirty="0" err="1"/>
                  <a:t>Anio</a:t>
                </a:r>
                <a:r>
                  <a:rPr lang="es-AR" sz="1200" dirty="0"/>
                  <a:t> y Cantidad</a:t>
                </a:r>
              </a:p>
              <a:p>
                <a:endParaRPr lang="es-AR" sz="1200" dirty="0"/>
              </a:p>
              <a:p>
                <a:endParaRPr lang="es-AR" sz="1200" dirty="0"/>
              </a:p>
              <a:p>
                <a:endParaRPr lang="es-AR" sz="1200" dirty="0"/>
              </a:p>
              <a:p>
                <a:endParaRPr lang="es-AR" sz="1200" dirty="0"/>
              </a:p>
              <a:p>
                <a:endParaRPr lang="es-AR" sz="1200" dirty="0"/>
              </a:p>
              <a:p>
                <a:endParaRPr lang="es-AR" sz="1200" dirty="0"/>
              </a:p>
              <a:p>
                <a:endParaRPr lang="es-AR" sz="1200" dirty="0"/>
              </a:p>
              <a:p>
                <a:endParaRPr lang="es-AR" sz="1200" dirty="0"/>
              </a:p>
              <a:p>
                <a:endParaRPr lang="es-AR" sz="1200" dirty="0"/>
              </a:p>
              <a:p>
                <a:endParaRPr lang="es-AR" sz="1200" dirty="0"/>
              </a:p>
              <a:p>
                <a:r>
                  <a:rPr lang="es-AR" sz="1200" dirty="0"/>
                  <a:t>¿Cuántas observaciones hay?</a:t>
                </a:r>
              </a:p>
              <a:p>
                <a:r>
                  <a:rPr lang="es-AR" sz="1200" dirty="0"/>
                  <a:t>Hay 1 observación por fila, 740 observaciones en total.</a:t>
                </a:r>
              </a:p>
              <a:p>
                <a:endParaRPr lang="es-AR" sz="1200" dirty="0"/>
              </a:p>
              <a:p>
                <a:endParaRPr lang="es-AR" sz="1200" dirty="0"/>
              </a:p>
              <a:p>
                <a:endParaRPr lang="es-AR" sz="1200" dirty="0"/>
              </a:p>
              <a:p>
                <a:r>
                  <a:rPr lang="es-AR" sz="1200" dirty="0"/>
                  <a:t>¿Cuántas variables?</a:t>
                </a:r>
              </a:p>
              <a:p>
                <a:r>
                  <a:rPr lang="es-AR" sz="1200" dirty="0"/>
                  <a:t>Hay 3 variables en total.</a:t>
                </a:r>
              </a:p>
            </p:txBody>
          </p:sp>
          <p:pic>
            <p:nvPicPr>
              <p:cNvPr id="10" name="Imagen 9">
                <a:extLst>
                  <a:ext uri="{FF2B5EF4-FFF2-40B4-BE49-F238E27FC236}">
                    <a16:creationId xmlns:a16="http://schemas.microsoft.com/office/drawing/2014/main" id="{925550BF-47E6-4C3F-86CB-300C45FF07BF}"/>
                  </a:ext>
                </a:extLst>
              </p:cNvPr>
              <p:cNvPicPr>
                <a:picLocks noChangeAspect="1"/>
              </p:cNvPicPr>
              <p:nvPr/>
            </p:nvPicPr>
            <p:blipFill>
              <a:blip r:embed="rId3"/>
              <a:stretch>
                <a:fillRect/>
              </a:stretch>
            </p:blipFill>
            <p:spPr>
              <a:xfrm>
                <a:off x="709231" y="3572058"/>
                <a:ext cx="7240522" cy="1432966"/>
              </a:xfrm>
              <a:prstGeom prst="rect">
                <a:avLst/>
              </a:prstGeom>
            </p:spPr>
          </p:pic>
        </p:grpSp>
        <p:pic>
          <p:nvPicPr>
            <p:cNvPr id="11" name="Imagen 10">
              <a:extLst>
                <a:ext uri="{FF2B5EF4-FFF2-40B4-BE49-F238E27FC236}">
                  <a16:creationId xmlns:a16="http://schemas.microsoft.com/office/drawing/2014/main" id="{3065ED5E-FA32-4851-9302-9A282B9671D6}"/>
                </a:ext>
              </a:extLst>
            </p:cNvPr>
            <p:cNvPicPr>
              <a:picLocks noChangeAspect="1"/>
            </p:cNvPicPr>
            <p:nvPr/>
          </p:nvPicPr>
          <p:blipFill rotWithShape="1">
            <a:blip r:embed="rId2"/>
            <a:srcRect b="53333"/>
            <a:stretch/>
          </p:blipFill>
          <p:spPr>
            <a:xfrm>
              <a:off x="709231" y="5669280"/>
              <a:ext cx="3114675" cy="213360"/>
            </a:xfrm>
            <a:prstGeom prst="rect">
              <a:avLst/>
            </a:prstGeom>
          </p:spPr>
        </p:pic>
      </p:grpSp>
    </p:spTree>
    <p:extLst>
      <p:ext uri="{BB962C8B-B14F-4D97-AF65-F5344CB8AC3E}">
        <p14:creationId xmlns:p14="http://schemas.microsoft.com/office/powerpoint/2010/main" val="1320202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26493FB2-405F-4B15-8B3D-85CCAEC55EB7}"/>
              </a:ext>
            </a:extLst>
          </p:cNvPr>
          <p:cNvSpPr/>
          <p:nvPr/>
        </p:nvSpPr>
        <p:spPr>
          <a:xfrm>
            <a:off x="601980" y="364853"/>
            <a:ext cx="10465088" cy="4462760"/>
          </a:xfrm>
          <a:prstGeom prst="rect">
            <a:avLst/>
          </a:prstGeom>
        </p:spPr>
        <p:txBody>
          <a:bodyPr wrap="square">
            <a:spAutoFit/>
          </a:bodyPr>
          <a:lstStyle/>
          <a:p>
            <a:r>
              <a:rPr lang="es-AR" sz="3200" dirty="0">
                <a:solidFill>
                  <a:srgbClr val="0070C0"/>
                </a:solidFill>
              </a:rPr>
              <a:t>Selección de algunas variables interesantes y sus propiedades.</a:t>
            </a:r>
          </a:p>
          <a:p>
            <a:endParaRPr lang="es-AR" sz="1200" dirty="0">
              <a:solidFill>
                <a:srgbClr val="0070C0"/>
              </a:solidFill>
            </a:endParaRPr>
          </a:p>
          <a:p>
            <a:endParaRPr lang="es-AR" sz="1200" dirty="0">
              <a:solidFill>
                <a:srgbClr val="0070C0"/>
              </a:solidFill>
            </a:endParaRPr>
          </a:p>
          <a:p>
            <a:endParaRPr lang="es-AR" sz="1200" dirty="0"/>
          </a:p>
          <a:p>
            <a:pPr marL="171450" indent="-171450">
              <a:buFontTx/>
              <a:buChar char="-"/>
            </a:pPr>
            <a:r>
              <a:rPr lang="es-AR" sz="1200" dirty="0"/>
              <a:t>¿Cuál es su valor medio y desvío </a:t>
            </a:r>
            <a:r>
              <a:rPr lang="es-AR" sz="1200" dirty="0" err="1"/>
              <a:t>estándard</a:t>
            </a:r>
            <a:r>
              <a:rPr lang="es-AR" sz="1200" dirty="0"/>
              <a:t>?</a:t>
            </a:r>
          </a:p>
          <a:p>
            <a:pPr marL="171450" indent="-171450">
              <a:buFontTx/>
              <a:buChar char="-"/>
            </a:pPr>
            <a:endParaRPr lang="es-AR" sz="1200" dirty="0"/>
          </a:p>
          <a:p>
            <a:pPr marL="171450" indent="-171450">
              <a:buFontTx/>
              <a:buChar char="-"/>
            </a:pPr>
            <a:endParaRPr lang="es-AR" sz="1200" dirty="0"/>
          </a:p>
          <a:p>
            <a:pPr marL="171450" indent="-171450">
              <a:buFontTx/>
              <a:buChar char="-"/>
            </a:pPr>
            <a:endParaRPr lang="es-AR" sz="1200" dirty="0"/>
          </a:p>
          <a:p>
            <a:pPr marL="171450" indent="-171450">
              <a:buFontTx/>
              <a:buChar char="-"/>
            </a:pPr>
            <a:endParaRPr lang="es-AR" sz="1200" dirty="0"/>
          </a:p>
          <a:p>
            <a:pPr marL="171450" indent="-171450">
              <a:buFontTx/>
              <a:buChar char="-"/>
            </a:pPr>
            <a:r>
              <a:rPr lang="es-AR" sz="1200" dirty="0"/>
              <a:t>¿Cuál es su rango (valor máximo y valor mínimo)?</a:t>
            </a:r>
          </a:p>
          <a:p>
            <a:pPr marL="171450" indent="-171450">
              <a:buFontTx/>
              <a:buChar char="-"/>
            </a:pPr>
            <a:endParaRPr lang="es-AR" sz="1200" dirty="0"/>
          </a:p>
          <a:p>
            <a:pPr marL="171450" indent="-171450">
              <a:buFontTx/>
              <a:buChar char="-"/>
            </a:pPr>
            <a:endParaRPr lang="es-AR" sz="1200" dirty="0"/>
          </a:p>
          <a:p>
            <a:pPr marL="171450" indent="-171450">
              <a:buFontTx/>
              <a:buChar char="-"/>
            </a:pPr>
            <a:endParaRPr lang="es-AR" sz="1200" dirty="0"/>
          </a:p>
          <a:p>
            <a:pPr marL="171450" indent="-171450">
              <a:buFontTx/>
              <a:buChar char="-"/>
            </a:pPr>
            <a:endParaRPr lang="es-AR" sz="1200" dirty="0"/>
          </a:p>
          <a:p>
            <a:pPr marL="171450" indent="-171450">
              <a:buFontTx/>
              <a:buChar char="-"/>
            </a:pPr>
            <a:r>
              <a:rPr lang="es-AR" sz="1200" dirty="0"/>
              <a:t>¿Hay alguna anomalía que sugiera que hay datos incorrectos? Valores imposibles (como valores negativos en una variable que sólo puede ser positiva) o poco creíbles.</a:t>
            </a:r>
          </a:p>
          <a:p>
            <a:pPr marL="171450" indent="-171450">
              <a:buFontTx/>
              <a:buChar char="-"/>
            </a:pPr>
            <a:endParaRPr lang="es-AR" sz="1200" dirty="0"/>
          </a:p>
          <a:p>
            <a:pPr marL="171450" indent="-171450">
              <a:buFontTx/>
              <a:buChar char="-"/>
            </a:pPr>
            <a:endParaRPr lang="es-AR" sz="1200" dirty="0"/>
          </a:p>
          <a:p>
            <a:pPr marL="171450" indent="-171450">
              <a:buFontTx/>
              <a:buChar char="-"/>
            </a:pPr>
            <a:endParaRPr lang="es-AR" sz="1200" dirty="0"/>
          </a:p>
          <a:p>
            <a:pPr marL="171450" indent="-171450">
              <a:buFontTx/>
              <a:buChar char="-"/>
            </a:pPr>
            <a:endParaRPr lang="es-AR" sz="1200" dirty="0"/>
          </a:p>
          <a:p>
            <a:pPr marL="285750" indent="-285750">
              <a:buFontTx/>
              <a:buChar char="-"/>
            </a:pPr>
            <a:r>
              <a:rPr lang="es-AR" sz="1200" dirty="0"/>
              <a:t>¿Cuántas observaciones hay por cada grupo? ¿Cuántos valores faltantes? ¿Hay diferencias?</a:t>
            </a:r>
          </a:p>
          <a:p>
            <a:pPr marL="285750" indent="-285750">
              <a:buFontTx/>
              <a:buChar char="-"/>
            </a:pPr>
            <a:endParaRPr lang="es-AR" sz="1200" dirty="0"/>
          </a:p>
        </p:txBody>
      </p:sp>
      <p:grpSp>
        <p:nvGrpSpPr>
          <p:cNvPr id="3" name="Grupo 2">
            <a:extLst>
              <a:ext uri="{FF2B5EF4-FFF2-40B4-BE49-F238E27FC236}">
                <a16:creationId xmlns:a16="http://schemas.microsoft.com/office/drawing/2014/main" id="{F3E9F489-E1CB-4299-B956-3BF7AF03F38D}"/>
              </a:ext>
            </a:extLst>
          </p:cNvPr>
          <p:cNvGrpSpPr/>
          <p:nvPr/>
        </p:nvGrpSpPr>
        <p:grpSpPr>
          <a:xfrm rot="16200000">
            <a:off x="-3352800" y="3352799"/>
            <a:ext cx="6858000" cy="152400"/>
            <a:chOff x="0" y="9637645"/>
            <a:chExt cx="6858000" cy="136951"/>
          </a:xfrm>
        </p:grpSpPr>
        <p:sp>
          <p:nvSpPr>
            <p:cNvPr id="4" name="Rectángulo 3">
              <a:extLst>
                <a:ext uri="{FF2B5EF4-FFF2-40B4-BE49-F238E27FC236}">
                  <a16:creationId xmlns:a16="http://schemas.microsoft.com/office/drawing/2014/main" id="{148A27DF-047C-4332-B1CB-3B6271175042}"/>
                </a:ext>
              </a:extLst>
            </p:cNvPr>
            <p:cNvSpPr/>
            <p:nvPr/>
          </p:nvSpPr>
          <p:spPr>
            <a:xfrm>
              <a:off x="0" y="9637645"/>
              <a:ext cx="1810120" cy="136340"/>
            </a:xfrm>
            <a:prstGeom prst="rect">
              <a:avLst/>
            </a:prstGeom>
            <a:solidFill>
              <a:srgbClr val="A26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Rectángulo 4">
              <a:extLst>
                <a:ext uri="{FF2B5EF4-FFF2-40B4-BE49-F238E27FC236}">
                  <a16:creationId xmlns:a16="http://schemas.microsoft.com/office/drawing/2014/main" id="{60E974D8-3703-4B94-BFAD-109499B3E746}"/>
                </a:ext>
              </a:extLst>
            </p:cNvPr>
            <p:cNvSpPr/>
            <p:nvPr/>
          </p:nvSpPr>
          <p:spPr>
            <a:xfrm>
              <a:off x="1810120" y="9637645"/>
              <a:ext cx="1663103" cy="136340"/>
            </a:xfrm>
            <a:prstGeom prst="rect">
              <a:avLst/>
            </a:prstGeom>
            <a:solidFill>
              <a:srgbClr val="853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Rectángulo 5">
              <a:extLst>
                <a:ext uri="{FF2B5EF4-FFF2-40B4-BE49-F238E27FC236}">
                  <a16:creationId xmlns:a16="http://schemas.microsoft.com/office/drawing/2014/main" id="{FD475438-93E2-4985-B474-85BB13D47E58}"/>
                </a:ext>
              </a:extLst>
            </p:cNvPr>
            <p:cNvSpPr/>
            <p:nvPr/>
          </p:nvSpPr>
          <p:spPr>
            <a:xfrm>
              <a:off x="3473223" y="9637645"/>
              <a:ext cx="1779974" cy="136340"/>
            </a:xfrm>
            <a:prstGeom prst="rect">
              <a:avLst/>
            </a:prstGeom>
            <a:solidFill>
              <a:srgbClr val="C19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Rectángulo 6">
              <a:extLst>
                <a:ext uri="{FF2B5EF4-FFF2-40B4-BE49-F238E27FC236}">
                  <a16:creationId xmlns:a16="http://schemas.microsoft.com/office/drawing/2014/main" id="{3607AD6D-8F6E-4614-A0DC-478FC8BF720B}"/>
                </a:ext>
              </a:extLst>
            </p:cNvPr>
            <p:cNvSpPr/>
            <p:nvPr/>
          </p:nvSpPr>
          <p:spPr>
            <a:xfrm>
              <a:off x="5253197" y="9638256"/>
              <a:ext cx="1604803" cy="136340"/>
            </a:xfrm>
            <a:prstGeom prst="rect">
              <a:avLst/>
            </a:prstGeom>
            <a:solidFill>
              <a:srgbClr val="853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737824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26493FB2-405F-4B15-8B3D-85CCAEC55EB7}"/>
              </a:ext>
            </a:extLst>
          </p:cNvPr>
          <p:cNvSpPr/>
          <p:nvPr/>
        </p:nvSpPr>
        <p:spPr>
          <a:xfrm>
            <a:off x="601980" y="364853"/>
            <a:ext cx="10465088" cy="4985980"/>
          </a:xfrm>
          <a:prstGeom prst="rect">
            <a:avLst/>
          </a:prstGeom>
        </p:spPr>
        <p:txBody>
          <a:bodyPr wrap="square">
            <a:spAutoFit/>
          </a:bodyPr>
          <a:lstStyle/>
          <a:p>
            <a:r>
              <a:rPr lang="es-AR" sz="3200" dirty="0" err="1">
                <a:solidFill>
                  <a:srgbClr val="0070C0"/>
                </a:solidFill>
              </a:rPr>
              <a:t>Hipótesis</a:t>
            </a:r>
            <a:endParaRPr lang="es-AR" sz="3200" dirty="0">
              <a:solidFill>
                <a:srgbClr val="0070C0"/>
              </a:solidFill>
            </a:endParaRPr>
          </a:p>
          <a:p>
            <a:endParaRPr lang="es-AR" sz="1200" dirty="0">
              <a:solidFill>
                <a:srgbClr val="0070C0"/>
              </a:solidFill>
            </a:endParaRPr>
          </a:p>
          <a:p>
            <a:endParaRPr lang="es-AR" sz="1200" dirty="0">
              <a:solidFill>
                <a:srgbClr val="0070C0"/>
              </a:solidFill>
            </a:endParaRPr>
          </a:p>
          <a:p>
            <a:endParaRPr lang="es-AR" sz="1200" dirty="0"/>
          </a:p>
          <a:p>
            <a:r>
              <a:rPr lang="es-AR" sz="1400" dirty="0"/>
              <a:t>1980: Gobierno de facto del Teniente General Jorge Rafael Videla. Se implementó como novedad la técnica del muestreo como complemento del registro censal: hubo un cuestionario "básico" para toda la población y otro ampliado, para los que formaron parte de la muestra.</a:t>
            </a:r>
          </a:p>
          <a:p>
            <a:r>
              <a:rPr lang="es-AR" sz="1400" dirty="0"/>
              <a:t>1991: La emergencia financiera impidió realizar este censo a tiempo. Se realizó el 15 de mayo, durante la primera presidencia de Carlos Saúl Menem. Nuevamente se utilizó la técnica de muestreo. Además se introdujeron por vez primera preguntas relacionadas con la cobertura de salud y la situación previsional.</a:t>
            </a:r>
          </a:p>
          <a:p>
            <a:endParaRPr lang="es-AR" sz="1400" dirty="0"/>
          </a:p>
          <a:p>
            <a:r>
              <a:rPr lang="es-AR" sz="1400" dirty="0"/>
              <a:t>Primeros datos relevados en el año 1982 coincidente con el fin de la dictadura y guerra de las Malvinas, recolectando sólo datos de desempleo de hombres y mujeres.</a:t>
            </a:r>
          </a:p>
          <a:p>
            <a:endParaRPr lang="es-AR" sz="1400" dirty="0"/>
          </a:p>
          <a:p>
            <a:r>
              <a:rPr lang="es-AR" sz="1400" dirty="0"/>
              <a:t>Segundo punto de inflexión en el año 1991 coincide con el censo y con la ley del cupo femenino, una de las variables significativas fue tomar el dato de empleadores/as lo que nos muestra que la mirada hacia la mujer no solo es el rol de empleada sino también el de ser empleadora  lo cual creemos que la incorporación de estas variables tiene que ver la promulgación de la ley de cupo femenino. En año 1990 sucede o de soledad morales</a:t>
            </a:r>
          </a:p>
          <a:p>
            <a:endParaRPr lang="es-AR" sz="1400" dirty="0"/>
          </a:p>
          <a:p>
            <a:r>
              <a:rPr lang="es-AR" sz="1400" dirty="0"/>
              <a:t>El tercer punto de inflexión es el año 2009 se incluye como variable la legislación sobre acoso sexual. El 1 de abril de 2009, la ley </a:t>
            </a:r>
            <a:r>
              <a:rPr lang="es-AR" sz="1400" dirty="0" err="1"/>
              <a:t>n°</a:t>
            </a:r>
            <a:r>
              <a:rPr lang="es-AR" sz="1400" dirty="0"/>
              <a:t> 26.485 fue promulgada la “Ley de protección integral para prevenir, sancionar y erradicar la violencia contra las mujeres en los ámbitos en que desarrollen sus relaciones interpersonales”</a:t>
            </a:r>
          </a:p>
          <a:p>
            <a:pPr marL="285750" indent="-285750">
              <a:buFontTx/>
              <a:buChar char="-"/>
            </a:pPr>
            <a:endParaRPr lang="es-AR" sz="1200" dirty="0"/>
          </a:p>
        </p:txBody>
      </p:sp>
      <p:grpSp>
        <p:nvGrpSpPr>
          <p:cNvPr id="3" name="Grupo 2">
            <a:extLst>
              <a:ext uri="{FF2B5EF4-FFF2-40B4-BE49-F238E27FC236}">
                <a16:creationId xmlns:a16="http://schemas.microsoft.com/office/drawing/2014/main" id="{F3E9F489-E1CB-4299-B956-3BF7AF03F38D}"/>
              </a:ext>
            </a:extLst>
          </p:cNvPr>
          <p:cNvGrpSpPr/>
          <p:nvPr/>
        </p:nvGrpSpPr>
        <p:grpSpPr>
          <a:xfrm rot="16200000">
            <a:off x="-3352800" y="3352799"/>
            <a:ext cx="6858000" cy="152400"/>
            <a:chOff x="0" y="9637645"/>
            <a:chExt cx="6858000" cy="136951"/>
          </a:xfrm>
        </p:grpSpPr>
        <p:sp>
          <p:nvSpPr>
            <p:cNvPr id="4" name="Rectángulo 3">
              <a:extLst>
                <a:ext uri="{FF2B5EF4-FFF2-40B4-BE49-F238E27FC236}">
                  <a16:creationId xmlns:a16="http://schemas.microsoft.com/office/drawing/2014/main" id="{148A27DF-047C-4332-B1CB-3B6271175042}"/>
                </a:ext>
              </a:extLst>
            </p:cNvPr>
            <p:cNvSpPr/>
            <p:nvPr/>
          </p:nvSpPr>
          <p:spPr>
            <a:xfrm>
              <a:off x="0" y="9637645"/>
              <a:ext cx="1810120" cy="136340"/>
            </a:xfrm>
            <a:prstGeom prst="rect">
              <a:avLst/>
            </a:prstGeom>
            <a:solidFill>
              <a:srgbClr val="A26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Rectángulo 4">
              <a:extLst>
                <a:ext uri="{FF2B5EF4-FFF2-40B4-BE49-F238E27FC236}">
                  <a16:creationId xmlns:a16="http://schemas.microsoft.com/office/drawing/2014/main" id="{60E974D8-3703-4B94-BFAD-109499B3E746}"/>
                </a:ext>
              </a:extLst>
            </p:cNvPr>
            <p:cNvSpPr/>
            <p:nvPr/>
          </p:nvSpPr>
          <p:spPr>
            <a:xfrm>
              <a:off x="1810120" y="9637645"/>
              <a:ext cx="1663103" cy="136340"/>
            </a:xfrm>
            <a:prstGeom prst="rect">
              <a:avLst/>
            </a:prstGeom>
            <a:solidFill>
              <a:srgbClr val="853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Rectángulo 5">
              <a:extLst>
                <a:ext uri="{FF2B5EF4-FFF2-40B4-BE49-F238E27FC236}">
                  <a16:creationId xmlns:a16="http://schemas.microsoft.com/office/drawing/2014/main" id="{FD475438-93E2-4985-B474-85BB13D47E58}"/>
                </a:ext>
              </a:extLst>
            </p:cNvPr>
            <p:cNvSpPr/>
            <p:nvPr/>
          </p:nvSpPr>
          <p:spPr>
            <a:xfrm>
              <a:off x="3473223" y="9637645"/>
              <a:ext cx="1779974" cy="136340"/>
            </a:xfrm>
            <a:prstGeom prst="rect">
              <a:avLst/>
            </a:prstGeom>
            <a:solidFill>
              <a:srgbClr val="C19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Rectángulo 6">
              <a:extLst>
                <a:ext uri="{FF2B5EF4-FFF2-40B4-BE49-F238E27FC236}">
                  <a16:creationId xmlns:a16="http://schemas.microsoft.com/office/drawing/2014/main" id="{3607AD6D-8F6E-4614-A0DC-478FC8BF720B}"/>
                </a:ext>
              </a:extLst>
            </p:cNvPr>
            <p:cNvSpPr/>
            <p:nvPr/>
          </p:nvSpPr>
          <p:spPr>
            <a:xfrm>
              <a:off x="5253197" y="9638256"/>
              <a:ext cx="1604803" cy="136340"/>
            </a:xfrm>
            <a:prstGeom prst="rect">
              <a:avLst/>
            </a:prstGeom>
            <a:solidFill>
              <a:srgbClr val="853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398286016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TotalTime>
  <Words>888</Words>
  <Application>Microsoft Office PowerPoint</Application>
  <PresentationFormat>Panorámica</PresentationFormat>
  <Paragraphs>77</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mpcweb ..</dc:creator>
  <cp:lastModifiedBy>mpcweb ..</cp:lastModifiedBy>
  <cp:revision>17</cp:revision>
  <dcterms:created xsi:type="dcterms:W3CDTF">2022-08-07T19:21:08Z</dcterms:created>
  <dcterms:modified xsi:type="dcterms:W3CDTF">2022-08-08T02:48:14Z</dcterms:modified>
</cp:coreProperties>
</file>