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charset="1" panose="00000500000000000000"/>
      <p:regular r:id="rId14"/>
    </p:embeddedFont>
    <p:embeddedFont>
      <p:font typeface="Open Sans Extra Bold" charset="1" panose="020B0906030804020204"/>
      <p:regular r:id="rId15"/>
    </p:embeddedFont>
    <p:embeddedFont>
      <p:font typeface="Roboto" charset="1" panose="02000000000000000000"/>
      <p:regular r:id="rId16"/>
    </p:embeddedFont>
    <p:embeddedFont>
      <p:font typeface="League Spartan" charset="1" panose="00000800000000000000"/>
      <p:regular r:id="rId17"/>
    </p:embeddedFont>
    <p:embeddedFont>
      <p:font typeface="Lato Bold" charset="1" panose="020F0502020204030203"/>
      <p:regular r:id="rId18"/>
    </p:embeddedFont>
    <p:embeddedFont>
      <p:font typeface="Canva Sans 2"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grpSp>
        <p:nvGrpSpPr>
          <p:cNvPr name="Group 12" id="12"/>
          <p:cNvGrpSpPr>
            <a:grpSpLocks noChangeAspect="true"/>
          </p:cNvGrpSpPr>
          <p:nvPr/>
        </p:nvGrpSpPr>
        <p:grpSpPr>
          <a:xfrm rot="0">
            <a:off x="8573918" y="3143201"/>
            <a:ext cx="9146584" cy="5246370"/>
            <a:chOff x="0" y="0"/>
            <a:chExt cx="7981950" cy="4578350"/>
          </a:xfrm>
        </p:grpSpPr>
        <p:sp>
          <p:nvSpPr>
            <p:cNvPr name="Freeform 13" id="13"/>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4" id="14"/>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5" id="15"/>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6" id="16"/>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7" id="17"/>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18653" r="0" b="-18653"/>
              </a:stretch>
            </a:blipFill>
          </p:spPr>
        </p:sp>
      </p:grpSp>
      <p:sp>
        <p:nvSpPr>
          <p:cNvPr name="Freeform 18" id="18"/>
          <p:cNvSpPr/>
          <p:nvPr/>
        </p:nvSpPr>
        <p:spPr>
          <a:xfrm flipH="false" flipV="false" rot="0">
            <a:off x="8573918" y="485683"/>
            <a:ext cx="1712011" cy="1532250"/>
          </a:xfrm>
          <a:custGeom>
            <a:avLst/>
            <a:gdLst/>
            <a:ahLst/>
            <a:cxnLst/>
            <a:rect r="r" b="b" t="t" l="l"/>
            <a:pathLst>
              <a:path h="1532250" w="1712011">
                <a:moveTo>
                  <a:pt x="0" y="0"/>
                </a:moveTo>
                <a:lnTo>
                  <a:pt x="1712011" y="0"/>
                </a:lnTo>
                <a:lnTo>
                  <a:pt x="1712011" y="1532250"/>
                </a:lnTo>
                <a:lnTo>
                  <a:pt x="0" y="1532250"/>
                </a:lnTo>
                <a:lnTo>
                  <a:pt x="0" y="0"/>
                </a:lnTo>
                <a:close/>
              </a:path>
            </a:pathLst>
          </a:custGeom>
          <a:blipFill>
            <a:blip r:embed="rId4"/>
            <a:stretch>
              <a:fillRect l="0" t="0" r="0" b="0"/>
            </a:stretch>
          </a:blipFill>
        </p:spPr>
      </p:sp>
      <p:sp>
        <p:nvSpPr>
          <p:cNvPr name="TextBox 19" id="19"/>
          <p:cNvSpPr txBox="true"/>
          <p:nvPr/>
        </p:nvSpPr>
        <p:spPr>
          <a:xfrm rot="0">
            <a:off x="1028700" y="5035002"/>
            <a:ext cx="7366063" cy="4387756"/>
          </a:xfrm>
          <a:prstGeom prst="rect">
            <a:avLst/>
          </a:prstGeom>
        </p:spPr>
        <p:txBody>
          <a:bodyPr anchor="t" rtlCol="false" tIns="0" lIns="0" bIns="0" rIns="0">
            <a:spAutoFit/>
          </a:bodyPr>
          <a:lstStyle/>
          <a:p>
            <a:pPr algn="l">
              <a:lnSpc>
                <a:spcPts val="3855"/>
              </a:lnSpc>
            </a:pPr>
            <a:r>
              <a:rPr lang="en-US" sz="2753" spc="-55">
                <a:solidFill>
                  <a:srgbClr val="051D40"/>
                </a:solidFill>
                <a:latin typeface="Poppins"/>
                <a:ea typeface="Poppins"/>
                <a:cs typeface="Poppins"/>
                <a:sym typeface="Poppins"/>
              </a:rPr>
              <a:t>Done by:</a:t>
            </a:r>
          </a:p>
          <a:p>
            <a:pPr algn="l">
              <a:lnSpc>
                <a:spcPts val="3855"/>
              </a:lnSpc>
            </a:pPr>
            <a:r>
              <a:rPr lang="en-US" sz="2753" spc="-55">
                <a:solidFill>
                  <a:srgbClr val="051D40"/>
                </a:solidFill>
                <a:latin typeface="Poppins"/>
                <a:ea typeface="Poppins"/>
                <a:cs typeface="Poppins"/>
                <a:sym typeface="Poppins"/>
              </a:rPr>
              <a:t>Andronov M.D.</a:t>
            </a:r>
          </a:p>
          <a:p>
            <a:pPr algn="l">
              <a:lnSpc>
                <a:spcPts val="3855"/>
              </a:lnSpc>
            </a:pPr>
            <a:r>
              <a:rPr lang="en-US" sz="2753" spc="-55">
                <a:solidFill>
                  <a:srgbClr val="051D40"/>
                </a:solidFill>
                <a:latin typeface="Poppins"/>
                <a:ea typeface="Poppins"/>
                <a:cs typeface="Poppins"/>
                <a:sym typeface="Poppins"/>
              </a:rPr>
              <a:t>Abilov M.</a:t>
            </a:r>
          </a:p>
          <a:p>
            <a:pPr algn="l">
              <a:lnSpc>
                <a:spcPts val="3855"/>
              </a:lnSpc>
            </a:pPr>
            <a:r>
              <a:rPr lang="en-US" sz="2753" spc="-55">
                <a:solidFill>
                  <a:srgbClr val="051D40"/>
                </a:solidFill>
                <a:latin typeface="Poppins"/>
                <a:ea typeface="Poppins"/>
                <a:cs typeface="Poppins"/>
                <a:sym typeface="Poppins"/>
              </a:rPr>
              <a:t>Chiverdin E.A.</a:t>
            </a:r>
          </a:p>
          <a:p>
            <a:pPr algn="l">
              <a:lnSpc>
                <a:spcPts val="3855"/>
              </a:lnSpc>
            </a:pPr>
          </a:p>
          <a:p>
            <a:pPr algn="l">
              <a:lnSpc>
                <a:spcPts val="3855"/>
              </a:lnSpc>
            </a:pPr>
            <a:r>
              <a:rPr lang="en-US" sz="2753" spc="-55">
                <a:solidFill>
                  <a:srgbClr val="051D40"/>
                </a:solidFill>
                <a:latin typeface="Poppins"/>
                <a:ea typeface="Poppins"/>
                <a:cs typeface="Poppins"/>
                <a:sym typeface="Poppins"/>
              </a:rPr>
              <a:t>Research Supervisor:</a:t>
            </a:r>
          </a:p>
          <a:p>
            <a:pPr algn="l">
              <a:lnSpc>
                <a:spcPts val="3855"/>
              </a:lnSpc>
            </a:pPr>
            <a:r>
              <a:rPr lang="en-US" sz="2753" spc="-55">
                <a:solidFill>
                  <a:srgbClr val="051D40"/>
                </a:solidFill>
                <a:latin typeface="Poppins"/>
                <a:ea typeface="Poppins"/>
                <a:cs typeface="Poppins"/>
                <a:sym typeface="Poppins"/>
              </a:rPr>
              <a:t>Zhakypbekov S.Z.</a:t>
            </a:r>
          </a:p>
          <a:p>
            <a:pPr algn="l">
              <a:lnSpc>
                <a:spcPts val="3855"/>
              </a:lnSpc>
            </a:pPr>
          </a:p>
          <a:p>
            <a:pPr algn="l">
              <a:lnSpc>
                <a:spcPts val="3855"/>
              </a:lnSpc>
              <a:spcBef>
                <a:spcPct val="0"/>
              </a:spcBef>
            </a:pPr>
          </a:p>
        </p:txBody>
      </p:sp>
      <p:sp>
        <p:nvSpPr>
          <p:cNvPr name="TextBox 20" id="20"/>
          <p:cNvSpPr txBox="true"/>
          <p:nvPr/>
        </p:nvSpPr>
        <p:spPr>
          <a:xfrm rot="0">
            <a:off x="1028700" y="1500413"/>
            <a:ext cx="7069628" cy="3055195"/>
          </a:xfrm>
          <a:prstGeom prst="rect">
            <a:avLst/>
          </a:prstGeom>
        </p:spPr>
        <p:txBody>
          <a:bodyPr anchor="t" rtlCol="false" tIns="0" lIns="0" bIns="0" rIns="0">
            <a:spAutoFit/>
          </a:bodyPr>
          <a:lstStyle/>
          <a:p>
            <a:pPr algn="l">
              <a:lnSpc>
                <a:spcPts val="8104"/>
              </a:lnSpc>
              <a:spcBef>
                <a:spcPct val="0"/>
              </a:spcBef>
            </a:pPr>
            <a:r>
              <a:rPr lang="en-US" sz="5788">
                <a:solidFill>
                  <a:srgbClr val="051D40"/>
                </a:solidFill>
                <a:latin typeface="Open Sans Extra Bold"/>
                <a:ea typeface="Open Sans Extra Bold"/>
                <a:cs typeface="Open Sans Extra Bold"/>
                <a:sym typeface="Open Sans Extra Bold"/>
              </a:rPr>
              <a:t>Development of a Blockchain-Based Gaming System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495293"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0" y="0"/>
                  </a:moveTo>
                  <a:lnTo>
                    <a:pt x="1789026" y="0"/>
                  </a:lnTo>
                  <a:lnTo>
                    <a:pt x="1789026" y="2709333"/>
                  </a:lnTo>
                  <a:lnTo>
                    <a:pt x="0" y="2709333"/>
                  </a:ln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2508848" y="3436440"/>
            <a:ext cx="4908029" cy="1294890"/>
          </a:xfrm>
          <a:prstGeom prst="rect">
            <a:avLst/>
          </a:prstGeom>
        </p:spPr>
        <p:txBody>
          <a:bodyPr anchor="t" rtlCol="false" tIns="0" lIns="0" bIns="0" rIns="0">
            <a:spAutoFit/>
          </a:bodyPr>
          <a:lstStyle/>
          <a:p>
            <a:pPr algn="r">
              <a:lnSpc>
                <a:spcPts val="2592"/>
              </a:lnSpc>
              <a:spcBef>
                <a:spcPct val="0"/>
              </a:spcBef>
            </a:pPr>
            <a:r>
              <a:rPr lang="en-US" sz="1851">
                <a:solidFill>
                  <a:srgbClr val="FFFFFF"/>
                </a:solidFill>
                <a:latin typeface="Poppins"/>
                <a:ea typeface="Poppins"/>
                <a:cs typeface="Poppins"/>
                <a:sym typeface="Poppins"/>
              </a:rPr>
              <a:t>We use the Solidity language to write smart contracts. Smart contracts, in turn, are designed to automatically issue NFTs to our players.</a:t>
            </a:r>
          </a:p>
        </p:txBody>
      </p:sp>
      <p:sp>
        <p:nvSpPr>
          <p:cNvPr name="TextBox 7" id="7"/>
          <p:cNvSpPr txBox="true"/>
          <p:nvPr/>
        </p:nvSpPr>
        <p:spPr>
          <a:xfrm rot="0">
            <a:off x="12508848" y="5095875"/>
            <a:ext cx="4908029" cy="1294890"/>
          </a:xfrm>
          <a:prstGeom prst="rect">
            <a:avLst/>
          </a:prstGeom>
        </p:spPr>
        <p:txBody>
          <a:bodyPr anchor="t" rtlCol="false" tIns="0" lIns="0" bIns="0" rIns="0">
            <a:spAutoFit/>
          </a:bodyPr>
          <a:lstStyle/>
          <a:p>
            <a:pPr algn="r">
              <a:lnSpc>
                <a:spcPts val="2592"/>
              </a:lnSpc>
              <a:spcBef>
                <a:spcPct val="0"/>
              </a:spcBef>
            </a:pPr>
            <a:r>
              <a:rPr lang="en-US" sz="1851">
                <a:solidFill>
                  <a:srgbClr val="FFFFFF"/>
                </a:solidFill>
                <a:latin typeface="Poppins"/>
                <a:ea typeface="Poppins"/>
                <a:cs typeface="Poppins"/>
                <a:sym typeface="Poppins"/>
              </a:rPr>
              <a:t>The ERC-721 standard and the URI Storage extension are used for smart contracts. This allows each token (NFT) to have an individual link to its metadata.</a:t>
            </a:r>
          </a:p>
        </p:txBody>
      </p:sp>
      <p:sp>
        <p:nvSpPr>
          <p:cNvPr name="TextBox 8" id="8"/>
          <p:cNvSpPr txBox="true"/>
          <p:nvPr/>
        </p:nvSpPr>
        <p:spPr>
          <a:xfrm rot="0">
            <a:off x="12508848" y="6962540"/>
            <a:ext cx="4908029" cy="1942041"/>
          </a:xfrm>
          <a:prstGeom prst="rect">
            <a:avLst/>
          </a:prstGeom>
        </p:spPr>
        <p:txBody>
          <a:bodyPr anchor="t" rtlCol="false" tIns="0" lIns="0" bIns="0" rIns="0">
            <a:spAutoFit/>
          </a:bodyPr>
          <a:lstStyle/>
          <a:p>
            <a:pPr algn="r">
              <a:lnSpc>
                <a:spcPts val="2592"/>
              </a:lnSpc>
              <a:spcBef>
                <a:spcPct val="0"/>
              </a:spcBef>
            </a:pPr>
            <a:r>
              <a:rPr lang="en-US" sz="1851">
                <a:solidFill>
                  <a:srgbClr val="FFFFFF"/>
                </a:solidFill>
                <a:latin typeface="Poppins"/>
                <a:ea typeface="Poppins"/>
                <a:cs typeface="Poppins"/>
                <a:sym typeface="Poppins"/>
              </a:rPr>
              <a:t>Also, using JavaScript and its ethers.js library working with BSC, we create contract objects through which the main actions with the contract and the execution of its mint function are carried out.</a:t>
            </a:r>
          </a:p>
        </p:txBody>
      </p:sp>
      <p:sp>
        <p:nvSpPr>
          <p:cNvPr name="TextBox 9" id="9"/>
          <p:cNvSpPr txBox="true"/>
          <p:nvPr/>
        </p:nvSpPr>
        <p:spPr>
          <a:xfrm rot="0">
            <a:off x="11908043" y="914400"/>
            <a:ext cx="5508835" cy="770217"/>
          </a:xfrm>
          <a:prstGeom prst="rect">
            <a:avLst/>
          </a:prstGeom>
        </p:spPr>
        <p:txBody>
          <a:bodyPr anchor="t" rtlCol="false" tIns="0" lIns="0" bIns="0" rIns="0">
            <a:spAutoFit/>
          </a:bodyPr>
          <a:lstStyle/>
          <a:p>
            <a:pPr algn="r">
              <a:lnSpc>
                <a:spcPts val="6372"/>
              </a:lnSpc>
            </a:pPr>
            <a:r>
              <a:rPr lang="en-US" sz="4551">
                <a:solidFill>
                  <a:srgbClr val="FFFFFF"/>
                </a:solidFill>
                <a:latin typeface="Roboto"/>
                <a:ea typeface="Roboto"/>
                <a:cs typeface="Roboto"/>
                <a:sym typeface="Roboto"/>
              </a:rPr>
              <a:t>SOLIDITY, JS AND</a:t>
            </a:r>
          </a:p>
        </p:txBody>
      </p:sp>
      <p:sp>
        <p:nvSpPr>
          <p:cNvPr name="TextBox 10" id="10"/>
          <p:cNvSpPr txBox="true"/>
          <p:nvPr/>
        </p:nvSpPr>
        <p:spPr>
          <a:xfrm rot="0">
            <a:off x="13173498" y="1744684"/>
            <a:ext cx="4243380" cy="794805"/>
          </a:xfrm>
          <a:prstGeom prst="rect">
            <a:avLst/>
          </a:prstGeom>
        </p:spPr>
        <p:txBody>
          <a:bodyPr anchor="t" rtlCol="false" tIns="0" lIns="0" bIns="0" rIns="0">
            <a:spAutoFit/>
          </a:bodyPr>
          <a:lstStyle/>
          <a:p>
            <a:pPr algn="r">
              <a:lnSpc>
                <a:spcPts val="6591"/>
              </a:lnSpc>
            </a:pPr>
            <a:r>
              <a:rPr lang="en-US" b="true" sz="4708">
                <a:solidFill>
                  <a:srgbClr val="FFFFFF"/>
                </a:solidFill>
                <a:latin typeface="League Spartan"/>
                <a:ea typeface="League Spartan"/>
                <a:cs typeface="League Spartan"/>
                <a:sym typeface="League Spartan"/>
              </a:rPr>
              <a:t>FUNCTIONS</a:t>
            </a:r>
          </a:p>
        </p:txBody>
      </p:sp>
      <p:sp>
        <p:nvSpPr>
          <p:cNvPr name="Freeform 11" id="11"/>
          <p:cNvSpPr/>
          <p:nvPr/>
        </p:nvSpPr>
        <p:spPr>
          <a:xfrm flipH="false" flipV="false" rot="0">
            <a:off x="0" y="0"/>
            <a:ext cx="8822722" cy="5811968"/>
          </a:xfrm>
          <a:custGeom>
            <a:avLst/>
            <a:gdLst/>
            <a:ahLst/>
            <a:cxnLst/>
            <a:rect r="r" b="b" t="t" l="l"/>
            <a:pathLst>
              <a:path h="5811968" w="8822722">
                <a:moveTo>
                  <a:pt x="0" y="0"/>
                </a:moveTo>
                <a:lnTo>
                  <a:pt x="8822722" y="0"/>
                </a:lnTo>
                <a:lnTo>
                  <a:pt x="8822722" y="5811968"/>
                </a:lnTo>
                <a:lnTo>
                  <a:pt x="0" y="5811968"/>
                </a:lnTo>
                <a:lnTo>
                  <a:pt x="0" y="0"/>
                </a:lnTo>
                <a:close/>
              </a:path>
            </a:pathLst>
          </a:custGeom>
          <a:blipFill>
            <a:blip r:embed="rId3"/>
            <a:stretch>
              <a:fillRect l="0" t="0" r="0" b="0"/>
            </a:stretch>
          </a:blipFill>
        </p:spPr>
      </p:sp>
      <p:sp>
        <p:nvSpPr>
          <p:cNvPr name="Freeform 12" id="12"/>
          <p:cNvSpPr/>
          <p:nvPr/>
        </p:nvSpPr>
        <p:spPr>
          <a:xfrm flipH="false" flipV="false" rot="0">
            <a:off x="0" y="5742681"/>
            <a:ext cx="11495293" cy="4544319"/>
          </a:xfrm>
          <a:custGeom>
            <a:avLst/>
            <a:gdLst/>
            <a:ahLst/>
            <a:cxnLst/>
            <a:rect r="r" b="b" t="t" l="l"/>
            <a:pathLst>
              <a:path h="4544319" w="11495293">
                <a:moveTo>
                  <a:pt x="0" y="0"/>
                </a:moveTo>
                <a:lnTo>
                  <a:pt x="11495293" y="0"/>
                </a:lnTo>
                <a:lnTo>
                  <a:pt x="11495293" y="4544319"/>
                </a:lnTo>
                <a:lnTo>
                  <a:pt x="0" y="4544319"/>
                </a:lnTo>
                <a:lnTo>
                  <a:pt x="0" y="0"/>
                </a:lnTo>
                <a:close/>
              </a:path>
            </a:pathLst>
          </a:custGeom>
          <a:blipFill>
            <a:blip r:embed="rId4"/>
            <a:stretch>
              <a:fillRect l="0" t="-1351" r="0" b="-1351"/>
            </a:stretch>
          </a:blipFill>
        </p:spPr>
      </p:sp>
      <p:grpSp>
        <p:nvGrpSpPr>
          <p:cNvPr name="Group 13" id="13"/>
          <p:cNvGrpSpPr/>
          <p:nvPr/>
        </p:nvGrpSpPr>
        <p:grpSpPr>
          <a:xfrm rot="0">
            <a:off x="8348016" y="0"/>
            <a:ext cx="3147277" cy="6668441"/>
            <a:chOff x="0" y="0"/>
            <a:chExt cx="828912" cy="1756297"/>
          </a:xfrm>
        </p:grpSpPr>
        <p:sp>
          <p:nvSpPr>
            <p:cNvPr name="Freeform 14" id="14"/>
            <p:cNvSpPr/>
            <p:nvPr/>
          </p:nvSpPr>
          <p:spPr>
            <a:xfrm flipH="false" flipV="false" rot="0">
              <a:off x="0" y="0"/>
              <a:ext cx="828912" cy="1756297"/>
            </a:xfrm>
            <a:custGeom>
              <a:avLst/>
              <a:gdLst/>
              <a:ahLst/>
              <a:cxnLst/>
              <a:rect r="r" b="b" t="t" l="l"/>
              <a:pathLst>
                <a:path h="1756297" w="828912">
                  <a:moveTo>
                    <a:pt x="0" y="0"/>
                  </a:moveTo>
                  <a:lnTo>
                    <a:pt x="828912" y="0"/>
                  </a:lnTo>
                  <a:lnTo>
                    <a:pt x="828912" y="1756297"/>
                  </a:lnTo>
                  <a:lnTo>
                    <a:pt x="0" y="1756297"/>
                  </a:lnTo>
                  <a:close/>
                </a:path>
              </a:pathLst>
            </a:custGeom>
            <a:solidFill>
              <a:srgbClr val="F4F5FA"/>
            </a:solidFill>
          </p:spPr>
        </p:sp>
        <p:sp>
          <p:nvSpPr>
            <p:cNvPr name="TextBox 15" id="15"/>
            <p:cNvSpPr txBox="true"/>
            <p:nvPr/>
          </p:nvSpPr>
          <p:spPr>
            <a:xfrm>
              <a:off x="0" y="-47625"/>
              <a:ext cx="828912" cy="1803922"/>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0" y="0"/>
                  </a:moveTo>
                  <a:lnTo>
                    <a:pt x="1789026" y="0"/>
                  </a:lnTo>
                  <a:lnTo>
                    <a:pt x="1789026" y="2709333"/>
                  </a:lnTo>
                  <a:lnTo>
                    <a:pt x="0" y="2709333"/>
                  </a:ln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6792707" y="2003848"/>
            <a:ext cx="11495293" cy="6279304"/>
          </a:xfrm>
          <a:custGeom>
            <a:avLst/>
            <a:gdLst/>
            <a:ahLst/>
            <a:cxnLst/>
            <a:rect r="r" b="b" t="t" l="l"/>
            <a:pathLst>
              <a:path h="6279304" w="11495293">
                <a:moveTo>
                  <a:pt x="0" y="0"/>
                </a:moveTo>
                <a:lnTo>
                  <a:pt x="11495293" y="0"/>
                </a:lnTo>
                <a:lnTo>
                  <a:pt x="11495293" y="6279304"/>
                </a:lnTo>
                <a:lnTo>
                  <a:pt x="0" y="6279304"/>
                </a:lnTo>
                <a:lnTo>
                  <a:pt x="0" y="0"/>
                </a:lnTo>
                <a:close/>
              </a:path>
            </a:pathLst>
          </a:custGeom>
          <a:blipFill>
            <a:blip r:embed="rId3"/>
            <a:stretch>
              <a:fillRect l="0" t="0" r="0" b="0"/>
            </a:stretch>
          </a:blipFill>
        </p:spPr>
      </p:sp>
      <p:grpSp>
        <p:nvGrpSpPr>
          <p:cNvPr name="Group 7" id="7"/>
          <p:cNvGrpSpPr/>
          <p:nvPr/>
        </p:nvGrpSpPr>
        <p:grpSpPr>
          <a:xfrm rot="0">
            <a:off x="6792707" y="8283152"/>
            <a:ext cx="11495293" cy="3086100"/>
            <a:chOff x="0" y="0"/>
            <a:chExt cx="3027567" cy="812800"/>
          </a:xfrm>
        </p:grpSpPr>
        <p:sp>
          <p:nvSpPr>
            <p:cNvPr name="Freeform 8" id="8"/>
            <p:cNvSpPr/>
            <p:nvPr/>
          </p:nvSpPr>
          <p:spPr>
            <a:xfrm flipH="false" flipV="false" rot="0">
              <a:off x="0" y="0"/>
              <a:ext cx="3027567" cy="812800"/>
            </a:xfrm>
            <a:custGeom>
              <a:avLst/>
              <a:gdLst/>
              <a:ahLst/>
              <a:cxnLst/>
              <a:rect r="r" b="b" t="t" l="l"/>
              <a:pathLst>
                <a:path h="812800" w="3027567">
                  <a:moveTo>
                    <a:pt x="0" y="0"/>
                  </a:moveTo>
                  <a:lnTo>
                    <a:pt x="3027567" y="0"/>
                  </a:lnTo>
                  <a:lnTo>
                    <a:pt x="3027567" y="812800"/>
                  </a:lnTo>
                  <a:lnTo>
                    <a:pt x="0" y="812800"/>
                  </a:lnTo>
                  <a:close/>
                </a:path>
              </a:pathLst>
            </a:custGeom>
            <a:solidFill>
              <a:srgbClr val="F4F5FA"/>
            </a:solidFill>
          </p:spPr>
        </p:sp>
        <p:sp>
          <p:nvSpPr>
            <p:cNvPr name="TextBox 9" id="9"/>
            <p:cNvSpPr txBox="true"/>
            <p:nvPr/>
          </p:nvSpPr>
          <p:spPr>
            <a:xfrm>
              <a:off x="0" y="-47625"/>
              <a:ext cx="3027567" cy="860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709411" y="1662134"/>
            <a:ext cx="4243380" cy="794805"/>
          </a:xfrm>
          <a:prstGeom prst="rect">
            <a:avLst/>
          </a:prstGeom>
        </p:spPr>
        <p:txBody>
          <a:bodyPr anchor="t" rtlCol="false" tIns="0" lIns="0" bIns="0" rIns="0">
            <a:spAutoFit/>
          </a:bodyPr>
          <a:lstStyle/>
          <a:p>
            <a:pPr algn="l">
              <a:lnSpc>
                <a:spcPts val="6591"/>
              </a:lnSpc>
            </a:pPr>
            <a:r>
              <a:rPr lang="en-US" sz="4708">
                <a:solidFill>
                  <a:srgbClr val="FFFFFF"/>
                </a:solidFill>
                <a:latin typeface="League Spartan"/>
                <a:ea typeface="League Spartan"/>
                <a:cs typeface="League Spartan"/>
                <a:sym typeface="League Spartan"/>
              </a:rPr>
              <a:t>THE WALLET</a:t>
            </a:r>
          </a:p>
        </p:txBody>
      </p:sp>
      <p:sp>
        <p:nvSpPr>
          <p:cNvPr name="TextBox 11" id="11"/>
          <p:cNvSpPr txBox="true"/>
          <p:nvPr/>
        </p:nvSpPr>
        <p:spPr>
          <a:xfrm rot="0">
            <a:off x="709411" y="942975"/>
            <a:ext cx="4842085" cy="770217"/>
          </a:xfrm>
          <a:prstGeom prst="rect">
            <a:avLst/>
          </a:prstGeom>
        </p:spPr>
        <p:txBody>
          <a:bodyPr anchor="t" rtlCol="false" tIns="0" lIns="0" bIns="0" rIns="0">
            <a:spAutoFit/>
          </a:bodyPr>
          <a:lstStyle/>
          <a:p>
            <a:pPr algn="l">
              <a:lnSpc>
                <a:spcPts val="6372"/>
              </a:lnSpc>
            </a:pPr>
            <a:r>
              <a:rPr lang="en-US" sz="4551">
                <a:solidFill>
                  <a:srgbClr val="FFFFFF"/>
                </a:solidFill>
                <a:latin typeface="Roboto"/>
                <a:ea typeface="Roboto"/>
                <a:cs typeface="Roboto"/>
                <a:sym typeface="Roboto"/>
              </a:rPr>
              <a:t>MORALIS AND</a:t>
            </a:r>
          </a:p>
        </p:txBody>
      </p:sp>
      <p:sp>
        <p:nvSpPr>
          <p:cNvPr name="TextBox 12" id="12"/>
          <p:cNvSpPr txBox="true"/>
          <p:nvPr/>
        </p:nvSpPr>
        <p:spPr>
          <a:xfrm rot="0">
            <a:off x="709411" y="3385429"/>
            <a:ext cx="5634574" cy="1489050"/>
          </a:xfrm>
          <a:prstGeom prst="rect">
            <a:avLst/>
          </a:prstGeom>
        </p:spPr>
        <p:txBody>
          <a:bodyPr anchor="t" rtlCol="false" tIns="0" lIns="0" bIns="0" rIns="0">
            <a:spAutoFit/>
          </a:bodyPr>
          <a:lstStyle/>
          <a:p>
            <a:pPr algn="l">
              <a:lnSpc>
                <a:spcPts val="2976"/>
              </a:lnSpc>
              <a:spcBef>
                <a:spcPct val="0"/>
              </a:spcBef>
            </a:pPr>
            <a:r>
              <a:rPr lang="en-US" sz="2125">
                <a:solidFill>
                  <a:srgbClr val="FFFFFF"/>
                </a:solidFill>
                <a:latin typeface="Poppins"/>
                <a:ea typeface="Poppins"/>
                <a:cs typeface="Poppins"/>
                <a:sym typeface="Poppins"/>
              </a:rPr>
              <a:t>To ensure our systems work properly, we use checks from the Moralis library via its API. This allows us to integrate a quick check of our users assets.</a:t>
            </a:r>
          </a:p>
        </p:txBody>
      </p:sp>
      <p:sp>
        <p:nvSpPr>
          <p:cNvPr name="TextBox 13" id="13"/>
          <p:cNvSpPr txBox="true"/>
          <p:nvPr/>
        </p:nvSpPr>
        <p:spPr>
          <a:xfrm rot="0">
            <a:off x="709411" y="5426930"/>
            <a:ext cx="5634574" cy="1860525"/>
          </a:xfrm>
          <a:prstGeom prst="rect">
            <a:avLst/>
          </a:prstGeom>
        </p:spPr>
        <p:txBody>
          <a:bodyPr anchor="t" rtlCol="false" tIns="0" lIns="0" bIns="0" rIns="0">
            <a:spAutoFit/>
          </a:bodyPr>
          <a:lstStyle/>
          <a:p>
            <a:pPr algn="l">
              <a:lnSpc>
                <a:spcPts val="2976"/>
              </a:lnSpc>
            </a:pPr>
            <a:r>
              <a:rPr lang="en-US" sz="2125">
                <a:solidFill>
                  <a:srgbClr val="FFFFFF"/>
                </a:solidFill>
                <a:latin typeface="Poppins"/>
                <a:ea typeface="Poppins"/>
                <a:cs typeface="Poppins"/>
                <a:sym typeface="Poppins"/>
              </a:rPr>
              <a:t>Based on this, we get a full list of NFTs and the player's wallet balance almost in real time,</a:t>
            </a:r>
          </a:p>
          <a:p>
            <a:pPr algn="l">
              <a:lnSpc>
                <a:spcPts val="2976"/>
              </a:lnSpc>
              <a:spcBef>
                <a:spcPct val="0"/>
              </a:spcBef>
            </a:pPr>
            <a:r>
              <a:rPr lang="en-US" sz="2125">
                <a:solidFill>
                  <a:srgbClr val="FFFFFF"/>
                </a:solidFill>
                <a:latin typeface="Poppins"/>
                <a:ea typeface="Poppins"/>
                <a:cs typeface="Poppins"/>
                <a:sym typeface="Poppins"/>
              </a:rPr>
              <a:t>which is very convenient for blockchain-based gaming systems.</a:t>
            </a:r>
          </a:p>
        </p:txBody>
      </p:sp>
      <p:grpSp>
        <p:nvGrpSpPr>
          <p:cNvPr name="Group 14" id="14"/>
          <p:cNvGrpSpPr/>
          <p:nvPr/>
        </p:nvGrpSpPr>
        <p:grpSpPr>
          <a:xfrm rot="0">
            <a:off x="6792707" y="-1082252"/>
            <a:ext cx="11495293" cy="3086100"/>
            <a:chOff x="0" y="0"/>
            <a:chExt cx="3027567" cy="812800"/>
          </a:xfrm>
        </p:grpSpPr>
        <p:sp>
          <p:nvSpPr>
            <p:cNvPr name="Freeform 15" id="15"/>
            <p:cNvSpPr/>
            <p:nvPr/>
          </p:nvSpPr>
          <p:spPr>
            <a:xfrm flipH="false" flipV="false" rot="0">
              <a:off x="0" y="0"/>
              <a:ext cx="3027567" cy="812800"/>
            </a:xfrm>
            <a:custGeom>
              <a:avLst/>
              <a:gdLst/>
              <a:ahLst/>
              <a:cxnLst/>
              <a:rect r="r" b="b" t="t" l="l"/>
              <a:pathLst>
                <a:path h="812800" w="3027567">
                  <a:moveTo>
                    <a:pt x="0" y="0"/>
                  </a:moveTo>
                  <a:lnTo>
                    <a:pt x="3027567" y="0"/>
                  </a:lnTo>
                  <a:lnTo>
                    <a:pt x="3027567" y="812800"/>
                  </a:lnTo>
                  <a:lnTo>
                    <a:pt x="0" y="812800"/>
                  </a:lnTo>
                  <a:close/>
                </a:path>
              </a:pathLst>
            </a:custGeom>
            <a:solidFill>
              <a:srgbClr val="F4F5FA"/>
            </a:solidFill>
          </p:spPr>
        </p:sp>
        <p:sp>
          <p:nvSpPr>
            <p:cNvPr name="TextBox 16" id="16"/>
            <p:cNvSpPr txBox="true"/>
            <p:nvPr/>
          </p:nvSpPr>
          <p:spPr>
            <a:xfrm>
              <a:off x="0" y="-47625"/>
              <a:ext cx="3027567"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546945"/>
            <a:ext cx="18288000" cy="8606342"/>
          </a:xfrm>
          <a:custGeom>
            <a:avLst/>
            <a:gdLst/>
            <a:ahLst/>
            <a:cxnLst/>
            <a:rect r="r" b="b" t="t" l="l"/>
            <a:pathLst>
              <a:path h="8606342" w="18288000">
                <a:moveTo>
                  <a:pt x="0" y="0"/>
                </a:moveTo>
                <a:lnTo>
                  <a:pt x="18288000" y="0"/>
                </a:lnTo>
                <a:lnTo>
                  <a:pt x="18288000" y="8606342"/>
                </a:lnTo>
                <a:lnTo>
                  <a:pt x="0" y="8606342"/>
                </a:lnTo>
                <a:lnTo>
                  <a:pt x="0" y="0"/>
                </a:lnTo>
                <a:close/>
              </a:path>
            </a:pathLst>
          </a:custGeom>
          <a:blipFill>
            <a:blip r:embed="rId2"/>
            <a:stretch>
              <a:fillRect l="0" t="0" r="0" b="-16871"/>
            </a:stretch>
          </a:blipFill>
        </p:spPr>
      </p:sp>
      <p:grpSp>
        <p:nvGrpSpPr>
          <p:cNvPr name="Group 3" id="3"/>
          <p:cNvGrpSpPr/>
          <p:nvPr/>
        </p:nvGrpSpPr>
        <p:grpSpPr>
          <a:xfrm rot="0">
            <a:off x="0" y="-1543050"/>
            <a:ext cx="18981999" cy="3086100"/>
            <a:chOff x="0" y="0"/>
            <a:chExt cx="4999374" cy="812800"/>
          </a:xfrm>
        </p:grpSpPr>
        <p:sp>
          <p:nvSpPr>
            <p:cNvPr name="Freeform 4" id="4"/>
            <p:cNvSpPr/>
            <p:nvPr/>
          </p:nvSpPr>
          <p:spPr>
            <a:xfrm flipH="false" flipV="false" rot="0">
              <a:off x="0" y="0"/>
              <a:ext cx="4999374" cy="812800"/>
            </a:xfrm>
            <a:custGeom>
              <a:avLst/>
              <a:gdLst/>
              <a:ahLst/>
              <a:cxnLst/>
              <a:rect r="r" b="b" t="t" l="l"/>
              <a:pathLst>
                <a:path h="812800" w="4999374">
                  <a:moveTo>
                    <a:pt x="0" y="0"/>
                  </a:moveTo>
                  <a:lnTo>
                    <a:pt x="4999374" y="0"/>
                  </a:lnTo>
                  <a:lnTo>
                    <a:pt x="4999374" y="812800"/>
                  </a:lnTo>
                  <a:lnTo>
                    <a:pt x="0" y="812800"/>
                  </a:lnTo>
                  <a:close/>
                </a:path>
              </a:pathLst>
            </a:custGeom>
            <a:solidFill>
              <a:srgbClr val="004AAD"/>
            </a:solidFill>
          </p:spPr>
        </p:sp>
        <p:sp>
          <p:nvSpPr>
            <p:cNvPr name="TextBox 5" id="5"/>
            <p:cNvSpPr txBox="true"/>
            <p:nvPr/>
          </p:nvSpPr>
          <p:spPr>
            <a:xfrm>
              <a:off x="0" y="-47625"/>
              <a:ext cx="4999374" cy="860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873983" y="67647"/>
            <a:ext cx="6540033" cy="794805"/>
          </a:xfrm>
          <a:prstGeom prst="rect">
            <a:avLst/>
          </a:prstGeom>
        </p:spPr>
        <p:txBody>
          <a:bodyPr anchor="t" rtlCol="false" tIns="0" lIns="0" bIns="0" rIns="0">
            <a:spAutoFit/>
          </a:bodyPr>
          <a:lstStyle/>
          <a:p>
            <a:pPr algn="l">
              <a:lnSpc>
                <a:spcPts val="6591"/>
              </a:lnSpc>
            </a:pPr>
            <a:r>
              <a:rPr lang="en-US" b="true" sz="4708">
                <a:solidFill>
                  <a:srgbClr val="FFFFFF"/>
                </a:solidFill>
                <a:latin typeface="League Spartan"/>
                <a:ea typeface="League Spartan"/>
                <a:cs typeface="League Spartan"/>
                <a:sym typeface="League Spartan"/>
              </a:rPr>
              <a:t>GAME ADVANTAGES</a:t>
            </a:r>
          </a:p>
        </p:txBody>
      </p:sp>
      <p:sp>
        <p:nvSpPr>
          <p:cNvPr name="TextBox 7" id="7"/>
          <p:cNvSpPr txBox="true"/>
          <p:nvPr/>
        </p:nvSpPr>
        <p:spPr>
          <a:xfrm rot="0">
            <a:off x="5500869" y="776728"/>
            <a:ext cx="7286262" cy="770217"/>
          </a:xfrm>
          <a:prstGeom prst="rect">
            <a:avLst/>
          </a:prstGeom>
        </p:spPr>
        <p:txBody>
          <a:bodyPr anchor="t" rtlCol="false" tIns="0" lIns="0" bIns="0" rIns="0">
            <a:spAutoFit/>
          </a:bodyPr>
          <a:lstStyle/>
          <a:p>
            <a:pPr algn="l">
              <a:lnSpc>
                <a:spcPts val="6372"/>
              </a:lnSpc>
            </a:pPr>
            <a:r>
              <a:rPr lang="en-US" sz="4551">
                <a:solidFill>
                  <a:srgbClr val="FFFFFF"/>
                </a:solidFill>
                <a:latin typeface="Roboto"/>
                <a:ea typeface="Roboto"/>
                <a:cs typeface="Roboto"/>
                <a:sym typeface="Roboto"/>
              </a:rPr>
              <a:t>PROCEDURAL GENERATION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330052" cy="5143500"/>
          </a:xfrm>
          <a:custGeom>
            <a:avLst/>
            <a:gdLst/>
            <a:ahLst/>
            <a:cxnLst/>
            <a:rect r="r" b="b" t="t" l="l"/>
            <a:pathLst>
              <a:path h="5143500" w="5330052">
                <a:moveTo>
                  <a:pt x="0" y="0"/>
                </a:moveTo>
                <a:lnTo>
                  <a:pt x="5330052" y="0"/>
                </a:lnTo>
                <a:lnTo>
                  <a:pt x="533005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41750" y="5143500"/>
            <a:ext cx="5371802" cy="5143500"/>
          </a:xfrm>
          <a:custGeom>
            <a:avLst/>
            <a:gdLst/>
            <a:ahLst/>
            <a:cxnLst/>
            <a:rect r="r" b="b" t="t" l="l"/>
            <a:pathLst>
              <a:path h="5143500" w="5371802">
                <a:moveTo>
                  <a:pt x="0" y="0"/>
                </a:moveTo>
                <a:lnTo>
                  <a:pt x="5371802" y="0"/>
                </a:lnTo>
                <a:lnTo>
                  <a:pt x="5371802" y="5143500"/>
                </a:lnTo>
                <a:lnTo>
                  <a:pt x="0" y="5143500"/>
                </a:lnTo>
                <a:lnTo>
                  <a:pt x="0" y="0"/>
                </a:lnTo>
                <a:close/>
              </a:path>
            </a:pathLst>
          </a:custGeom>
          <a:blipFill>
            <a:blip r:embed="rId3"/>
            <a:stretch>
              <a:fillRect l="0" t="0" r="0" b="0"/>
            </a:stretch>
          </a:blipFill>
        </p:spPr>
      </p:sp>
      <p:sp>
        <p:nvSpPr>
          <p:cNvPr name="Freeform 4" id="4"/>
          <p:cNvSpPr/>
          <p:nvPr/>
        </p:nvSpPr>
        <p:spPr>
          <a:xfrm flipH="false" flipV="false" rot="0">
            <a:off x="5330052" y="0"/>
            <a:ext cx="5343896" cy="5143500"/>
          </a:xfrm>
          <a:custGeom>
            <a:avLst/>
            <a:gdLst/>
            <a:ahLst/>
            <a:cxnLst/>
            <a:rect r="r" b="b" t="t" l="l"/>
            <a:pathLst>
              <a:path h="5143500" w="5343896">
                <a:moveTo>
                  <a:pt x="0" y="0"/>
                </a:moveTo>
                <a:lnTo>
                  <a:pt x="5343896" y="0"/>
                </a:lnTo>
                <a:lnTo>
                  <a:pt x="5343896" y="5143500"/>
                </a:lnTo>
                <a:lnTo>
                  <a:pt x="0" y="5143500"/>
                </a:lnTo>
                <a:lnTo>
                  <a:pt x="0" y="0"/>
                </a:lnTo>
                <a:close/>
              </a:path>
            </a:pathLst>
          </a:custGeom>
          <a:blipFill>
            <a:blip r:embed="rId4"/>
            <a:stretch>
              <a:fillRect l="0" t="0" r="0" b="0"/>
            </a:stretch>
          </a:blipFill>
        </p:spPr>
      </p:sp>
      <p:sp>
        <p:nvSpPr>
          <p:cNvPr name="Freeform 5" id="5"/>
          <p:cNvSpPr/>
          <p:nvPr/>
        </p:nvSpPr>
        <p:spPr>
          <a:xfrm flipH="false" flipV="false" rot="0">
            <a:off x="5330052" y="5143500"/>
            <a:ext cx="5343896" cy="5143500"/>
          </a:xfrm>
          <a:custGeom>
            <a:avLst/>
            <a:gdLst/>
            <a:ahLst/>
            <a:cxnLst/>
            <a:rect r="r" b="b" t="t" l="l"/>
            <a:pathLst>
              <a:path h="5143500" w="5343896">
                <a:moveTo>
                  <a:pt x="0" y="0"/>
                </a:moveTo>
                <a:lnTo>
                  <a:pt x="5343896" y="0"/>
                </a:lnTo>
                <a:lnTo>
                  <a:pt x="5343896" y="5143500"/>
                </a:lnTo>
                <a:lnTo>
                  <a:pt x="0" y="5143500"/>
                </a:lnTo>
                <a:lnTo>
                  <a:pt x="0" y="0"/>
                </a:lnTo>
                <a:close/>
              </a:path>
            </a:pathLst>
          </a:custGeom>
          <a:blipFill>
            <a:blip r:embed="rId5"/>
            <a:stretch>
              <a:fillRect l="0" t="0" r="0" b="0"/>
            </a:stretch>
          </a:blipFill>
        </p:spPr>
      </p:sp>
      <p:grpSp>
        <p:nvGrpSpPr>
          <p:cNvPr name="Group 6" id="6"/>
          <p:cNvGrpSpPr/>
          <p:nvPr/>
        </p:nvGrpSpPr>
        <p:grpSpPr>
          <a:xfrm rot="0">
            <a:off x="10490418" y="0"/>
            <a:ext cx="7797582" cy="10287000"/>
            <a:chOff x="0" y="0"/>
            <a:chExt cx="2053684" cy="2709333"/>
          </a:xfrm>
        </p:grpSpPr>
        <p:sp>
          <p:nvSpPr>
            <p:cNvPr name="Freeform 7" id="7"/>
            <p:cNvSpPr/>
            <p:nvPr/>
          </p:nvSpPr>
          <p:spPr>
            <a:xfrm flipH="false" flipV="false" rot="0">
              <a:off x="0" y="0"/>
              <a:ext cx="2053684" cy="2709333"/>
            </a:xfrm>
            <a:custGeom>
              <a:avLst/>
              <a:gdLst/>
              <a:ahLst/>
              <a:cxnLst/>
              <a:rect r="r" b="b" t="t" l="l"/>
              <a:pathLst>
                <a:path h="2709333" w="2053684">
                  <a:moveTo>
                    <a:pt x="0" y="0"/>
                  </a:moveTo>
                  <a:lnTo>
                    <a:pt x="2053684" y="0"/>
                  </a:lnTo>
                  <a:lnTo>
                    <a:pt x="2053684" y="2709333"/>
                  </a:lnTo>
                  <a:lnTo>
                    <a:pt x="0" y="2709333"/>
                  </a:lnTo>
                  <a:close/>
                </a:path>
              </a:pathLst>
            </a:custGeom>
            <a:solidFill>
              <a:srgbClr val="004AAD"/>
            </a:solidFill>
          </p:spPr>
        </p:sp>
        <p:sp>
          <p:nvSpPr>
            <p:cNvPr name="TextBox 8" id="8"/>
            <p:cNvSpPr txBox="true"/>
            <p:nvPr/>
          </p:nvSpPr>
          <p:spPr>
            <a:xfrm>
              <a:off x="0" y="-47625"/>
              <a:ext cx="2053684" cy="275695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flipV="true">
            <a:off x="-6124994" y="5162550"/>
            <a:ext cx="22882185" cy="0"/>
          </a:xfrm>
          <a:prstGeom prst="line">
            <a:avLst/>
          </a:prstGeom>
          <a:ln cap="flat" w="85725">
            <a:solidFill>
              <a:srgbClr val="004AAD"/>
            </a:solidFill>
            <a:prstDash val="solid"/>
            <a:headEnd type="none" len="sm" w="sm"/>
            <a:tailEnd type="none" len="sm" w="sm"/>
          </a:ln>
        </p:spPr>
      </p:sp>
      <p:sp>
        <p:nvSpPr>
          <p:cNvPr name="AutoShape 10" id="10"/>
          <p:cNvSpPr/>
          <p:nvPr/>
        </p:nvSpPr>
        <p:spPr>
          <a:xfrm flipH="true" flipV="true">
            <a:off x="5311002" y="-6817788"/>
            <a:ext cx="0" cy="23960676"/>
          </a:xfrm>
          <a:prstGeom prst="line">
            <a:avLst/>
          </a:prstGeom>
          <a:ln cap="flat" w="85725">
            <a:solidFill>
              <a:srgbClr val="004AAD"/>
            </a:solidFill>
            <a:prstDash val="solid"/>
            <a:headEnd type="none" len="sm" w="sm"/>
            <a:tailEnd type="none" len="sm" w="sm"/>
          </a:ln>
        </p:spPr>
      </p:sp>
      <p:sp>
        <p:nvSpPr>
          <p:cNvPr name="TextBox 11" id="11"/>
          <p:cNvSpPr txBox="true"/>
          <p:nvPr/>
        </p:nvSpPr>
        <p:spPr>
          <a:xfrm rot="0">
            <a:off x="10865297" y="572154"/>
            <a:ext cx="6968167" cy="897853"/>
          </a:xfrm>
          <a:prstGeom prst="rect">
            <a:avLst/>
          </a:prstGeom>
        </p:spPr>
        <p:txBody>
          <a:bodyPr anchor="t" rtlCol="false" tIns="0" lIns="0" bIns="0" rIns="0">
            <a:spAutoFit/>
          </a:bodyPr>
          <a:lstStyle/>
          <a:p>
            <a:pPr algn="r">
              <a:lnSpc>
                <a:spcPts val="7212"/>
              </a:lnSpc>
            </a:pPr>
            <a:r>
              <a:rPr lang="en-US" sz="5151">
                <a:solidFill>
                  <a:srgbClr val="FFFFFF"/>
                </a:solidFill>
                <a:latin typeface="Roboto"/>
                <a:ea typeface="Roboto"/>
                <a:cs typeface="Roboto"/>
                <a:sym typeface="Roboto"/>
              </a:rPr>
              <a:t>GAMEMAKER AND IT’S</a:t>
            </a:r>
          </a:p>
        </p:txBody>
      </p:sp>
      <p:sp>
        <p:nvSpPr>
          <p:cNvPr name="TextBox 12" id="12"/>
          <p:cNvSpPr txBox="true"/>
          <p:nvPr/>
        </p:nvSpPr>
        <p:spPr>
          <a:xfrm rot="0">
            <a:off x="12725965" y="1365232"/>
            <a:ext cx="5107498" cy="912915"/>
          </a:xfrm>
          <a:prstGeom prst="rect">
            <a:avLst/>
          </a:prstGeom>
        </p:spPr>
        <p:txBody>
          <a:bodyPr anchor="t" rtlCol="false" tIns="0" lIns="0" bIns="0" rIns="0">
            <a:spAutoFit/>
          </a:bodyPr>
          <a:lstStyle/>
          <a:p>
            <a:pPr algn="r">
              <a:lnSpc>
                <a:spcPts val="7431"/>
              </a:lnSpc>
            </a:pPr>
            <a:r>
              <a:rPr lang="en-US" b="true" sz="5308">
                <a:solidFill>
                  <a:srgbClr val="FFFFFF"/>
                </a:solidFill>
                <a:latin typeface="League Spartan"/>
                <a:ea typeface="League Spartan"/>
                <a:cs typeface="League Spartan"/>
                <a:sym typeface="League Spartan"/>
              </a:rPr>
              <a:t>POSSIBILITIES</a:t>
            </a:r>
          </a:p>
        </p:txBody>
      </p:sp>
      <p:sp>
        <p:nvSpPr>
          <p:cNvPr name="TextBox 13" id="13"/>
          <p:cNvSpPr txBox="true"/>
          <p:nvPr/>
        </p:nvSpPr>
        <p:spPr>
          <a:xfrm rot="0">
            <a:off x="12925434" y="2675762"/>
            <a:ext cx="4908029" cy="1645239"/>
          </a:xfrm>
          <a:prstGeom prst="rect">
            <a:avLst/>
          </a:prstGeom>
        </p:spPr>
        <p:txBody>
          <a:bodyPr anchor="t" rtlCol="false" tIns="0" lIns="0" bIns="0" rIns="0">
            <a:spAutoFit/>
          </a:bodyPr>
          <a:lstStyle/>
          <a:p>
            <a:pPr algn="r">
              <a:lnSpc>
                <a:spcPts val="3292"/>
              </a:lnSpc>
              <a:spcBef>
                <a:spcPct val="0"/>
              </a:spcBef>
            </a:pPr>
            <a:r>
              <a:rPr lang="en-US" sz="2351">
                <a:solidFill>
                  <a:srgbClr val="FFFFFF"/>
                </a:solidFill>
                <a:latin typeface="Poppins"/>
                <a:ea typeface="Poppins"/>
                <a:cs typeface="Poppins"/>
                <a:sym typeface="Poppins"/>
              </a:rPr>
              <a:t>Thanks to the capabilities of the GameMaker game engine, we were able to create procedural level generation for our game.</a:t>
            </a:r>
          </a:p>
        </p:txBody>
      </p:sp>
      <p:sp>
        <p:nvSpPr>
          <p:cNvPr name="TextBox 14" id="14"/>
          <p:cNvSpPr txBox="true"/>
          <p:nvPr/>
        </p:nvSpPr>
        <p:spPr>
          <a:xfrm rot="0">
            <a:off x="12925434" y="4507707"/>
            <a:ext cx="4908029" cy="2464389"/>
          </a:xfrm>
          <a:prstGeom prst="rect">
            <a:avLst/>
          </a:prstGeom>
        </p:spPr>
        <p:txBody>
          <a:bodyPr anchor="t" rtlCol="false" tIns="0" lIns="0" bIns="0" rIns="0">
            <a:spAutoFit/>
          </a:bodyPr>
          <a:lstStyle/>
          <a:p>
            <a:pPr algn="r">
              <a:lnSpc>
                <a:spcPts val="3292"/>
              </a:lnSpc>
              <a:spcBef>
                <a:spcPct val="0"/>
              </a:spcBef>
            </a:pPr>
            <a:r>
              <a:rPr lang="en-US" sz="2351">
                <a:solidFill>
                  <a:srgbClr val="FFFFFF"/>
                </a:solidFill>
                <a:latin typeface="Poppins"/>
                <a:ea typeface="Poppins"/>
                <a:cs typeface="Poppins"/>
                <a:sym typeface="Poppins"/>
              </a:rPr>
              <a:t>The game generates a level by building a simple map from the starting point, using various modules from straight corridors to branching climbs and L-shaped connections.</a:t>
            </a:r>
          </a:p>
        </p:txBody>
      </p:sp>
      <p:sp>
        <p:nvSpPr>
          <p:cNvPr name="TextBox 15" id="15"/>
          <p:cNvSpPr txBox="true"/>
          <p:nvPr/>
        </p:nvSpPr>
        <p:spPr>
          <a:xfrm rot="0">
            <a:off x="12925434" y="7158801"/>
            <a:ext cx="4908029" cy="2464389"/>
          </a:xfrm>
          <a:prstGeom prst="rect">
            <a:avLst/>
          </a:prstGeom>
        </p:spPr>
        <p:txBody>
          <a:bodyPr anchor="t" rtlCol="false" tIns="0" lIns="0" bIns="0" rIns="0">
            <a:spAutoFit/>
          </a:bodyPr>
          <a:lstStyle/>
          <a:p>
            <a:pPr algn="r">
              <a:lnSpc>
                <a:spcPts val="3292"/>
              </a:lnSpc>
              <a:spcBef>
                <a:spcPct val="0"/>
              </a:spcBef>
            </a:pPr>
            <a:r>
              <a:rPr lang="en-US" sz="2351">
                <a:solidFill>
                  <a:srgbClr val="FFFFFF"/>
                </a:solidFill>
                <a:latin typeface="Poppins"/>
                <a:ea typeface="Poppins"/>
                <a:cs typeface="Poppins"/>
                <a:sym typeface="Poppins"/>
              </a:rPr>
              <a:t>This allows us to significantly diversify the gameplay of our game and makes each level unique, but due to the pre-written restrictions - and short-lived.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638682" y="1017209"/>
            <a:ext cx="9010636" cy="967259"/>
          </a:xfrm>
          <a:prstGeom prst="rect">
            <a:avLst/>
          </a:prstGeom>
        </p:spPr>
        <p:txBody>
          <a:bodyPr anchor="t" rtlCol="false" tIns="0" lIns="0" bIns="0" rIns="0">
            <a:spAutoFit/>
          </a:bodyPr>
          <a:lstStyle/>
          <a:p>
            <a:pPr algn="ctr">
              <a:lnSpc>
                <a:spcPts val="7940"/>
              </a:lnSpc>
            </a:pPr>
            <a:r>
              <a:rPr lang="en-US" b="true" sz="5672">
                <a:solidFill>
                  <a:srgbClr val="004AAD"/>
                </a:solidFill>
                <a:latin typeface="League Spartan"/>
                <a:ea typeface="League Spartan"/>
                <a:cs typeface="League Spartan"/>
                <a:sym typeface="League Spartan"/>
              </a:rPr>
              <a:t>PLATFORM</a:t>
            </a:r>
          </a:p>
        </p:txBody>
      </p:sp>
      <p:sp>
        <p:nvSpPr>
          <p:cNvPr name="TextBox 4" id="4"/>
          <p:cNvSpPr txBox="true"/>
          <p:nvPr/>
        </p:nvSpPr>
        <p:spPr>
          <a:xfrm rot="0">
            <a:off x="6118918" y="342500"/>
            <a:ext cx="5871786" cy="624298"/>
          </a:xfrm>
          <a:prstGeom prst="rect">
            <a:avLst/>
          </a:prstGeom>
        </p:spPr>
        <p:txBody>
          <a:bodyPr anchor="t" rtlCol="false" tIns="0" lIns="0" bIns="0" rIns="0">
            <a:spAutoFit/>
          </a:bodyPr>
          <a:lstStyle/>
          <a:p>
            <a:pPr algn="ctr">
              <a:lnSpc>
                <a:spcPts val="5094"/>
              </a:lnSpc>
            </a:pPr>
            <a:r>
              <a:rPr lang="en-US" b="true" sz="3639">
                <a:solidFill>
                  <a:srgbClr val="303642"/>
                </a:solidFill>
                <a:latin typeface="Lato Bold"/>
                <a:ea typeface="Lato Bold"/>
                <a:cs typeface="Lato Bold"/>
                <a:sym typeface="Lato Bold"/>
              </a:rPr>
              <a:t>FULL BUDGET FOR</a:t>
            </a:r>
          </a:p>
        </p:txBody>
      </p:sp>
      <p:sp>
        <p:nvSpPr>
          <p:cNvPr name="TextBox 5" id="5"/>
          <p:cNvSpPr txBox="true"/>
          <p:nvPr/>
        </p:nvSpPr>
        <p:spPr>
          <a:xfrm rot="0">
            <a:off x="4981898" y="1917793"/>
            <a:ext cx="8145827" cy="400870"/>
          </a:xfrm>
          <a:prstGeom prst="rect">
            <a:avLst/>
          </a:prstGeom>
        </p:spPr>
        <p:txBody>
          <a:bodyPr anchor="t" rtlCol="false" tIns="0" lIns="0" bIns="0" rIns="0">
            <a:spAutoFit/>
          </a:bodyPr>
          <a:lstStyle/>
          <a:p>
            <a:pPr algn="ctr">
              <a:lnSpc>
                <a:spcPts val="3107"/>
              </a:lnSpc>
              <a:spcBef>
                <a:spcPct val="0"/>
              </a:spcBef>
            </a:pPr>
            <a:r>
              <a:rPr lang="en-US" sz="2219">
                <a:solidFill>
                  <a:srgbClr val="303642"/>
                </a:solidFill>
                <a:latin typeface="Poppins"/>
                <a:ea typeface="Poppins"/>
                <a:cs typeface="Poppins"/>
                <a:sym typeface="Poppins"/>
              </a:rPr>
              <a:t>FOR FIRST YEAR, TOTAL: 31,567,719.36 KZT</a:t>
            </a:r>
          </a:p>
        </p:txBody>
      </p:sp>
      <p:pic>
        <p:nvPicPr>
          <p:cNvPr name="Picture 6" id="6"/>
          <p:cNvPicPr>
            <a:picLocks noChangeAspect="true"/>
          </p:cNvPicPr>
          <p:nvPr/>
        </p:nvPicPr>
        <p:blipFill>
          <a:blip r:embed="rId3"/>
          <a:stretch>
            <a:fillRect/>
          </a:stretch>
        </p:blipFill>
        <p:spPr>
          <a:xfrm rot="0">
            <a:off x="2849352" y="2025352"/>
            <a:ext cx="10495132" cy="8064083"/>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1280000"/>
            <a:ext cx="6177582" cy="912915"/>
          </a:xfrm>
          <a:prstGeom prst="rect">
            <a:avLst/>
          </a:prstGeom>
        </p:spPr>
        <p:txBody>
          <a:bodyPr anchor="t" rtlCol="false" tIns="0" lIns="0" bIns="0" rIns="0">
            <a:spAutoFit/>
          </a:bodyPr>
          <a:lstStyle/>
          <a:p>
            <a:pPr algn="l">
              <a:lnSpc>
                <a:spcPts val="7431"/>
              </a:lnSpc>
            </a:pPr>
            <a:r>
              <a:rPr lang="en-US" b="true" sz="5308">
                <a:solidFill>
                  <a:srgbClr val="004AAD"/>
                </a:solidFill>
                <a:latin typeface="League Spartan"/>
                <a:ea typeface="League Spartan"/>
                <a:cs typeface="League Spartan"/>
                <a:sym typeface="League Spartan"/>
              </a:rPr>
              <a:t>CASH FLOW</a:t>
            </a:r>
          </a:p>
        </p:txBody>
      </p:sp>
      <p:sp>
        <p:nvSpPr>
          <p:cNvPr name="TextBox 4" id="4"/>
          <p:cNvSpPr txBox="true"/>
          <p:nvPr/>
        </p:nvSpPr>
        <p:spPr>
          <a:xfrm rot="0">
            <a:off x="1028700" y="2584000"/>
            <a:ext cx="5571074" cy="6318225"/>
          </a:xfrm>
          <a:prstGeom prst="rect">
            <a:avLst/>
          </a:prstGeom>
        </p:spPr>
        <p:txBody>
          <a:bodyPr anchor="t" rtlCol="false" tIns="0" lIns="0" bIns="0" rIns="0">
            <a:spAutoFit/>
          </a:bodyPr>
          <a:lstStyle/>
          <a:p>
            <a:pPr algn="l">
              <a:lnSpc>
                <a:spcPts val="2976"/>
              </a:lnSpc>
            </a:pPr>
            <a:r>
              <a:rPr lang="en-US" sz="2125">
                <a:solidFill>
                  <a:srgbClr val="000000"/>
                </a:solidFill>
                <a:latin typeface="Poppins"/>
                <a:ea typeface="Poppins"/>
                <a:cs typeface="Poppins"/>
                <a:sym typeface="Poppins"/>
              </a:rPr>
              <a:t>By observing the cash flow chart, you can clearly track the success of the project.</a:t>
            </a:r>
          </a:p>
          <a:p>
            <a:pPr algn="l">
              <a:lnSpc>
                <a:spcPts val="2976"/>
              </a:lnSpc>
            </a:pPr>
          </a:p>
          <a:p>
            <a:pPr algn="l">
              <a:lnSpc>
                <a:spcPts val="2976"/>
              </a:lnSpc>
            </a:pPr>
            <a:r>
              <a:rPr lang="en-US" sz="2125">
                <a:solidFill>
                  <a:srgbClr val="000000"/>
                </a:solidFill>
                <a:latin typeface="Poppins"/>
                <a:ea typeface="Poppins"/>
                <a:cs typeface="Poppins"/>
                <a:sym typeface="Poppins"/>
              </a:rPr>
              <a:t>Although, like many startups, it is unprofitable in</a:t>
            </a:r>
            <a:r>
              <a:rPr lang="en-US" sz="2125">
                <a:solidFill>
                  <a:srgbClr val="000000"/>
                </a:solidFill>
                <a:latin typeface="Poppins"/>
                <a:ea typeface="Poppins"/>
                <a:cs typeface="Poppins"/>
                <a:sym typeface="Poppins"/>
              </a:rPr>
              <a:t> the first two years, but by the middle of the third year it pays off completely, and by the end of it, it begins to bring in additional profit.</a:t>
            </a:r>
          </a:p>
          <a:p>
            <a:pPr algn="l">
              <a:lnSpc>
                <a:spcPts val="2976"/>
              </a:lnSpc>
            </a:pPr>
          </a:p>
          <a:p>
            <a:pPr algn="l">
              <a:lnSpc>
                <a:spcPts val="2976"/>
              </a:lnSpc>
            </a:pPr>
            <a:r>
              <a:rPr lang="en-US" sz="2125">
                <a:solidFill>
                  <a:srgbClr val="000000"/>
                </a:solidFill>
                <a:latin typeface="Poppins"/>
                <a:ea typeface="Poppins"/>
                <a:cs typeface="Poppins"/>
                <a:sym typeface="Poppins"/>
              </a:rPr>
              <a:t>In the future, the cumulative flow also accumulates successfully. Based on this, we can understand that the project data is as follows:</a:t>
            </a:r>
          </a:p>
          <a:p>
            <a:pPr algn="l">
              <a:lnSpc>
                <a:spcPts val="2976"/>
              </a:lnSpc>
            </a:pPr>
            <a:r>
              <a:rPr lang="en-US" sz="2125">
                <a:solidFill>
                  <a:srgbClr val="000000"/>
                </a:solidFill>
                <a:latin typeface="Poppins"/>
                <a:ea typeface="Poppins"/>
                <a:cs typeface="Poppins"/>
                <a:sym typeface="Poppins"/>
              </a:rPr>
              <a:t>IRR - 52%</a:t>
            </a:r>
          </a:p>
          <a:p>
            <a:pPr algn="l">
              <a:lnSpc>
                <a:spcPts val="2976"/>
              </a:lnSpc>
            </a:pPr>
            <a:r>
              <a:rPr lang="en-US" sz="2125">
                <a:solidFill>
                  <a:srgbClr val="000000"/>
                </a:solidFill>
                <a:latin typeface="Poppins"/>
                <a:ea typeface="Poppins"/>
                <a:cs typeface="Poppins"/>
                <a:sym typeface="Poppins"/>
              </a:rPr>
              <a:t>NPV - 7,832,464 KZT.</a:t>
            </a:r>
          </a:p>
          <a:p>
            <a:pPr algn="l">
              <a:lnSpc>
                <a:spcPts val="2976"/>
              </a:lnSpc>
              <a:spcBef>
                <a:spcPct val="0"/>
              </a:spcBef>
            </a:pPr>
            <a:r>
              <a:rPr lang="en-US" sz="2125">
                <a:solidFill>
                  <a:srgbClr val="000000"/>
                </a:solidFill>
                <a:latin typeface="Poppins"/>
                <a:ea typeface="Poppins"/>
                <a:cs typeface="Poppins"/>
                <a:sym typeface="Poppins"/>
              </a:rPr>
              <a:t>At a rate of 16.5%, this is a success.</a:t>
            </a:r>
          </a:p>
        </p:txBody>
      </p:sp>
      <p:pic>
        <p:nvPicPr>
          <p:cNvPr name="Picture 5" id="5"/>
          <p:cNvPicPr>
            <a:picLocks noChangeAspect="true"/>
          </p:cNvPicPr>
          <p:nvPr/>
        </p:nvPicPr>
        <p:blipFill>
          <a:blip r:embed="rId3"/>
          <a:stretch>
            <a:fillRect/>
          </a:stretch>
        </p:blipFill>
        <p:spPr>
          <a:xfrm rot="0">
            <a:off x="7610167" y="100684"/>
            <a:ext cx="10287154" cy="10085631"/>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98500" y="3124200"/>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741400" y="3124200"/>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933297" y="3191597"/>
            <a:ext cx="8421405" cy="1265381"/>
          </a:xfrm>
          <a:prstGeom prst="rect">
            <a:avLst/>
          </a:prstGeom>
        </p:spPr>
        <p:txBody>
          <a:bodyPr anchor="t" rtlCol="false" tIns="0" lIns="0" bIns="0" rIns="0">
            <a:spAutoFit/>
          </a:bodyPr>
          <a:lstStyle/>
          <a:p>
            <a:pPr algn="ctr">
              <a:lnSpc>
                <a:spcPts val="10334"/>
              </a:lnSpc>
            </a:pPr>
            <a:r>
              <a:rPr lang="en-US" b="true" sz="7382">
                <a:solidFill>
                  <a:srgbClr val="004AAD"/>
                </a:solidFill>
                <a:latin typeface="League Spartan"/>
                <a:ea typeface="League Spartan"/>
                <a:cs typeface="League Spartan"/>
                <a:sym typeface="League Spartan"/>
              </a:rPr>
              <a:t>THANK YOU</a:t>
            </a:r>
          </a:p>
        </p:txBody>
      </p:sp>
      <p:grpSp>
        <p:nvGrpSpPr>
          <p:cNvPr name="Group 10" id="10"/>
          <p:cNvGrpSpPr/>
          <p:nvPr/>
        </p:nvGrpSpPr>
        <p:grpSpPr>
          <a:xfrm rot="0">
            <a:off x="7616825" y="6705600"/>
            <a:ext cx="3054350" cy="761278"/>
            <a:chOff x="0" y="0"/>
            <a:chExt cx="804438" cy="200501"/>
          </a:xfrm>
        </p:grpSpPr>
        <p:sp>
          <p:nvSpPr>
            <p:cNvPr name="Freeform 11" id="11"/>
            <p:cNvSpPr/>
            <p:nvPr/>
          </p:nvSpPr>
          <p:spPr>
            <a:xfrm flipH="false" flipV="false" rot="0">
              <a:off x="0" y="0"/>
              <a:ext cx="804438" cy="200501"/>
            </a:xfrm>
            <a:custGeom>
              <a:avLst/>
              <a:gdLst/>
              <a:ahLst/>
              <a:cxnLst/>
              <a:rect r="r" b="b" t="t" l="l"/>
              <a:pathLst>
                <a:path h="200501" w="804438">
                  <a:moveTo>
                    <a:pt x="100251" y="0"/>
                  </a:moveTo>
                  <a:lnTo>
                    <a:pt x="704187" y="0"/>
                  </a:lnTo>
                  <a:cubicBezTo>
                    <a:pt x="730775" y="0"/>
                    <a:pt x="756275" y="10562"/>
                    <a:pt x="775075" y="29363"/>
                  </a:cubicBezTo>
                  <a:cubicBezTo>
                    <a:pt x="793876" y="48163"/>
                    <a:pt x="804438" y="73662"/>
                    <a:pt x="804438" y="100251"/>
                  </a:cubicBezTo>
                  <a:lnTo>
                    <a:pt x="804438" y="100251"/>
                  </a:lnTo>
                  <a:cubicBezTo>
                    <a:pt x="804438" y="155617"/>
                    <a:pt x="759554" y="200501"/>
                    <a:pt x="704187" y="200501"/>
                  </a:cubicBezTo>
                  <a:lnTo>
                    <a:pt x="100251" y="200501"/>
                  </a:lnTo>
                  <a:cubicBezTo>
                    <a:pt x="44884" y="200501"/>
                    <a:pt x="0" y="155617"/>
                    <a:pt x="0" y="100251"/>
                  </a:cubicBezTo>
                  <a:lnTo>
                    <a:pt x="0" y="100251"/>
                  </a:lnTo>
                  <a:cubicBezTo>
                    <a:pt x="0" y="44884"/>
                    <a:pt x="44884" y="0"/>
                    <a:pt x="100251" y="0"/>
                  </a:cubicBezTo>
                  <a:close/>
                </a:path>
              </a:pathLst>
            </a:custGeom>
            <a:solidFill>
              <a:srgbClr val="004AAD"/>
            </a:solidFill>
          </p:spPr>
        </p:sp>
        <p:sp>
          <p:nvSpPr>
            <p:cNvPr name="TextBox 12" id="12"/>
            <p:cNvSpPr txBox="true"/>
            <p:nvPr/>
          </p:nvSpPr>
          <p:spPr>
            <a:xfrm>
              <a:off x="0" y="-47625"/>
              <a:ext cx="804438" cy="248126"/>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7347826" y="6846823"/>
            <a:ext cx="3592349" cy="535981"/>
          </a:xfrm>
          <a:prstGeom prst="rect">
            <a:avLst/>
          </a:prstGeom>
        </p:spPr>
        <p:txBody>
          <a:bodyPr anchor="t" rtlCol="false" tIns="0" lIns="0" bIns="0" rIns="0">
            <a:spAutoFit/>
          </a:bodyPr>
          <a:lstStyle/>
          <a:p>
            <a:pPr algn="ctr">
              <a:lnSpc>
                <a:spcPts val="4408"/>
              </a:lnSpc>
            </a:pPr>
            <a:r>
              <a:rPr lang="en-US" sz="3148">
                <a:solidFill>
                  <a:srgbClr val="FFFFFF"/>
                </a:solidFill>
                <a:latin typeface="League Spartan"/>
                <a:ea typeface="League Spartan"/>
                <a:cs typeface="League Spartan"/>
                <a:sym typeface="League Spartan"/>
              </a:rPr>
              <a:t>SUPPORT US</a:t>
            </a:r>
          </a:p>
        </p:txBody>
      </p:sp>
      <p:sp>
        <p:nvSpPr>
          <p:cNvPr name="Freeform 14" id="14"/>
          <p:cNvSpPr/>
          <p:nvPr/>
        </p:nvSpPr>
        <p:spPr>
          <a:xfrm flipH="false" flipV="false" rot="0">
            <a:off x="3409363" y="8688897"/>
            <a:ext cx="759903" cy="759903"/>
          </a:xfrm>
          <a:custGeom>
            <a:avLst/>
            <a:gdLst/>
            <a:ahLst/>
            <a:cxnLst/>
            <a:rect r="r" b="b" t="t" l="l"/>
            <a:pathLst>
              <a:path h="759903" w="759903">
                <a:moveTo>
                  <a:pt x="0" y="0"/>
                </a:moveTo>
                <a:lnTo>
                  <a:pt x="759903" y="0"/>
                </a:lnTo>
                <a:lnTo>
                  <a:pt x="759903" y="759903"/>
                </a:lnTo>
                <a:lnTo>
                  <a:pt x="0" y="7599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8105697" y="8659101"/>
            <a:ext cx="762324" cy="762324"/>
          </a:xfrm>
          <a:custGeom>
            <a:avLst/>
            <a:gdLst/>
            <a:ahLst/>
            <a:cxnLst/>
            <a:rect r="r" b="b" t="t" l="l"/>
            <a:pathLst>
              <a:path h="762324" w="762324">
                <a:moveTo>
                  <a:pt x="0" y="0"/>
                </a:moveTo>
                <a:lnTo>
                  <a:pt x="762323" y="0"/>
                </a:lnTo>
                <a:lnTo>
                  <a:pt x="762323" y="762323"/>
                </a:lnTo>
                <a:lnTo>
                  <a:pt x="0" y="7623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9268070" y="8726199"/>
            <a:ext cx="5610566" cy="563482"/>
          </a:xfrm>
          <a:prstGeom prst="rect">
            <a:avLst/>
          </a:prstGeom>
        </p:spPr>
        <p:txBody>
          <a:bodyPr anchor="t" rtlCol="false" tIns="0" lIns="0" bIns="0" rIns="0">
            <a:spAutoFit/>
          </a:bodyPr>
          <a:lstStyle/>
          <a:p>
            <a:pPr algn="l" marL="0" indent="0" lvl="0">
              <a:lnSpc>
                <a:spcPts val="4641"/>
              </a:lnSpc>
              <a:spcBef>
                <a:spcPct val="0"/>
              </a:spcBef>
            </a:pPr>
            <a:r>
              <a:rPr lang="en-US" sz="3315">
                <a:solidFill>
                  <a:srgbClr val="000000"/>
                </a:solidFill>
                <a:latin typeface="Canva Sans 2"/>
                <a:ea typeface="Canva Sans 2"/>
                <a:cs typeface="Canva Sans 2"/>
                <a:sym typeface="Canva Sans 2"/>
              </a:rPr>
              <a:t>mrkojieco@gmail.com</a:t>
            </a:r>
          </a:p>
        </p:txBody>
      </p:sp>
      <p:sp>
        <p:nvSpPr>
          <p:cNvPr name="TextBox 17" id="17"/>
          <p:cNvSpPr txBox="true"/>
          <p:nvPr/>
        </p:nvSpPr>
        <p:spPr>
          <a:xfrm rot="0">
            <a:off x="4522475" y="8771799"/>
            <a:ext cx="3500346" cy="563482"/>
          </a:xfrm>
          <a:prstGeom prst="rect">
            <a:avLst/>
          </a:prstGeom>
        </p:spPr>
        <p:txBody>
          <a:bodyPr anchor="t" rtlCol="false" tIns="0" lIns="0" bIns="0" rIns="0">
            <a:spAutoFit/>
          </a:bodyPr>
          <a:lstStyle/>
          <a:p>
            <a:pPr algn="l" marL="0" indent="0" lvl="0">
              <a:lnSpc>
                <a:spcPts val="4641"/>
              </a:lnSpc>
              <a:spcBef>
                <a:spcPct val="0"/>
              </a:spcBef>
            </a:pPr>
            <a:r>
              <a:rPr lang="en-US" sz="3315">
                <a:solidFill>
                  <a:srgbClr val="000000"/>
                </a:solidFill>
                <a:latin typeface="Canva Sans 2"/>
                <a:ea typeface="Canva Sans 2"/>
                <a:cs typeface="Canva Sans 2"/>
                <a:sym typeface="Canva Sans 2"/>
              </a:rPr>
              <a:t>+7 777 491 13 80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DAGlqR1co_Y</dc:identifier>
  <dcterms:modified xsi:type="dcterms:W3CDTF">2011-08-01T06:04:30Z</dcterms:modified>
  <cp:revision>1</cp:revision>
  <dc:title>Lorem ipsum dolor sit amet, consectetur adipiscing elit, sed do eiusmod tempor incididunt ut labore et dolore</dc:title>
</cp:coreProperties>
</file>