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Garamond"/>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4" roundtripDataSignature="AMtx7mhLqUGmVD8xYIt4PEKqywZ6VZQy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577137-EDE8-42BE-982E-3141F680D981}">
  <a:tblStyle styleId="{C2577137-EDE8-42BE-982E-3141F680D98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F330104-A1B5-4954-A07D-D460E429F07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Garamond-boldItalic.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Garamond-bold.fntdata"/><Relationship Id="rId6" Type="http://schemas.openxmlformats.org/officeDocument/2006/relationships/notesMaster" Target="notesMasters/notesMaster1.xml"/><Relationship Id="rId18" Type="http://schemas.openxmlformats.org/officeDocument/2006/relationships/font" Target="fonts/Garamon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2148abb4d0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9" name="Google Shape;199;g32148abb4d0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32148abb4d0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dd707097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31dd7070970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3" name="Google Shape;213;g31dd7070970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141d1542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32141d1542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7" name="Google Shape;97;g32141d15421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e34bf141b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31e34bf141b_2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9" name="Google Shape;109;g31e34bf141b_2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b4071e237_3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31b4071e237_3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 name="Google Shape;122;g31b4071e237_3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e34bf141b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31e34bf141b_2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5" name="Google Shape;135;g31e34bf141b_2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e34bf141b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31e34bf141b_2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8" name="Google Shape;148;g31e34bf141b_2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e34bf141b_2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31e34bf141b_2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1" name="Google Shape;161;g31e34bf141b_2_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e34bf141b_2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31e34bf141b_2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4" name="Google Shape;174;g31e34bf141b_2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e34bf141b_2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31e34bf141b_2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7" name="Google Shape;187;g31e34bf141b_2_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914400" y="2130428"/>
            <a:ext cx="103632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7"/>
          <p:cNvSpPr txBox="1"/>
          <p:nvPr>
            <p:ph idx="1" type="body"/>
          </p:nvPr>
        </p:nvSpPr>
        <p:spPr>
          <a:xfrm rot="5400000">
            <a:off x="3580606" y="-1875631"/>
            <a:ext cx="5030788"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8"/>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9"/>
          <p:cNvSpPr txBox="1"/>
          <p:nvPr>
            <p:ph idx="1" type="body"/>
          </p:nvPr>
        </p:nvSpPr>
        <p:spPr>
          <a:xfrm>
            <a:off x="609600" y="1095375"/>
            <a:ext cx="10972800" cy="50307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1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11"/>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1"/>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12"/>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2"/>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2"/>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2"/>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1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5"/>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5"/>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6"/>
          <p:cNvSpPr/>
          <p:nvPr>
            <p:ph idx="2" type="pic"/>
          </p:nvPr>
        </p:nvSpPr>
        <p:spPr>
          <a:xfrm>
            <a:off x="2389717" y="612775"/>
            <a:ext cx="7315200" cy="4114800"/>
          </a:xfrm>
          <a:prstGeom prst="rect">
            <a:avLst/>
          </a:prstGeom>
          <a:noFill/>
          <a:ln>
            <a:noFill/>
          </a:ln>
        </p:spPr>
      </p:sp>
      <p:sp>
        <p:nvSpPr>
          <p:cNvPr id="68" name="Google Shape;68;p16"/>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9pPr>
          </a:lstStyle>
          <a:p/>
        </p:txBody>
      </p:sp>
      <p:sp>
        <p:nvSpPr>
          <p:cNvPr id="11" name="Google Shape;11;p7"/>
          <p:cNvSpPr txBox="1"/>
          <p:nvPr>
            <p:ph idx="1" type="body"/>
          </p:nvPr>
        </p:nvSpPr>
        <p:spPr>
          <a:xfrm>
            <a:off x="609600" y="1095375"/>
            <a:ext cx="10972800" cy="5030788"/>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Oswald"/>
                <a:ea typeface="Oswald"/>
                <a:cs typeface="Oswald"/>
                <a:sym typeface="Oswald"/>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Oswald"/>
                <a:ea typeface="Oswald"/>
                <a:cs typeface="Oswald"/>
                <a:sym typeface="Oswald"/>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Oswald"/>
                <a:ea typeface="Oswald"/>
                <a:cs typeface="Oswald"/>
                <a:sym typeface="Oswald"/>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Oswald"/>
                <a:ea typeface="Oswald"/>
                <a:cs typeface="Oswald"/>
                <a:sym typeface="Oswald"/>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Oswald"/>
                <a:ea typeface="Oswald"/>
                <a:cs typeface="Oswald"/>
                <a:sym typeface="Oswal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Oswald"/>
                <a:ea typeface="Oswald"/>
                <a:cs typeface="Oswald"/>
                <a:sym typeface="Oswa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swald"/>
                <a:ea typeface="Oswald"/>
                <a:cs typeface="Oswald"/>
                <a:sym typeface="Oswa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152400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5656780" y="851521"/>
            <a:ext cx="4638605" cy="5154967"/>
          </a:xfrm>
          <a:custGeom>
            <a:rect b="b" l="l" r="r" t="t"/>
            <a:pathLst>
              <a:path extrusionOk="0" h="5154967" w="6184806">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33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59916" t="0"/>
          <a:stretch/>
        </p:blipFill>
        <p:spPr>
          <a:xfrm>
            <a:off x="6854891" y="1715881"/>
            <a:ext cx="3203507" cy="3426237"/>
          </a:xfrm>
          <a:prstGeom prst="rect">
            <a:avLst/>
          </a:prstGeom>
          <a:noFill/>
          <a:ln>
            <a:noFill/>
          </a:ln>
        </p:spPr>
      </p:pic>
      <p:sp>
        <p:nvSpPr>
          <p:cNvPr id="91" name="Google Shape;91;p1"/>
          <p:cNvSpPr txBox="1"/>
          <p:nvPr>
            <p:ph type="ctrTitle"/>
          </p:nvPr>
        </p:nvSpPr>
        <p:spPr>
          <a:xfrm>
            <a:off x="331286" y="-526757"/>
            <a:ext cx="10363200" cy="2076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solidFill>
                  <a:schemeClr val="dk2"/>
                </a:solidFill>
                <a:latin typeface="Garamond"/>
                <a:ea typeface="Garamond"/>
                <a:cs typeface="Garamond"/>
                <a:sym typeface="Garamond"/>
              </a:rPr>
              <a:t>SMART INDIA HACKATHON 2024</a:t>
            </a:r>
            <a:endParaRPr b="1" sz="4000">
              <a:solidFill>
                <a:schemeClr val="dk2"/>
              </a:solidFill>
              <a:latin typeface="Garamond"/>
              <a:ea typeface="Garamond"/>
              <a:cs typeface="Garamond"/>
              <a:sym typeface="Garamond"/>
            </a:endParaRPr>
          </a:p>
        </p:txBody>
      </p:sp>
      <p:sp>
        <p:nvSpPr>
          <p:cNvPr id="92" name="Google Shape;92;p1"/>
          <p:cNvSpPr txBox="1"/>
          <p:nvPr/>
        </p:nvSpPr>
        <p:spPr>
          <a:xfrm>
            <a:off x="331286" y="1351063"/>
            <a:ext cx="5924700" cy="41559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2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Problem Statement ID – SIH</a:t>
            </a:r>
            <a:r>
              <a:rPr b="1" i="0" lang="en-US" sz="2400" u="none" cap="none" strike="noStrike">
                <a:solidFill>
                  <a:srgbClr val="212529"/>
                </a:solidFill>
                <a:latin typeface="Arial"/>
                <a:ea typeface="Arial"/>
                <a:cs typeface="Arial"/>
                <a:sym typeface="Arial"/>
              </a:rPr>
              <a:t>1678</a:t>
            </a:r>
            <a:endParaRPr b="1" i="0" sz="2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Problem Statement Title- </a:t>
            </a:r>
            <a:r>
              <a:rPr b="1" i="0" lang="en-US" sz="2400" u="none" cap="none" strike="noStrike">
                <a:solidFill>
                  <a:srgbClr val="212529"/>
                </a:solidFill>
                <a:highlight>
                  <a:srgbClr val="FFFFFF"/>
                </a:highlight>
                <a:latin typeface="Arial"/>
                <a:ea typeface="Arial"/>
                <a:cs typeface="Arial"/>
                <a:sym typeface="Arial"/>
              </a:rPr>
              <a:t>RE-DACT</a:t>
            </a:r>
            <a:endParaRPr b="1" i="0" sz="28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Theme- </a:t>
            </a:r>
            <a:r>
              <a:rPr b="1" i="0" lang="en-US" sz="2400" u="none" cap="none" strike="noStrike">
                <a:solidFill>
                  <a:srgbClr val="212529"/>
                </a:solidFill>
                <a:latin typeface="Arial"/>
                <a:ea typeface="Arial"/>
                <a:cs typeface="Arial"/>
                <a:sym typeface="Arial"/>
              </a:rPr>
              <a:t>Blockchain &amp; Cybersecurity</a:t>
            </a:r>
            <a:endParaRPr b="1" i="0" sz="2400" u="none" cap="none" strike="noStrike">
              <a:solidFill>
                <a:srgbClr val="000000"/>
              </a:solidFill>
              <a:latin typeface="Arial"/>
              <a:ea typeface="Arial"/>
              <a:cs typeface="Arial"/>
              <a:sym typeface="Arial"/>
            </a:endParaRPr>
          </a:p>
          <a:p>
            <a:pPr indent="-285750" lvl="0" marL="285750" marR="0" rtl="0" algn="just">
              <a:lnSpc>
                <a:spcPct val="2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PS Category- Software</a:t>
            </a:r>
            <a:endParaRPr b="1" i="0" sz="2400" u="none" cap="none" strike="noStrike">
              <a:solidFill>
                <a:schemeClr val="dk1"/>
              </a:solidFill>
              <a:latin typeface="Arial"/>
              <a:ea typeface="Arial"/>
              <a:cs typeface="Arial"/>
              <a:sym typeface="Arial"/>
            </a:endParaRPr>
          </a:p>
          <a:p>
            <a:pPr indent="-285750" lvl="0" marL="285750" marR="0" rtl="0" algn="just">
              <a:lnSpc>
                <a:spcPct val="2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Team ID- 36797</a:t>
            </a:r>
            <a:endParaRPr b="1" i="0" sz="2400" u="none" cap="none" strike="noStrike">
              <a:solidFill>
                <a:schemeClr val="dk1"/>
              </a:solidFill>
              <a:latin typeface="Arial"/>
              <a:ea typeface="Arial"/>
              <a:cs typeface="Arial"/>
              <a:sym typeface="Arial"/>
            </a:endParaRPr>
          </a:p>
          <a:p>
            <a:pPr indent="-285750" lvl="0" marL="285750" marR="0" rtl="0" algn="just">
              <a:lnSpc>
                <a:spcPct val="2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Team Name- Diplomats</a:t>
            </a:r>
            <a:endParaRPr b="1" i="0" sz="2400" u="none" cap="none" strike="noStrike">
              <a:solidFill>
                <a:schemeClr val="dk1"/>
              </a:solidFill>
              <a:latin typeface="Arial"/>
              <a:ea typeface="Arial"/>
              <a:cs typeface="Arial"/>
              <a:sym typeface="Arial"/>
            </a:endParaRPr>
          </a:p>
        </p:txBody>
      </p:sp>
      <p:pic>
        <p:nvPicPr>
          <p:cNvPr id="93" name="Google Shape;93;p1"/>
          <p:cNvPicPr preferRelativeResize="0"/>
          <p:nvPr/>
        </p:nvPicPr>
        <p:blipFill rotWithShape="1">
          <a:blip r:embed="rId4">
            <a:alphaModFix/>
          </a:blip>
          <a:srcRect b="0" l="0" r="0" t="0"/>
          <a:stretch/>
        </p:blipFill>
        <p:spPr>
          <a:xfrm>
            <a:off x="9874006" y="0"/>
            <a:ext cx="2246575" cy="1149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2148abb4d0_0_24"/>
          <p:cNvSpPr/>
          <p:nvPr/>
        </p:nvSpPr>
        <p:spPr>
          <a:xfrm>
            <a:off x="0" y="6354762"/>
            <a:ext cx="12192000" cy="503100"/>
          </a:xfrm>
          <a:prstGeom prst="rect">
            <a:avLst/>
          </a:prstGeom>
          <a:solidFill>
            <a:srgbClr val="0070C0"/>
          </a:solidFill>
          <a:ln>
            <a:noFill/>
          </a:ln>
          <a:effectLst>
            <a:outerShdw rotWithShape="0" dir="5400000" dist="23000">
              <a:srgbClr val="80808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203" name="Google Shape;203;g32148abb4d0_0_2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4" name="Google Shape;204;g32148abb4d0_0_2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205" name="Google Shape;205;g32148abb4d0_0_24"/>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206" name="Google Shape;206;g32148abb4d0_0_24"/>
          <p:cNvSpPr/>
          <p:nvPr/>
        </p:nvSpPr>
        <p:spPr>
          <a:xfrm>
            <a:off x="222200" y="187750"/>
            <a:ext cx="1375500" cy="8655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Calibri"/>
                <a:ea typeface="Calibri"/>
                <a:cs typeface="Calibri"/>
                <a:sym typeface="Calibri"/>
              </a:rPr>
              <a:t>Diplomats</a:t>
            </a:r>
            <a:endParaRPr b="0" i="0" sz="1800" u="none" cap="none" strike="noStrike">
              <a:solidFill>
                <a:schemeClr val="dk1"/>
              </a:solidFill>
              <a:latin typeface="Calibri"/>
              <a:ea typeface="Calibri"/>
              <a:cs typeface="Calibri"/>
              <a:sym typeface="Calibri"/>
            </a:endParaRPr>
          </a:p>
        </p:txBody>
      </p:sp>
      <p:sp>
        <p:nvSpPr>
          <p:cNvPr id="207" name="Google Shape;207;g32148abb4d0_0_24"/>
          <p:cNvSpPr txBox="1"/>
          <p:nvPr>
            <p:ph type="title"/>
          </p:nvPr>
        </p:nvSpPr>
        <p:spPr>
          <a:xfrm>
            <a:off x="685800" y="104775"/>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Check List</a:t>
            </a:r>
            <a:endParaRPr/>
          </a:p>
        </p:txBody>
      </p:sp>
      <p:sp>
        <p:nvSpPr>
          <p:cNvPr id="208" name="Google Shape;208;g32148abb4d0_0_24"/>
          <p:cNvSpPr txBox="1"/>
          <p:nvPr>
            <p:ph idx="1" type="body"/>
          </p:nvPr>
        </p:nvSpPr>
        <p:spPr>
          <a:xfrm>
            <a:off x="1157550" y="1320875"/>
            <a:ext cx="10029300" cy="4639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t/>
            </a:r>
            <a:endParaRPr sz="2600">
              <a:highlight>
                <a:schemeClr val="lt1"/>
              </a:highlight>
              <a:latin typeface="Arial"/>
              <a:ea typeface="Arial"/>
              <a:cs typeface="Arial"/>
              <a:sym typeface="Arial"/>
            </a:endParaRPr>
          </a:p>
          <a:p>
            <a:pPr indent="0" lvl="0" marL="0" rtl="0" algn="just">
              <a:lnSpc>
                <a:spcPct val="100000"/>
              </a:lnSpc>
              <a:spcBef>
                <a:spcPts val="360"/>
              </a:spcBef>
              <a:spcAft>
                <a:spcPts val="0"/>
              </a:spcAft>
              <a:buClr>
                <a:srgbClr val="000000"/>
              </a:buClr>
              <a:buSzPts val="1800"/>
              <a:buFont typeface="Arial"/>
              <a:buNone/>
            </a:pPr>
            <a:r>
              <a:t/>
            </a:r>
            <a:endParaRPr sz="2600">
              <a:highlight>
                <a:schemeClr val="lt1"/>
              </a:highlight>
              <a:latin typeface="Arial"/>
              <a:ea typeface="Arial"/>
              <a:cs typeface="Arial"/>
              <a:sym typeface="Arial"/>
            </a:endParaRPr>
          </a:p>
          <a:p>
            <a:pPr indent="0" lvl="0" marL="0" rtl="0" algn="just">
              <a:lnSpc>
                <a:spcPct val="100000"/>
              </a:lnSpc>
              <a:spcBef>
                <a:spcPts val="360"/>
              </a:spcBef>
              <a:spcAft>
                <a:spcPts val="0"/>
              </a:spcAft>
              <a:buClr>
                <a:schemeClr val="dk1"/>
              </a:buClr>
              <a:buSzPts val="1100"/>
              <a:buFont typeface="Arial"/>
              <a:buNone/>
            </a:pPr>
            <a:r>
              <a:t/>
            </a:r>
            <a:endParaRPr sz="2600">
              <a:highlight>
                <a:schemeClr val="lt1"/>
              </a:highlight>
              <a:latin typeface="Arial"/>
              <a:ea typeface="Arial"/>
              <a:cs typeface="Arial"/>
              <a:sym typeface="Arial"/>
            </a:endParaRPr>
          </a:p>
          <a:p>
            <a:pPr indent="0" lvl="0" marL="0" rtl="0" algn="just">
              <a:lnSpc>
                <a:spcPct val="100000"/>
              </a:lnSpc>
              <a:spcBef>
                <a:spcPts val="360"/>
              </a:spcBef>
              <a:spcAft>
                <a:spcPts val="0"/>
              </a:spcAft>
              <a:buSzPts val="1800"/>
              <a:buNone/>
            </a:pPr>
            <a:r>
              <a:t/>
            </a:r>
            <a:endParaRPr sz="2600">
              <a:solidFill>
                <a:srgbClr val="E8E8E8"/>
              </a:solidFill>
              <a:highlight>
                <a:srgbClr val="1F1F1F"/>
              </a:highlight>
              <a:latin typeface="Arial"/>
              <a:ea typeface="Arial"/>
              <a:cs typeface="Arial"/>
              <a:sym typeface="Arial"/>
            </a:endParaRPr>
          </a:p>
          <a:p>
            <a:pPr indent="0" lvl="0" marL="0" rtl="0" algn="just">
              <a:lnSpc>
                <a:spcPct val="100000"/>
              </a:lnSpc>
              <a:spcBef>
                <a:spcPts val="360"/>
              </a:spcBef>
              <a:spcAft>
                <a:spcPts val="0"/>
              </a:spcAft>
              <a:buSzPts val="1800"/>
              <a:buNone/>
            </a:pPr>
            <a:r>
              <a:t/>
            </a:r>
            <a:endParaRPr sz="2600">
              <a:solidFill>
                <a:srgbClr val="E8E8E8"/>
              </a:solidFill>
              <a:highlight>
                <a:srgbClr val="1F1F1F"/>
              </a:highlight>
              <a:latin typeface="Arial"/>
              <a:ea typeface="Arial"/>
              <a:cs typeface="Arial"/>
              <a:sym typeface="Arial"/>
            </a:endParaRPr>
          </a:p>
        </p:txBody>
      </p:sp>
      <p:graphicFrame>
        <p:nvGraphicFramePr>
          <p:cNvPr id="209" name="Google Shape;209;g32148abb4d0_0_24"/>
          <p:cNvGraphicFramePr/>
          <p:nvPr/>
        </p:nvGraphicFramePr>
        <p:xfrm>
          <a:off x="1011475" y="1437375"/>
          <a:ext cx="3000000" cy="3000000"/>
        </p:xfrm>
        <a:graphic>
          <a:graphicData uri="http://schemas.openxmlformats.org/drawingml/2006/table">
            <a:tbl>
              <a:tblPr>
                <a:noFill/>
                <a:tableStyleId>{0F330104-A1B5-4954-A07D-D460E429F078}</a:tableStyleId>
              </a:tblPr>
              <a:tblGrid>
                <a:gridCol w="5143500"/>
                <a:gridCol w="5143500"/>
              </a:tblGrid>
              <a:tr h="381000">
                <a:tc>
                  <a:txBody>
                    <a:bodyPr/>
                    <a:lstStyle/>
                    <a:p>
                      <a:pPr indent="0" lvl="0" marL="0" rtl="0" algn="just">
                        <a:spcBef>
                          <a:spcPts val="360"/>
                        </a:spcBef>
                        <a:spcAft>
                          <a:spcPts val="0"/>
                        </a:spcAft>
                        <a:buClr>
                          <a:schemeClr val="dk1"/>
                        </a:buClr>
                        <a:buSzPts val="1800"/>
                        <a:buFont typeface="Arial"/>
                        <a:buNone/>
                      </a:pPr>
                      <a:r>
                        <a:rPr lang="en-US" sz="2600">
                          <a:solidFill>
                            <a:schemeClr val="dk1"/>
                          </a:solidFill>
                          <a:highlight>
                            <a:schemeClr val="lt1"/>
                          </a:highlight>
                        </a:rPr>
                        <a:t>✔ Figma 	</a:t>
                      </a:r>
                      <a:endParaRPr sz="2600">
                        <a:solidFill>
                          <a:schemeClr val="dk1"/>
                        </a:solidFill>
                        <a:highlight>
                          <a:schemeClr val="lt1"/>
                        </a:highlight>
                      </a:endParaRPr>
                    </a:p>
                    <a:p>
                      <a:pPr indent="0" lvl="0" marL="0" rtl="0" algn="just">
                        <a:spcBef>
                          <a:spcPts val="360"/>
                        </a:spcBef>
                        <a:spcAft>
                          <a:spcPts val="0"/>
                        </a:spcAft>
                        <a:buClr>
                          <a:schemeClr val="dk1"/>
                        </a:buClr>
                        <a:buSzPts val="1100"/>
                        <a:buFont typeface="Arial"/>
                        <a:buNone/>
                      </a:pPr>
                      <a:r>
                        <a:rPr lang="en-US" sz="2600">
                          <a:solidFill>
                            <a:schemeClr val="dk1"/>
                          </a:solidFill>
                          <a:highlight>
                            <a:schemeClr val="lt1"/>
                          </a:highlight>
                        </a:rPr>
                        <a:t>✔ Ui/Ux</a:t>
                      </a:r>
                      <a:endParaRPr sz="2600">
                        <a:solidFill>
                          <a:schemeClr val="dk1"/>
                        </a:solidFill>
                        <a:highlight>
                          <a:schemeClr val="lt1"/>
                        </a:highlight>
                      </a:endParaRPr>
                    </a:p>
                    <a:p>
                      <a:pPr indent="0" lvl="0" marL="0" rtl="0" algn="just">
                        <a:spcBef>
                          <a:spcPts val="360"/>
                        </a:spcBef>
                        <a:spcAft>
                          <a:spcPts val="0"/>
                        </a:spcAft>
                        <a:buClr>
                          <a:schemeClr val="dk1"/>
                        </a:buClr>
                        <a:buSzPts val="1800"/>
                        <a:buFont typeface="Arial"/>
                        <a:buNone/>
                      </a:pPr>
                      <a:r>
                        <a:rPr lang="en-US" sz="2600">
                          <a:solidFill>
                            <a:schemeClr val="dk1"/>
                          </a:solidFill>
                          <a:highlight>
                            <a:schemeClr val="lt1"/>
                          </a:highlight>
                        </a:rPr>
                        <a:t>✔ Literature Survey</a:t>
                      </a:r>
                      <a:endParaRPr sz="2600">
                        <a:solidFill>
                          <a:schemeClr val="dk1"/>
                        </a:solidFill>
                        <a:highlight>
                          <a:schemeClr val="lt1"/>
                        </a:highlight>
                      </a:endParaRPr>
                    </a:p>
                    <a:p>
                      <a:pPr indent="0" lvl="0" marL="0" rtl="0" algn="just">
                        <a:spcBef>
                          <a:spcPts val="360"/>
                        </a:spcBef>
                        <a:spcAft>
                          <a:spcPts val="0"/>
                        </a:spcAft>
                        <a:buClr>
                          <a:schemeClr val="dk1"/>
                        </a:buClr>
                        <a:buSzPts val="1800"/>
                        <a:buFont typeface="Arial"/>
                        <a:buNone/>
                      </a:pPr>
                      <a:r>
                        <a:rPr lang="en-US" sz="2600">
                          <a:solidFill>
                            <a:schemeClr val="dk1"/>
                          </a:solidFill>
                          <a:highlight>
                            <a:schemeClr val="lt1"/>
                          </a:highlight>
                        </a:rPr>
                        <a:t>✔ Partial Pdf implementation</a:t>
                      </a:r>
                      <a:endParaRPr sz="2600">
                        <a:solidFill>
                          <a:schemeClr val="dk1"/>
                        </a:solidFill>
                        <a:highlight>
                          <a:schemeClr val="lt1"/>
                        </a:highlight>
                      </a:endParaRPr>
                    </a:p>
                    <a:p>
                      <a:pPr indent="0" lvl="0" marL="0" rtl="0" algn="just">
                        <a:spcBef>
                          <a:spcPts val="360"/>
                        </a:spcBef>
                        <a:spcAft>
                          <a:spcPts val="0"/>
                        </a:spcAft>
                        <a:buClr>
                          <a:schemeClr val="dk1"/>
                        </a:buClr>
                        <a:buSzPts val="1800"/>
                        <a:buFont typeface="Arial"/>
                        <a:buNone/>
                      </a:pPr>
                      <a:r>
                        <a:rPr lang="en-US" sz="2600">
                          <a:solidFill>
                            <a:schemeClr val="dk1"/>
                          </a:solidFill>
                          <a:highlight>
                            <a:schemeClr val="lt1"/>
                          </a:highlight>
                        </a:rPr>
                        <a:t>✔ docx implementation</a:t>
                      </a:r>
                      <a:endParaRPr sz="2600">
                        <a:solidFill>
                          <a:schemeClr val="dk1"/>
                        </a:solidFill>
                        <a:highlight>
                          <a:schemeClr val="lt1"/>
                        </a:highlight>
                      </a:endParaRPr>
                    </a:p>
                    <a:p>
                      <a:pPr indent="0" lvl="0" marL="0" rtl="0" algn="just">
                        <a:spcBef>
                          <a:spcPts val="360"/>
                        </a:spcBef>
                        <a:spcAft>
                          <a:spcPts val="0"/>
                        </a:spcAft>
                        <a:buClr>
                          <a:schemeClr val="dk1"/>
                        </a:buClr>
                        <a:buSzPts val="1100"/>
                        <a:buFont typeface="Arial"/>
                        <a:buNone/>
                      </a:pPr>
                      <a:r>
                        <a:rPr lang="en-US" sz="2600">
                          <a:solidFill>
                            <a:schemeClr val="dk1"/>
                          </a:solidFill>
                          <a:highlight>
                            <a:schemeClr val="lt1"/>
                          </a:highlight>
                        </a:rPr>
                        <a:t>✔ Full Pdf implementation</a:t>
                      </a:r>
                      <a:endParaRPr sz="2600">
                        <a:solidFill>
                          <a:schemeClr val="dk1"/>
                        </a:solidFill>
                        <a:highlight>
                          <a:schemeClr val="lt1"/>
                        </a:highlight>
                      </a:endParaRPr>
                    </a:p>
                    <a:p>
                      <a:pPr indent="0" lvl="0" marL="0" rtl="0" algn="just">
                        <a:spcBef>
                          <a:spcPts val="360"/>
                        </a:spcBef>
                        <a:spcAft>
                          <a:spcPts val="0"/>
                        </a:spcAft>
                        <a:buClr>
                          <a:schemeClr val="dk1"/>
                        </a:buClr>
                        <a:buSzPts val="1800"/>
                        <a:buFont typeface="Arial"/>
                        <a:buNone/>
                      </a:pPr>
                      <a:r>
                        <a:rPr lang="en-US" sz="2600">
                          <a:solidFill>
                            <a:schemeClr val="dk1"/>
                          </a:solidFill>
                          <a:highlight>
                            <a:schemeClr val="lt1"/>
                          </a:highlight>
                        </a:rPr>
                        <a:t>✔ Ppt implementation</a:t>
                      </a:r>
                      <a:endParaRPr sz="2600">
                        <a:solidFill>
                          <a:schemeClr val="dk1"/>
                        </a:solidFill>
                        <a:highlight>
                          <a:schemeClr val="lt1"/>
                        </a:highlight>
                      </a:endParaRPr>
                    </a:p>
                    <a:p>
                      <a:pPr indent="0" lvl="0" marL="0" rtl="0" algn="just">
                        <a:spcBef>
                          <a:spcPts val="360"/>
                        </a:spcBef>
                        <a:spcAft>
                          <a:spcPts val="0"/>
                        </a:spcAft>
                        <a:buClr>
                          <a:schemeClr val="dk1"/>
                        </a:buClr>
                        <a:buSzPts val="1800"/>
                        <a:buFont typeface="Arial"/>
                        <a:buNone/>
                      </a:pPr>
                      <a:r>
                        <a:rPr lang="en-US" sz="2600">
                          <a:solidFill>
                            <a:schemeClr val="dk1"/>
                          </a:solidFill>
                          <a:highlight>
                            <a:schemeClr val="lt1"/>
                          </a:highlight>
                        </a:rPr>
                        <a:t>✔ log implementation</a:t>
                      </a:r>
                      <a:endParaRPr sz="2600">
                        <a:solidFill>
                          <a:schemeClr val="dk1"/>
                        </a:solidFill>
                        <a:highlight>
                          <a:schemeClr val="lt1"/>
                        </a:highlight>
                      </a:endParaRPr>
                    </a:p>
                    <a:p>
                      <a:pPr indent="0" lvl="0" marL="0" rtl="0" algn="just">
                        <a:spcBef>
                          <a:spcPts val="360"/>
                        </a:spcBef>
                        <a:spcAft>
                          <a:spcPts val="0"/>
                        </a:spcAft>
                        <a:buClr>
                          <a:schemeClr val="dk1"/>
                        </a:buClr>
                        <a:buSzPts val="1800"/>
                        <a:buFont typeface="Arial"/>
                        <a:buNone/>
                      </a:pPr>
                      <a:r>
                        <a:t/>
                      </a:r>
                      <a:endParaRPr/>
                    </a:p>
                  </a:txBody>
                  <a:tcPr marT="91425" marB="91425" marR="91425" marL="91425"/>
                </a:tc>
                <a:tc>
                  <a:txBody>
                    <a:bodyPr/>
                    <a:lstStyle/>
                    <a:p>
                      <a:pPr indent="0" lvl="0" marL="0" rtl="0" algn="just">
                        <a:spcBef>
                          <a:spcPts val="360"/>
                        </a:spcBef>
                        <a:spcAft>
                          <a:spcPts val="0"/>
                        </a:spcAft>
                        <a:buClr>
                          <a:schemeClr val="dk1"/>
                        </a:buClr>
                        <a:buSzPts val="1100"/>
                        <a:buFont typeface="Arial"/>
                        <a:buNone/>
                      </a:pPr>
                      <a:r>
                        <a:rPr lang="en-US" sz="2600">
                          <a:solidFill>
                            <a:schemeClr val="dk1"/>
                          </a:solidFill>
                          <a:highlight>
                            <a:schemeClr val="lt1"/>
                          </a:highlight>
                        </a:rPr>
                        <a:t>✔ images implementation</a:t>
                      </a:r>
                      <a:endParaRPr sz="2600">
                        <a:solidFill>
                          <a:schemeClr val="dk1"/>
                        </a:solidFill>
                        <a:highlight>
                          <a:schemeClr val="lt1"/>
                        </a:highlight>
                      </a:endParaRPr>
                    </a:p>
                    <a:p>
                      <a:pPr indent="0" lvl="0" marL="0" rtl="0" algn="just">
                        <a:spcBef>
                          <a:spcPts val="360"/>
                        </a:spcBef>
                        <a:spcAft>
                          <a:spcPts val="0"/>
                        </a:spcAft>
                        <a:buNone/>
                      </a:pPr>
                      <a:r>
                        <a:rPr lang="en-US" sz="2600">
                          <a:solidFill>
                            <a:schemeClr val="dk1"/>
                          </a:solidFill>
                          <a:highlight>
                            <a:schemeClr val="lt1"/>
                          </a:highlight>
                        </a:rPr>
                        <a:t>✔ Video implementation</a:t>
                      </a:r>
                      <a:endParaRPr sz="2600">
                        <a:solidFill>
                          <a:schemeClr val="dk1"/>
                        </a:solidFill>
                        <a:highlight>
                          <a:schemeClr val="lt1"/>
                        </a:highlight>
                      </a:endParaRPr>
                    </a:p>
                    <a:p>
                      <a:pPr indent="0" lvl="0" marL="0" rtl="0" algn="l">
                        <a:spcBef>
                          <a:spcPts val="360"/>
                        </a:spcBef>
                        <a:spcAft>
                          <a:spcPts val="0"/>
                        </a:spcAft>
                        <a:buClr>
                          <a:schemeClr val="dk1"/>
                        </a:buClr>
                        <a:buSzPts val="1800"/>
                        <a:buFont typeface="Arial"/>
                        <a:buNone/>
                      </a:pPr>
                      <a:r>
                        <a:rPr lang="en-US" sz="2600">
                          <a:solidFill>
                            <a:schemeClr val="dk1"/>
                          </a:solidFill>
                          <a:highlight>
                            <a:schemeClr val="lt1"/>
                          </a:highlight>
                        </a:rPr>
                        <a:t>✔ Integration of the module</a:t>
                      </a:r>
                      <a:endParaRPr sz="2600">
                        <a:solidFill>
                          <a:schemeClr val="dk1"/>
                        </a:solidFill>
                        <a:highlight>
                          <a:schemeClr val="lt1"/>
                        </a:highlight>
                      </a:endParaRPr>
                    </a:p>
                    <a:p>
                      <a:pPr indent="0" lvl="0" marL="0" rtl="0" algn="l">
                        <a:spcBef>
                          <a:spcPts val="360"/>
                        </a:spcBef>
                        <a:spcAft>
                          <a:spcPts val="0"/>
                        </a:spcAft>
                        <a:buClr>
                          <a:schemeClr val="dk1"/>
                        </a:buClr>
                        <a:buSzPts val="1800"/>
                        <a:buFont typeface="Arial"/>
                        <a:buNone/>
                      </a:pPr>
                      <a:r>
                        <a:rPr lang="en-US" sz="2600">
                          <a:solidFill>
                            <a:schemeClr val="dk1"/>
                          </a:solidFill>
                          <a:highlight>
                            <a:schemeClr val="lt1"/>
                          </a:highlight>
                        </a:rPr>
                        <a:t>✔ OCR(Optical Character Recognition) for images and pdf</a:t>
                      </a:r>
                      <a:endParaRPr sz="2600">
                        <a:solidFill>
                          <a:schemeClr val="dk1"/>
                        </a:solidFill>
                        <a:highlight>
                          <a:schemeClr val="lt1"/>
                        </a:highlight>
                      </a:endParaRPr>
                    </a:p>
                    <a:p>
                      <a:pPr indent="0" lvl="0" marL="0" rtl="0" algn="l">
                        <a:spcBef>
                          <a:spcPts val="360"/>
                        </a:spcBef>
                        <a:spcAft>
                          <a:spcPts val="0"/>
                        </a:spcAft>
                        <a:buClr>
                          <a:schemeClr val="dk1"/>
                        </a:buClr>
                        <a:buSzPts val="1800"/>
                        <a:buFont typeface="Arial"/>
                        <a:buNone/>
                      </a:pPr>
                      <a:r>
                        <a:rPr lang="en-US" sz="2600">
                          <a:solidFill>
                            <a:schemeClr val="dk1"/>
                          </a:solidFill>
                          <a:highlight>
                            <a:schemeClr val="lt1"/>
                          </a:highlight>
                        </a:rPr>
                        <a:t>✔ Synthetic Data (if possible)</a:t>
                      </a:r>
                      <a:endParaRPr sz="2600">
                        <a:solidFill>
                          <a:schemeClr val="dk1"/>
                        </a:solidFill>
                        <a:highlight>
                          <a:schemeClr val="lt1"/>
                        </a:highlight>
                      </a:endParaRPr>
                    </a:p>
                    <a:p>
                      <a:pPr indent="0" lvl="0" marL="0" rtl="0" algn="l">
                        <a:spcBef>
                          <a:spcPts val="360"/>
                        </a:spcBef>
                        <a:spcAft>
                          <a:spcPts val="0"/>
                        </a:spcAft>
                        <a:buClr>
                          <a:schemeClr val="dk1"/>
                        </a:buClr>
                        <a:buSzPts val="1800"/>
                        <a:buFont typeface="Arial"/>
                        <a:buNone/>
                      </a:pPr>
                      <a:r>
                        <a:rPr lang="en-US" sz="2600">
                          <a:solidFill>
                            <a:schemeClr val="dk1"/>
                          </a:solidFill>
                          <a:highlight>
                            <a:schemeClr val="lt1"/>
                          </a:highlight>
                        </a:rPr>
                        <a:t>✔ We will be implementing a JWT based login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1dd7070970_1_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6" name="Google Shape;216;g31dd7070970_1_0"/>
          <p:cNvSpPr txBox="1"/>
          <p:nvPr/>
        </p:nvSpPr>
        <p:spPr>
          <a:xfrm>
            <a:off x="987175" y="267550"/>
            <a:ext cx="7565400" cy="52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swald"/>
                <a:ea typeface="Oswald"/>
                <a:cs typeface="Oswald"/>
                <a:sym typeface="Oswald"/>
              </a:rPr>
              <a:t>progress summary</a:t>
            </a:r>
            <a:endParaRPr b="0" i="0" sz="3200" u="none" cap="none" strike="noStrike">
              <a:solidFill>
                <a:schemeClr val="dk1"/>
              </a:solidFill>
              <a:latin typeface="Oswald"/>
              <a:ea typeface="Oswald"/>
              <a:cs typeface="Oswald"/>
              <a:sym typeface="Oswald"/>
            </a:endParaRPr>
          </a:p>
        </p:txBody>
      </p:sp>
      <p:pic>
        <p:nvPicPr>
          <p:cNvPr id="217" name="Google Shape;217;g31dd7070970_1_0"/>
          <p:cNvPicPr preferRelativeResize="0"/>
          <p:nvPr/>
        </p:nvPicPr>
        <p:blipFill rotWithShape="1">
          <a:blip r:embed="rId3">
            <a:alphaModFix/>
          </a:blip>
          <a:srcRect b="0" l="0" r="0" t="0"/>
          <a:stretch/>
        </p:blipFill>
        <p:spPr>
          <a:xfrm>
            <a:off x="987175" y="1466925"/>
            <a:ext cx="9329275" cy="476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2141d15421_0_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descr="Your startup LOGO" id="100" name="Google Shape;100;g32141d15421_0_0"/>
          <p:cNvSpPr/>
          <p:nvPr/>
        </p:nvSpPr>
        <p:spPr>
          <a:xfrm>
            <a:off x="75800" y="33325"/>
            <a:ext cx="1460400" cy="975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Calibri"/>
                <a:ea typeface="Calibri"/>
                <a:cs typeface="Calibri"/>
                <a:sym typeface="Calibri"/>
              </a:rPr>
              <a:t>Diplomats</a:t>
            </a:r>
            <a:endParaRPr b="0" i="0" sz="1800" u="none" cap="none" strike="noStrike">
              <a:solidFill>
                <a:schemeClr val="dk1"/>
              </a:solidFill>
              <a:latin typeface="Calibri"/>
              <a:ea typeface="Calibri"/>
              <a:cs typeface="Calibri"/>
              <a:sym typeface="Calibri"/>
            </a:endParaRPr>
          </a:p>
        </p:txBody>
      </p:sp>
      <p:pic>
        <p:nvPicPr>
          <p:cNvPr id="101" name="Google Shape;101;g32141d15421_0_0"/>
          <p:cNvPicPr preferRelativeResize="0"/>
          <p:nvPr/>
        </p:nvPicPr>
        <p:blipFill rotWithShape="1">
          <a:blip r:embed="rId3">
            <a:alphaModFix/>
          </a:blip>
          <a:srcRect b="0" l="0" r="0" t="0"/>
          <a:stretch/>
        </p:blipFill>
        <p:spPr>
          <a:xfrm>
            <a:off x="10285177" y="33325"/>
            <a:ext cx="1906825" cy="975300"/>
          </a:xfrm>
          <a:prstGeom prst="rect">
            <a:avLst/>
          </a:prstGeom>
          <a:noFill/>
          <a:ln>
            <a:noFill/>
          </a:ln>
        </p:spPr>
      </p:pic>
      <p:sp>
        <p:nvSpPr>
          <p:cNvPr id="102" name="Google Shape;102;g32141d15421_0_0"/>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03" name="Google Shape;103;g32141d15421_0_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04" name="Google Shape;104;g32141d15421_0_0"/>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graphicFrame>
        <p:nvGraphicFramePr>
          <p:cNvPr id="105" name="Google Shape;105;g32141d15421_0_0"/>
          <p:cNvGraphicFramePr/>
          <p:nvPr/>
        </p:nvGraphicFramePr>
        <p:xfrm>
          <a:off x="1206000" y="702075"/>
          <a:ext cx="3000000" cy="3000000"/>
        </p:xfrm>
        <a:graphic>
          <a:graphicData uri="http://schemas.openxmlformats.org/drawingml/2006/table">
            <a:tbl>
              <a:tblPr>
                <a:noFill/>
                <a:tableStyleId>{C2577137-EDE8-42BE-982E-3141F680D981}</a:tableStyleId>
              </a:tblPr>
              <a:tblGrid>
                <a:gridCol w="1371575"/>
                <a:gridCol w="8544700"/>
              </a:tblGrid>
              <a:tr h="347850">
                <a:tc>
                  <a:txBody>
                    <a:bodyPr/>
                    <a:lstStyle/>
                    <a:p>
                      <a:pPr indent="0" lvl="0" marL="0" marR="0" rtl="0" algn="ctr">
                        <a:lnSpc>
                          <a:spcPct val="115000"/>
                        </a:lnSpc>
                        <a:spcBef>
                          <a:spcPts val="0"/>
                        </a:spcBef>
                        <a:spcAft>
                          <a:spcPts val="0"/>
                        </a:spcAft>
                        <a:buClr>
                          <a:srgbClr val="000000"/>
                        </a:buClr>
                        <a:buSzPts val="1200"/>
                        <a:buFont typeface="Arial"/>
                        <a:buNone/>
                      </a:pPr>
                      <a:r>
                        <a:rPr b="1" lang="en-US" u="none" cap="none" strike="noStrike"/>
                        <a:t>Time Block</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u="none" cap="none" strike="noStrike"/>
                        <a:t>Activities and Focus Areas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0-1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Planning and setup: Assign roles, set up tools (Python, Tauri, Android Studio), repo creation.</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1-2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Backend NLP: Implement basic NER (SpaCy) for redaction of sensitive data (names, dates, etc.).</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2-3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Gradational redaction: Design sensitivity scale (0-100%), test on text/CSV data.</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3-5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Tauri desktop: Basic UI (file upload, redaction slider), integrate backend for file processing.</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5-7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Android app: Develop basic UI, integrate with backend (Flask/FastAPI for file handling).</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7-10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Backend advanced: Add PDF redaction, image OCR (Tesseract), and enhanced output formats.</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10-12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Tauri advanced: UI/UX improvements (progress bars, themes), multi-format support (PDF/images).</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12-15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Android advanced: UI/UX enhancements, support for multiple file types, performance testing.</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15-18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Synthetic data: Develop module for replacing sensitive info with synthetic values.</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18-22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Error handling &amp; security: Robust error handling, data encryption, auto-delete temp files.</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22-26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Performance tuning: Optimize Python scripts (multiprocessing) and app performance.</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26-30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Deployment: Package Tauri app for desktop, generate APK for Android, initial testing.</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325">
                <a:tc>
                  <a:txBody>
                    <a:bodyPr/>
                    <a:lstStyle/>
                    <a:p>
                      <a:pPr indent="0" lvl="0" marL="0" marR="0" rtl="0" algn="l">
                        <a:lnSpc>
                          <a:spcPct val="100000"/>
                        </a:lnSpc>
                        <a:spcBef>
                          <a:spcPts val="0"/>
                        </a:spcBef>
                        <a:spcAft>
                          <a:spcPts val="0"/>
                        </a:spcAft>
                        <a:buClr>
                          <a:srgbClr val="000000"/>
                        </a:buClr>
                        <a:buSzPts val="1200"/>
                        <a:buFont typeface="Arial"/>
                        <a:buNone/>
                      </a:pPr>
                      <a:r>
                        <a:rPr b="1" lang="en-US" u="none" cap="none" strike="noStrike"/>
                        <a:t>30-33 Hours</a:t>
                      </a:r>
                      <a:endParaRPr b="1"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u="none" cap="none" strike="noStrike"/>
                        <a:t>Final touches: Comprehensive testing, debugging, and presentation preparation.</a:t>
                      </a:r>
                      <a:endParaRPr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1e34bf141b_2_8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descr="Your startup LOGO" id="112" name="Google Shape;112;g31e34bf141b_2_86"/>
          <p:cNvSpPr/>
          <p:nvPr/>
        </p:nvSpPr>
        <p:spPr>
          <a:xfrm>
            <a:off x="75800" y="33325"/>
            <a:ext cx="1460400" cy="975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Calibri"/>
                <a:ea typeface="Calibri"/>
                <a:cs typeface="Calibri"/>
                <a:sym typeface="Calibri"/>
              </a:rPr>
              <a:t>Diplomats</a:t>
            </a:r>
            <a:endParaRPr b="0" i="0" sz="1800" u="none" cap="none" strike="noStrike">
              <a:solidFill>
                <a:schemeClr val="dk1"/>
              </a:solidFill>
              <a:latin typeface="Calibri"/>
              <a:ea typeface="Calibri"/>
              <a:cs typeface="Calibri"/>
              <a:sym typeface="Calibri"/>
            </a:endParaRPr>
          </a:p>
        </p:txBody>
      </p:sp>
      <p:pic>
        <p:nvPicPr>
          <p:cNvPr id="113" name="Google Shape;113;g31e34bf141b_2_86"/>
          <p:cNvPicPr preferRelativeResize="0"/>
          <p:nvPr/>
        </p:nvPicPr>
        <p:blipFill rotWithShape="1">
          <a:blip r:embed="rId3">
            <a:alphaModFix/>
          </a:blip>
          <a:srcRect b="0" l="0" r="0" t="0"/>
          <a:stretch/>
        </p:blipFill>
        <p:spPr>
          <a:xfrm>
            <a:off x="10285177" y="33325"/>
            <a:ext cx="1906825" cy="975300"/>
          </a:xfrm>
          <a:prstGeom prst="rect">
            <a:avLst/>
          </a:prstGeom>
          <a:noFill/>
          <a:ln>
            <a:noFill/>
          </a:ln>
        </p:spPr>
      </p:pic>
      <p:sp>
        <p:nvSpPr>
          <p:cNvPr id="114" name="Google Shape;114;g31e34bf141b_2_86"/>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15" name="Google Shape;115;g31e34bf141b_2_8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16" name="Google Shape;116;g31e34bf141b_2_86"/>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sp>
        <p:nvSpPr>
          <p:cNvPr id="117" name="Google Shape;117;g31e34bf141b_2_86"/>
          <p:cNvSpPr txBox="1"/>
          <p:nvPr>
            <p:ph type="title"/>
          </p:nvPr>
        </p:nvSpPr>
        <p:spPr>
          <a:xfrm>
            <a:off x="533400" y="28575"/>
            <a:ext cx="10972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Performance Measure</a:t>
            </a:r>
            <a:endParaRPr/>
          </a:p>
        </p:txBody>
      </p:sp>
      <p:sp>
        <p:nvSpPr>
          <p:cNvPr id="118" name="Google Shape;118;g31e34bf141b_2_86"/>
          <p:cNvSpPr txBox="1"/>
          <p:nvPr>
            <p:ph idx="1" type="body"/>
          </p:nvPr>
        </p:nvSpPr>
        <p:spPr>
          <a:xfrm>
            <a:off x="609600" y="1476375"/>
            <a:ext cx="10972800" cy="50307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US" sz="2000">
                <a:latin typeface="Times New Roman"/>
                <a:ea typeface="Times New Roman"/>
                <a:cs typeface="Times New Roman"/>
                <a:sym typeface="Times New Roman"/>
              </a:rPr>
              <a:t>Efficiency</a:t>
            </a:r>
            <a:r>
              <a:rPr lang="en-US" sz="2000">
                <a:latin typeface="Times New Roman"/>
                <a:ea typeface="Times New Roman"/>
                <a:cs typeface="Times New Roman"/>
                <a:sym typeface="Times New Roman"/>
              </a:rPr>
              <a:t>:Efficiency is depends on how fast our system reacts</a:t>
            </a:r>
            <a:endParaRPr sz="2000">
              <a:latin typeface="Times New Roman"/>
              <a:ea typeface="Times New Roman"/>
              <a:cs typeface="Times New Roman"/>
              <a:sym typeface="Times New Roman"/>
            </a:endParaRPr>
          </a:p>
          <a:p>
            <a:pPr indent="0" lvl="0" marL="0" rtl="0" algn="just">
              <a:spcBef>
                <a:spcPts val="360"/>
              </a:spcBef>
              <a:spcAft>
                <a:spcPts val="0"/>
              </a:spcAft>
              <a:buNone/>
            </a:pPr>
            <a:r>
              <a:rPr lang="en-US" sz="2000">
                <a:latin typeface="Times New Roman"/>
                <a:ea typeface="Times New Roman"/>
                <a:cs typeface="Times New Roman"/>
                <a:sym typeface="Times New Roman"/>
              </a:rPr>
              <a:t>                                                             formula:size/speed</a:t>
            </a:r>
            <a:endParaRPr sz="2000">
              <a:latin typeface="Times New Roman"/>
              <a:ea typeface="Times New Roman"/>
              <a:cs typeface="Times New Roman"/>
              <a:sym typeface="Times New Roman"/>
            </a:endParaRPr>
          </a:p>
          <a:p>
            <a:pPr indent="0" lvl="0" marL="0" rtl="0" algn="just">
              <a:spcBef>
                <a:spcPts val="360"/>
              </a:spcBef>
              <a:spcAft>
                <a:spcPts val="0"/>
              </a:spcAft>
              <a:buNone/>
            </a:pPr>
            <a:r>
              <a:t/>
            </a:r>
            <a:endParaRPr sz="2000">
              <a:latin typeface="Times New Roman"/>
              <a:ea typeface="Times New Roman"/>
              <a:cs typeface="Times New Roman"/>
              <a:sym typeface="Times New Roman"/>
            </a:endParaRPr>
          </a:p>
          <a:p>
            <a:pPr indent="0" lvl="0" marL="0" rtl="0" algn="just">
              <a:spcBef>
                <a:spcPts val="360"/>
              </a:spcBef>
              <a:spcAft>
                <a:spcPts val="0"/>
              </a:spcAft>
              <a:buNone/>
            </a:pPr>
            <a:r>
              <a:rPr b="1" lang="en-US" sz="2000">
                <a:latin typeface="Times New Roman"/>
                <a:ea typeface="Times New Roman"/>
                <a:cs typeface="Times New Roman"/>
                <a:sym typeface="Times New Roman"/>
              </a:rPr>
              <a:t>Precision</a:t>
            </a:r>
            <a:r>
              <a:rPr lang="en-US" sz="2000">
                <a:latin typeface="Times New Roman"/>
                <a:ea typeface="Times New Roman"/>
                <a:cs typeface="Times New Roman"/>
                <a:sym typeface="Times New Roman"/>
              </a:rPr>
              <a:t>:Proportion of correctly redacted sensitive data (True Positives / Predicted Positives)</a:t>
            </a:r>
            <a:endParaRPr sz="2000">
              <a:latin typeface="Times New Roman"/>
              <a:ea typeface="Times New Roman"/>
              <a:cs typeface="Times New Roman"/>
              <a:sym typeface="Times New Roman"/>
            </a:endParaRPr>
          </a:p>
          <a:p>
            <a:pPr indent="0" lvl="0" marL="0" rtl="0" algn="just">
              <a:spcBef>
                <a:spcPts val="360"/>
              </a:spcBef>
              <a:spcAft>
                <a:spcPts val="0"/>
              </a:spcAft>
              <a:buNone/>
            </a:pPr>
            <a:r>
              <a:rPr lang="en-US" sz="2000">
                <a:latin typeface="Times New Roman"/>
                <a:ea typeface="Times New Roman"/>
                <a:cs typeface="Times New Roman"/>
                <a:sym typeface="Times New Roman"/>
              </a:rPr>
              <a:t>                                                             formula:TP/TP+FP</a:t>
            </a:r>
            <a:endParaRPr sz="2000">
              <a:latin typeface="Times New Roman"/>
              <a:ea typeface="Times New Roman"/>
              <a:cs typeface="Times New Roman"/>
              <a:sym typeface="Times New Roman"/>
            </a:endParaRPr>
          </a:p>
          <a:p>
            <a:pPr indent="0" lvl="0" marL="0" rtl="0" algn="just">
              <a:spcBef>
                <a:spcPts val="360"/>
              </a:spcBef>
              <a:spcAft>
                <a:spcPts val="0"/>
              </a:spcAft>
              <a:buNone/>
            </a:pPr>
            <a:r>
              <a:rPr lang="en-US" sz="2000">
                <a:latin typeface="Times New Roman"/>
                <a:ea typeface="Times New Roman"/>
                <a:cs typeface="Times New Roman"/>
                <a:sym typeface="Times New Roman"/>
              </a:rPr>
              <a:t>                 The precision of our project is 93%</a:t>
            </a:r>
            <a:endParaRPr sz="2000">
              <a:latin typeface="Times New Roman"/>
              <a:ea typeface="Times New Roman"/>
              <a:cs typeface="Times New Roman"/>
              <a:sym typeface="Times New Roman"/>
            </a:endParaRPr>
          </a:p>
          <a:p>
            <a:pPr indent="0" lvl="0" marL="0" rtl="0" algn="just">
              <a:spcBef>
                <a:spcPts val="360"/>
              </a:spcBef>
              <a:spcAft>
                <a:spcPts val="0"/>
              </a:spcAft>
              <a:buNone/>
            </a:pPr>
            <a:r>
              <a:t/>
            </a:r>
            <a:endParaRPr sz="2000">
              <a:latin typeface="Times New Roman"/>
              <a:ea typeface="Times New Roman"/>
              <a:cs typeface="Times New Roman"/>
              <a:sym typeface="Times New Roman"/>
            </a:endParaRPr>
          </a:p>
          <a:p>
            <a:pPr indent="0" lvl="0" marL="0" rtl="0" algn="just">
              <a:spcBef>
                <a:spcPts val="360"/>
              </a:spcBef>
              <a:spcAft>
                <a:spcPts val="0"/>
              </a:spcAft>
              <a:buNone/>
            </a:pPr>
            <a:r>
              <a:rPr b="1" lang="en-US" sz="2000">
                <a:latin typeface="Times New Roman"/>
                <a:ea typeface="Times New Roman"/>
                <a:cs typeface="Times New Roman"/>
                <a:sym typeface="Times New Roman"/>
              </a:rPr>
              <a:t>Recall:</a:t>
            </a:r>
            <a:r>
              <a:rPr lang="en-US" sz="2000">
                <a:latin typeface="Times New Roman"/>
                <a:ea typeface="Times New Roman"/>
                <a:cs typeface="Times New Roman"/>
                <a:sym typeface="Times New Roman"/>
              </a:rPr>
              <a:t>Proportion of all sensitive data that was correctly (True Positives / Actual Positives)</a:t>
            </a:r>
            <a:endParaRPr sz="2000">
              <a:latin typeface="Times New Roman"/>
              <a:ea typeface="Times New Roman"/>
              <a:cs typeface="Times New Roman"/>
              <a:sym typeface="Times New Roman"/>
            </a:endParaRPr>
          </a:p>
          <a:p>
            <a:pPr indent="0" lvl="0" marL="0" rtl="0" algn="just">
              <a:spcBef>
                <a:spcPts val="360"/>
              </a:spcBef>
              <a:spcAft>
                <a:spcPts val="0"/>
              </a:spcAft>
              <a:buNone/>
            </a:pPr>
            <a:r>
              <a:rPr lang="en-US" sz="2000">
                <a:latin typeface="Times New Roman"/>
                <a:ea typeface="Times New Roman"/>
                <a:cs typeface="Times New Roman"/>
                <a:sym typeface="Times New Roman"/>
              </a:rPr>
              <a:t>                                                             formula:TP/TP+FN</a:t>
            </a:r>
            <a:endParaRPr sz="2000">
              <a:latin typeface="Times New Roman"/>
              <a:ea typeface="Times New Roman"/>
              <a:cs typeface="Times New Roman"/>
              <a:sym typeface="Times New Roman"/>
            </a:endParaRPr>
          </a:p>
          <a:p>
            <a:pPr indent="0" lvl="0" marL="0" rtl="0" algn="just">
              <a:spcBef>
                <a:spcPts val="360"/>
              </a:spcBef>
              <a:spcAft>
                <a:spcPts val="0"/>
              </a:spcAft>
              <a:buNone/>
            </a:pPr>
            <a:r>
              <a:rPr lang="en-US" sz="2000">
                <a:latin typeface="Times New Roman"/>
                <a:ea typeface="Times New Roman"/>
                <a:cs typeface="Times New Roman"/>
                <a:sym typeface="Times New Roman"/>
              </a:rPr>
              <a:t>                 The Recall Matrix of our project is 90%</a:t>
            </a:r>
            <a:endParaRPr sz="2000">
              <a:latin typeface="Times New Roman"/>
              <a:ea typeface="Times New Roman"/>
              <a:cs typeface="Times New Roman"/>
              <a:sym typeface="Times New Roman"/>
            </a:endParaRPr>
          </a:p>
          <a:p>
            <a:pPr indent="0" lvl="0" marL="0" rtl="0" algn="just">
              <a:spcBef>
                <a:spcPts val="360"/>
              </a:spcBef>
              <a:spcAft>
                <a:spcPts val="0"/>
              </a:spcAft>
              <a:buNone/>
            </a:pPr>
            <a:r>
              <a:t/>
            </a:r>
            <a:endParaRPr sz="2000">
              <a:latin typeface="Times New Roman"/>
              <a:ea typeface="Times New Roman"/>
              <a:cs typeface="Times New Roman"/>
              <a:sym typeface="Times New Roman"/>
            </a:endParaRPr>
          </a:p>
          <a:p>
            <a:pPr indent="0" lvl="0" marL="0" rtl="0" algn="just">
              <a:spcBef>
                <a:spcPts val="360"/>
              </a:spcBef>
              <a:spcAft>
                <a:spcPts val="0"/>
              </a:spcAft>
              <a:buNone/>
            </a:pPr>
            <a:r>
              <a:rPr b="1" lang="en-US" sz="2000">
                <a:latin typeface="Times New Roman"/>
                <a:ea typeface="Times New Roman"/>
                <a:cs typeface="Times New Roman"/>
                <a:sym typeface="Times New Roman"/>
              </a:rPr>
              <a:t>F1 Score:</a:t>
            </a:r>
            <a:r>
              <a:rPr lang="en-US" sz="2000">
                <a:latin typeface="Times New Roman"/>
                <a:ea typeface="Times New Roman"/>
                <a:cs typeface="Times New Roman"/>
                <a:sym typeface="Times New Roman"/>
              </a:rPr>
              <a:t>Harmonic mean of Precision and Recall, balancing both.</a:t>
            </a:r>
            <a:endParaRPr sz="2000">
              <a:latin typeface="Times New Roman"/>
              <a:ea typeface="Times New Roman"/>
              <a:cs typeface="Times New Roman"/>
              <a:sym typeface="Times New Roman"/>
            </a:endParaRPr>
          </a:p>
          <a:p>
            <a:pPr indent="0" lvl="0" marL="0" rtl="0" algn="just">
              <a:spcBef>
                <a:spcPts val="360"/>
              </a:spcBef>
              <a:spcAft>
                <a:spcPts val="0"/>
              </a:spcAft>
              <a:buNone/>
            </a:pPr>
            <a:r>
              <a:rPr lang="en-US" sz="2000">
                <a:latin typeface="Times New Roman"/>
                <a:ea typeface="Times New Roman"/>
                <a:cs typeface="Times New Roman"/>
                <a:sym typeface="Times New Roman"/>
              </a:rPr>
              <a:t>                                                             formula:2*Precision*Recall/Precision+Recall</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1b4071e237_3_38"/>
          <p:cNvSpPr txBox="1"/>
          <p:nvPr>
            <p:ph type="title"/>
          </p:nvPr>
        </p:nvSpPr>
        <p:spPr>
          <a:xfrm>
            <a:off x="304800" y="123263"/>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RoadMap</a:t>
            </a:r>
            <a:endParaRPr b="1">
              <a:latin typeface="Times New Roman"/>
              <a:ea typeface="Times New Roman"/>
              <a:cs typeface="Times New Roman"/>
              <a:sym typeface="Times New Roman"/>
            </a:endParaRPr>
          </a:p>
        </p:txBody>
      </p:sp>
      <p:sp>
        <p:nvSpPr>
          <p:cNvPr id="125" name="Google Shape;125;g31b4071e237_3_38"/>
          <p:cNvSpPr txBox="1"/>
          <p:nvPr>
            <p:ph idx="1" type="body"/>
          </p:nvPr>
        </p:nvSpPr>
        <p:spPr>
          <a:xfrm>
            <a:off x="609600" y="1095525"/>
            <a:ext cx="10972800" cy="50307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45720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1800">
                <a:latin typeface="Times New Roman"/>
                <a:ea typeface="Times New Roman"/>
                <a:cs typeface="Times New Roman"/>
                <a:sym typeface="Times New Roman"/>
              </a:rPr>
              <a:t>Phase 1: Project Foundation and Research (Completed or In Progress)</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1800">
                <a:latin typeface="Times New Roman"/>
                <a:ea typeface="Times New Roman"/>
                <a:cs typeface="Times New Roman"/>
                <a:sym typeface="Times New Roman"/>
              </a:rPr>
              <a:t>Phase 2: Development of Core Features</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1800">
                <a:latin typeface="Times New Roman"/>
                <a:ea typeface="Times New Roman"/>
                <a:cs typeface="Times New Roman"/>
                <a:sym typeface="Times New Roman"/>
              </a:rPr>
              <a:t>Phase 3: Advanced Features and Optimization</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1800">
                <a:latin typeface="Times New Roman"/>
                <a:ea typeface="Times New Roman"/>
                <a:cs typeface="Times New Roman"/>
                <a:sym typeface="Times New Roman"/>
              </a:rPr>
              <a:t>Phase 4: Security and Compliance Validation</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1800">
                <a:latin typeface="Times New Roman"/>
                <a:ea typeface="Times New Roman"/>
                <a:cs typeface="Times New Roman"/>
                <a:sym typeface="Times New Roman"/>
              </a:rPr>
              <a:t>Phase 5:  User Feedback</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1800">
                <a:latin typeface="Times New Roman"/>
                <a:ea typeface="Times New Roman"/>
                <a:cs typeface="Times New Roman"/>
                <a:sym typeface="Times New Roman"/>
              </a:rPr>
              <a:t>Phase 6: Full Release and Maintenance</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rPr lang="en-US" sz="1800">
                <a:latin typeface="Times New Roman"/>
                <a:ea typeface="Times New Roman"/>
                <a:cs typeface="Times New Roman"/>
                <a:sym typeface="Times New Roman"/>
              </a:rPr>
              <a:t>Phase 7: Future Expansion</a:t>
            </a:r>
            <a:endParaRPr sz="1800">
              <a:latin typeface="Times New Roman"/>
              <a:ea typeface="Times New Roman"/>
              <a:cs typeface="Times New Roman"/>
              <a:sym typeface="Times New Roman"/>
            </a:endParaRPr>
          </a:p>
        </p:txBody>
      </p:sp>
      <p:sp>
        <p:nvSpPr>
          <p:cNvPr id="126" name="Google Shape;126;g31b4071e237_3_3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descr="Your startup LOGO" id="127" name="Google Shape;127;g31b4071e237_3_38"/>
          <p:cNvSpPr/>
          <p:nvPr/>
        </p:nvSpPr>
        <p:spPr>
          <a:xfrm>
            <a:off x="152000" y="120225"/>
            <a:ext cx="1460400" cy="975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Calibri"/>
                <a:ea typeface="Calibri"/>
                <a:cs typeface="Calibri"/>
                <a:sym typeface="Calibri"/>
              </a:rPr>
              <a:t>Diplomats</a:t>
            </a:r>
            <a:endParaRPr b="0" i="0" sz="1800" u="none" cap="none" strike="noStrike">
              <a:solidFill>
                <a:schemeClr val="dk1"/>
              </a:solidFill>
              <a:latin typeface="Calibri"/>
              <a:ea typeface="Calibri"/>
              <a:cs typeface="Calibri"/>
              <a:sym typeface="Calibri"/>
            </a:endParaRPr>
          </a:p>
        </p:txBody>
      </p:sp>
      <p:pic>
        <p:nvPicPr>
          <p:cNvPr id="128" name="Google Shape;128;g31b4071e237_3_38"/>
          <p:cNvPicPr preferRelativeResize="0"/>
          <p:nvPr/>
        </p:nvPicPr>
        <p:blipFill rotWithShape="1">
          <a:blip r:embed="rId3">
            <a:alphaModFix/>
          </a:blip>
          <a:srcRect b="0" l="0" r="0" t="0"/>
          <a:stretch/>
        </p:blipFill>
        <p:spPr>
          <a:xfrm>
            <a:off x="9571936" y="120214"/>
            <a:ext cx="2246575" cy="1149075"/>
          </a:xfrm>
          <a:prstGeom prst="rect">
            <a:avLst/>
          </a:prstGeom>
          <a:noFill/>
          <a:ln>
            <a:noFill/>
          </a:ln>
        </p:spPr>
      </p:pic>
      <p:sp>
        <p:nvSpPr>
          <p:cNvPr id="129" name="Google Shape;129;g31b4071e237_3_38"/>
          <p:cNvSpPr/>
          <p:nvPr/>
        </p:nvSpPr>
        <p:spPr>
          <a:xfrm>
            <a:off x="0" y="6354762"/>
            <a:ext cx="12192000" cy="503100"/>
          </a:xfrm>
          <a:prstGeom prst="rect">
            <a:avLst/>
          </a:prstGeom>
          <a:solidFill>
            <a:srgbClr val="0070C0"/>
          </a:solidFill>
          <a:ln>
            <a:noFill/>
          </a:ln>
          <a:effectLst>
            <a:outerShdw rotWithShape="0" dir="5400000" dist="23000">
              <a:srgbClr val="80808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30" name="Google Shape;130;g31b4071e237_3_3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31" name="Google Shape;131;g31b4071e237_3_38"/>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1e34bf141b_2_16"/>
          <p:cNvSpPr txBox="1"/>
          <p:nvPr>
            <p:ph type="title"/>
          </p:nvPr>
        </p:nvSpPr>
        <p:spPr>
          <a:xfrm>
            <a:off x="609600" y="123263"/>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Figma</a:t>
            </a:r>
            <a:endParaRPr b="1">
              <a:latin typeface="Times New Roman"/>
              <a:ea typeface="Times New Roman"/>
              <a:cs typeface="Times New Roman"/>
              <a:sym typeface="Times New Roman"/>
            </a:endParaRPr>
          </a:p>
        </p:txBody>
      </p:sp>
      <p:sp>
        <p:nvSpPr>
          <p:cNvPr id="138" name="Google Shape;138;g31e34bf141b_2_16"/>
          <p:cNvSpPr txBox="1"/>
          <p:nvPr>
            <p:ph idx="1" type="body"/>
          </p:nvPr>
        </p:nvSpPr>
        <p:spPr>
          <a:xfrm>
            <a:off x="763800" y="1520350"/>
            <a:ext cx="10972800" cy="5030700"/>
          </a:xfrm>
          <a:prstGeom prst="rect">
            <a:avLst/>
          </a:prstGeom>
          <a:noFill/>
          <a:ln>
            <a:noFill/>
          </a:ln>
        </p:spPr>
        <p:txBody>
          <a:bodyPr anchorCtr="0" anchor="t" bIns="45700" lIns="91425" spcFirstLastPara="1" rIns="91425" wrap="square" tIns="45700">
            <a:noAutofit/>
          </a:bodyPr>
          <a:lstStyle/>
          <a:p>
            <a:pPr indent="0" lvl="0" marL="457200" rtl="0" algn="l">
              <a:spcBef>
                <a:spcPts val="360"/>
              </a:spcBef>
              <a:spcAft>
                <a:spcPts val="0"/>
              </a:spcAft>
              <a:buClr>
                <a:schemeClr val="dk1"/>
              </a:buClr>
              <a:buSzPts val="1100"/>
              <a:buFont typeface="Arial"/>
              <a:buNone/>
            </a:pPr>
            <a:r>
              <a:rPr lang="en-US" sz="2200">
                <a:latin typeface="Arial"/>
                <a:ea typeface="Arial"/>
                <a:cs typeface="Arial"/>
                <a:sym typeface="Arial"/>
              </a:rPr>
              <a:t>https://www.figma.com/design/U9pu9EpRB0a5nNjz4sJSYr/Untitled?node-id=6-4143&amp;node-type=frame&amp;t=OagxvcQd8EzuU2F9-0</a:t>
            </a:r>
            <a:endParaRPr sz="2200">
              <a:latin typeface="Times New Roman"/>
              <a:ea typeface="Times New Roman"/>
              <a:cs typeface="Times New Roman"/>
              <a:sym typeface="Times New Roman"/>
            </a:endParaRPr>
          </a:p>
        </p:txBody>
      </p:sp>
      <p:sp>
        <p:nvSpPr>
          <p:cNvPr id="139" name="Google Shape;139;g31e34bf141b_2_1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descr="Your startup LOGO" id="140" name="Google Shape;140;g31e34bf141b_2_16"/>
          <p:cNvSpPr/>
          <p:nvPr/>
        </p:nvSpPr>
        <p:spPr>
          <a:xfrm>
            <a:off x="152000" y="120225"/>
            <a:ext cx="1460400" cy="975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Calibri"/>
                <a:ea typeface="Calibri"/>
                <a:cs typeface="Calibri"/>
                <a:sym typeface="Calibri"/>
              </a:rPr>
              <a:t>Diplomats</a:t>
            </a:r>
            <a:endParaRPr b="0" i="0" sz="1800" u="none" cap="none" strike="noStrike">
              <a:solidFill>
                <a:schemeClr val="dk1"/>
              </a:solidFill>
              <a:latin typeface="Calibri"/>
              <a:ea typeface="Calibri"/>
              <a:cs typeface="Calibri"/>
              <a:sym typeface="Calibri"/>
            </a:endParaRPr>
          </a:p>
        </p:txBody>
      </p:sp>
      <p:pic>
        <p:nvPicPr>
          <p:cNvPr id="141" name="Google Shape;141;g31e34bf141b_2_16"/>
          <p:cNvPicPr preferRelativeResize="0"/>
          <p:nvPr/>
        </p:nvPicPr>
        <p:blipFill rotWithShape="1">
          <a:blip r:embed="rId3">
            <a:alphaModFix/>
          </a:blip>
          <a:srcRect b="0" l="0" r="0" t="0"/>
          <a:stretch/>
        </p:blipFill>
        <p:spPr>
          <a:xfrm>
            <a:off x="9571936" y="120214"/>
            <a:ext cx="2246575" cy="1149075"/>
          </a:xfrm>
          <a:prstGeom prst="rect">
            <a:avLst/>
          </a:prstGeom>
          <a:noFill/>
          <a:ln>
            <a:noFill/>
          </a:ln>
        </p:spPr>
      </p:pic>
      <p:sp>
        <p:nvSpPr>
          <p:cNvPr id="142" name="Google Shape;142;g31e34bf141b_2_16"/>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43" name="Google Shape;143;g31e34bf141b_2_1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44" name="Google Shape;144;g31e34bf141b_2_16"/>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1e34bf141b_2_28"/>
          <p:cNvSpPr txBox="1"/>
          <p:nvPr>
            <p:ph type="title"/>
          </p:nvPr>
        </p:nvSpPr>
        <p:spPr>
          <a:xfrm>
            <a:off x="609600" y="0"/>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151" name="Google Shape;151;g31e34bf141b_2_28"/>
          <p:cNvSpPr txBox="1"/>
          <p:nvPr>
            <p:ph idx="1" type="body"/>
          </p:nvPr>
        </p:nvSpPr>
        <p:spPr>
          <a:xfrm>
            <a:off x="609600" y="1350975"/>
            <a:ext cx="11058600" cy="43125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US" sz="1400">
                <a:latin typeface="Arial"/>
                <a:ea typeface="Arial"/>
                <a:cs typeface="Arial"/>
                <a:sym typeface="Arial"/>
              </a:rPr>
              <a:t>Real-Time Audio and Video Redaction</a:t>
            </a:r>
            <a:endParaRPr b="1"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US" sz="1400">
                <a:latin typeface="Arial"/>
                <a:ea typeface="Arial"/>
                <a:cs typeface="Arial"/>
                <a:sym typeface="Arial"/>
              </a:rPr>
              <a:t>Expanding redaction capabilities to not just text but also sensitive data in audio and video files, such as faces, voices, or location-based information, using AI models for speech and image recognition.</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Self-Learning AI Redaction Models</a:t>
            </a:r>
            <a:endParaRPr b="1"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US" sz="1400">
                <a:latin typeface="Arial"/>
                <a:ea typeface="Arial"/>
                <a:cs typeface="Arial"/>
                <a:sym typeface="Arial"/>
              </a:rPr>
              <a:t>Developing machine learning models that learn from user interactions and feedback to continuously improve redaction accuracy, ensuring that new types of sensitive data are effectively redacted over time.</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Decentralized Redaction with Edge Computing</a:t>
            </a:r>
            <a:endParaRPr b="1"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US" sz="1400">
                <a:latin typeface="Arial"/>
                <a:ea typeface="Arial"/>
                <a:cs typeface="Arial"/>
                <a:sym typeface="Arial"/>
              </a:rPr>
              <a:t>Implementing edge computing to process redactions locally on devices (like smartphones or IoT devices), ensuring sensitive data never leaves the device and enhancing privacy.</a:t>
            </a:r>
            <a:endParaRPr sz="1400">
              <a:latin typeface="Arial"/>
              <a:ea typeface="Arial"/>
              <a:cs typeface="Arial"/>
              <a:sym typeface="Arial"/>
            </a:endParaRPr>
          </a:p>
          <a:p>
            <a:pPr indent="0" lvl="0" marL="0" rtl="0" algn="l">
              <a:lnSpc>
                <a:spcPct val="115000"/>
              </a:lnSpc>
              <a:spcBef>
                <a:spcPts val="1200"/>
              </a:spcBef>
              <a:spcAft>
                <a:spcPts val="0"/>
              </a:spcAft>
              <a:buNone/>
            </a:pPr>
            <a:r>
              <a:rPr b="1" lang="en-US" sz="1400">
                <a:latin typeface="Arial"/>
                <a:ea typeface="Arial"/>
                <a:cs typeface="Arial"/>
                <a:sym typeface="Arial"/>
              </a:rPr>
              <a:t>Synthetic</a:t>
            </a:r>
            <a:r>
              <a:rPr b="1" lang="en-US" sz="1400">
                <a:latin typeface="Arial"/>
                <a:ea typeface="Arial"/>
                <a:cs typeface="Arial"/>
                <a:sym typeface="Arial"/>
              </a:rPr>
              <a:t> data replacement using GenAI</a:t>
            </a:r>
            <a:endParaRPr b="1"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b="1" lang="en-US" sz="1400">
                <a:latin typeface="Arial"/>
                <a:ea typeface="Arial"/>
                <a:cs typeface="Arial"/>
                <a:sym typeface="Arial"/>
              </a:rPr>
              <a:t>Generate realistic synthetic data to replace sensitive or missing information while preserving structural integrity.</a:t>
            </a:r>
            <a:endParaRPr b="1" sz="1400">
              <a:latin typeface="Arial"/>
              <a:ea typeface="Arial"/>
              <a:cs typeface="Arial"/>
              <a:sym typeface="Arial"/>
            </a:endParaRPr>
          </a:p>
          <a:p>
            <a:pPr indent="0" lvl="0" marL="0" rtl="0" algn="l">
              <a:lnSpc>
                <a:spcPct val="115000"/>
              </a:lnSpc>
              <a:spcBef>
                <a:spcPts val="1200"/>
              </a:spcBef>
              <a:spcAft>
                <a:spcPts val="0"/>
              </a:spcAft>
              <a:buNone/>
            </a:pPr>
            <a:r>
              <a:rPr b="1" lang="en-US" sz="1400">
                <a:latin typeface="Arial"/>
                <a:ea typeface="Arial"/>
                <a:cs typeface="Arial"/>
                <a:sym typeface="Arial"/>
              </a:rPr>
              <a:t>Corrupted file detection system  </a:t>
            </a:r>
            <a:endParaRPr b="1"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b="1" lang="en-US" sz="1400">
                <a:latin typeface="Arial"/>
                <a:ea typeface="Arial"/>
                <a:cs typeface="Arial"/>
                <a:sym typeface="Arial"/>
              </a:rPr>
              <a:t> Identify and flag corrupted files using advanced algorithms for seamless data handling.</a:t>
            </a:r>
            <a:endParaRPr b="1" sz="1400">
              <a:latin typeface="Arial"/>
              <a:ea typeface="Arial"/>
              <a:cs typeface="Arial"/>
              <a:sym typeface="Arial"/>
            </a:endParaRPr>
          </a:p>
          <a:p>
            <a:pPr indent="0" lvl="0" marL="0" rtl="0" algn="l">
              <a:lnSpc>
                <a:spcPct val="100000"/>
              </a:lnSpc>
              <a:spcBef>
                <a:spcPts val="1200"/>
              </a:spcBef>
              <a:spcAft>
                <a:spcPts val="0"/>
              </a:spcAft>
              <a:buSzPts val="1800"/>
              <a:buNone/>
            </a:pPr>
            <a:r>
              <a:t/>
            </a:r>
            <a:endParaRPr b="1" sz="1300">
              <a:latin typeface="Arial"/>
              <a:ea typeface="Arial"/>
              <a:cs typeface="Arial"/>
              <a:sym typeface="Arial"/>
            </a:endParaRPr>
          </a:p>
        </p:txBody>
      </p:sp>
      <p:sp>
        <p:nvSpPr>
          <p:cNvPr id="152" name="Google Shape;152;g31e34bf141b_2_2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descr="Your startup LOGO" id="153" name="Google Shape;153;g31e34bf141b_2_28"/>
          <p:cNvSpPr/>
          <p:nvPr/>
        </p:nvSpPr>
        <p:spPr>
          <a:xfrm>
            <a:off x="152000" y="120225"/>
            <a:ext cx="1286400" cy="9006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Calibri"/>
                <a:ea typeface="Calibri"/>
                <a:cs typeface="Calibri"/>
                <a:sym typeface="Calibri"/>
              </a:rPr>
              <a:t>Diplomats</a:t>
            </a:r>
            <a:endParaRPr b="0" i="0" sz="1800" u="none" cap="none" strike="noStrike">
              <a:solidFill>
                <a:schemeClr val="dk1"/>
              </a:solidFill>
              <a:latin typeface="Calibri"/>
              <a:ea typeface="Calibri"/>
              <a:cs typeface="Calibri"/>
              <a:sym typeface="Calibri"/>
            </a:endParaRPr>
          </a:p>
        </p:txBody>
      </p:sp>
      <p:pic>
        <p:nvPicPr>
          <p:cNvPr id="154" name="Google Shape;154;g31e34bf141b_2_28"/>
          <p:cNvPicPr preferRelativeResize="0"/>
          <p:nvPr/>
        </p:nvPicPr>
        <p:blipFill rotWithShape="1">
          <a:blip r:embed="rId3">
            <a:alphaModFix/>
          </a:blip>
          <a:srcRect b="0" l="0" r="0" t="0"/>
          <a:stretch/>
        </p:blipFill>
        <p:spPr>
          <a:xfrm>
            <a:off x="9675536" y="120214"/>
            <a:ext cx="2246575" cy="1149075"/>
          </a:xfrm>
          <a:prstGeom prst="rect">
            <a:avLst/>
          </a:prstGeom>
          <a:noFill/>
          <a:ln>
            <a:noFill/>
          </a:ln>
        </p:spPr>
      </p:pic>
      <p:sp>
        <p:nvSpPr>
          <p:cNvPr id="155" name="Google Shape;155;g31e34bf141b_2_28"/>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56" name="Google Shape;156;g31e34bf141b_2_2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57" name="Google Shape;157;g31e34bf141b_2_28"/>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1e34bf141b_2_40"/>
          <p:cNvSpPr txBox="1"/>
          <p:nvPr>
            <p:ph type="title"/>
          </p:nvPr>
        </p:nvSpPr>
        <p:spPr>
          <a:xfrm>
            <a:off x="609600" y="0"/>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Functional Requirements</a:t>
            </a:r>
            <a:endParaRPr b="1">
              <a:latin typeface="Times New Roman"/>
              <a:ea typeface="Times New Roman"/>
              <a:cs typeface="Times New Roman"/>
              <a:sym typeface="Times New Roman"/>
            </a:endParaRPr>
          </a:p>
        </p:txBody>
      </p:sp>
      <p:sp>
        <p:nvSpPr>
          <p:cNvPr id="164" name="Google Shape;164;g31e34bf141b_2_40"/>
          <p:cNvSpPr txBox="1"/>
          <p:nvPr>
            <p:ph idx="1" type="body"/>
          </p:nvPr>
        </p:nvSpPr>
        <p:spPr>
          <a:xfrm>
            <a:off x="537125" y="1143000"/>
            <a:ext cx="10972800" cy="537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SzPts val="1800"/>
              <a:buNone/>
            </a:pPr>
            <a:r>
              <a:rPr b="1" lang="en-US" sz="1800">
                <a:latin typeface="Arial"/>
                <a:ea typeface="Arial"/>
                <a:cs typeface="Arial"/>
                <a:sym typeface="Arial"/>
              </a:rPr>
              <a:t>1.Sensitive Data Detection</a:t>
            </a:r>
            <a:r>
              <a:rPr lang="en-US" sz="1800">
                <a:latin typeface="Arial"/>
                <a:ea typeface="Arial"/>
                <a:cs typeface="Arial"/>
                <a:sym typeface="Arial"/>
              </a:rPr>
              <a:t>:</a:t>
            </a:r>
            <a:endParaRPr sz="1800">
              <a:latin typeface="Arial"/>
              <a:ea typeface="Arial"/>
              <a:cs typeface="Arial"/>
              <a:sym typeface="Arial"/>
            </a:endParaRPr>
          </a:p>
          <a:p>
            <a:pPr indent="-342900" lvl="0" marL="457200" rtl="0" algn="l">
              <a:lnSpc>
                <a:spcPct val="100000"/>
              </a:lnSpc>
              <a:spcBef>
                <a:spcPts val="1200"/>
              </a:spcBef>
              <a:spcAft>
                <a:spcPts val="0"/>
              </a:spcAft>
              <a:buSzPts val="1800"/>
              <a:buFont typeface="Arial"/>
              <a:buChar char="●"/>
            </a:pPr>
            <a:r>
              <a:rPr lang="en-US" sz="1800">
                <a:latin typeface="Arial"/>
                <a:ea typeface="Arial"/>
                <a:cs typeface="Arial"/>
                <a:sym typeface="Arial"/>
              </a:rPr>
              <a:t>Automatically identify sensitive information (e.g., names, addresses, credit card numbers, medical terms) using NLP and machine learning.</a:t>
            </a:r>
            <a:endParaRPr sz="1800">
              <a:latin typeface="Arial"/>
              <a:ea typeface="Arial"/>
              <a:cs typeface="Arial"/>
              <a:sym typeface="Arial"/>
            </a:endParaRPr>
          </a:p>
          <a:p>
            <a:pPr indent="0" lvl="0" marL="0" rtl="0" algn="l">
              <a:lnSpc>
                <a:spcPct val="100000"/>
              </a:lnSpc>
              <a:spcBef>
                <a:spcPts val="1200"/>
              </a:spcBef>
              <a:spcAft>
                <a:spcPts val="0"/>
              </a:spcAft>
              <a:buNone/>
            </a:pPr>
            <a:r>
              <a:rPr lang="en-US" sz="1800">
                <a:latin typeface="Arial"/>
                <a:ea typeface="Arial"/>
                <a:cs typeface="Arial"/>
                <a:sym typeface="Arial"/>
              </a:rPr>
              <a:t>2.</a:t>
            </a:r>
            <a:r>
              <a:rPr b="1" lang="en-US" sz="1800">
                <a:latin typeface="Arial"/>
                <a:ea typeface="Arial"/>
                <a:cs typeface="Arial"/>
                <a:sym typeface="Arial"/>
              </a:rPr>
              <a:t>Redaction Levels</a:t>
            </a:r>
            <a:r>
              <a:rPr lang="en-US" sz="1800">
                <a:latin typeface="Arial"/>
                <a:ea typeface="Arial"/>
                <a:cs typeface="Arial"/>
                <a:sym typeface="Arial"/>
              </a:rPr>
              <a:t>:</a:t>
            </a:r>
            <a:endParaRPr sz="1800">
              <a:latin typeface="Arial"/>
              <a:ea typeface="Arial"/>
              <a:cs typeface="Arial"/>
              <a:sym typeface="Arial"/>
            </a:endParaRPr>
          </a:p>
          <a:p>
            <a:pPr indent="-342900" lvl="0" marL="457200" rtl="0" algn="l">
              <a:lnSpc>
                <a:spcPct val="100000"/>
              </a:lnSpc>
              <a:spcBef>
                <a:spcPts val="1200"/>
              </a:spcBef>
              <a:spcAft>
                <a:spcPts val="0"/>
              </a:spcAft>
              <a:buSzPts val="1800"/>
              <a:buFont typeface="Arial"/>
              <a:buChar char="●"/>
            </a:pPr>
            <a:r>
              <a:rPr lang="en-US" sz="1800">
                <a:latin typeface="Arial"/>
                <a:ea typeface="Arial"/>
                <a:cs typeface="Arial"/>
                <a:sym typeface="Arial"/>
              </a:rPr>
              <a:t>Offer a gradational redaction scale.</a:t>
            </a:r>
            <a:endParaRPr sz="1800">
              <a:latin typeface="Arial"/>
              <a:ea typeface="Arial"/>
              <a:cs typeface="Arial"/>
              <a:sym typeface="Arial"/>
            </a:endParaRPr>
          </a:p>
          <a:p>
            <a:pPr indent="0" lvl="0" marL="0" rtl="0" algn="l">
              <a:lnSpc>
                <a:spcPct val="100000"/>
              </a:lnSpc>
              <a:spcBef>
                <a:spcPts val="1200"/>
              </a:spcBef>
              <a:spcAft>
                <a:spcPts val="0"/>
              </a:spcAft>
              <a:buSzPts val="1800"/>
              <a:buNone/>
            </a:pPr>
            <a:r>
              <a:rPr lang="en-US" sz="1800">
                <a:latin typeface="Arial"/>
                <a:ea typeface="Arial"/>
                <a:cs typeface="Arial"/>
                <a:sym typeface="Arial"/>
              </a:rPr>
              <a:t>3.</a:t>
            </a:r>
            <a:r>
              <a:rPr b="1" lang="en-US" sz="1800">
                <a:latin typeface="Arial"/>
                <a:ea typeface="Arial"/>
                <a:cs typeface="Arial"/>
                <a:sym typeface="Arial"/>
              </a:rPr>
              <a:t>Multi-Format Support</a:t>
            </a:r>
            <a:r>
              <a:rPr lang="en-US" sz="1800">
                <a:latin typeface="Arial"/>
                <a:ea typeface="Arial"/>
                <a:cs typeface="Arial"/>
                <a:sym typeface="Arial"/>
              </a:rPr>
              <a:t>:</a:t>
            </a:r>
            <a:endParaRPr sz="1800">
              <a:latin typeface="Arial"/>
              <a:ea typeface="Arial"/>
              <a:cs typeface="Arial"/>
              <a:sym typeface="Arial"/>
            </a:endParaRPr>
          </a:p>
          <a:p>
            <a:pPr indent="-342900" lvl="0" marL="457200" rtl="0" algn="l">
              <a:lnSpc>
                <a:spcPct val="100000"/>
              </a:lnSpc>
              <a:spcBef>
                <a:spcPts val="1200"/>
              </a:spcBef>
              <a:spcAft>
                <a:spcPts val="0"/>
              </a:spcAft>
              <a:buSzPts val="1800"/>
              <a:buFont typeface="Arial"/>
              <a:buChar char="●"/>
            </a:pPr>
            <a:r>
              <a:rPr lang="en-US" sz="1800">
                <a:latin typeface="Arial"/>
                <a:ea typeface="Arial"/>
                <a:cs typeface="Arial"/>
                <a:sym typeface="Arial"/>
              </a:rPr>
              <a:t>Process and redact text documents (e.g., Word).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Handle PDFs, images, and scanned documents with OCR integration.</a:t>
            </a:r>
            <a:endParaRPr sz="1800">
              <a:latin typeface="Arial"/>
              <a:ea typeface="Arial"/>
              <a:cs typeface="Arial"/>
              <a:sym typeface="Arial"/>
            </a:endParaRPr>
          </a:p>
          <a:p>
            <a:pPr indent="0" lvl="0" marL="0" rtl="0" algn="l">
              <a:spcBef>
                <a:spcPts val="1200"/>
              </a:spcBef>
              <a:spcAft>
                <a:spcPts val="0"/>
              </a:spcAft>
              <a:buSzPts val="1100"/>
              <a:buNone/>
            </a:pPr>
            <a:r>
              <a:rPr lang="en-US" sz="1800">
                <a:latin typeface="Arial"/>
                <a:ea typeface="Arial"/>
                <a:cs typeface="Arial"/>
                <a:sym typeface="Arial"/>
              </a:rPr>
              <a:t>4.</a:t>
            </a:r>
            <a:r>
              <a:rPr b="1" lang="en-US" sz="1800">
                <a:latin typeface="Arial"/>
                <a:ea typeface="Arial"/>
                <a:cs typeface="Arial"/>
                <a:sym typeface="Arial"/>
              </a:rPr>
              <a:t>Security and Encryption</a:t>
            </a:r>
            <a:r>
              <a:rPr lang="en-US" sz="1800">
                <a:latin typeface="Arial"/>
                <a:ea typeface="Arial"/>
                <a:cs typeface="Arial"/>
                <a:sym typeface="Arial"/>
              </a:rPr>
              <a:t>:</a:t>
            </a:r>
            <a:endParaRPr sz="1800">
              <a:latin typeface="Arial"/>
              <a:ea typeface="Arial"/>
              <a:cs typeface="Arial"/>
              <a:sym typeface="Arial"/>
            </a:endParaRPr>
          </a:p>
          <a:p>
            <a:pPr indent="-342900" lvl="0" marL="457200" rtl="0" algn="l">
              <a:spcBef>
                <a:spcPts val="1200"/>
              </a:spcBef>
              <a:spcAft>
                <a:spcPts val="0"/>
              </a:spcAft>
              <a:buSzPts val="1800"/>
              <a:buFont typeface="Arial"/>
              <a:buChar char="●"/>
            </a:pPr>
            <a:r>
              <a:rPr lang="en-US" sz="1800">
                <a:latin typeface="Arial"/>
                <a:ea typeface="Arial"/>
                <a:cs typeface="Arial"/>
                <a:sym typeface="Arial"/>
              </a:rPr>
              <a:t>Encrypt all data during processing and storage.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Ensure no sensitive data is stored post-processing.</a:t>
            </a:r>
            <a:endParaRPr sz="1800">
              <a:latin typeface="Arial"/>
              <a:ea typeface="Arial"/>
              <a:cs typeface="Arial"/>
              <a:sym typeface="Arial"/>
            </a:endParaRPr>
          </a:p>
          <a:p>
            <a:pPr indent="0" lvl="0" marL="0" rtl="0" algn="l">
              <a:spcBef>
                <a:spcPts val="1200"/>
              </a:spcBef>
              <a:spcAft>
                <a:spcPts val="0"/>
              </a:spcAft>
              <a:buNone/>
            </a:pPr>
            <a:r>
              <a:rPr lang="en-US" sz="1800">
                <a:latin typeface="Arial"/>
                <a:ea typeface="Arial"/>
                <a:cs typeface="Arial"/>
                <a:sym typeface="Arial"/>
              </a:rPr>
              <a:t>5.</a:t>
            </a:r>
            <a:r>
              <a:rPr b="1" lang="en-US" sz="1800">
                <a:latin typeface="Arial"/>
                <a:ea typeface="Arial"/>
                <a:cs typeface="Arial"/>
                <a:sym typeface="Arial"/>
              </a:rPr>
              <a:t>Performance and Scalability</a:t>
            </a:r>
            <a:r>
              <a:rPr lang="en-US" sz="1800">
                <a:latin typeface="Arial"/>
                <a:ea typeface="Arial"/>
                <a:cs typeface="Arial"/>
                <a:sym typeface="Arial"/>
              </a:rPr>
              <a:t>:</a:t>
            </a:r>
            <a:endParaRPr sz="1800">
              <a:latin typeface="Arial"/>
              <a:ea typeface="Arial"/>
              <a:cs typeface="Arial"/>
              <a:sym typeface="Arial"/>
            </a:endParaRPr>
          </a:p>
          <a:p>
            <a:pPr indent="-342900" lvl="0" marL="457200" rtl="0" algn="l">
              <a:spcBef>
                <a:spcPts val="1200"/>
              </a:spcBef>
              <a:spcAft>
                <a:spcPts val="0"/>
              </a:spcAft>
              <a:buSzPts val="1800"/>
              <a:buFont typeface="Arial"/>
              <a:buChar char="●"/>
            </a:pPr>
            <a:r>
              <a:rPr lang="en-US" sz="1800">
                <a:latin typeface="Arial"/>
                <a:ea typeface="Arial"/>
                <a:cs typeface="Arial"/>
                <a:sym typeface="Arial"/>
              </a:rPr>
              <a:t>Efficiently handle large datasets (&gt;100MB files) without significant delays.</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00000"/>
              </a:lnSpc>
              <a:spcBef>
                <a:spcPts val="1200"/>
              </a:spcBef>
              <a:spcAft>
                <a:spcPts val="0"/>
              </a:spcAft>
              <a:buSzPts val="1800"/>
              <a:buNone/>
            </a:pPr>
            <a:r>
              <a:t/>
            </a:r>
            <a:endParaRPr sz="1800">
              <a:latin typeface="Arial"/>
              <a:ea typeface="Arial"/>
              <a:cs typeface="Arial"/>
              <a:sym typeface="Arial"/>
            </a:endParaRPr>
          </a:p>
        </p:txBody>
      </p:sp>
      <p:sp>
        <p:nvSpPr>
          <p:cNvPr id="165" name="Google Shape;165;g31e34bf141b_2_4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descr="Your startup LOGO" id="166" name="Google Shape;166;g31e34bf141b_2_40"/>
          <p:cNvSpPr/>
          <p:nvPr/>
        </p:nvSpPr>
        <p:spPr>
          <a:xfrm>
            <a:off x="152000" y="120225"/>
            <a:ext cx="1286400" cy="9006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Calibri"/>
                <a:ea typeface="Calibri"/>
                <a:cs typeface="Calibri"/>
                <a:sym typeface="Calibri"/>
              </a:rPr>
              <a:t>Diplomats</a:t>
            </a:r>
            <a:endParaRPr b="0" i="0" sz="1800" u="none" cap="none" strike="noStrike">
              <a:solidFill>
                <a:schemeClr val="dk1"/>
              </a:solidFill>
              <a:latin typeface="Calibri"/>
              <a:ea typeface="Calibri"/>
              <a:cs typeface="Calibri"/>
              <a:sym typeface="Calibri"/>
            </a:endParaRPr>
          </a:p>
        </p:txBody>
      </p:sp>
      <p:pic>
        <p:nvPicPr>
          <p:cNvPr id="167" name="Google Shape;167;g31e34bf141b_2_40"/>
          <p:cNvPicPr preferRelativeResize="0"/>
          <p:nvPr/>
        </p:nvPicPr>
        <p:blipFill rotWithShape="1">
          <a:blip r:embed="rId3">
            <a:alphaModFix/>
          </a:blip>
          <a:srcRect b="0" l="0" r="0" t="0"/>
          <a:stretch/>
        </p:blipFill>
        <p:spPr>
          <a:xfrm>
            <a:off x="9716936" y="120214"/>
            <a:ext cx="2246575" cy="1149075"/>
          </a:xfrm>
          <a:prstGeom prst="rect">
            <a:avLst/>
          </a:prstGeom>
          <a:noFill/>
          <a:ln>
            <a:noFill/>
          </a:ln>
        </p:spPr>
      </p:pic>
      <p:sp>
        <p:nvSpPr>
          <p:cNvPr id="168" name="Google Shape;168;g31e34bf141b_2_40"/>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69" name="Google Shape;169;g31e34bf141b_2_4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70" name="Google Shape;170;g31e34bf141b_2_40"/>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1e34bf141b_2_52"/>
          <p:cNvSpPr txBox="1"/>
          <p:nvPr>
            <p:ph type="title"/>
          </p:nvPr>
        </p:nvSpPr>
        <p:spPr>
          <a:xfrm>
            <a:off x="431800" y="123250"/>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Relevance</a:t>
            </a:r>
            <a:endParaRPr b="1">
              <a:latin typeface="Times New Roman"/>
              <a:ea typeface="Times New Roman"/>
              <a:cs typeface="Times New Roman"/>
              <a:sym typeface="Times New Roman"/>
            </a:endParaRPr>
          </a:p>
        </p:txBody>
      </p:sp>
      <p:sp>
        <p:nvSpPr>
          <p:cNvPr id="177" name="Google Shape;177;g31e34bf141b_2_5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descr="Your startup LOGO" id="178" name="Google Shape;178;g31e34bf141b_2_52"/>
          <p:cNvSpPr/>
          <p:nvPr/>
        </p:nvSpPr>
        <p:spPr>
          <a:xfrm>
            <a:off x="152000" y="120225"/>
            <a:ext cx="1286400" cy="9006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Calibri"/>
                <a:ea typeface="Calibri"/>
                <a:cs typeface="Calibri"/>
                <a:sym typeface="Calibri"/>
              </a:rPr>
              <a:t>Diplomats</a:t>
            </a:r>
            <a:endParaRPr b="0" i="0" sz="1800" u="none" cap="none" strike="noStrike">
              <a:solidFill>
                <a:schemeClr val="dk1"/>
              </a:solidFill>
              <a:latin typeface="Calibri"/>
              <a:ea typeface="Calibri"/>
              <a:cs typeface="Calibri"/>
              <a:sym typeface="Calibri"/>
            </a:endParaRPr>
          </a:p>
        </p:txBody>
      </p:sp>
      <p:pic>
        <p:nvPicPr>
          <p:cNvPr id="179" name="Google Shape;179;g31e34bf141b_2_52"/>
          <p:cNvPicPr preferRelativeResize="0"/>
          <p:nvPr/>
        </p:nvPicPr>
        <p:blipFill rotWithShape="1">
          <a:blip r:embed="rId3">
            <a:alphaModFix/>
          </a:blip>
          <a:srcRect b="0" l="0" r="0" t="0"/>
          <a:stretch/>
        </p:blipFill>
        <p:spPr>
          <a:xfrm>
            <a:off x="9716936" y="120214"/>
            <a:ext cx="2246575" cy="1149075"/>
          </a:xfrm>
          <a:prstGeom prst="rect">
            <a:avLst/>
          </a:prstGeom>
          <a:noFill/>
          <a:ln>
            <a:noFill/>
          </a:ln>
        </p:spPr>
      </p:pic>
      <p:sp>
        <p:nvSpPr>
          <p:cNvPr id="180" name="Google Shape;180;g31e34bf141b_2_52"/>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81" name="Google Shape;181;g31e34bf141b_2_5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82" name="Google Shape;182;g31e34bf141b_2_52"/>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sp>
        <p:nvSpPr>
          <p:cNvPr id="183" name="Google Shape;183;g31e34bf141b_2_52"/>
          <p:cNvSpPr txBox="1"/>
          <p:nvPr/>
        </p:nvSpPr>
        <p:spPr>
          <a:xfrm>
            <a:off x="1103100" y="1022700"/>
            <a:ext cx="9710700" cy="535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a:solidFill>
                  <a:schemeClr val="dk1"/>
                </a:solidFill>
              </a:rPr>
              <a:t>1. Ensuring Data Privacy and Security</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Redaction helps safeguard sensitive information such as personal data, financial records, and confidential business information, ensuring compliance with </a:t>
            </a:r>
            <a:r>
              <a:rPr b="1" lang="en-US">
                <a:solidFill>
                  <a:schemeClr val="dk1"/>
                </a:solidFill>
              </a:rPr>
              <a:t>data privacy regulations</a:t>
            </a:r>
            <a:r>
              <a:rPr lang="en-US">
                <a:solidFill>
                  <a:schemeClr val="dk1"/>
                </a:solidFill>
              </a:rPr>
              <a:t> like </a:t>
            </a:r>
            <a:r>
              <a:rPr b="1" lang="en-US">
                <a:solidFill>
                  <a:schemeClr val="dk1"/>
                </a:solidFill>
              </a:rPr>
              <a:t>GDPR</a:t>
            </a:r>
            <a:r>
              <a:rPr lang="en-US">
                <a:solidFill>
                  <a:schemeClr val="dk1"/>
                </a:solidFill>
              </a:rPr>
              <a:t>, </a:t>
            </a:r>
            <a:r>
              <a:rPr b="1" lang="en-US">
                <a:solidFill>
                  <a:schemeClr val="dk1"/>
                </a:solidFill>
              </a:rPr>
              <a:t>HIPAA</a:t>
            </a:r>
            <a:r>
              <a:rPr lang="en-US">
                <a:solidFill>
                  <a:schemeClr val="dk1"/>
                </a:solidFill>
              </a:rPr>
              <a:t>, and </a:t>
            </a:r>
            <a:r>
              <a:rPr b="1" lang="en-US">
                <a:solidFill>
                  <a:schemeClr val="dk1"/>
                </a:solidFill>
              </a:rPr>
              <a:t>CCPA</a:t>
            </a:r>
            <a:r>
              <a:rPr lang="en-US">
                <a:solidFill>
                  <a:schemeClr val="dk1"/>
                </a:solidFill>
              </a:rPr>
              <a:t>.</a:t>
            </a:r>
            <a:endParaRPr>
              <a:solidFill>
                <a:schemeClr val="dk1"/>
              </a:solidFill>
            </a:endParaRPr>
          </a:p>
          <a:p>
            <a:pPr indent="0" lvl="0" marL="0" rtl="0" algn="l">
              <a:lnSpc>
                <a:spcPct val="115000"/>
              </a:lnSpc>
              <a:spcBef>
                <a:spcPts val="1400"/>
              </a:spcBef>
              <a:spcAft>
                <a:spcPts val="0"/>
              </a:spcAft>
              <a:buNone/>
            </a:pPr>
            <a:r>
              <a:rPr b="1" lang="en-US">
                <a:solidFill>
                  <a:schemeClr val="dk1"/>
                </a:solidFill>
              </a:rPr>
              <a:t>2. Compliance with Legal and Regulatory Requirements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Many industries (e.g., healthcare, finance, legal) are required by law to protect sensitive data. Redaction ensures adherence to privacy laws and avoids penalties or lawsuits.</a:t>
            </a:r>
            <a:endParaRPr>
              <a:solidFill>
                <a:schemeClr val="dk1"/>
              </a:solidFill>
            </a:endParaRPr>
          </a:p>
          <a:p>
            <a:pPr indent="0" lvl="0" marL="0" rtl="0" algn="l">
              <a:lnSpc>
                <a:spcPct val="115000"/>
              </a:lnSpc>
              <a:spcBef>
                <a:spcPts val="1400"/>
              </a:spcBef>
              <a:spcAft>
                <a:spcPts val="0"/>
              </a:spcAft>
              <a:buNone/>
            </a:pPr>
            <a:r>
              <a:rPr b="1" lang="en-US">
                <a:solidFill>
                  <a:schemeClr val="dk1"/>
                </a:solidFill>
              </a:rPr>
              <a:t>3. Protecting Intellectual Property (IP)</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Businesses use redaction to safeguard proprietary information in contracts, research papers, and patents before sharing documents externally.</a:t>
            </a:r>
            <a:endParaRPr>
              <a:solidFill>
                <a:schemeClr val="dk1"/>
              </a:solidFill>
            </a:endParaRPr>
          </a:p>
          <a:p>
            <a:pPr indent="0" lvl="0" marL="0" rtl="0" algn="l">
              <a:lnSpc>
                <a:spcPct val="115000"/>
              </a:lnSpc>
              <a:spcBef>
                <a:spcPts val="1400"/>
              </a:spcBef>
              <a:spcAft>
                <a:spcPts val="0"/>
              </a:spcAft>
              <a:buNone/>
            </a:pPr>
            <a:r>
              <a:rPr b="1" lang="en-US">
                <a:solidFill>
                  <a:schemeClr val="dk1"/>
                </a:solidFill>
              </a:rPr>
              <a:t>4. Facilitating Secure Information Sharing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Redaction enables organizations to share documents securely by ensuring that only non-sensitive, relevant data is made available to recipients.</a:t>
            </a:r>
            <a:endParaRPr>
              <a:solidFill>
                <a:schemeClr val="dk1"/>
              </a:solidFill>
            </a:endParaRPr>
          </a:p>
          <a:p>
            <a:pPr indent="0" lvl="0" marL="0" rtl="0" algn="l">
              <a:lnSpc>
                <a:spcPct val="115000"/>
              </a:lnSpc>
              <a:spcBef>
                <a:spcPts val="1400"/>
              </a:spcBef>
              <a:spcAft>
                <a:spcPts val="0"/>
              </a:spcAft>
              <a:buNone/>
            </a:pPr>
            <a:r>
              <a:rPr b="1" lang="en-US">
                <a:solidFill>
                  <a:schemeClr val="dk1"/>
                </a:solidFill>
              </a:rPr>
              <a:t>5. Enhancing Trust and Transparency</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By redacting sensitive or irrelevant information, organizations can build trust with stakeholders, demonstrating their commitment to safeguarding data privacy.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e34bf141b_2_64"/>
          <p:cNvSpPr txBox="1"/>
          <p:nvPr>
            <p:ph type="title"/>
          </p:nvPr>
        </p:nvSpPr>
        <p:spPr>
          <a:xfrm>
            <a:off x="431800" y="123250"/>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90" name="Google Shape;190;g31e34bf141b_2_64"/>
          <p:cNvSpPr txBox="1"/>
          <p:nvPr>
            <p:ph idx="1" type="body"/>
          </p:nvPr>
        </p:nvSpPr>
        <p:spPr>
          <a:xfrm>
            <a:off x="609600" y="1478025"/>
            <a:ext cx="10972800" cy="638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RE-DACT is a modern approach based redaction tool designed to ensure data privacy and security through a user-defined gradational redaction scale, offering flexibility from simple anonymization to generating fully synthetic data. It supports diverse input formats like text, images, PDFs, and videos, providing structurally intact, customized outputs while maintaining strict user control over data. With features like real-time redaction, advanced NLP techniques, and secure coding practices, RE-DACT simplifies complex anonymization processes, enhances usability with a seamless interface, and ensures compliance with privacy regulations. This innovative solution empowers users to manage sensitive information effectively, fostering trust, privacy, and scalability.</a:t>
            </a:r>
            <a:endParaRPr sz="20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t/>
            </a:r>
            <a:endParaRPr sz="1700">
              <a:latin typeface="Times New Roman"/>
              <a:ea typeface="Times New Roman"/>
              <a:cs typeface="Times New Roman"/>
              <a:sym typeface="Times New Roman"/>
            </a:endParaRPr>
          </a:p>
        </p:txBody>
      </p:sp>
      <p:sp>
        <p:nvSpPr>
          <p:cNvPr id="191" name="Google Shape;191;g31e34bf141b_2_6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descr="Your startup LOGO" id="192" name="Google Shape;192;g31e34bf141b_2_64"/>
          <p:cNvSpPr/>
          <p:nvPr/>
        </p:nvSpPr>
        <p:spPr>
          <a:xfrm>
            <a:off x="152000" y="120225"/>
            <a:ext cx="1286400" cy="9006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Arial"/>
              <a:buNone/>
            </a:pPr>
            <a:r>
              <a:rPr b="1" i="0" lang="en-US" sz="1300" u="none" cap="none" strike="noStrike">
                <a:solidFill>
                  <a:schemeClr val="dk1"/>
                </a:solidFill>
                <a:latin typeface="Calibri"/>
                <a:ea typeface="Calibri"/>
                <a:cs typeface="Calibri"/>
                <a:sym typeface="Calibri"/>
              </a:rPr>
              <a:t>Diplomats</a:t>
            </a:r>
            <a:endParaRPr b="0" i="0" sz="1800" u="none" cap="none" strike="noStrike">
              <a:solidFill>
                <a:schemeClr val="dk1"/>
              </a:solidFill>
              <a:latin typeface="Calibri"/>
              <a:ea typeface="Calibri"/>
              <a:cs typeface="Calibri"/>
              <a:sym typeface="Calibri"/>
            </a:endParaRPr>
          </a:p>
        </p:txBody>
      </p:sp>
      <p:pic>
        <p:nvPicPr>
          <p:cNvPr id="193" name="Google Shape;193;g31e34bf141b_2_64"/>
          <p:cNvPicPr preferRelativeResize="0"/>
          <p:nvPr/>
        </p:nvPicPr>
        <p:blipFill rotWithShape="1">
          <a:blip r:embed="rId3">
            <a:alphaModFix/>
          </a:blip>
          <a:srcRect b="0" l="0" r="0" t="0"/>
          <a:stretch/>
        </p:blipFill>
        <p:spPr>
          <a:xfrm>
            <a:off x="9716936" y="120214"/>
            <a:ext cx="2246575" cy="1149075"/>
          </a:xfrm>
          <a:prstGeom prst="rect">
            <a:avLst/>
          </a:prstGeom>
          <a:noFill/>
          <a:ln>
            <a:noFill/>
          </a:ln>
        </p:spPr>
      </p:pic>
      <p:sp>
        <p:nvSpPr>
          <p:cNvPr id="194" name="Google Shape;194;g31e34bf141b_2_64"/>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95" name="Google Shape;195;g31e34bf141b_2_6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96" name="Google Shape;196;g31e34bf141b_2_64"/>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