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5"/>
  </p:notesMasterIdLst>
  <p:handoutMasterIdLst>
    <p:handoutMasterId r:id="rId16"/>
  </p:handoutMasterIdLst>
  <p:sldIdLst>
    <p:sldId id="281" r:id="rId5"/>
    <p:sldId id="271" r:id="rId6"/>
    <p:sldId id="272" r:id="rId7"/>
    <p:sldId id="273" r:id="rId8"/>
    <p:sldId id="257" r:id="rId9"/>
    <p:sldId id="278" r:id="rId10"/>
    <p:sldId id="277" r:id="rId11"/>
    <p:sldId id="279" r:id="rId12"/>
    <p:sldId id="282" r:id="rId13"/>
    <p:sldId id="280" r:id="rId14"/>
  </p:sldIdLst>
  <p:sldSz cx="12192000" cy="6858000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416" autoAdjust="0"/>
  </p:normalViewPr>
  <p:slideViewPr>
    <p:cSldViewPr snapToGrid="0" showGuides="1">
      <p:cViewPr varScale="1">
        <p:scale>
          <a:sx n="82" d="100"/>
          <a:sy n="82" d="100"/>
        </p:scale>
        <p:origin x="672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10/24/2024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10/24/2024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44550"/>
            <a:ext cx="4059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277-52B1-4833-AC6F-BB4B6A81D6CC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09471B-790C-4B66-821E-4A767AEDEC76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Title of the Course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10/24/2024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jpeg"/><Relationship Id="rId9" Type="http://schemas.openxmlformats.org/officeDocument/2006/relationships/image" Target="../media/image15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sv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D4E4-2A93-69EA-A089-ACF6621A0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514" y="2043658"/>
            <a:ext cx="10056971" cy="2770684"/>
          </a:xfrm>
        </p:spPr>
        <p:txBody>
          <a:bodyPr/>
          <a:lstStyle/>
          <a:p>
            <a:r>
              <a:t>[REDACTED] IQ : predictive [REDACTED]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BD3D1-5D3F-80C2-AA8A-EDC450EC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803" y="1663490"/>
            <a:ext cx="4359832" cy="760336"/>
          </a:xfrm>
        </p:spPr>
        <p:txBody>
          <a:bodyPr>
            <a:normAutofit/>
          </a:bodyPr>
          <a:lstStyle/>
          <a:p>
            <a:r>
              <a:t>[REDACTED] – [REDACTED] of [REDACTED]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8775" y="56147"/>
            <a:ext cx="1589889" cy="12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4E29AA1-5C0D-AD45-1087-E34817E35D38}"/>
              </a:ext>
            </a:extLst>
          </p:cNvPr>
          <p:cNvSpPr txBox="1">
            <a:spLocks/>
          </p:cNvSpPr>
          <p:nvPr/>
        </p:nvSpPr>
        <p:spPr>
          <a:xfrm>
            <a:off x="1113139" y="4934424"/>
            <a:ext cx="7891272" cy="1615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-SHREEYAN M PATIL</a:t>
            </a:r>
          </a:p>
          <a:p>
            <a:r>
              <a:t>-RAJESH B KHAVANE</a:t>
            </a:r>
          </a:p>
          <a:p>
            <a:r>
              <a:t>-SWARALI P BEDSE</a:t>
            </a:r>
          </a:p>
          <a:p>
            <a:r>
              <a:t>-YASH A CHORDIYA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3926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45D9-5478-D425-FBE3-C878B1EE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364" y="1387642"/>
            <a:ext cx="6554804" cy="2143386"/>
          </a:xfrm>
        </p:spPr>
        <p:txBody>
          <a:bodyPr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08A4-ED5A-2C5B-E46F-472E4E4E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641" y="3250773"/>
            <a:ext cx="10058400" cy="1143000"/>
          </a:xfrm>
        </p:spPr>
        <p:txBody>
          <a:bodyPr/>
          <a:lstStyle/>
          <a:p>
            <a:r>
              <a:t>"[REDACTED] maintenance [REDACTED] for a safer, smarter building [REDACTED]."</a:t>
            </a:r>
          </a:p>
        </p:txBody>
      </p:sp>
    </p:spTree>
    <p:extLst>
      <p:ext uri="{BB962C8B-B14F-4D97-AF65-F5344CB8AC3E}">
        <p14:creationId xmlns:p14="http://schemas.microsoft.com/office/powerpoint/2010/main" val="4172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355" y="755997"/>
            <a:ext cx="6649213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r>
              <a:t>[REDACTED]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7355" y="2033337"/>
            <a:ext cx="9518236" cy="23134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r>
              <a:t>[REDACTED]: [REDACTED]</a:t>
            </a:r>
          </a:p>
          <a:p>
            <a:r>
              <a:t>[REDACTED] an automated [REDACTED] (PdM) system for smart buildings using IoT sensors and the [REDACTED] microcontroller. [REDACTED] system will monitor environmental and operational parameters to detect potential maintenance issues early, preventing costly damages, enhancing safety, and ensuring smooth building operations.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1B3ADF-4BD9-C9DB-4A31-DA7A2F18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0" y="4346791"/>
            <a:ext cx="3516479" cy="18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7CD-5E6B-99D9-7FAE-603FC3A9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61772"/>
            <a:ext cx="10058400" cy="1609344"/>
          </a:xfrm>
        </p:spPr>
        <p:txBody>
          <a:bodyPr/>
          <a:lstStyle/>
          <a:p>
            <a:r>
              <a:t>[REDACTED]: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FCF-3B48-78EF-45AA-D0E1D7F7E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[REDACTED]: [REDACTED] leaks can cause structural damage and mold growth.</a:t>
            </a:r>
          </a:p>
          <a:p>
            <a:r>
              <a:t>[REDACTED] and [REDACTED]: [REDACTED] can affect occupant comfort and HVAC efficiency.</a:t>
            </a:r>
          </a:p>
          <a:p>
            <a:r>
              <a:t>[REDACTED]: [REDACTED] vibrations can indicate machinery or structural issues.</a:t>
            </a:r>
          </a:p>
          <a:p>
            <a:r>
              <a:t>[REDACTED]: [REDACTED] air quality impacts occupant health.</a:t>
            </a:r>
          </a:p>
          <a:p>
            <a:r>
              <a:t>[REDACTED]: [REDACTED] HVAC pressure affects performance.</a:t>
            </a:r>
          </a:p>
          <a:p>
            <a:r>
              <a:t>[REDACTED]: [REDACTED] circuits can cause fires or equipment damage.</a:t>
            </a:r>
          </a:p>
          <a:p>
            <a:r>
              <a:t>[REDACTED]: [REDACTED] lighting ensures safety and comfort while optimizing energy use.</a:t>
            </a:r>
          </a:p>
          <a:p/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AC13B-2600-84F8-6D34-1E43DC34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[REDACTED]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32953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595E-D2CD-774C-3BC6-9FE04B3D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[REDACTED]: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B796-C722-B1E1-0100-72915C2F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[REDACTED] an integrated system using various sensors to continuously monitor the building’s environment and operational conditions. [REDACTED] system will use the [REDACTED] microcontroller to gather data from the sensors and communicate with a central server or cloud service for data analysis and alert generation. [REDACTED] system will provide real-time alerts and historical data to building managers, enabling timely interventions and maintenance planning.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24A262-2017-3772-3B88-D7716A07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086" y="4415098"/>
            <a:ext cx="2826920" cy="222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316311" y="1887623"/>
            <a:ext cx="3559379" cy="308275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501320" y="2047858"/>
            <a:ext cx="3189361" cy="2762284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FF9F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20944" y="3042267"/>
            <a:ext cx="725711" cy="725711"/>
            <a:chOff x="0" y="0"/>
            <a:chExt cx="1032122" cy="103212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B6E2D3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6495233" y="1834320"/>
            <a:ext cx="725711" cy="725711"/>
            <a:chOff x="0" y="0"/>
            <a:chExt cx="1032122" cy="103212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4967573" y="1834320"/>
            <a:ext cx="725711" cy="725711"/>
            <a:chOff x="0" y="0"/>
            <a:chExt cx="1032122" cy="1032122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F7C8E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sp>
        <p:nvSpPr>
          <p:cNvPr id="21" name="TextBox 21"/>
          <p:cNvSpPr txBox="1"/>
          <p:nvPr/>
        </p:nvSpPr>
        <p:spPr>
          <a:xfrm>
            <a:off x="4858556" y="2921592"/>
            <a:ext cx="2529288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 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241861" y="3042267"/>
            <a:ext cx="725711" cy="725711"/>
            <a:chOff x="0" y="0"/>
            <a:chExt cx="1032122" cy="1032122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EDAA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>
            <a:off x="4967573" y="4297970"/>
            <a:ext cx="725711" cy="725711"/>
            <a:chOff x="0" y="0"/>
            <a:chExt cx="1032122" cy="103212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6A9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grpSp>
        <p:nvGrpSpPr>
          <p:cNvPr id="32" name="Group 32"/>
          <p:cNvGrpSpPr/>
          <p:nvPr/>
        </p:nvGrpSpPr>
        <p:grpSpPr>
          <a:xfrm>
            <a:off x="6495233" y="4297970"/>
            <a:ext cx="725711" cy="725711"/>
            <a:chOff x="0" y="0"/>
            <a:chExt cx="1032122" cy="1032122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032122" cy="1032122"/>
              <a:chOff x="0" y="0"/>
              <a:chExt cx="6350000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B6CE6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55045" y="155045"/>
              <a:ext cx="722032" cy="722032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9F0"/>
              </a:solidFill>
            </p:spPr>
          </p:sp>
        </p:grpSp>
      </p:grpSp>
      <p:sp>
        <p:nvSpPr>
          <p:cNvPr id="38" name="TextBox 38"/>
          <p:cNvSpPr txBox="1"/>
          <p:nvPr/>
        </p:nvSpPr>
        <p:spPr>
          <a:xfrm>
            <a:off x="7477143" y="1436204"/>
            <a:ext cx="303845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[REDACTED]: [REDACTED] property value and longevity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358480" y="3003986"/>
            <a:ext cx="2646404" cy="1062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[REDACTED]: [REDACTED] operations and maintenance efficiency.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477142" y="4926793"/>
            <a:ext cx="3375342" cy="693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[REDACTED]: [REDACTED] repairs based on timely alerts.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66801" y="4926793"/>
            <a:ext cx="3648058" cy="779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([REDACTED]/[REDACTED]): [REDACTED] with comfort and safety.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66801" y="3282800"/>
            <a:ext cx="295539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IoT [REDACTED]: [REDACTED] reliable sensors and microcontrollers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62527" y="1436204"/>
            <a:ext cx="3832700" cy="693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[REDACTED]: [REDACTED] in sustainability and efficiency.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967573" y="2018106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241861" y="3237499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967573" y="4481756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95233" y="4481756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220944" y="3237499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495233" y="2018106"/>
            <a:ext cx="7257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5670" y="713223"/>
            <a:ext cx="1935232" cy="2662766"/>
            <a:chOff x="0" y="0"/>
            <a:chExt cx="764182" cy="10514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66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25847" y="686118"/>
            <a:ext cx="1935232" cy="2662766"/>
            <a:chOff x="0" y="0"/>
            <a:chExt cx="764182" cy="10514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59726" y="686118"/>
            <a:ext cx="1935232" cy="2662766"/>
            <a:chOff x="0" y="0"/>
            <a:chExt cx="764182" cy="10514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89801" y="686118"/>
            <a:ext cx="1935232" cy="2662766"/>
            <a:chOff x="0" y="0"/>
            <a:chExt cx="764182" cy="10514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29651" y="3512293"/>
            <a:ext cx="1935232" cy="2662766"/>
            <a:chOff x="0" y="0"/>
            <a:chExt cx="764182" cy="10514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66C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61716" y="3512293"/>
            <a:ext cx="1935232" cy="2662766"/>
            <a:chOff x="0" y="0"/>
            <a:chExt cx="764182" cy="10514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38B6FF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195773" y="3512293"/>
            <a:ext cx="1935232" cy="2662766"/>
            <a:chOff x="0" y="0"/>
            <a:chExt cx="764182" cy="105147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329829" y="3512293"/>
            <a:ext cx="1935232" cy="2662766"/>
            <a:chOff x="0" y="0"/>
            <a:chExt cx="764182" cy="10514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64182" cy="1051470"/>
            </a:xfrm>
            <a:custGeom>
              <a:avLst/>
              <a:gdLst/>
              <a:ahLst/>
              <a:cxnLst/>
              <a:rect l="l" t="t" r="r" b="b"/>
              <a:pathLst>
                <a:path w="764182" h="1051470">
                  <a:moveTo>
                    <a:pt x="36307" y="0"/>
                  </a:moveTo>
                  <a:lnTo>
                    <a:pt x="727875" y="0"/>
                  </a:lnTo>
                  <a:cubicBezTo>
                    <a:pt x="747927" y="0"/>
                    <a:pt x="764182" y="16255"/>
                    <a:pt x="764182" y="36307"/>
                  </a:cubicBezTo>
                  <a:lnTo>
                    <a:pt x="764182" y="1015163"/>
                  </a:lnTo>
                  <a:cubicBezTo>
                    <a:pt x="764182" y="1024792"/>
                    <a:pt x="760357" y="1034027"/>
                    <a:pt x="753548" y="1040836"/>
                  </a:cubicBezTo>
                  <a:cubicBezTo>
                    <a:pt x="746739" y="1047645"/>
                    <a:pt x="737504" y="1051470"/>
                    <a:pt x="727875" y="1051470"/>
                  </a:cubicBezTo>
                  <a:lnTo>
                    <a:pt x="36307" y="1051470"/>
                  </a:lnTo>
                  <a:cubicBezTo>
                    <a:pt x="26678" y="1051470"/>
                    <a:pt x="17443" y="1047645"/>
                    <a:pt x="10634" y="1040836"/>
                  </a:cubicBezTo>
                  <a:cubicBezTo>
                    <a:pt x="3825" y="1034027"/>
                    <a:pt x="0" y="1024792"/>
                    <a:pt x="0" y="1015163"/>
                  </a:cubicBezTo>
                  <a:lnTo>
                    <a:pt x="0" y="36307"/>
                  </a:lnTo>
                  <a:cubicBezTo>
                    <a:pt x="0" y="26678"/>
                    <a:pt x="3825" y="17443"/>
                    <a:pt x="10634" y="10634"/>
                  </a:cubicBezTo>
                  <a:cubicBezTo>
                    <a:pt x="17443" y="3825"/>
                    <a:pt x="26678" y="0"/>
                    <a:pt x="3630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764182" cy="1080045"/>
            </a:xfrm>
            <a:prstGeom prst="rect">
              <a:avLst/>
            </a:prstGeom>
          </p:spPr>
          <p:txBody>
            <a:bodyPr lIns="46104" tIns="46104" rIns="46104" bIns="46104" rtlCol="0" anchor="b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634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195267" y="835552"/>
            <a:ext cx="1396037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YL-83: [REDACTED] leak detection.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318315" y="835551"/>
            <a:ext cx="1396037" cy="762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DHT22/BME280: [REDACTED] and humidity monitoring..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466424" y="832557"/>
            <a:ext cx="1396037" cy="5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ADXL345: [REDACTED] monitoring.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599426" y="832558"/>
            <a:ext cx="1396037" cy="5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MQ135/CCS811: [REDACTED] quality monitoring.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483475" y="3694832"/>
            <a:ext cx="162793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ESP32: [REDACTED] microcontroller for data collection and communication.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318315" y="3694832"/>
            <a:ext cx="1396037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ACS712: [REDACTED] monitoring.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07192" y="3694832"/>
            <a:ext cx="1514502" cy="5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BH1750: [REDACTED] intensity monitoring.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195267" y="3694831"/>
            <a:ext cx="1396037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BMP180/MPX5010: [REDACTED] monitoring.</a:t>
            </a:r>
          </a:p>
        </p:txBody>
      </p:sp>
      <p:pic>
        <p:nvPicPr>
          <p:cNvPr id="3074" name="Picture 2" descr="Rain sensor module YL-83 Botland - Robotic Shop">
            <a:extLst>
              <a:ext uri="{FF2B5EF4-FFF2-40B4-BE49-F238E27FC236}">
                <a16:creationId xmlns:a16="http://schemas.microsoft.com/office/drawing/2014/main" id="{8A025E2B-F49B-E4CB-D3D5-8A3478F1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74" y="1585777"/>
            <a:ext cx="1520759" cy="15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5. DHT22 - Digital Temperature and Humidity Sensor">
            <a:extLst>
              <a:ext uri="{FF2B5EF4-FFF2-40B4-BE49-F238E27FC236}">
                <a16:creationId xmlns:a16="http://schemas.microsoft.com/office/drawing/2014/main" id="{34357D42-2C2F-18DE-7033-58102E5F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32" y="1870802"/>
            <a:ext cx="1655280" cy="11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DXL345 3-Axis Digital Accelerometer Sensor">
            <a:extLst>
              <a:ext uri="{FF2B5EF4-FFF2-40B4-BE49-F238E27FC236}">
                <a16:creationId xmlns:a16="http://schemas.microsoft.com/office/drawing/2014/main" id="{A760F1F9-9AF4-8326-5BC0-745948D5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1562104"/>
            <a:ext cx="1647999" cy="1647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bots Carbon Dioxide Gas Detection Sensor Module CCS811 Buy Online India">
            <a:extLst>
              <a:ext uri="{FF2B5EF4-FFF2-40B4-BE49-F238E27FC236}">
                <a16:creationId xmlns:a16="http://schemas.microsoft.com/office/drawing/2014/main" id="{3C62E61C-99D0-D00B-5B2B-9BBCB11D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65" y="1799081"/>
            <a:ext cx="1270315" cy="12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efran BMP180 Barometric Pressure Sensor Module at Rs 75 in Mumbai">
            <a:extLst>
              <a:ext uri="{FF2B5EF4-FFF2-40B4-BE49-F238E27FC236}">
                <a16:creationId xmlns:a16="http://schemas.microsoft.com/office/drawing/2014/main" id="{BBDBBE87-E127-3966-E07A-5BB16577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44" y="4454450"/>
            <a:ext cx="1443789" cy="14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CS712 – 5A Range Current Sensor Module - eBhoot Electronics">
            <a:extLst>
              <a:ext uri="{FF2B5EF4-FFF2-40B4-BE49-F238E27FC236}">
                <a16:creationId xmlns:a16="http://schemas.microsoft.com/office/drawing/2014/main" id="{FA62C522-EC50-6029-A2F9-55A96136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3" y="4543182"/>
            <a:ext cx="1266324" cy="126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220-240 V AC Embeddinator BH1750 Light Intensity Sensor at Rs 140/piece in  New Delhi">
            <a:extLst>
              <a:ext uri="{FF2B5EF4-FFF2-40B4-BE49-F238E27FC236}">
                <a16:creationId xmlns:a16="http://schemas.microsoft.com/office/drawing/2014/main" id="{B09F9C9E-82B3-D64A-909E-F1CB3BCA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5" y="4385852"/>
            <a:ext cx="1392726" cy="13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mazon.in: Buy DOIT DEVIT V1 ESP32-WROOM-32 Development Board ESP32 ESP-32S  WiFi Bluetooth Dev Module CP2102 for Arduino Online at Low Prices in India  | DIYmall Reviews &amp; Ratings">
            <a:extLst>
              <a:ext uri="{FF2B5EF4-FFF2-40B4-BE49-F238E27FC236}">
                <a16:creationId xmlns:a16="http://schemas.microsoft.com/office/drawing/2014/main" id="{E3D9DDCE-EDAE-2E3D-2CB3-E891928D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394" y="4646812"/>
            <a:ext cx="1476886" cy="10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03ABADD8-07AD-5CB9-6B2B-132E57E6DBE5}"/>
              </a:ext>
            </a:extLst>
          </p:cNvPr>
          <p:cNvSpPr txBox="1">
            <a:spLocks/>
          </p:cNvSpPr>
          <p:nvPr/>
        </p:nvSpPr>
        <p:spPr>
          <a:xfrm>
            <a:off x="243930" y="-15060"/>
            <a:ext cx="5015430" cy="655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[REDACTED] 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4572" y="2391704"/>
            <a:ext cx="1326181" cy="3156519"/>
            <a:chOff x="0" y="0"/>
            <a:chExt cx="2126701" cy="5061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059004" y="2391704"/>
            <a:ext cx="1326181" cy="3156519"/>
            <a:chOff x="0" y="0"/>
            <a:chExt cx="2126701" cy="50618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89" y="2056332"/>
            <a:ext cx="670746" cy="67074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21" y="2056332"/>
            <a:ext cx="670746" cy="67074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920557" y="2164600"/>
            <a:ext cx="454210" cy="45421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94989" y="2164600"/>
            <a:ext cx="454210" cy="45421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056488" y="332214"/>
            <a:ext cx="4265879" cy="502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71911" y="1026579"/>
            <a:ext cx="1462860" cy="735561"/>
            <a:chOff x="0" y="0"/>
            <a:chExt cx="6248981" cy="2346975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3935646" y="1027677"/>
            <a:ext cx="1326181" cy="725610"/>
            <a:chOff x="0" y="0"/>
            <a:chExt cx="6248981" cy="2346975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21" name="AutoShape 21"/>
          <p:cNvSpPr/>
          <p:nvPr/>
        </p:nvSpPr>
        <p:spPr>
          <a:xfrm rot="5400000">
            <a:off x="3048894" y="1839925"/>
            <a:ext cx="197537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22" name="AutoShape 22"/>
          <p:cNvSpPr/>
          <p:nvPr/>
        </p:nvSpPr>
        <p:spPr>
          <a:xfrm>
            <a:off x="3810753" y="3232820"/>
            <a:ext cx="248251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23" name="AutoShape 23"/>
          <p:cNvSpPr/>
          <p:nvPr/>
        </p:nvSpPr>
        <p:spPr>
          <a:xfrm>
            <a:off x="5385185" y="3232820"/>
            <a:ext cx="248251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24" name="AutoShape 24"/>
          <p:cNvSpPr/>
          <p:nvPr/>
        </p:nvSpPr>
        <p:spPr>
          <a:xfrm rot="5400000">
            <a:off x="4623326" y="1839925"/>
            <a:ext cx="197537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25" name="TextBox 25"/>
          <p:cNvSpPr txBox="1"/>
          <p:nvPr/>
        </p:nvSpPr>
        <p:spPr>
          <a:xfrm>
            <a:off x="2412271" y="1073989"/>
            <a:ext cx="1356392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 [REDACTED] and [REDACTED]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77650" y="1136035"/>
            <a:ext cx="1266116" cy="423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86725" y="2780833"/>
            <a:ext cx="1061809" cy="1916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goals and gather stakeholder requirements.</a:t>
            </a:r>
          </a:p>
          <a:p>
            <a:r>
              <a:t>[REDACTED] feasibility study and plan resources.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161157" y="2780833"/>
            <a:ext cx="1082609" cy="191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architecture and select components (sensors and [REDACTED]).</a:t>
            </a:r>
          </a:p>
          <a:p/>
          <a:p>
            <a:r>
              <a:t>[REDACTED] network and user interface.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633436" y="2391704"/>
            <a:ext cx="1326181" cy="3156519"/>
            <a:chOff x="0" y="0"/>
            <a:chExt cx="2126701" cy="506188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53" y="2056332"/>
            <a:ext cx="670746" cy="670746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6069421" y="2164600"/>
            <a:ext cx="454210" cy="45421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727875" y="1057402"/>
            <a:ext cx="1121874" cy="737956"/>
            <a:chOff x="0" y="0"/>
            <a:chExt cx="6248981" cy="2346975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38" name="AutoShape 38"/>
          <p:cNvSpPr/>
          <p:nvPr/>
        </p:nvSpPr>
        <p:spPr>
          <a:xfrm rot="5400000">
            <a:off x="6197758" y="1839925"/>
            <a:ext cx="197537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39" name="TextBox 39"/>
          <p:cNvSpPr txBox="1"/>
          <p:nvPr/>
        </p:nvSpPr>
        <p:spPr>
          <a:xfrm>
            <a:off x="5772431" y="1324199"/>
            <a:ext cx="1001740" cy="153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735589" y="2780834"/>
            <a:ext cx="1082609" cy="1727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hardware and develop software.</a:t>
            </a:r>
          </a:p>
          <a:p>
            <a:r>
              <a:t>[REDACTED] components and set up databases.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7207868" y="2391704"/>
            <a:ext cx="1326181" cy="3156519"/>
            <a:chOff x="0" y="0"/>
            <a:chExt cx="2126701" cy="506188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85" y="2056332"/>
            <a:ext cx="670746" cy="670746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7643853" y="2164600"/>
            <a:ext cx="454210" cy="454210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263572" y="1045604"/>
            <a:ext cx="1231507" cy="699356"/>
            <a:chOff x="0" y="0"/>
            <a:chExt cx="6248981" cy="2346975"/>
          </a:xfrm>
        </p:grpSpPr>
        <p:sp>
          <p:nvSpPr>
            <p:cNvPr id="48" name="Freeform 48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50" name="AutoShape 50"/>
          <p:cNvSpPr/>
          <p:nvPr/>
        </p:nvSpPr>
        <p:spPr>
          <a:xfrm rot="5400000">
            <a:off x="7772189" y="1839925"/>
            <a:ext cx="197537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51" name="TextBox 51"/>
          <p:cNvSpPr txBox="1"/>
          <p:nvPr/>
        </p:nvSpPr>
        <p:spPr>
          <a:xfrm>
            <a:off x="7370086" y="1477382"/>
            <a:ext cx="1001743" cy="187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310021" y="2780834"/>
            <a:ext cx="1082609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unit, integration, and system testing.</a:t>
            </a:r>
          </a:p>
          <a:p>
            <a:r>
              <a:t>[REDACTED] user acceptance testing (UAT).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782300" y="2391704"/>
            <a:ext cx="1326181" cy="3156519"/>
            <a:chOff x="0" y="0"/>
            <a:chExt cx="2126701" cy="5061883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126701" cy="5061883"/>
            </a:xfrm>
            <a:custGeom>
              <a:avLst/>
              <a:gdLst/>
              <a:ahLst/>
              <a:cxnLst/>
              <a:rect l="l" t="t" r="r" b="b"/>
              <a:pathLst>
                <a:path w="2126701" h="5061883">
                  <a:moveTo>
                    <a:pt x="2002240" y="5061883"/>
                  </a:moveTo>
                  <a:lnTo>
                    <a:pt x="124460" y="5061883"/>
                  </a:lnTo>
                  <a:cubicBezTo>
                    <a:pt x="55880" y="5061883"/>
                    <a:pt x="0" y="5006003"/>
                    <a:pt x="0" y="49374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4937423"/>
                  </a:lnTo>
                  <a:cubicBezTo>
                    <a:pt x="2126701" y="5006003"/>
                    <a:pt x="2070820" y="5061883"/>
                    <a:pt x="2002241" y="5061883"/>
                  </a:cubicBezTo>
                  <a:close/>
                </a:path>
              </a:pathLst>
            </a:custGeom>
            <a:solidFill>
              <a:srgbClr val="F9F2E2"/>
            </a:solidFill>
          </p:spPr>
        </p:sp>
      </p:grpSp>
      <p:pic>
        <p:nvPicPr>
          <p:cNvPr id="55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018" y="2056332"/>
            <a:ext cx="670746" cy="670746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>
            <a:off x="9218286" y="2164600"/>
            <a:ext cx="454210" cy="454210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 defTabSz="857250">
                <a:lnSpc>
                  <a:spcPts val="1838"/>
                </a:lnSpc>
                <a:spcBef>
                  <a:spcPct val="0"/>
                </a:spcBef>
              </a:pPr>
              <a:r>
                <a:rPr lang="en-US" sz="131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8884453" y="1064656"/>
            <a:ext cx="1121874" cy="689895"/>
            <a:chOff x="0" y="0"/>
            <a:chExt cx="6248981" cy="2346975"/>
          </a:xfrm>
        </p:grpSpPr>
        <p:sp>
          <p:nvSpPr>
            <p:cNvPr id="60" name="Freeform 60"/>
            <p:cNvSpPr/>
            <p:nvPr/>
          </p:nvSpPr>
          <p:spPr>
            <a:xfrm>
              <a:off x="31750" y="31750"/>
              <a:ext cx="6185481" cy="2283475"/>
            </a:xfrm>
            <a:custGeom>
              <a:avLst/>
              <a:gdLst/>
              <a:ahLst/>
              <a:cxnLst/>
              <a:rect l="l" t="t" r="r" b="b"/>
              <a:pathLst>
                <a:path w="6185481" h="2283475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0" y="0"/>
              <a:ext cx="6248981" cy="2346975"/>
            </a:xfrm>
            <a:custGeom>
              <a:avLst/>
              <a:gdLst/>
              <a:ahLst/>
              <a:cxnLst/>
              <a:rect l="l" t="t" r="r" b="b"/>
              <a:pathLst>
                <a:path w="6248981" h="2346975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F18A3F"/>
            </a:solidFill>
          </p:spPr>
        </p:sp>
      </p:grpSp>
      <p:sp>
        <p:nvSpPr>
          <p:cNvPr id="62" name="AutoShape 62"/>
          <p:cNvSpPr/>
          <p:nvPr/>
        </p:nvSpPr>
        <p:spPr>
          <a:xfrm rot="5400000">
            <a:off x="9346621" y="1839925"/>
            <a:ext cx="197537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63" name="TextBox 63"/>
          <p:cNvSpPr txBox="1"/>
          <p:nvPr/>
        </p:nvSpPr>
        <p:spPr>
          <a:xfrm>
            <a:off x="8969978" y="1242376"/>
            <a:ext cx="1001743" cy="442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and [REDACTED]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884453" y="2780834"/>
            <a:ext cx="1082609" cy="1948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t>[REDACTED] and configure the system.</a:t>
            </a:r>
          </a:p>
          <a:p>
            <a:r>
              <a:t>[REDACTED] users, monitor performance, and maintain the system.</a:t>
            </a:r>
          </a:p>
        </p:txBody>
      </p:sp>
      <p:sp>
        <p:nvSpPr>
          <p:cNvPr id="65" name="AutoShape 65"/>
          <p:cNvSpPr/>
          <p:nvPr/>
        </p:nvSpPr>
        <p:spPr>
          <a:xfrm>
            <a:off x="6959616" y="3232820"/>
            <a:ext cx="248251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  <p:sp>
        <p:nvSpPr>
          <p:cNvPr id="66" name="AutoShape 66"/>
          <p:cNvSpPr/>
          <p:nvPr/>
        </p:nvSpPr>
        <p:spPr>
          <a:xfrm>
            <a:off x="8534049" y="3232820"/>
            <a:ext cx="248251" cy="0"/>
          </a:xfrm>
          <a:prstGeom prst="line">
            <a:avLst/>
          </a:prstGeom>
          <a:ln w="9525" cap="flat">
            <a:solidFill>
              <a:srgbClr val="F18A3F"/>
            </a:solidFill>
            <a:prstDash val="solid"/>
            <a:headEnd type="none" w="sm" len="sm"/>
            <a:tailEnd type="triangle" w="lg" len="med"/>
          </a:ln>
        </p:spPr>
        <p:txBody>
          <a:bodyPr/>
          <a:p/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64666" y="1865944"/>
            <a:ext cx="1694407" cy="3375313"/>
          </a:xfrm>
          <a:custGeom>
            <a:avLst/>
            <a:gdLst/>
            <a:ahLst/>
            <a:cxnLst/>
            <a:rect l="l" t="t" r="r" b="b"/>
            <a:pathLst>
              <a:path w="1807367" h="3600334">
                <a:moveTo>
                  <a:pt x="0" y="0"/>
                </a:moveTo>
                <a:lnTo>
                  <a:pt x="1807367" y="0"/>
                </a:lnTo>
                <a:lnTo>
                  <a:pt x="1807367" y="3600334"/>
                </a:lnTo>
                <a:lnTo>
                  <a:pt x="0" y="360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818771" y="2107705"/>
            <a:ext cx="2891790" cy="289179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383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13946" y="1032249"/>
            <a:ext cx="1562894" cy="4778717"/>
            <a:chOff x="0" y="0"/>
            <a:chExt cx="2222783" cy="6796397"/>
          </a:xfrm>
        </p:grpSpPr>
        <p:sp>
          <p:nvSpPr>
            <p:cNvPr id="7" name="AutoShape 7"/>
            <p:cNvSpPr/>
            <p:nvPr/>
          </p:nvSpPr>
          <p:spPr>
            <a:xfrm flipH="1">
              <a:off x="0" y="3383313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flipV="1">
              <a:off x="559480" y="647332"/>
              <a:ext cx="0" cy="5638216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 flipH="1">
              <a:off x="584880" y="672732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 flipH="1">
              <a:off x="584880" y="2535204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flipH="1">
              <a:off x="584880" y="4397676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 flipH="1">
              <a:off x="559480" y="6260148"/>
              <a:ext cx="534080" cy="0"/>
            </a:xfrm>
            <a:prstGeom prst="line">
              <a:avLst/>
            </a:prstGeom>
            <a:ln w="50800" cap="flat">
              <a:solidFill>
                <a:srgbClr val="2A383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>
              <a:off x="826520" y="0"/>
              <a:ext cx="1396264" cy="139626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826520" y="1862472"/>
              <a:ext cx="1396264" cy="139626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826520" y="3697779"/>
              <a:ext cx="1396264" cy="139626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826520" y="5400133"/>
              <a:ext cx="1396264" cy="1396264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17E89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625" tIns="47625" rIns="47625" bIns="47625" rtlCol="0" anchor="ctr"/>
              <a:lstStyle/>
              <a:p>
                <a:pPr algn="ctr">
                  <a:lnSpc>
                    <a:spcPts val="1576"/>
                  </a:lnSpc>
                </a:pPr>
                <a:endParaRPr sz="1688"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928323" y="3211030"/>
            <a:ext cx="2672683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t>[REDACTED]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6682224" y="1005461"/>
            <a:ext cx="3582552" cy="1060844"/>
            <a:chOff x="0" y="-38100"/>
            <a:chExt cx="5095185" cy="1508754"/>
          </a:xfrm>
        </p:grpSpPr>
        <p:sp>
          <p:nvSpPr>
            <p:cNvPr id="28" name="TextBox 28"/>
            <p:cNvSpPr txBox="1"/>
            <p:nvPr/>
          </p:nvSpPr>
          <p:spPr>
            <a:xfrm>
              <a:off x="0" y="289705"/>
              <a:ext cx="5095185" cy="1180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Early detection of potential issues will enable proactive maintenance, reducing downtime and repair costs.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Proactive Maintenance: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682224" y="2257473"/>
            <a:ext cx="3582552" cy="1061766"/>
            <a:chOff x="0" y="-38100"/>
            <a:chExt cx="5095185" cy="1510067"/>
          </a:xfrm>
        </p:grpSpPr>
        <p:sp>
          <p:nvSpPr>
            <p:cNvPr id="31" name="TextBox 31"/>
            <p:cNvSpPr txBox="1"/>
            <p:nvPr/>
          </p:nvSpPr>
          <p:spPr>
            <a:xfrm>
              <a:off x="0" y="291016"/>
              <a:ext cx="5095185" cy="1180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Timely alerts for water leaks, electrical issues, and poor air quality will enhance the safety of building occupants.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Improved Safety: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682224" y="3510409"/>
            <a:ext cx="3582552" cy="1061766"/>
            <a:chOff x="0" y="-38100"/>
            <a:chExt cx="5095185" cy="1510067"/>
          </a:xfrm>
        </p:grpSpPr>
        <p:sp>
          <p:nvSpPr>
            <p:cNvPr id="34" name="TextBox 34"/>
            <p:cNvSpPr txBox="1"/>
            <p:nvPr/>
          </p:nvSpPr>
          <p:spPr>
            <a:xfrm>
              <a:off x="0" y="291016"/>
              <a:ext cx="5095185" cy="1180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Monitoring temperature, humidity, and air quality will ensure a comfortable environment for occupants.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Enhanced Comfort: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682224" y="4763345"/>
            <a:ext cx="3582552" cy="1061766"/>
            <a:chOff x="0" y="-38100"/>
            <a:chExt cx="5095185" cy="1510066"/>
          </a:xfrm>
        </p:grpSpPr>
        <p:sp>
          <p:nvSpPr>
            <p:cNvPr id="37" name="TextBox 37"/>
            <p:cNvSpPr txBox="1"/>
            <p:nvPr/>
          </p:nvSpPr>
          <p:spPr>
            <a:xfrm>
              <a:off x="0" y="291016"/>
              <a:ext cx="5095185" cy="1180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36403" lvl="1" indent="-118202">
                <a:lnSpc>
                  <a:spcPts val="1576"/>
                </a:lnSpc>
                <a:buFont typeface="Arial"/>
                <a:buChar char="•"/>
              </a:pPr>
              <a:r>
                <a:rPr lang="en-US" dirty="0"/>
                <a:t>Historical data analysis will provide valuable insights for long-term maintenance planning and infrastructure improvements</a:t>
              </a:r>
              <a:endParaRPr lang="en-US" sz="1600" spc="1" dirty="0">
                <a:solidFill>
                  <a:srgbClr val="000000"/>
                </a:solidFill>
                <a:latin typeface="Droid Serif Italics"/>
                <a:ea typeface="Droid Serif Italics"/>
                <a:cs typeface="Droid Serif Italics"/>
                <a:sym typeface="Droid Serif Italics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5095185" cy="304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76"/>
                </a:lnSpc>
              </a:pPr>
              <a:r>
                <a:rPr lang="en-US" sz="1600" b="1" dirty="0"/>
                <a:t>Data-Driven Insights</a:t>
              </a:r>
              <a:endParaRPr lang="en-US" sz="1600" spc="155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6BD033-1A36-EBB9-DFD8-3D7BF1E9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[REDACTED] of the [REDACTED]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187B-A1EE-F031-F2DC-1D023A54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10414000" cy="63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2457</TotalTime>
  <Words>552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Canva Sans Bold</vt:lpstr>
      <vt:lpstr>Droid Serif Bold</vt:lpstr>
      <vt:lpstr>Droid Serif Italics</vt:lpstr>
      <vt:lpstr>Euphemia</vt:lpstr>
      <vt:lpstr>Inter</vt:lpstr>
      <vt:lpstr>Inter Bold</vt:lpstr>
      <vt:lpstr>Now</vt:lpstr>
      <vt:lpstr>Roboto Condensed</vt:lpstr>
      <vt:lpstr>Rockwell</vt:lpstr>
      <vt:lpstr>Rockwell Condensed</vt:lpstr>
      <vt:lpstr>Wingdings</vt:lpstr>
      <vt:lpstr>Wood Type</vt:lpstr>
      <vt:lpstr>Infrasight IQ : predictive Maintenance System </vt:lpstr>
      <vt:lpstr>Problem Statement</vt:lpstr>
      <vt:lpstr>Challenges: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Rajesh Khavane</cp:lastModifiedBy>
  <cp:revision>128</cp:revision>
  <cp:lastPrinted>2023-03-13T08:03:16Z</cp:lastPrinted>
  <dcterms:created xsi:type="dcterms:W3CDTF">2021-02-09T13:55:32Z</dcterms:created>
  <dcterms:modified xsi:type="dcterms:W3CDTF">2024-10-24T06:22:25Z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